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61" r:id="rId4"/>
    <p:sldId id="280" r:id="rId5"/>
    <p:sldId id="281" r:id="rId6"/>
    <p:sldId id="262" r:id="rId7"/>
    <p:sldId id="298" r:id="rId8"/>
    <p:sldId id="295" r:id="rId9"/>
    <p:sldId id="284" r:id="rId10"/>
    <p:sldId id="282" r:id="rId11"/>
    <p:sldId id="299" r:id="rId12"/>
    <p:sldId id="300" r:id="rId13"/>
    <p:sldId id="283" r:id="rId14"/>
    <p:sldId id="287" r:id="rId15"/>
    <p:sldId id="301" r:id="rId16"/>
    <p:sldId id="302" r:id="rId17"/>
    <p:sldId id="303" r:id="rId18"/>
    <p:sldId id="304" r:id="rId19"/>
    <p:sldId id="305" r:id="rId20"/>
    <p:sldId id="288" r:id="rId21"/>
    <p:sldId id="306" r:id="rId22"/>
    <p:sldId id="307" r:id="rId23"/>
    <p:sldId id="308" r:id="rId24"/>
    <p:sldId id="309" r:id="rId25"/>
    <p:sldId id="310" r:id="rId26"/>
    <p:sldId id="278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5F5F5F"/>
    <a:srgbClr val="2B166E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4660"/>
  </p:normalViewPr>
  <p:slideViewPr>
    <p:cSldViewPr>
      <p:cViewPr varScale="1">
        <p:scale>
          <a:sx n="104" d="100"/>
          <a:sy n="104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F286A-6217-4529-BF44-A0702F7C4973}" type="datetimeFigureOut">
              <a:rPr lang="zh-CN" altLang="en-US" smtClean="0"/>
              <a:pPr/>
              <a:t>2012/10/18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A14B3-9E15-4944-9C05-05281D2D8C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87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6" name="Rectangle 44"/>
          <p:cNvSpPr>
            <a:spLocks noChangeArrowheads="1"/>
          </p:cNvSpPr>
          <p:nvPr userDrawn="1"/>
        </p:nvSpPr>
        <p:spPr bwMode="black">
          <a:xfrm>
            <a:off x="0" y="2660650"/>
            <a:ext cx="9144000" cy="1206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7" name="Rectangle 45"/>
          <p:cNvSpPr>
            <a:spLocks noChangeArrowheads="1"/>
          </p:cNvSpPr>
          <p:nvPr userDrawn="1"/>
        </p:nvSpPr>
        <p:spPr bwMode="black">
          <a:xfrm>
            <a:off x="1835150" y="2741613"/>
            <a:ext cx="7308850" cy="657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2667000"/>
            <a:ext cx="7315200" cy="685800"/>
          </a:xfrm>
        </p:spPr>
        <p:txBody>
          <a:bodyPr/>
          <a:lstStyle>
            <a:lvl1pPr algn="l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828800" y="1981200"/>
            <a:ext cx="640080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118" name="Text Box 46"/>
          <p:cNvSpPr txBox="1">
            <a:spLocks noChangeArrowheads="1"/>
          </p:cNvSpPr>
          <p:nvPr userDrawn="1"/>
        </p:nvSpPr>
        <p:spPr bwMode="white">
          <a:xfrm>
            <a:off x="304800" y="304800"/>
            <a:ext cx="1303338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Company</a:t>
            </a:r>
          </a:p>
          <a:p>
            <a:r>
              <a:rPr lang="en-US" altLang="zh-CN" sz="2800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432C6-14D4-4E6B-8FB7-AB4DF961D2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4188" y="152400"/>
            <a:ext cx="2124075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224588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285DFA-A679-4F88-B8A6-9FE6F0BE2E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2263" y="152400"/>
            <a:ext cx="60960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524000"/>
            <a:ext cx="8382000" cy="48006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1131888"/>
            <a:ext cx="2819400" cy="2714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943600" y="6486525"/>
            <a:ext cx="2895600" cy="2984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276600" y="6480175"/>
            <a:ext cx="2133600" cy="292100"/>
          </a:xfrm>
        </p:spPr>
        <p:txBody>
          <a:bodyPr/>
          <a:lstStyle>
            <a:lvl1pPr>
              <a:defRPr/>
            </a:lvl1pPr>
          </a:lstStyle>
          <a:p>
            <a:fld id="{6EA06021-1FAC-4D82-AA01-07B23C187D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706AB0-3A0C-4EA1-AC50-9F2CA55DCC2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1C7348-0D7C-40ED-8CC8-0BFF0402A3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114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114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99BF0-4B6F-42F6-9348-411BC71EC49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99B00-3C40-419C-B4D8-52A19613A9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1BBB32-CD2F-4659-9E7F-F8DF5321A5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216DA-0294-43AD-B414-BD0797BCD15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C5B95-BE22-4443-BE2F-028E7344B1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64F8A-D052-4C53-8BE9-2132501CD1D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7" name="Object 43"/>
          <p:cNvGraphicFramePr>
            <a:graphicFrameLocks noChangeAspect="1"/>
          </p:cNvGraphicFramePr>
          <p:nvPr/>
        </p:nvGraphicFramePr>
        <p:xfrm>
          <a:off x="3708400" y="3024188"/>
          <a:ext cx="5435600" cy="383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Image" r:id="rId15" imgW="4838095" imgH="4990476" progId="">
                  <p:embed/>
                </p:oleObj>
              </mc:Choice>
              <mc:Fallback>
                <p:oleObj name="Image" r:id="rId15" imgW="4838095" imgH="4990476" progId="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024188"/>
                        <a:ext cx="5435600" cy="383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2B14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8" name="Rectangle 44"/>
          <p:cNvSpPr>
            <a:spLocks noChangeArrowheads="1"/>
          </p:cNvSpPr>
          <p:nvPr/>
        </p:nvSpPr>
        <p:spPr bwMode="ltGray">
          <a:xfrm>
            <a:off x="0" y="0"/>
            <a:ext cx="9144000" cy="11255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black">
          <a:xfrm>
            <a:off x="0" y="1125538"/>
            <a:ext cx="2843213" cy="2889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black">
          <a:xfrm>
            <a:off x="0" y="1095375"/>
            <a:ext cx="9144000" cy="73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71" name="Group 47"/>
          <p:cNvGrpSpPr>
            <a:grpSpLocks/>
          </p:cNvGrpSpPr>
          <p:nvPr/>
        </p:nvGrpSpPr>
        <p:grpSpPr bwMode="auto">
          <a:xfrm>
            <a:off x="0" y="908050"/>
            <a:ext cx="9144000" cy="144463"/>
            <a:chOff x="1519" y="554"/>
            <a:chExt cx="4241" cy="91"/>
          </a:xfrm>
        </p:grpSpPr>
        <p:sp>
          <p:nvSpPr>
            <p:cNvPr id="1072" name="Line 48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Line 49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Line 50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-9525" y="-9525"/>
          <a:ext cx="285273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Image" r:id="rId17" imgW="3809524" imgH="1257143" progId="">
                  <p:embed/>
                </p:oleObj>
              </mc:Choice>
              <mc:Fallback>
                <p:oleObj name="Image" r:id="rId17" imgW="3809524" imgH="1257143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525" y="-9525"/>
                        <a:ext cx="2852738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2B14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382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0" y="1131888"/>
            <a:ext cx="28194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  <a:ea typeface="宋体" charset="-122"/>
              </a:defRPr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86525"/>
            <a:ext cx="28956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ea typeface="宋体" charset="-122"/>
              </a:defRPr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+mn-lt"/>
                <a:ea typeface="宋体" charset="-122"/>
              </a:defRPr>
            </a:lvl1pPr>
          </a:lstStyle>
          <a:p>
            <a:fld id="{0A1663D2-0FD7-432B-ACDD-541FD84CDE7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862263" y="152400"/>
            <a:ext cx="6096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1196752"/>
            <a:ext cx="8676456" cy="2592288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Off-Path TCP Sequence Number Inference </a:t>
            </a:r>
            <a:r>
              <a:rPr lang="en-US" altLang="zh-CN" dirty="0" smtClean="0">
                <a:ea typeface="宋体" charset="-122"/>
              </a:rPr>
              <a:t>Attack--How </a:t>
            </a:r>
            <a:r>
              <a:rPr lang="en-US" altLang="zh-CN" dirty="0">
                <a:ea typeface="宋体" charset="-122"/>
              </a:rPr>
              <a:t>Firewall </a:t>
            </a:r>
            <a:r>
              <a:rPr lang="en-US" altLang="zh-CN" dirty="0" err="1" smtClean="0">
                <a:ea typeface="宋体" charset="-122"/>
              </a:rPr>
              <a:t>Middleboxes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Reduce Security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357918" y="3929066"/>
            <a:ext cx="2786082" cy="4572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S&amp;P 2012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7136" y="515719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</a:rPr>
              <a:t>Zhiyun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</a:rPr>
              <a:t>Qian</a:t>
            </a:r>
            <a:r>
              <a:rPr lang="en-US" altLang="zh-CN" sz="3200" dirty="0">
                <a:solidFill>
                  <a:schemeClr val="bg1"/>
                </a:solidFill>
              </a:rPr>
              <a:t>, Z. Morley Mao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Scheme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48478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/>
              <a:t>D. Sequence Number Inference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204864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Naïve approach: </a:t>
            </a:r>
            <a:r>
              <a:rPr lang="en-US" altLang="zh-CN" sz="2000" dirty="0"/>
              <a:t>test out each individual window sequentially</a:t>
            </a: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27" y="3068960"/>
            <a:ext cx="7920037" cy="28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11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Scheme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48478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rgbClr val="1D528D"/>
                </a:solidFill>
              </a:rPr>
              <a:t>D. Sequence Number Inference</a:t>
            </a:r>
            <a:endParaRPr lang="zh-CN" altLang="en-US" sz="2800" dirty="0">
              <a:solidFill>
                <a:srgbClr val="1D528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2204864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1D528D"/>
                </a:solidFill>
              </a:rPr>
              <a:t>Our approach</a:t>
            </a:r>
            <a:r>
              <a:rPr lang="en-US" altLang="zh-CN" sz="2000" b="0" dirty="0" smtClean="0"/>
              <a:t>–—— a binary-search-like </a:t>
            </a:r>
            <a:r>
              <a:rPr lang="en-US" altLang="zh-CN" sz="2000" b="0" dirty="0"/>
              <a:t>inference</a:t>
            </a:r>
            <a:endParaRPr lang="zh-CN" altLang="en-US" sz="2000" dirty="0">
              <a:solidFill>
                <a:srgbClr val="1D528D"/>
              </a:solidFill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596771"/>
            <a:ext cx="4951018" cy="42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4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12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Scheme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48478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rgbClr val="1D528D"/>
                </a:solidFill>
              </a:rPr>
              <a:t>D. Sequence Number Inference</a:t>
            </a:r>
            <a:endParaRPr lang="zh-CN" altLang="en-US" sz="2800" dirty="0">
              <a:solidFill>
                <a:srgbClr val="1D528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2204864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1D528D"/>
                </a:solidFill>
              </a:rPr>
              <a:t>Our approach</a:t>
            </a:r>
            <a:r>
              <a:rPr lang="en-US" altLang="zh-CN" sz="2000" b="0" dirty="0" smtClean="0">
                <a:solidFill>
                  <a:srgbClr val="1D528D"/>
                </a:solidFill>
              </a:rPr>
              <a:t>–—— a binary-search-like </a:t>
            </a:r>
            <a:r>
              <a:rPr lang="en-US" altLang="zh-CN" sz="2000" b="0" dirty="0">
                <a:solidFill>
                  <a:srgbClr val="1D528D"/>
                </a:solidFill>
              </a:rPr>
              <a:t>inference</a:t>
            </a:r>
            <a:endParaRPr lang="zh-CN" altLang="en-US" sz="2000" dirty="0">
              <a:solidFill>
                <a:srgbClr val="1D528D"/>
              </a:solidFill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6" y="2604974"/>
            <a:ext cx="5544616" cy="418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7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13</a:t>
            </a:r>
            <a:endParaRPr lang="en-US" altLang="zh-CN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Scheme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67591" name="AutoShape 7"/>
          <p:cNvSpPr>
            <a:spLocks noChangeAspect="1" noChangeArrowheads="1" noTextEdit="1"/>
          </p:cNvSpPr>
          <p:nvPr/>
        </p:nvSpPr>
        <p:spPr bwMode="gray">
          <a:xfrm flipH="1">
            <a:off x="4868863" y="3071813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571472" y="1571612"/>
            <a:ext cx="8358214" cy="642942"/>
          </a:xfrm>
        </p:spPr>
        <p:txBody>
          <a:bodyPr/>
          <a:lstStyle/>
          <a:p>
            <a:pPr>
              <a:buNone/>
            </a:pPr>
            <a:r>
              <a:rPr lang="en-US" altLang="zh-CN" sz="2400" i="1" dirty="0"/>
              <a:t>E. Timing of Inference and Injection — TCP Hijacking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220486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 critical challenge is timing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14</a:t>
            </a:r>
            <a:endParaRPr lang="en-US" altLang="zh-CN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Scheme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67591" name="AutoShape 7"/>
          <p:cNvSpPr>
            <a:spLocks noChangeAspect="1" noChangeArrowheads="1" noTextEdit="1"/>
          </p:cNvSpPr>
          <p:nvPr/>
        </p:nvSpPr>
        <p:spPr bwMode="gray">
          <a:xfrm flipH="1">
            <a:off x="4868863" y="3071813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571472" y="1571612"/>
            <a:ext cx="8358214" cy="642942"/>
          </a:xfrm>
        </p:spPr>
        <p:txBody>
          <a:bodyPr/>
          <a:lstStyle/>
          <a:p>
            <a:pPr>
              <a:buNone/>
            </a:pPr>
            <a:r>
              <a:rPr lang="en-US" altLang="zh-CN" i="1" dirty="0"/>
              <a:t>Attack Design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206084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） </a:t>
            </a:r>
            <a:r>
              <a:rPr lang="en-US" altLang="zh-CN" sz="2400" b="0" dirty="0"/>
              <a:t>On-site TCP hijacking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636912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/>
              <a:t>Reset-the-server</a:t>
            </a:r>
            <a:endParaRPr lang="zh-CN" altLang="en-US" sz="2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3212976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high-level idea </a:t>
            </a:r>
            <a:r>
              <a:rPr lang="en-US" altLang="zh-CN" dirty="0"/>
              <a:t>is to reset the connection on the </a:t>
            </a:r>
            <a:r>
              <a:rPr lang="en-US" altLang="zh-CN" dirty="0" smtClean="0"/>
              <a:t>legitimate server </a:t>
            </a:r>
            <a:r>
              <a:rPr lang="en-US" altLang="zh-CN" dirty="0"/>
              <a:t>as soon as possible to allow the attacker to </a:t>
            </a:r>
            <a:r>
              <a:rPr lang="en-US" altLang="zh-CN" dirty="0" smtClean="0"/>
              <a:t>claim to </a:t>
            </a:r>
            <a:r>
              <a:rPr lang="en-US" altLang="zh-CN" dirty="0"/>
              <a:t>be the legitimate server talking to the victim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15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Scheme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67591" name="AutoShape 7"/>
          <p:cNvSpPr>
            <a:spLocks noChangeAspect="1" noChangeArrowheads="1" noTextEdit="1"/>
          </p:cNvSpPr>
          <p:nvPr/>
        </p:nvSpPr>
        <p:spPr bwMode="gray">
          <a:xfrm flipH="1">
            <a:off x="4868863" y="3071813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1D528D"/>
              </a:solidFill>
            </a:endParaRPr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571472" y="1571612"/>
            <a:ext cx="8358214" cy="642942"/>
          </a:xfrm>
        </p:spPr>
        <p:txBody>
          <a:bodyPr/>
          <a:lstStyle/>
          <a:p>
            <a:pPr>
              <a:buNone/>
            </a:pPr>
            <a:r>
              <a:rPr lang="en-US" altLang="zh-CN" i="1" dirty="0"/>
              <a:t>Attack Design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206084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1D528D"/>
                </a:solidFill>
              </a:rPr>
              <a:t>1</a:t>
            </a:r>
            <a:r>
              <a:rPr lang="zh-CN" altLang="en-US" sz="2400" dirty="0" smtClean="0">
                <a:solidFill>
                  <a:srgbClr val="1D528D"/>
                </a:solidFill>
              </a:rPr>
              <a:t>） </a:t>
            </a:r>
            <a:r>
              <a:rPr lang="en-US" altLang="zh-CN" sz="2400" b="0" dirty="0">
                <a:solidFill>
                  <a:srgbClr val="1D528D"/>
                </a:solidFill>
              </a:rPr>
              <a:t>On-site TCP hijacking</a:t>
            </a:r>
            <a:endParaRPr lang="zh-CN" altLang="en-US" sz="2400" dirty="0">
              <a:solidFill>
                <a:srgbClr val="1D528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636912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rgbClr val="1D528D"/>
                </a:solidFill>
              </a:rPr>
              <a:t>Reset-the-server</a:t>
            </a:r>
            <a:endParaRPr lang="zh-CN" altLang="en-US" sz="2400" i="1" dirty="0">
              <a:solidFill>
                <a:srgbClr val="1D528D"/>
              </a:solidFill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91" y="203849"/>
            <a:ext cx="4534002" cy="53277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531639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key is </a:t>
            </a:r>
            <a:r>
              <a:rPr lang="en-US" altLang="zh-CN" dirty="0"/>
              <a:t>that such reset packets have to be triggered right </a:t>
            </a:r>
            <a:r>
              <a:rPr lang="en-US" altLang="zh-CN" dirty="0" smtClean="0"/>
              <a:t>after the </a:t>
            </a:r>
            <a:r>
              <a:rPr lang="en-US" altLang="zh-CN" dirty="0"/>
              <a:t>legitimate server sends SYN-ACK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98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16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Scheme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67591" name="AutoShape 7"/>
          <p:cNvSpPr>
            <a:spLocks noChangeAspect="1" noChangeArrowheads="1" noTextEdit="1"/>
          </p:cNvSpPr>
          <p:nvPr/>
        </p:nvSpPr>
        <p:spPr bwMode="gray">
          <a:xfrm flipH="1">
            <a:off x="4868863" y="3071813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1D528D"/>
              </a:solidFill>
            </a:endParaRPr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571472" y="1571612"/>
            <a:ext cx="8358214" cy="642942"/>
          </a:xfrm>
        </p:spPr>
        <p:txBody>
          <a:bodyPr/>
          <a:lstStyle/>
          <a:p>
            <a:pPr>
              <a:buNone/>
            </a:pPr>
            <a:r>
              <a:rPr lang="en-US" altLang="zh-CN" i="1" dirty="0"/>
              <a:t>Attack Design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206084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1D528D"/>
                </a:solidFill>
              </a:rPr>
              <a:t>1</a:t>
            </a:r>
            <a:r>
              <a:rPr lang="zh-CN" altLang="en-US" sz="2400" dirty="0" smtClean="0">
                <a:solidFill>
                  <a:srgbClr val="1D528D"/>
                </a:solidFill>
              </a:rPr>
              <a:t>） </a:t>
            </a:r>
            <a:r>
              <a:rPr lang="en-US" altLang="zh-CN" sz="2400" b="0" dirty="0" smtClean="0">
                <a:solidFill>
                  <a:srgbClr val="1D528D"/>
                </a:solidFill>
              </a:rPr>
              <a:t>On-site TCP hijacking</a:t>
            </a:r>
            <a:endParaRPr lang="zh-CN" altLang="en-US" sz="2400" dirty="0">
              <a:solidFill>
                <a:srgbClr val="1D528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636912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rgbClr val="1D528D"/>
                </a:solidFill>
              </a:rPr>
              <a:t>Preemptive-SYN</a:t>
            </a:r>
            <a:endParaRPr lang="zh-CN" altLang="en-US" sz="2400" i="1" dirty="0">
              <a:solidFill>
                <a:srgbClr val="1D528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212976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D528D"/>
                </a:solidFill>
              </a:rPr>
              <a:t>it </a:t>
            </a:r>
            <a:r>
              <a:rPr lang="en-US" altLang="zh-CN" dirty="0" smtClean="0">
                <a:solidFill>
                  <a:srgbClr val="1D528D"/>
                </a:solidFill>
              </a:rPr>
              <a:t>turns </a:t>
            </a:r>
            <a:r>
              <a:rPr lang="en-US" altLang="zh-CN" dirty="0">
                <a:solidFill>
                  <a:srgbClr val="1D528D"/>
                </a:solidFill>
              </a:rPr>
              <a:t>the firewall </a:t>
            </a:r>
            <a:r>
              <a:rPr lang="en-US" altLang="zh-CN" dirty="0" err="1">
                <a:solidFill>
                  <a:srgbClr val="1D528D"/>
                </a:solidFill>
              </a:rPr>
              <a:t>middlebox’s</a:t>
            </a:r>
            <a:r>
              <a:rPr lang="en-US" altLang="zh-CN" dirty="0">
                <a:solidFill>
                  <a:srgbClr val="1D528D"/>
                </a:solidFill>
              </a:rPr>
              <a:t> sequence number </a:t>
            </a:r>
            <a:r>
              <a:rPr lang="en-US" altLang="zh-CN" dirty="0" smtClean="0">
                <a:solidFill>
                  <a:srgbClr val="1D528D"/>
                </a:solidFill>
              </a:rPr>
              <a:t>checking feature </a:t>
            </a:r>
            <a:r>
              <a:rPr lang="en-US" altLang="zh-CN" dirty="0">
                <a:solidFill>
                  <a:srgbClr val="1D528D"/>
                </a:solidFill>
              </a:rPr>
              <a:t>against the legitimate server</a:t>
            </a:r>
            <a:endParaRPr lang="zh-CN" altLang="en-US" dirty="0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1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17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Scheme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67591" name="AutoShape 7"/>
          <p:cNvSpPr>
            <a:spLocks noChangeAspect="1" noChangeArrowheads="1" noTextEdit="1"/>
          </p:cNvSpPr>
          <p:nvPr/>
        </p:nvSpPr>
        <p:spPr bwMode="gray">
          <a:xfrm flipH="1">
            <a:off x="4868863" y="3071813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1D528D"/>
              </a:solidFill>
            </a:endParaRPr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571472" y="1571612"/>
            <a:ext cx="8358214" cy="642942"/>
          </a:xfrm>
        </p:spPr>
        <p:txBody>
          <a:bodyPr/>
          <a:lstStyle/>
          <a:p>
            <a:pPr>
              <a:buNone/>
            </a:pPr>
            <a:r>
              <a:rPr lang="en-US" altLang="zh-CN" i="1" dirty="0"/>
              <a:t>Attack Design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206084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1D528D"/>
                </a:solidFill>
              </a:rPr>
              <a:t>1</a:t>
            </a:r>
            <a:r>
              <a:rPr lang="zh-CN" altLang="en-US" sz="2400" dirty="0" smtClean="0">
                <a:solidFill>
                  <a:srgbClr val="1D528D"/>
                </a:solidFill>
              </a:rPr>
              <a:t>） </a:t>
            </a:r>
            <a:r>
              <a:rPr lang="en-US" altLang="zh-CN" sz="2400" b="0" dirty="0" smtClean="0">
                <a:solidFill>
                  <a:srgbClr val="1D528D"/>
                </a:solidFill>
              </a:rPr>
              <a:t>On-site TCP hijacking</a:t>
            </a:r>
            <a:endParaRPr lang="zh-CN" altLang="en-US" sz="2400" dirty="0">
              <a:solidFill>
                <a:srgbClr val="1D528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636912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rgbClr val="1D528D"/>
                </a:solidFill>
              </a:rPr>
              <a:t>Preemptive-SYN</a:t>
            </a:r>
            <a:endParaRPr lang="zh-CN" altLang="en-US" sz="2400" i="1" dirty="0">
              <a:solidFill>
                <a:srgbClr val="1D528D"/>
              </a:solidFill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034265"/>
            <a:ext cx="4824536" cy="52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8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18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Scheme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571472" y="1571612"/>
            <a:ext cx="8358214" cy="642942"/>
          </a:xfrm>
        </p:spPr>
        <p:txBody>
          <a:bodyPr/>
          <a:lstStyle/>
          <a:p>
            <a:pPr>
              <a:buNone/>
            </a:pPr>
            <a:r>
              <a:rPr lang="en-US" altLang="zh-CN" i="1" dirty="0"/>
              <a:t>Attack Design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206084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1D528D"/>
                </a:solidFill>
              </a:rPr>
              <a:t>1</a:t>
            </a:r>
            <a:r>
              <a:rPr lang="zh-CN" altLang="en-US" sz="2400" dirty="0" smtClean="0">
                <a:solidFill>
                  <a:srgbClr val="1D528D"/>
                </a:solidFill>
              </a:rPr>
              <a:t>） </a:t>
            </a:r>
            <a:r>
              <a:rPr lang="en-US" altLang="zh-CN" sz="2400" b="0" dirty="0" smtClean="0">
                <a:solidFill>
                  <a:srgbClr val="1D528D"/>
                </a:solidFill>
              </a:rPr>
              <a:t>On-site TCP hijacking</a:t>
            </a:r>
            <a:endParaRPr lang="zh-CN" altLang="en-US" sz="2400" dirty="0">
              <a:solidFill>
                <a:srgbClr val="1D528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636912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rgbClr val="1D528D"/>
                </a:solidFill>
              </a:rPr>
              <a:t>Hit-and-run</a:t>
            </a:r>
            <a:endParaRPr lang="zh-CN" altLang="en-US" sz="2400" i="1" dirty="0">
              <a:solidFill>
                <a:srgbClr val="1D528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212976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D528D"/>
                </a:solidFill>
              </a:rPr>
              <a:t>This </a:t>
            </a:r>
            <a:r>
              <a:rPr lang="en-US" altLang="zh-CN" dirty="0" smtClean="0">
                <a:solidFill>
                  <a:srgbClr val="1D528D"/>
                </a:solidFill>
              </a:rPr>
              <a:t>attack is </a:t>
            </a:r>
            <a:r>
              <a:rPr lang="en-US" altLang="zh-CN" dirty="0">
                <a:solidFill>
                  <a:srgbClr val="1D528D"/>
                </a:solidFill>
              </a:rPr>
              <a:t>possible only when the network deploys two </a:t>
            </a:r>
            <a:r>
              <a:rPr lang="en-US" altLang="zh-CN" dirty="0" smtClean="0">
                <a:solidFill>
                  <a:srgbClr val="1D528D"/>
                </a:solidFill>
              </a:rPr>
              <a:t>different firewall </a:t>
            </a:r>
            <a:r>
              <a:rPr lang="en-US" altLang="zh-CN" dirty="0" err="1">
                <a:solidFill>
                  <a:srgbClr val="1D528D"/>
                </a:solidFill>
              </a:rPr>
              <a:t>middleboxes</a:t>
            </a:r>
            <a:endParaRPr lang="zh-CN" altLang="en-US" dirty="0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23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19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Scheme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571472" y="1571612"/>
            <a:ext cx="8358214" cy="642942"/>
          </a:xfrm>
        </p:spPr>
        <p:txBody>
          <a:bodyPr/>
          <a:lstStyle/>
          <a:p>
            <a:pPr>
              <a:buNone/>
            </a:pPr>
            <a:r>
              <a:rPr lang="en-US" altLang="zh-CN" i="1" dirty="0"/>
              <a:t>Attack Design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206084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1D528D"/>
                </a:solidFill>
              </a:rPr>
              <a:t>1</a:t>
            </a:r>
            <a:r>
              <a:rPr lang="zh-CN" altLang="en-US" sz="2400" dirty="0" smtClean="0">
                <a:solidFill>
                  <a:srgbClr val="1D528D"/>
                </a:solidFill>
              </a:rPr>
              <a:t>） </a:t>
            </a:r>
            <a:r>
              <a:rPr lang="en-US" altLang="zh-CN" sz="2400" b="0" dirty="0" smtClean="0">
                <a:solidFill>
                  <a:srgbClr val="1D528D"/>
                </a:solidFill>
              </a:rPr>
              <a:t>On-site TCP hijacking</a:t>
            </a:r>
            <a:endParaRPr lang="zh-CN" altLang="en-US" sz="2400" dirty="0">
              <a:solidFill>
                <a:srgbClr val="1D528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636912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rgbClr val="1D528D"/>
                </a:solidFill>
              </a:rPr>
              <a:t>Hit-and-run</a:t>
            </a:r>
            <a:endParaRPr lang="zh-CN" altLang="en-US" sz="2400" i="1" dirty="0">
              <a:solidFill>
                <a:srgbClr val="1D528D"/>
              </a:solidFill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052736"/>
            <a:ext cx="5184576" cy="549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9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55925" y="163513"/>
            <a:ext cx="6002338" cy="649287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Contents</a:t>
            </a:r>
            <a:endParaRPr lang="en-US" altLang="zh-CN" dirty="0">
              <a:solidFill>
                <a:schemeClr val="accent1"/>
              </a:solidFill>
              <a:ea typeface="宋体" charset="-122"/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 b="0"/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5541" name="AutoShape 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2" name="AutoShape 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3" name="Text Box 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dirty="0" smtClean="0">
                  <a:solidFill>
                    <a:srgbClr val="000000"/>
                  </a:solidFill>
                  <a:ea typeface="宋体" charset="-122"/>
                </a:rPr>
                <a:t>Issue</a:t>
              </a:r>
              <a:endParaRPr lang="en-US" altLang="zh-CN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5544" name="Text Box 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0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65545" name="Group 9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65546" name="AutoShape 1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7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8" name="Text Box 1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dirty="0" smtClean="0">
                  <a:solidFill>
                    <a:srgbClr val="000000"/>
                  </a:solidFill>
                  <a:ea typeface="宋体" charset="-122"/>
                </a:rPr>
                <a:t>Related Work</a:t>
              </a:r>
              <a:endParaRPr lang="en-US" altLang="zh-CN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5549" name="Text Box 1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0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65550" name="Group 14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65551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2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3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dirty="0" smtClean="0">
                  <a:solidFill>
                    <a:srgbClr val="000000"/>
                  </a:solidFill>
                  <a:ea typeface="宋体" charset="-122"/>
                </a:rPr>
                <a:t>Scheme</a:t>
              </a:r>
              <a:endParaRPr lang="en-US" altLang="zh-CN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5554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0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grpSp>
        <p:nvGrpSpPr>
          <p:cNvPr id="65555" name="Group 19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65556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7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8" name="Text Box 22"/>
            <p:cNvSpPr txBox="1">
              <a:spLocks noChangeArrowheads="1"/>
            </p:cNvSpPr>
            <p:nvPr/>
          </p:nvSpPr>
          <p:spPr bwMode="gray">
            <a:xfrm>
              <a:off x="1734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mtClean="0">
                  <a:solidFill>
                    <a:srgbClr val="000000"/>
                  </a:solidFill>
                  <a:ea typeface="宋体" charset="-122"/>
                </a:rPr>
                <a:t>Experiment</a:t>
              </a:r>
              <a:endParaRPr lang="en-US" altLang="zh-CN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65559" name="Text Box 2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0" dirty="0">
                  <a:solidFill>
                    <a:schemeClr val="bg1"/>
                  </a:solidFill>
                  <a:ea typeface="宋体" charset="-122"/>
                </a:rPr>
                <a:t>4</a:t>
              </a:r>
            </a:p>
          </p:txBody>
        </p:sp>
      </p:grpSp>
      <p:grpSp>
        <p:nvGrpSpPr>
          <p:cNvPr id="26" name="Group 19"/>
          <p:cNvGrpSpPr>
            <a:grpSpLocks/>
          </p:cNvGrpSpPr>
          <p:nvPr/>
        </p:nvGrpSpPr>
        <p:grpSpPr bwMode="auto">
          <a:xfrm>
            <a:off x="2143108" y="5357826"/>
            <a:ext cx="4724400" cy="685800"/>
            <a:chOff x="1296" y="1824"/>
            <a:chExt cx="2976" cy="432"/>
          </a:xfrm>
        </p:grpSpPr>
        <p:sp>
          <p:nvSpPr>
            <p:cNvPr id="27" name="AutoShape 2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8" name="AutoShape 2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dirty="0" smtClean="0">
                  <a:solidFill>
                    <a:schemeClr val="tx2"/>
                  </a:solidFill>
                  <a:ea typeface="宋体" charset="-122"/>
                </a:rPr>
                <a:t>Conclusions</a:t>
              </a:r>
              <a:endParaRPr lang="en-US" altLang="zh-CN" dirty="0">
                <a:solidFill>
                  <a:schemeClr val="tx2"/>
                </a:solidFill>
                <a:ea typeface="宋体" charset="-122"/>
              </a:endParaRPr>
            </a:p>
          </p:txBody>
        </p:sp>
        <p:sp>
          <p:nvSpPr>
            <p:cNvPr id="30" name="Text Box 2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0" dirty="0">
                  <a:solidFill>
                    <a:schemeClr val="tx2"/>
                  </a:solidFill>
                  <a:ea typeface="宋体" charset="-122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www.themegallery.com</a:t>
            </a:r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20</a:t>
            </a:r>
            <a:endParaRPr lang="en-US" altLang="zh-CN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Scheme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67591" name="AutoShape 7"/>
          <p:cNvSpPr>
            <a:spLocks noChangeAspect="1" noChangeArrowheads="1" noTextEdit="1"/>
          </p:cNvSpPr>
          <p:nvPr/>
        </p:nvSpPr>
        <p:spPr bwMode="gray">
          <a:xfrm flipH="1">
            <a:off x="4868863" y="3071813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571472" y="1571612"/>
            <a:ext cx="8358214" cy="642942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R</a:t>
            </a:r>
            <a:r>
              <a:rPr lang="en-US" altLang="zh-CN" dirty="0" smtClean="0"/>
              <a:t>equirements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" y="2492896"/>
            <a:ext cx="9144000" cy="30112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21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Scheme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571472" y="1571612"/>
            <a:ext cx="8358214" cy="642942"/>
          </a:xfrm>
        </p:spPr>
        <p:txBody>
          <a:bodyPr/>
          <a:lstStyle/>
          <a:p>
            <a:pPr>
              <a:buNone/>
            </a:pPr>
            <a:r>
              <a:rPr lang="en-US" altLang="zh-CN" i="1" dirty="0"/>
              <a:t>Attack Design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206084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1D528D"/>
                </a:solidFill>
              </a:rPr>
              <a:t>2</a:t>
            </a:r>
            <a:r>
              <a:rPr lang="zh-CN" altLang="en-US" sz="2400" dirty="0" smtClean="0">
                <a:solidFill>
                  <a:srgbClr val="1D528D"/>
                </a:solidFill>
              </a:rPr>
              <a:t>） </a:t>
            </a:r>
            <a:r>
              <a:rPr lang="en-US" altLang="zh-CN" sz="2400" b="0" i="1" dirty="0" smtClean="0"/>
              <a:t>Off-site </a:t>
            </a:r>
            <a:r>
              <a:rPr lang="en-US" altLang="zh-CN" sz="2400" b="0" i="1" dirty="0"/>
              <a:t>TCP </a:t>
            </a:r>
            <a:r>
              <a:rPr lang="en-US" altLang="zh-CN" sz="2400" b="0" i="1" dirty="0" smtClean="0"/>
              <a:t>injection/hijacking:</a:t>
            </a:r>
            <a:endParaRPr lang="zh-CN" altLang="en-US" sz="2400" dirty="0">
              <a:solidFill>
                <a:srgbClr val="1D528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636912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rgbClr val="1D528D"/>
                </a:solidFill>
              </a:rPr>
              <a:t>URL phishing</a:t>
            </a:r>
            <a:endParaRPr lang="zh-CN" altLang="en-US" sz="2400" i="1" dirty="0">
              <a:solidFill>
                <a:srgbClr val="1D528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212976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D528D"/>
                </a:solidFill>
              </a:rPr>
              <a:t>assuming the user visited </a:t>
            </a:r>
            <a:r>
              <a:rPr lang="en-US" altLang="zh-CN" dirty="0" smtClean="0">
                <a:solidFill>
                  <a:srgbClr val="1D528D"/>
                </a:solidFill>
              </a:rPr>
              <a:t>the malicious </a:t>
            </a:r>
            <a:r>
              <a:rPr lang="en-US" altLang="zh-CN" dirty="0">
                <a:solidFill>
                  <a:srgbClr val="1D528D"/>
                </a:solidFill>
              </a:rPr>
              <a:t>webpage, the attacker can obtain the </a:t>
            </a:r>
            <a:r>
              <a:rPr lang="en-US" altLang="zh-CN" dirty="0" smtClean="0">
                <a:solidFill>
                  <a:srgbClr val="1D528D"/>
                </a:solidFill>
              </a:rPr>
              <a:t>client/website’s IP. But when NAT is deployed, the attack requires client’s private IP in order to conduct the ISN from the client’s network</a:t>
            </a:r>
            <a:endParaRPr lang="zh-CN" altLang="en-US" dirty="0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4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Scheme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571472" y="1571612"/>
            <a:ext cx="8358214" cy="642942"/>
          </a:xfrm>
        </p:spPr>
        <p:txBody>
          <a:bodyPr/>
          <a:lstStyle/>
          <a:p>
            <a:pPr>
              <a:buNone/>
            </a:pPr>
            <a:r>
              <a:rPr lang="en-US" altLang="zh-CN" i="1" dirty="0"/>
              <a:t>Attack Design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206084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1D528D"/>
                </a:solidFill>
              </a:rPr>
              <a:t>2</a:t>
            </a:r>
            <a:r>
              <a:rPr lang="zh-CN" altLang="en-US" sz="2400" dirty="0" smtClean="0">
                <a:solidFill>
                  <a:srgbClr val="1D528D"/>
                </a:solidFill>
              </a:rPr>
              <a:t>） </a:t>
            </a:r>
            <a:r>
              <a:rPr lang="en-US" altLang="zh-CN" sz="2400" b="0" i="1" dirty="0" smtClean="0">
                <a:solidFill>
                  <a:srgbClr val="1D528D"/>
                </a:solidFill>
              </a:rPr>
              <a:t>Off-site </a:t>
            </a:r>
            <a:r>
              <a:rPr lang="en-US" altLang="zh-CN" sz="2400" b="0" i="1" dirty="0">
                <a:solidFill>
                  <a:srgbClr val="1D528D"/>
                </a:solidFill>
              </a:rPr>
              <a:t>TCP </a:t>
            </a:r>
            <a:r>
              <a:rPr lang="en-US" altLang="zh-CN" sz="2400" b="0" i="1" dirty="0" smtClean="0">
                <a:solidFill>
                  <a:srgbClr val="1D528D"/>
                </a:solidFill>
              </a:rPr>
              <a:t>injection/hijacking:</a:t>
            </a:r>
            <a:endParaRPr lang="zh-CN" altLang="en-US" sz="2400" dirty="0">
              <a:solidFill>
                <a:srgbClr val="1D528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636912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rgbClr val="1D528D"/>
                </a:solidFill>
              </a:rPr>
              <a:t>Long-lived connection inference</a:t>
            </a:r>
            <a:endParaRPr lang="zh-CN" altLang="en-US" sz="2400" i="1" dirty="0">
              <a:solidFill>
                <a:srgbClr val="1D528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212976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D528D"/>
                </a:solidFill>
              </a:rPr>
              <a:t>This attack is possible because NAT boxes maintain </a:t>
            </a:r>
            <a:r>
              <a:rPr lang="en-US" altLang="zh-CN" dirty="0" smtClean="0">
                <a:solidFill>
                  <a:srgbClr val="1D528D"/>
                </a:solidFill>
              </a:rPr>
              <a:t>state about </a:t>
            </a:r>
            <a:r>
              <a:rPr lang="en-US" altLang="zh-CN" dirty="0">
                <a:solidFill>
                  <a:srgbClr val="1D528D"/>
                </a:solidFill>
              </a:rPr>
              <a:t>active or in-session TCP connections, identified </a:t>
            </a:r>
            <a:r>
              <a:rPr lang="en-US" altLang="zh-CN" dirty="0" smtClean="0">
                <a:solidFill>
                  <a:srgbClr val="1D528D"/>
                </a:solidFill>
              </a:rPr>
              <a:t>by four </a:t>
            </a:r>
            <a:r>
              <a:rPr lang="en-US" altLang="zh-CN" dirty="0">
                <a:solidFill>
                  <a:srgbClr val="1D528D"/>
                </a:solidFill>
              </a:rPr>
              <a:t>tuples</a:t>
            </a:r>
            <a:endParaRPr lang="zh-CN" altLang="en-US" dirty="0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89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23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Scheme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571472" y="1571612"/>
            <a:ext cx="8358214" cy="642942"/>
          </a:xfrm>
        </p:spPr>
        <p:txBody>
          <a:bodyPr/>
          <a:lstStyle/>
          <a:p>
            <a:pPr>
              <a:buNone/>
            </a:pPr>
            <a:r>
              <a:rPr lang="en-US" altLang="zh-CN" i="1" dirty="0"/>
              <a:t>Attack Design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206084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1D528D"/>
                </a:solidFill>
              </a:rPr>
              <a:t>3</a:t>
            </a:r>
            <a:r>
              <a:rPr lang="zh-CN" altLang="en-US" sz="2400" dirty="0" smtClean="0">
                <a:solidFill>
                  <a:srgbClr val="1D528D"/>
                </a:solidFill>
              </a:rPr>
              <a:t>） </a:t>
            </a:r>
            <a:r>
              <a:rPr lang="en-US" altLang="zh-CN" sz="2400" b="0" i="1" dirty="0">
                <a:solidFill>
                  <a:srgbClr val="1D528D"/>
                </a:solidFill>
              </a:rPr>
              <a:t>Establish spoofed connections:</a:t>
            </a:r>
            <a:endParaRPr lang="zh-CN" altLang="en-US" sz="2400" dirty="0">
              <a:solidFill>
                <a:srgbClr val="1D528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636912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rgbClr val="1D528D"/>
                </a:solidFill>
              </a:rPr>
              <a:t>The goal of this </a:t>
            </a:r>
            <a:r>
              <a:rPr lang="en-US" altLang="zh-CN" sz="2400" i="1" dirty="0" smtClean="0">
                <a:solidFill>
                  <a:srgbClr val="1D528D"/>
                </a:solidFill>
              </a:rPr>
              <a:t>attack is </a:t>
            </a:r>
            <a:r>
              <a:rPr lang="en-US" altLang="zh-CN" sz="2400" i="1" dirty="0">
                <a:solidFill>
                  <a:srgbClr val="1D528D"/>
                </a:solidFill>
              </a:rPr>
              <a:t>to establish </a:t>
            </a:r>
            <a:r>
              <a:rPr lang="en-US" altLang="zh-CN" sz="2400" i="1" dirty="0" smtClean="0">
                <a:solidFill>
                  <a:srgbClr val="1D528D"/>
                </a:solidFill>
              </a:rPr>
              <a:t>TCP connections </a:t>
            </a:r>
            <a:r>
              <a:rPr lang="en-US" altLang="zh-CN" sz="2400" i="1" dirty="0">
                <a:solidFill>
                  <a:srgbClr val="1D528D"/>
                </a:solidFill>
              </a:rPr>
              <a:t>to a legitimate server </a:t>
            </a:r>
            <a:r>
              <a:rPr lang="en-US" altLang="zh-CN" sz="2400" i="1" dirty="0" smtClean="0">
                <a:solidFill>
                  <a:srgbClr val="1D528D"/>
                </a:solidFill>
              </a:rPr>
              <a:t>from an </a:t>
            </a:r>
            <a:r>
              <a:rPr lang="en-US" altLang="zh-CN" sz="2400" i="1" dirty="0">
                <a:solidFill>
                  <a:srgbClr val="1D528D"/>
                </a:solidFill>
              </a:rPr>
              <a:t>attacker using spoofed IPs</a:t>
            </a:r>
            <a:endParaRPr lang="zh-CN" altLang="en-US" sz="2400" i="1" dirty="0">
              <a:solidFill>
                <a:srgbClr val="1D528D"/>
              </a:solidFill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57152"/>
            <a:ext cx="7316531" cy="434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4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24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Experiment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571472" y="1571612"/>
            <a:ext cx="8358214" cy="4377668"/>
          </a:xfrm>
        </p:spPr>
        <p:txBody>
          <a:bodyPr/>
          <a:lstStyle/>
          <a:p>
            <a:pPr>
              <a:buNone/>
            </a:pPr>
            <a:r>
              <a:rPr lang="en-US" altLang="zh-CN" sz="2400" dirty="0"/>
              <a:t>Client platform</a:t>
            </a:r>
            <a:r>
              <a:rPr lang="en-US" altLang="zh-CN" sz="2400" dirty="0" smtClean="0"/>
              <a:t>: </a:t>
            </a:r>
            <a:r>
              <a:rPr lang="en-US" altLang="zh-CN" sz="2000" dirty="0" smtClean="0"/>
              <a:t>OS </a:t>
            </a:r>
            <a:r>
              <a:rPr lang="en-US" altLang="zh-CN" sz="2000" dirty="0"/>
              <a:t>versions of </a:t>
            </a:r>
            <a:r>
              <a:rPr lang="en-US" altLang="zh-CN" sz="2000" dirty="0" smtClean="0"/>
              <a:t>Android 2.2 </a:t>
            </a:r>
            <a:r>
              <a:rPr lang="en-US" altLang="zh-CN" sz="2000" dirty="0"/>
              <a:t>and 2.3.4 </a:t>
            </a:r>
            <a:r>
              <a:rPr lang="en-US" altLang="zh-CN" sz="2000" dirty="0" smtClean="0"/>
              <a:t>  and </a:t>
            </a:r>
            <a:r>
              <a:rPr lang="en-US" altLang="zh-CN" sz="2000" dirty="0"/>
              <a:t>from three vendors (HTC, Samsung, </a:t>
            </a:r>
            <a:r>
              <a:rPr lang="en-US" altLang="zh-CN" sz="2000" dirty="0" smtClean="0"/>
              <a:t>and Motorola)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/>
              <a:t>Network</a:t>
            </a:r>
            <a:r>
              <a:rPr lang="en-US" altLang="zh-CN" sz="2400" dirty="0" smtClean="0"/>
              <a:t>: </a:t>
            </a:r>
            <a:r>
              <a:rPr lang="en-US" altLang="zh-CN" sz="2000" dirty="0" smtClean="0"/>
              <a:t>deploys firewall </a:t>
            </a:r>
            <a:r>
              <a:rPr lang="en-US" altLang="zh-CN" sz="2000" dirty="0" err="1" smtClean="0"/>
              <a:t>middleboxes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at the GGSN-level. The carrier satisfied </a:t>
            </a:r>
            <a:r>
              <a:rPr lang="en-US" altLang="zh-CN" sz="2000" dirty="0" smtClean="0"/>
              <a:t>all the </a:t>
            </a:r>
            <a:r>
              <a:rPr lang="en-US" altLang="zh-CN" sz="2000" dirty="0"/>
              <a:t>network-side requirements (N1 to N4</a:t>
            </a:r>
            <a:r>
              <a:rPr lang="en-US" altLang="zh-CN" sz="2000" dirty="0" smtClean="0"/>
              <a:t>)</a:t>
            </a:r>
            <a:endParaRPr lang="en-US" altLang="zh-CN" sz="2000" i="1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13" y="4005064"/>
            <a:ext cx="8856984" cy="225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4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FF"/>
                </a:solidFill>
              </a:rPr>
              <a:t>www.themegallery.com</a:t>
            </a:r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25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Conclusion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571472" y="1571612"/>
            <a:ext cx="8358214" cy="3297548"/>
          </a:xfrm>
        </p:spPr>
        <p:txBody>
          <a:bodyPr/>
          <a:lstStyle/>
          <a:p>
            <a:r>
              <a:rPr lang="en-US" altLang="zh-CN" sz="2400" dirty="0" smtClean="0"/>
              <a:t>They </a:t>
            </a:r>
            <a:r>
              <a:rPr lang="en-US" altLang="zh-CN" sz="2400" dirty="0"/>
              <a:t>discover and report the TCP sequence </a:t>
            </a:r>
            <a:r>
              <a:rPr lang="en-US" altLang="zh-CN" sz="2400" dirty="0" smtClean="0"/>
              <a:t>number inference </a:t>
            </a:r>
            <a:r>
              <a:rPr lang="en-US" altLang="zh-CN" sz="2400" dirty="0"/>
              <a:t>attack enabled by firewall </a:t>
            </a:r>
            <a:r>
              <a:rPr lang="en-US" altLang="zh-CN" sz="2400" dirty="0" err="1" smtClean="0"/>
              <a:t>middleboxes</a:t>
            </a:r>
            <a:endParaRPr lang="en-US" altLang="zh-CN" sz="2400" dirty="0" smtClean="0"/>
          </a:p>
          <a:p>
            <a:r>
              <a:rPr lang="en-US" altLang="zh-CN" sz="2400" dirty="0"/>
              <a:t>leveraging it as a building </a:t>
            </a:r>
            <a:r>
              <a:rPr lang="en-US" altLang="zh-CN" sz="2400" dirty="0" smtClean="0"/>
              <a:t>block to </a:t>
            </a:r>
            <a:r>
              <a:rPr lang="en-US" altLang="zh-CN" sz="2400" dirty="0"/>
              <a:t>achieve TCP hijacking and a number of </a:t>
            </a:r>
            <a:r>
              <a:rPr lang="en-US" altLang="zh-CN" sz="2400" dirty="0" smtClean="0"/>
              <a:t>other attacks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945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WordArt 2"/>
          <p:cNvSpPr>
            <a:spLocks noChangeArrowheads="1" noChangeShapeType="1" noTextEdit="1"/>
          </p:cNvSpPr>
          <p:nvPr/>
        </p:nvSpPr>
        <p:spPr bwMode="gray">
          <a:xfrm>
            <a:off x="2438400" y="2743200"/>
            <a:ext cx="4953000" cy="533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2"/>
                  </a:gs>
                  <a:gs pos="100000">
                    <a:schemeClr val="tx1"/>
                  </a:gs>
                </a:gsLst>
                <a:lin ang="0" scaled="1"/>
              </a:gradFill>
              <a:effectLst>
                <a:outerShdw dist="53882" dir="2700000" algn="ctr" rotWithShape="0">
                  <a:schemeClr val="tx2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en-US" altLang="zh-CN" dirty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Issue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741488"/>
            <a:ext cx="8429684" cy="183038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TCP designed without many security considerations</a:t>
            </a:r>
          </a:p>
          <a:p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One of the critical patches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: randomization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of TCP initial sequence numbers(ISN)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14316" y="3357562"/>
            <a:ext cx="842968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宋体" charset="-122"/>
              </a:rPr>
              <a:t>Firewall vendors: sequence number checking at 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宋体" charset="-122"/>
              </a:rPr>
              <a:t>network-based firewalls(31.5% out of 149)</a:t>
            </a:r>
            <a:b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宋体" charset="-122"/>
              </a:rPr>
            </a:b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4316" y="5085184"/>
            <a:ext cx="8106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Ironically, </a:t>
            </a:r>
            <a:r>
              <a:rPr lang="en-US" altLang="zh-CN" sz="2000" dirty="0" smtClean="0">
                <a:solidFill>
                  <a:srgbClr val="FF0000"/>
                </a:solidFill>
              </a:rPr>
              <a:t>the feature in </a:t>
            </a:r>
            <a:r>
              <a:rPr lang="en-US" altLang="zh-CN" sz="2000" dirty="0">
                <a:solidFill>
                  <a:srgbClr val="FF0000"/>
                </a:solidFill>
              </a:rPr>
              <a:t>fact allows an attacker to determine the valid </a:t>
            </a:r>
            <a:r>
              <a:rPr lang="en-US" altLang="zh-CN" sz="2000" dirty="0" smtClean="0">
                <a:solidFill>
                  <a:srgbClr val="FF0000"/>
                </a:solidFill>
              </a:rPr>
              <a:t>sequence number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  <p:bldP spid="7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571612"/>
            <a:ext cx="7920880" cy="1569356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TCP-sequence-number-related </a:t>
            </a:r>
            <a:r>
              <a:rPr lang="en-US" altLang="zh-CN" dirty="0" smtClean="0"/>
              <a:t>attacks</a:t>
            </a:r>
          </a:p>
          <a:p>
            <a:r>
              <a:rPr lang="en-US" altLang="zh-CN" sz="2000" i="1" dirty="0"/>
              <a:t>Sequence number prediction </a:t>
            </a:r>
            <a:r>
              <a:rPr lang="en-US" altLang="zh-CN" sz="2000" i="1" dirty="0" smtClean="0"/>
              <a:t>attack</a:t>
            </a:r>
          </a:p>
          <a:p>
            <a:pPr marL="0" indent="0">
              <a:buNone/>
            </a:pPr>
            <a:r>
              <a:rPr lang="en-US" altLang="zh-CN" sz="2000" i="1" dirty="0" smtClean="0"/>
              <a:t>      Certain </a:t>
            </a:r>
            <a:r>
              <a:rPr lang="en-US" altLang="zh-CN" sz="2000" i="1" dirty="0" err="1" smtClean="0"/>
              <a:t>Oses</a:t>
            </a:r>
            <a:r>
              <a:rPr lang="en-US" altLang="zh-CN" sz="2000" i="1" dirty="0" smtClean="0"/>
              <a:t> select the TCP ISN based on a global     </a:t>
            </a:r>
          </a:p>
          <a:p>
            <a:pPr marL="0" indent="0">
              <a:buNone/>
            </a:pPr>
            <a:r>
              <a:rPr lang="en-US" altLang="zh-CN" sz="2000" i="1" dirty="0"/>
              <a:t> </a:t>
            </a:r>
            <a:r>
              <a:rPr lang="en-US" altLang="zh-CN" sz="2000" i="1" dirty="0" smtClean="0"/>
              <a:t>      counter</a:t>
            </a:r>
            <a:endParaRPr lang="en-US" altLang="zh-CN" sz="2000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657357" y="3114677"/>
            <a:ext cx="79208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F7C80"/>
              </a:buClr>
              <a:buFont typeface="Wingdings" pitchFamily="2" charset="2"/>
              <a:buChar char="v"/>
            </a:pPr>
            <a:r>
              <a:rPr lang="en-US" altLang="zh-CN" sz="2000" b="0" i="1" dirty="0">
                <a:solidFill>
                  <a:schemeClr val="accent2"/>
                </a:solidFill>
                <a:latin typeface="+mn-lt"/>
              </a:rPr>
              <a:t>Blind TCP RST </a:t>
            </a:r>
            <a:r>
              <a:rPr lang="en-US" altLang="zh-CN" sz="2000" b="0" i="1" dirty="0" smtClean="0">
                <a:solidFill>
                  <a:schemeClr val="accent2"/>
                </a:solidFill>
                <a:latin typeface="+mn-lt"/>
              </a:rPr>
              <a:t>attack</a:t>
            </a:r>
          </a:p>
          <a:p>
            <a:pPr lvl="0">
              <a:spcBef>
                <a:spcPct val="20000"/>
              </a:spcBef>
              <a:buClr>
                <a:srgbClr val="FF7C80"/>
              </a:buClr>
            </a:pPr>
            <a:r>
              <a:rPr lang="en-US" altLang="zh-CN" sz="2000" b="0" i="1" dirty="0">
                <a:solidFill>
                  <a:schemeClr val="accent2"/>
                </a:solidFill>
                <a:latin typeface="+mn-lt"/>
              </a:rPr>
              <a:t>      the attack is possible because a reset (RST) packet is </a:t>
            </a:r>
            <a:r>
              <a:rPr lang="en-US" altLang="zh-CN" sz="2000" b="0" i="1" dirty="0" smtClean="0">
                <a:solidFill>
                  <a:schemeClr val="accent2"/>
                </a:solidFill>
                <a:latin typeface="+mn-lt"/>
              </a:rPr>
              <a:t>     </a:t>
            </a:r>
          </a:p>
          <a:p>
            <a:pPr lvl="0">
              <a:spcBef>
                <a:spcPct val="20000"/>
              </a:spcBef>
              <a:buClr>
                <a:srgbClr val="FF7C80"/>
              </a:buClr>
            </a:pPr>
            <a:r>
              <a:rPr lang="en-US" altLang="zh-CN" sz="2000" b="0" i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zh-CN" sz="2000" b="0" i="1" dirty="0" smtClean="0">
                <a:solidFill>
                  <a:schemeClr val="accent2"/>
                </a:solidFill>
                <a:latin typeface="+mn-lt"/>
              </a:rPr>
              <a:t>     accepted as </a:t>
            </a:r>
            <a:r>
              <a:rPr lang="en-US" altLang="zh-CN" sz="2000" b="0" i="1" dirty="0">
                <a:solidFill>
                  <a:schemeClr val="accent2"/>
                </a:solidFill>
                <a:latin typeface="+mn-lt"/>
              </a:rPr>
              <a:t>long as its sequence number falls </a:t>
            </a:r>
            <a:r>
              <a:rPr lang="en-US" altLang="zh-CN" sz="2000" b="0" i="1" dirty="0" smtClean="0">
                <a:solidFill>
                  <a:schemeClr val="accent2"/>
                </a:solidFill>
                <a:latin typeface="+mn-lt"/>
              </a:rPr>
              <a:t>within </a:t>
            </a:r>
          </a:p>
          <a:p>
            <a:pPr lvl="0">
              <a:spcBef>
                <a:spcPct val="20000"/>
              </a:spcBef>
              <a:buClr>
                <a:srgbClr val="FF7C80"/>
              </a:buClr>
            </a:pPr>
            <a:r>
              <a:rPr lang="en-US" altLang="zh-CN" sz="2000" b="0" i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zh-CN" sz="2000" b="0" i="1" dirty="0" smtClean="0">
                <a:solidFill>
                  <a:schemeClr val="accent2"/>
                </a:solidFill>
                <a:latin typeface="+mn-lt"/>
              </a:rPr>
              <a:t>     the current TCP </a:t>
            </a:r>
            <a:r>
              <a:rPr lang="en-US" altLang="zh-CN" sz="2000" b="0" i="1" dirty="0">
                <a:solidFill>
                  <a:schemeClr val="accent2"/>
                </a:solidFill>
                <a:latin typeface="+mn-lt"/>
              </a:rPr>
              <a:t>receive window</a:t>
            </a:r>
            <a:endParaRPr lang="zh-CN" altLang="en-US" sz="2000" b="0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7357" y="4622782"/>
            <a:ext cx="79208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F7C80"/>
              </a:buClr>
              <a:buFont typeface="Wingdings" pitchFamily="2" charset="2"/>
              <a:buChar char="v"/>
            </a:pPr>
            <a:r>
              <a:rPr lang="en-US" altLang="zh-CN" sz="2000" b="0" i="1" dirty="0">
                <a:solidFill>
                  <a:srgbClr val="0099CC"/>
                </a:solidFill>
                <a:latin typeface="Verdana"/>
              </a:rPr>
              <a:t>Sequence number inference </a:t>
            </a:r>
            <a:r>
              <a:rPr lang="en-US" altLang="zh-CN" sz="2000" b="0" i="1" dirty="0" smtClean="0">
                <a:solidFill>
                  <a:srgbClr val="0099CC"/>
                </a:solidFill>
                <a:latin typeface="Verdana"/>
              </a:rPr>
              <a:t>attack</a:t>
            </a:r>
          </a:p>
          <a:p>
            <a:pPr lvl="0">
              <a:spcBef>
                <a:spcPct val="20000"/>
              </a:spcBef>
              <a:buClr>
                <a:srgbClr val="FF7C80"/>
              </a:buClr>
            </a:pPr>
            <a:r>
              <a:rPr lang="en-US" altLang="zh-CN" sz="2000" b="0" i="1" dirty="0">
                <a:solidFill>
                  <a:srgbClr val="0099CC"/>
                </a:solidFill>
                <a:latin typeface="Verdana"/>
              </a:rPr>
              <a:t> </a:t>
            </a:r>
            <a:r>
              <a:rPr lang="en-US" altLang="zh-CN" sz="2000" b="0" i="1" dirty="0" smtClean="0">
                <a:solidFill>
                  <a:srgbClr val="0099CC"/>
                </a:solidFill>
                <a:latin typeface="Verdana"/>
              </a:rPr>
              <a:t>     first described in 1999,Linux 2.0.X kernel has a </a:t>
            </a:r>
            <a:r>
              <a:rPr lang="en-US" altLang="zh-CN" sz="2000" b="0" i="1" dirty="0" smtClean="0">
                <a:solidFill>
                  <a:srgbClr val="FF0000"/>
                </a:solidFill>
                <a:latin typeface="Verdana"/>
              </a:rPr>
              <a:t>bug</a:t>
            </a:r>
            <a:r>
              <a:rPr lang="en-US" altLang="zh-CN" sz="2000" b="0" i="1" dirty="0" smtClean="0">
                <a:solidFill>
                  <a:srgbClr val="0099CC"/>
                </a:solidFill>
                <a:latin typeface="Verdana"/>
              </a:rPr>
              <a:t>:</a:t>
            </a:r>
          </a:p>
          <a:p>
            <a:pPr lvl="0">
              <a:spcBef>
                <a:spcPct val="20000"/>
              </a:spcBef>
              <a:buClr>
                <a:srgbClr val="FF7C80"/>
              </a:buClr>
            </a:pPr>
            <a:r>
              <a:rPr lang="en-US" altLang="zh-CN" sz="2000" b="0" i="1" dirty="0">
                <a:solidFill>
                  <a:srgbClr val="0099CC"/>
                </a:solidFill>
                <a:latin typeface="Verdana"/>
              </a:rPr>
              <a:t> </a:t>
            </a:r>
            <a:r>
              <a:rPr lang="en-US" altLang="zh-CN" sz="2000" b="0" i="1" dirty="0" smtClean="0">
                <a:solidFill>
                  <a:srgbClr val="0099CC"/>
                </a:solidFill>
                <a:latin typeface="Verdana"/>
              </a:rPr>
              <a:t>     it drops the packet when the ACK number is too  </a:t>
            </a:r>
          </a:p>
          <a:p>
            <a:pPr lvl="0">
              <a:spcBef>
                <a:spcPct val="20000"/>
              </a:spcBef>
              <a:buClr>
                <a:srgbClr val="FF7C80"/>
              </a:buClr>
            </a:pPr>
            <a:r>
              <a:rPr lang="en-US" altLang="zh-CN" sz="2000" b="0" i="1" dirty="0">
                <a:solidFill>
                  <a:srgbClr val="0099CC"/>
                </a:solidFill>
                <a:latin typeface="Verdana"/>
              </a:rPr>
              <a:t> </a:t>
            </a:r>
            <a:r>
              <a:rPr lang="en-US" altLang="zh-CN" sz="2000" b="0" i="1" dirty="0" smtClean="0">
                <a:solidFill>
                  <a:srgbClr val="0099CC"/>
                </a:solidFill>
                <a:latin typeface="Verdana"/>
              </a:rPr>
              <a:t>     </a:t>
            </a:r>
            <a:r>
              <a:rPr lang="en-US" altLang="zh-CN" sz="2000" b="0" i="1" dirty="0" smtClean="0">
                <a:solidFill>
                  <a:srgbClr val="0099CC"/>
                </a:solidFill>
                <a:latin typeface="Verdana"/>
              </a:rPr>
              <a:t>small, sends </a:t>
            </a:r>
            <a:r>
              <a:rPr lang="en-US" altLang="zh-CN" sz="2000" b="0" i="1" dirty="0" smtClean="0">
                <a:solidFill>
                  <a:srgbClr val="0099CC"/>
                </a:solidFill>
                <a:latin typeface="Verdana"/>
              </a:rPr>
              <a:t>a reset when ACK is big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Aim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357430"/>
            <a:ext cx="8143932" cy="2214578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Using the sequence number inference as a building </a:t>
            </a:r>
            <a:r>
              <a:rPr lang="en-US" altLang="zh-CN" dirty="0" smtClean="0"/>
              <a:t>block</a:t>
            </a:r>
            <a:r>
              <a:rPr lang="en-US" altLang="zh-CN" dirty="0" smtClean="0"/>
              <a:t>, we </a:t>
            </a:r>
            <a:r>
              <a:rPr lang="en-US" altLang="zh-CN" dirty="0"/>
              <a:t>design and implement a number of attacks </a:t>
            </a:r>
            <a:r>
              <a:rPr lang="en-US" altLang="zh-CN" dirty="0" smtClean="0"/>
              <a:t>including TCP hijack on mobile networks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248400" y="6559550"/>
            <a:ext cx="2895600" cy="298450"/>
          </a:xfrm>
        </p:spPr>
        <p:txBody>
          <a:bodyPr/>
          <a:lstStyle/>
          <a:p>
            <a:r>
              <a:rPr lang="en-US" altLang="zh-CN" dirty="0" smtClean="0"/>
              <a:t>5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Scheme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67591" name="AutoShape 7"/>
          <p:cNvSpPr>
            <a:spLocks noChangeAspect="1" noChangeArrowheads="1" noTextEdit="1"/>
          </p:cNvSpPr>
          <p:nvPr/>
        </p:nvSpPr>
        <p:spPr bwMode="gray">
          <a:xfrm flipH="1">
            <a:off x="4868863" y="3071813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83568" y="1571612"/>
            <a:ext cx="7920880" cy="642942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A. Sequence-Number-Checking Firewalls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2204864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 major vendors including </a:t>
            </a:r>
            <a:r>
              <a:rPr lang="en-US" altLang="zh-CN" dirty="0" smtClean="0"/>
              <a:t>Cisco , Juniper</a:t>
            </a:r>
            <a:r>
              <a:rPr lang="en-US" altLang="zh-CN" dirty="0"/>
              <a:t>, and Check Point have such products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51195"/>
            <a:ext cx="6604373" cy="3245836"/>
          </a:xfrm>
          <a:prstGeom prst="rect">
            <a:avLst/>
          </a:prstGeom>
        </p:spPr>
      </p:pic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248400" y="6559550"/>
            <a:ext cx="2895600" cy="298450"/>
          </a:xfrm>
        </p:spPr>
        <p:txBody>
          <a:bodyPr/>
          <a:lstStyle/>
          <a:p>
            <a:r>
              <a:rPr lang="en-US" altLang="zh-CN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7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Scheme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67591" name="AutoShape 7"/>
          <p:cNvSpPr>
            <a:spLocks noChangeAspect="1" noChangeArrowheads="1" noTextEdit="1"/>
          </p:cNvSpPr>
          <p:nvPr/>
        </p:nvSpPr>
        <p:spPr bwMode="gray">
          <a:xfrm flipH="1">
            <a:off x="4868863" y="3071813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1D528D"/>
              </a:solidFill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83568" y="1571612"/>
            <a:ext cx="7920880" cy="642942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A. Sequence-Number-Checking Firewalls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855"/>
            <a:ext cx="7920880" cy="2816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5157192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infer </a:t>
            </a:r>
            <a:r>
              <a:rPr lang="en-US" altLang="zh-CN" dirty="0" smtClean="0"/>
              <a:t>the </a:t>
            </a:r>
            <a:r>
              <a:rPr lang="en-US" altLang="zh-CN" dirty="0"/>
              <a:t>sequence number, due to </a:t>
            </a:r>
            <a:r>
              <a:rPr lang="en-US" altLang="zh-CN" dirty="0" smtClean="0"/>
              <a:t>the </a:t>
            </a:r>
            <a:r>
              <a:rPr lang="en-US" altLang="zh-CN" dirty="0"/>
              <a:t>behavior that </a:t>
            </a:r>
            <a:r>
              <a:rPr lang="en-US" altLang="zh-CN" dirty="0" smtClean="0"/>
              <a:t>the firewall </a:t>
            </a:r>
            <a:r>
              <a:rPr lang="en-US" altLang="zh-CN" dirty="0"/>
              <a:t>treats packets with in-window and </a:t>
            </a:r>
            <a:r>
              <a:rPr lang="en-US" altLang="zh-CN" dirty="0" smtClean="0"/>
              <a:t>out-of-window sequence numbers differently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51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endParaRPr lang="en-US" altLang="zh-CN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Scheme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683568" y="1571612"/>
            <a:ext cx="7920880" cy="642942"/>
          </a:xfrm>
        </p:spPr>
        <p:txBody>
          <a:bodyPr/>
          <a:lstStyle/>
          <a:p>
            <a:pPr>
              <a:buNone/>
            </a:pPr>
            <a:r>
              <a:rPr lang="en-US" altLang="zh-CN" i="1" dirty="0"/>
              <a:t>B. Obtaining Four Tuples – Threat Model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132856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/>
              <a:t>(1). On-site TCP </a:t>
            </a:r>
            <a:r>
              <a:rPr lang="en-US" altLang="zh-CN" sz="2000" b="0" dirty="0" smtClean="0"/>
              <a:t>injection/hijacking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53296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 unprivileged malware </a:t>
            </a:r>
            <a:r>
              <a:rPr lang="en-US" altLang="zh-CN" dirty="0"/>
              <a:t>runs on the client with access to network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3284984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/>
              <a:t>(2). Off-site TCP injection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3685094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 attacker simply </a:t>
            </a:r>
            <a:r>
              <a:rPr lang="en-US" altLang="zh-CN" dirty="0" smtClean="0"/>
              <a:t>guesses the </a:t>
            </a:r>
            <a:r>
              <a:rPr lang="en-US" altLang="zh-CN" dirty="0"/>
              <a:t>four tuples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4221088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/>
              <a:t>(3). Establish TCP connection using spoofed IPs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472514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 attacker initiates </a:t>
            </a:r>
            <a:r>
              <a:rPr lang="en-US" altLang="zh-CN" dirty="0"/>
              <a:t>the connection himself, </a:t>
            </a:r>
            <a:r>
              <a:rPr lang="en-US" altLang="zh-CN" dirty="0" smtClean="0"/>
              <a:t>four </a:t>
            </a:r>
            <a:r>
              <a:rPr lang="en-US" altLang="zh-CN" dirty="0"/>
              <a:t>tuples are obviously known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endParaRPr lang="en-US" altLang="zh-CN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Scheme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755576" y="1571612"/>
            <a:ext cx="7776864" cy="642942"/>
          </a:xfrm>
        </p:spPr>
        <p:txBody>
          <a:bodyPr/>
          <a:lstStyle/>
          <a:p>
            <a:pPr>
              <a:buNone/>
            </a:pPr>
            <a:r>
              <a:rPr lang="en-US" altLang="zh-CN" i="1" dirty="0"/>
              <a:t>C. Obtaining Feedback – Side Channels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276872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1.OS </a:t>
            </a:r>
            <a:r>
              <a:rPr lang="en-US" altLang="zh-CN" sz="2400" dirty="0"/>
              <a:t>packet counters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some </a:t>
            </a:r>
            <a:r>
              <a:rPr lang="en-US" altLang="zh-CN" dirty="0"/>
              <a:t>of the TCP </a:t>
            </a:r>
            <a:r>
              <a:rPr lang="en-US" altLang="zh-CN" dirty="0" smtClean="0"/>
              <a:t>error counters </a:t>
            </a:r>
            <a:r>
              <a:rPr lang="en-US" altLang="zh-CN" dirty="0"/>
              <a:t>rarely increment under normal conditions and </a:t>
            </a:r>
            <a:r>
              <a:rPr lang="en-US" altLang="zh-CN" dirty="0" smtClean="0"/>
              <a:t>can be </a:t>
            </a:r>
            <a:r>
              <a:rPr lang="en-US" altLang="zh-CN" dirty="0"/>
              <a:t>leveraged as a clean side channel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6568" y="3573016"/>
            <a:ext cx="8135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IPIDs from responses of intermediate </a:t>
            </a:r>
            <a:r>
              <a:rPr lang="en-US" altLang="zh-CN" sz="2400" dirty="0" err="1"/>
              <a:t>middleboxes</a:t>
            </a:r>
            <a:r>
              <a:rPr lang="en-US" altLang="zh-CN" sz="2400" dirty="0" smtClean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/>
              <a:t>In practice, </a:t>
            </a:r>
            <a:r>
              <a:rPr lang="en-US" altLang="zh-CN" dirty="0" smtClean="0"/>
              <a:t>many </a:t>
            </a:r>
            <a:r>
              <a:rPr lang="en-US" altLang="zh-CN" dirty="0" err="1" smtClean="0"/>
              <a:t>OSes</a:t>
            </a:r>
            <a:r>
              <a:rPr lang="en-US" altLang="zh-CN" dirty="0" smtClean="0"/>
              <a:t>(including </a:t>
            </a:r>
            <a:r>
              <a:rPr lang="en-US" altLang="zh-CN" dirty="0" err="1"/>
              <a:t>middlebox</a:t>
            </a:r>
            <a:r>
              <a:rPr lang="en-US" altLang="zh-CN" dirty="0"/>
              <a:t> </a:t>
            </a:r>
            <a:r>
              <a:rPr lang="en-US" altLang="zh-CN" dirty="0" err="1"/>
              <a:t>OSes</a:t>
            </a:r>
            <a:r>
              <a:rPr lang="en-US" altLang="zh-CN" dirty="0" smtClean="0"/>
              <a:t>)</a:t>
            </a:r>
            <a:r>
              <a:rPr lang="en-US" altLang="zh-CN" dirty="0"/>
              <a:t> </a:t>
            </a:r>
            <a:r>
              <a:rPr lang="en-US" altLang="zh-CN" dirty="0" smtClean="0"/>
              <a:t>have monotonically incrementing </a:t>
            </a:r>
            <a:r>
              <a:rPr lang="en-US" altLang="zh-CN" dirty="0"/>
              <a:t>IPIDs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4869160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intermediate </a:t>
            </a:r>
            <a:r>
              <a:rPr lang="en-US" altLang="zh-CN" dirty="0" err="1" smtClean="0">
                <a:solidFill>
                  <a:srgbClr val="FF0000"/>
                </a:solidFill>
              </a:rPr>
              <a:t>middleboxes</a:t>
            </a:r>
            <a:r>
              <a:rPr lang="en-US" altLang="zh-CN" dirty="0">
                <a:solidFill>
                  <a:srgbClr val="FF0000"/>
                </a:solidFill>
              </a:rPr>
              <a:t> (e.g., routers</a:t>
            </a:r>
            <a:r>
              <a:rPr lang="en-US" altLang="zh-CN" dirty="0" smtClean="0">
                <a:solidFill>
                  <a:srgbClr val="FF0000"/>
                </a:solidFill>
              </a:rPr>
              <a:t>) to </a:t>
            </a:r>
            <a:r>
              <a:rPr lang="en-US" altLang="zh-CN" dirty="0">
                <a:solidFill>
                  <a:srgbClr val="FF0000"/>
                </a:solidFill>
              </a:rPr>
              <a:t>reply with “time-to-live (TTL) </a:t>
            </a:r>
            <a:r>
              <a:rPr lang="en-US" altLang="zh-CN" dirty="0" smtClean="0">
                <a:solidFill>
                  <a:srgbClr val="FF0000"/>
                </a:solidFill>
              </a:rPr>
              <a:t>expired” ICMP </a:t>
            </a:r>
            <a:r>
              <a:rPr lang="en-US" altLang="zh-CN" dirty="0">
                <a:solidFill>
                  <a:srgbClr val="FF0000"/>
                </a:solidFill>
              </a:rPr>
              <a:t>messages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035TGp_edu_com_bl_v2">
  <a:themeElements>
    <a:clrScheme name="Default Design 1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72B143"/>
      </a:accent1>
      <a:accent2>
        <a:srgbClr val="0099CC"/>
      </a:accent2>
      <a:accent3>
        <a:srgbClr val="FFFFFF"/>
      </a:accent3>
      <a:accent4>
        <a:srgbClr val="174578"/>
      </a:accent4>
      <a:accent5>
        <a:srgbClr val="BCD5B0"/>
      </a:accent5>
      <a:accent6>
        <a:srgbClr val="008AB9"/>
      </a:accent6>
      <a:hlink>
        <a:srgbClr val="FF7C80"/>
      </a:hlink>
      <a:folHlink>
        <a:srgbClr val="969696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72B143"/>
        </a:accent1>
        <a:accent2>
          <a:srgbClr val="0099CC"/>
        </a:accent2>
        <a:accent3>
          <a:srgbClr val="FFFFFF"/>
        </a:accent3>
        <a:accent4>
          <a:srgbClr val="174578"/>
        </a:accent4>
        <a:accent5>
          <a:srgbClr val="BCD5B0"/>
        </a:accent5>
        <a:accent6>
          <a:srgbClr val="008AB9"/>
        </a:accent6>
        <a:hlink>
          <a:srgbClr val="FF7C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E2787"/>
        </a:dk1>
        <a:lt1>
          <a:srgbClr val="FFFFFF"/>
        </a:lt1>
        <a:dk2>
          <a:srgbClr val="000000"/>
        </a:dk2>
        <a:lt2>
          <a:srgbClr val="D6E1E2"/>
        </a:lt2>
        <a:accent1>
          <a:srgbClr val="5C3DCD"/>
        </a:accent1>
        <a:accent2>
          <a:srgbClr val="6699FF"/>
        </a:accent2>
        <a:accent3>
          <a:srgbClr val="FFFFFF"/>
        </a:accent3>
        <a:accent4>
          <a:srgbClr val="342072"/>
        </a:accent4>
        <a:accent5>
          <a:srgbClr val="B5AFE3"/>
        </a:accent5>
        <a:accent6>
          <a:srgbClr val="5C8AE7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3F97D3"/>
        </a:accent1>
        <a:accent2>
          <a:srgbClr val="83C35F"/>
        </a:accent2>
        <a:accent3>
          <a:srgbClr val="FFFFFF"/>
        </a:accent3>
        <a:accent4>
          <a:srgbClr val="565682"/>
        </a:accent4>
        <a:accent5>
          <a:srgbClr val="AFC9E6"/>
        </a:accent5>
        <a:accent6>
          <a:srgbClr val="76B055"/>
        </a:accent6>
        <a:hlink>
          <a:srgbClr val="C870D4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035TGp_edu_com_bl_v2</Template>
  <TotalTime>2577</TotalTime>
  <Words>785</Words>
  <Application>Microsoft Office PowerPoint</Application>
  <PresentationFormat>全屏显示(4:3)</PresentationFormat>
  <Paragraphs>155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035TGp_edu_com_bl_v2</vt:lpstr>
      <vt:lpstr>Image</vt:lpstr>
      <vt:lpstr>Off-Path TCP Sequence Number Inference Attack--How Firewall Middleboxes Reduce Security</vt:lpstr>
      <vt:lpstr>Contents</vt:lpstr>
      <vt:lpstr>Issue</vt:lpstr>
      <vt:lpstr>Related Work</vt:lpstr>
      <vt:lpstr>Our Aim</vt:lpstr>
      <vt:lpstr>Scheme</vt:lpstr>
      <vt:lpstr>Scheme</vt:lpstr>
      <vt:lpstr>Scheme</vt:lpstr>
      <vt:lpstr>Scheme</vt:lpstr>
      <vt:lpstr>Scheme</vt:lpstr>
      <vt:lpstr>Scheme</vt:lpstr>
      <vt:lpstr>Scheme</vt:lpstr>
      <vt:lpstr>Scheme</vt:lpstr>
      <vt:lpstr>Scheme</vt:lpstr>
      <vt:lpstr>Scheme</vt:lpstr>
      <vt:lpstr>Scheme</vt:lpstr>
      <vt:lpstr>Scheme</vt:lpstr>
      <vt:lpstr>Scheme</vt:lpstr>
      <vt:lpstr>Scheme</vt:lpstr>
      <vt:lpstr>Scheme</vt:lpstr>
      <vt:lpstr>Scheme</vt:lpstr>
      <vt:lpstr>Scheme</vt:lpstr>
      <vt:lpstr>Scheme</vt:lpstr>
      <vt:lpstr>Experiment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and Scalable  Fault Localization under  Dynamic Traffic Patterns</dc:title>
  <dc:creator>Administrator</dc:creator>
  <cp:lastModifiedBy>LULI</cp:lastModifiedBy>
  <cp:revision>298</cp:revision>
  <dcterms:created xsi:type="dcterms:W3CDTF">2012-05-06T07:24:40Z</dcterms:created>
  <dcterms:modified xsi:type="dcterms:W3CDTF">2012-10-18T17:01:56Z</dcterms:modified>
</cp:coreProperties>
</file>