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93" r:id="rId5"/>
    <p:sldId id="446" r:id="rId6"/>
    <p:sldId id="428" r:id="rId7"/>
    <p:sldId id="447" r:id="rId8"/>
    <p:sldId id="441" r:id="rId9"/>
    <p:sldId id="457" r:id="rId10"/>
    <p:sldId id="449" r:id="rId11"/>
    <p:sldId id="450" r:id="rId12"/>
    <p:sldId id="451" r:id="rId13"/>
    <p:sldId id="454" r:id="rId14"/>
    <p:sldId id="455" r:id="rId15"/>
    <p:sldId id="456" r:id="rId16"/>
    <p:sldId id="453" r:id="rId17"/>
    <p:sldId id="458" r:id="rId18"/>
    <p:sldId id="41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7B"/>
    <a:srgbClr val="3C3CBA"/>
    <a:srgbClr val="27B7D9"/>
    <a:srgbClr val="000000"/>
    <a:srgbClr val="6868CE"/>
    <a:srgbClr val="407AD0"/>
    <a:srgbClr val="E6AF00"/>
    <a:srgbClr val="6EA92D"/>
    <a:srgbClr val="679E2A"/>
    <a:srgbClr val="EDE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92" autoAdjust="0"/>
    <p:restoredTop sz="99828" autoAdjust="0"/>
  </p:normalViewPr>
  <p:slideViewPr>
    <p:cSldViewPr snapToGrid="0">
      <p:cViewPr varScale="1">
        <p:scale>
          <a:sx n="114" d="100"/>
          <a:sy n="114" d="100"/>
        </p:scale>
        <p:origin x="57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BCBEC-2BB4-4AC4-A61C-7BB0931099B5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77CEE-14D8-4CEB-9924-12BCE77F9F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" cstate="screen"/>
          <a:srcRect/>
          <a:stretch>
            <a:fillRect/>
          </a:stretch>
        </p:blipFill>
        <p:spPr bwMode="auto">
          <a:xfrm>
            <a:off x="458408" y="309967"/>
            <a:ext cx="11275184" cy="618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66009" y="3851817"/>
            <a:ext cx="11264900" cy="1873250"/>
          </a:xfrm>
          <a:prstGeom prst="rect">
            <a:avLst/>
          </a:prstGeom>
          <a:gradFill rotWithShape="0">
            <a:gsLst>
              <a:gs pos="0">
                <a:srgbClr val="E9527B">
                  <a:alpha val="85999"/>
                </a:srgbClr>
              </a:gs>
              <a:gs pos="100000">
                <a:srgbClr val="FFCC66">
                  <a:alpha val="82999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/>
          <a:p>
            <a:pPr algn="ctr"/>
            <a:endParaRPr lang="zh-CN" altLang="en-US" sz="5400">
              <a:solidFill>
                <a:schemeClr val="bg1"/>
              </a:solidFill>
              <a:ea typeface="黑体" panose="02010609060101010101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009" y="3851817"/>
            <a:ext cx="11264900" cy="187325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dirty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65059" y="5725117"/>
            <a:ext cx="11264900" cy="573088"/>
          </a:xfrm>
        </p:spPr>
        <p:txBody>
          <a:bodyPr wrap="square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DAA-36EA-4F0C-901F-735D510B7A7A}" type="datetime1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C860-0CAC-4517-A052-2CCB4CE376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560388" y="412955"/>
            <a:ext cx="11022012" cy="557509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DAA-36EA-4F0C-901F-735D510B7A7A}" type="datetime1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C860-0CAC-4517-A052-2CCB4CE376A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732616" y="192088"/>
            <a:ext cx="7464217" cy="1145983"/>
            <a:chOff x="438150" y="192088"/>
            <a:chExt cx="7464217" cy="1145983"/>
          </a:xfrm>
        </p:grpSpPr>
        <p:grpSp>
          <p:nvGrpSpPr>
            <p:cNvPr id="30" name="组合 29"/>
            <p:cNvGrpSpPr/>
            <p:nvPr/>
          </p:nvGrpSpPr>
          <p:grpSpPr>
            <a:xfrm>
              <a:off x="438150" y="192088"/>
              <a:ext cx="7464217" cy="1145983"/>
              <a:chOff x="438150" y="192088"/>
              <a:chExt cx="7464217" cy="1145983"/>
            </a:xfrm>
          </p:grpSpPr>
          <p:grpSp>
            <p:nvGrpSpPr>
              <p:cNvPr id="32" name="Group 7"/>
              <p:cNvGrpSpPr/>
              <p:nvPr/>
            </p:nvGrpSpPr>
            <p:grpSpPr bwMode="auto">
              <a:xfrm>
                <a:off x="438150" y="192088"/>
                <a:ext cx="841375" cy="928687"/>
                <a:chOff x="0" y="0"/>
                <a:chExt cx="1324" cy="1464"/>
              </a:xfrm>
            </p:grpSpPr>
            <p:sp>
              <p:nvSpPr>
                <p:cNvPr id="37" name="Oval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62" cy="762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FFCC66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Oval 9"/>
                <p:cNvSpPr>
                  <a:spLocks noChangeArrowheads="1"/>
                </p:cNvSpPr>
                <p:nvPr/>
              </p:nvSpPr>
              <p:spPr bwMode="auto">
                <a:xfrm>
                  <a:off x="200" y="338"/>
                  <a:ext cx="1125" cy="1126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E9527B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3" name="Line 11"/>
              <p:cNvSpPr>
                <a:spLocks noChangeShapeType="1"/>
              </p:cNvSpPr>
              <p:nvPr/>
            </p:nvSpPr>
            <p:spPr bwMode="auto">
              <a:xfrm>
                <a:off x="1376363" y="1108075"/>
                <a:ext cx="3060000" cy="0"/>
              </a:xfrm>
              <a:prstGeom prst="line">
                <a:avLst/>
              </a:prstGeom>
              <a:noFill/>
              <a:ln w="28575" cap="flat" cmpd="sng">
                <a:solidFill>
                  <a:srgbClr val="FFCC6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34" name="Group 12"/>
              <p:cNvGrpSpPr/>
              <p:nvPr/>
            </p:nvGrpSpPr>
            <p:grpSpPr bwMode="auto">
              <a:xfrm>
                <a:off x="7366982" y="746767"/>
                <a:ext cx="535385" cy="591304"/>
                <a:chOff x="4679" y="-146"/>
                <a:chExt cx="1348" cy="1486"/>
              </a:xfrm>
            </p:grpSpPr>
            <p:sp>
              <p:nvSpPr>
                <p:cNvPr id="35" name="Oval 13"/>
                <p:cNvSpPr>
                  <a:spLocks noChangeArrowheads="1"/>
                </p:cNvSpPr>
                <p:nvPr/>
              </p:nvSpPr>
              <p:spPr bwMode="auto">
                <a:xfrm>
                  <a:off x="4679" y="-146"/>
                  <a:ext cx="741" cy="741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FFCC66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Oval 14"/>
                <p:cNvSpPr>
                  <a:spLocks noChangeArrowheads="1"/>
                </p:cNvSpPr>
                <p:nvPr/>
              </p:nvSpPr>
              <p:spPr bwMode="auto">
                <a:xfrm>
                  <a:off x="4934" y="247"/>
                  <a:ext cx="1093" cy="1093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E9527B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4436363" y="1108075"/>
              <a:ext cx="2880000" cy="0"/>
            </a:xfrm>
            <a:prstGeom prst="line">
              <a:avLst/>
            </a:prstGeom>
            <a:noFill/>
            <a:ln w="28575" cap="flat" cmpd="sng">
              <a:solidFill>
                <a:srgbClr val="FF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DAA-36EA-4F0C-901F-735D510B7A7A}" type="datetime1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C860-0CAC-4517-A052-2CCB4CE376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 wrap="square">
            <a:normAutofit/>
          </a:bodyPr>
          <a:lstStyle/>
          <a:p>
            <a:fld id="{818F2DAA-36EA-4F0C-901F-735D510B7A7A}" type="datetime1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normAutofit/>
          </a:bodyPr>
          <a:lstStyle/>
          <a:p>
            <a:endParaRPr 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 wrap="square">
            <a:normAutofit/>
          </a:bodyPr>
          <a:lstStyle/>
          <a:p>
            <a:fld id="{C244C860-0CAC-4517-A052-2CCB4CE376A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732616" y="192088"/>
            <a:ext cx="7464217" cy="1145983"/>
            <a:chOff x="438150" y="192088"/>
            <a:chExt cx="7464217" cy="1145983"/>
          </a:xfrm>
        </p:grpSpPr>
        <p:grpSp>
          <p:nvGrpSpPr>
            <p:cNvPr id="18" name="组合 17"/>
            <p:cNvGrpSpPr/>
            <p:nvPr/>
          </p:nvGrpSpPr>
          <p:grpSpPr>
            <a:xfrm>
              <a:off x="438150" y="192088"/>
              <a:ext cx="7464217" cy="1145983"/>
              <a:chOff x="438150" y="192088"/>
              <a:chExt cx="7464217" cy="1145983"/>
            </a:xfrm>
          </p:grpSpPr>
          <p:grpSp>
            <p:nvGrpSpPr>
              <p:cNvPr id="20" name="Group 7"/>
              <p:cNvGrpSpPr/>
              <p:nvPr/>
            </p:nvGrpSpPr>
            <p:grpSpPr bwMode="auto">
              <a:xfrm>
                <a:off x="438150" y="192088"/>
                <a:ext cx="841375" cy="928687"/>
                <a:chOff x="0" y="0"/>
                <a:chExt cx="1324" cy="1464"/>
              </a:xfrm>
            </p:grpSpPr>
            <p:sp>
              <p:nvSpPr>
                <p:cNvPr id="25" name="Oval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62" cy="762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FFCC66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Oval 9"/>
                <p:cNvSpPr>
                  <a:spLocks noChangeArrowheads="1"/>
                </p:cNvSpPr>
                <p:nvPr/>
              </p:nvSpPr>
              <p:spPr bwMode="auto">
                <a:xfrm>
                  <a:off x="200" y="338"/>
                  <a:ext cx="1125" cy="1126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E9527B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" name="Line 11"/>
              <p:cNvSpPr>
                <a:spLocks noChangeShapeType="1"/>
              </p:cNvSpPr>
              <p:nvPr/>
            </p:nvSpPr>
            <p:spPr bwMode="auto">
              <a:xfrm>
                <a:off x="1376363" y="1108075"/>
                <a:ext cx="3060000" cy="0"/>
              </a:xfrm>
              <a:prstGeom prst="line">
                <a:avLst/>
              </a:prstGeom>
              <a:noFill/>
              <a:ln w="28575" cap="flat" cmpd="sng">
                <a:solidFill>
                  <a:srgbClr val="FFCC6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22" name="Group 12"/>
              <p:cNvGrpSpPr/>
              <p:nvPr/>
            </p:nvGrpSpPr>
            <p:grpSpPr bwMode="auto">
              <a:xfrm>
                <a:off x="7366982" y="746767"/>
                <a:ext cx="535385" cy="591304"/>
                <a:chOff x="4679" y="-146"/>
                <a:chExt cx="1348" cy="1486"/>
              </a:xfrm>
            </p:grpSpPr>
            <p:sp>
              <p:nvSpPr>
                <p:cNvPr id="23" name="Oval 13"/>
                <p:cNvSpPr>
                  <a:spLocks noChangeArrowheads="1"/>
                </p:cNvSpPr>
                <p:nvPr/>
              </p:nvSpPr>
              <p:spPr bwMode="auto">
                <a:xfrm>
                  <a:off x="4679" y="-146"/>
                  <a:ext cx="741" cy="741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FFCC66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Oval 14"/>
                <p:cNvSpPr>
                  <a:spLocks noChangeArrowheads="1"/>
                </p:cNvSpPr>
                <p:nvPr/>
              </p:nvSpPr>
              <p:spPr bwMode="auto">
                <a:xfrm>
                  <a:off x="4934" y="247"/>
                  <a:ext cx="1093" cy="1093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E9527B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4436363" y="1108075"/>
              <a:ext cx="2880000" cy="0"/>
            </a:xfrm>
            <a:prstGeom prst="line">
              <a:avLst/>
            </a:prstGeom>
            <a:noFill/>
            <a:ln w="28575" cap="flat" cmpd="sng">
              <a:solidFill>
                <a:srgbClr val="FF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3964517" y="1109663"/>
            <a:ext cx="3285067" cy="0"/>
          </a:xfrm>
          <a:prstGeom prst="line">
            <a:avLst/>
          </a:prstGeom>
          <a:noFill/>
          <a:ln w="28575" cap="flat" cmpd="sng">
            <a:solidFill>
              <a:srgbClr val="FF006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 sz="1800">
              <a:latin typeface="Arial" panose="020B0604020202020204" pitchFamily="34" charset="0"/>
              <a:ea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 wrap="square">
            <a:normAutofit/>
          </a:bodyPr>
          <a:lstStyle/>
          <a:p>
            <a:fld id="{818F2DAA-36EA-4F0C-901F-735D510B7A7A}" type="datetime1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normAutofit/>
          </a:bodyPr>
          <a:lstStyle/>
          <a:p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 wrap="square">
            <a:normAutofit/>
          </a:bodyPr>
          <a:lstStyle/>
          <a:p>
            <a:fld id="{C244C860-0CAC-4517-A052-2CCB4CE376A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32616" y="192088"/>
            <a:ext cx="7464217" cy="1145983"/>
            <a:chOff x="438150" y="192088"/>
            <a:chExt cx="7464217" cy="1145983"/>
          </a:xfrm>
        </p:grpSpPr>
        <p:grpSp>
          <p:nvGrpSpPr>
            <p:cNvPr id="20" name="组合 19"/>
            <p:cNvGrpSpPr/>
            <p:nvPr/>
          </p:nvGrpSpPr>
          <p:grpSpPr>
            <a:xfrm>
              <a:off x="438150" y="192088"/>
              <a:ext cx="7464217" cy="1145983"/>
              <a:chOff x="438150" y="192088"/>
              <a:chExt cx="7464217" cy="1145983"/>
            </a:xfrm>
          </p:grpSpPr>
          <p:grpSp>
            <p:nvGrpSpPr>
              <p:cNvPr id="22" name="Group 7"/>
              <p:cNvGrpSpPr/>
              <p:nvPr/>
            </p:nvGrpSpPr>
            <p:grpSpPr bwMode="auto">
              <a:xfrm>
                <a:off x="438150" y="192088"/>
                <a:ext cx="841375" cy="928687"/>
                <a:chOff x="0" y="0"/>
                <a:chExt cx="1324" cy="1464"/>
              </a:xfrm>
            </p:grpSpPr>
            <p:sp>
              <p:nvSpPr>
                <p:cNvPr id="27" name="Oval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62" cy="762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FFCC66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9"/>
                <p:cNvSpPr>
                  <a:spLocks noChangeArrowheads="1"/>
                </p:cNvSpPr>
                <p:nvPr/>
              </p:nvSpPr>
              <p:spPr bwMode="auto">
                <a:xfrm>
                  <a:off x="200" y="338"/>
                  <a:ext cx="1125" cy="1126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E9527B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1376363" y="1108075"/>
                <a:ext cx="3060000" cy="0"/>
              </a:xfrm>
              <a:prstGeom prst="line">
                <a:avLst/>
              </a:prstGeom>
              <a:noFill/>
              <a:ln w="28575" cap="flat" cmpd="sng">
                <a:solidFill>
                  <a:srgbClr val="FFCC6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24" name="Group 12"/>
              <p:cNvGrpSpPr/>
              <p:nvPr/>
            </p:nvGrpSpPr>
            <p:grpSpPr bwMode="auto">
              <a:xfrm>
                <a:off x="7366982" y="746767"/>
                <a:ext cx="535385" cy="591304"/>
                <a:chOff x="4679" y="-146"/>
                <a:chExt cx="1348" cy="1486"/>
              </a:xfrm>
            </p:grpSpPr>
            <p:sp>
              <p:nvSpPr>
                <p:cNvPr id="25" name="Oval 13"/>
                <p:cNvSpPr>
                  <a:spLocks noChangeArrowheads="1"/>
                </p:cNvSpPr>
                <p:nvPr/>
              </p:nvSpPr>
              <p:spPr bwMode="auto">
                <a:xfrm>
                  <a:off x="4679" y="-146"/>
                  <a:ext cx="741" cy="741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FFCC66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Oval 14"/>
                <p:cNvSpPr>
                  <a:spLocks noChangeArrowheads="1"/>
                </p:cNvSpPr>
                <p:nvPr/>
              </p:nvSpPr>
              <p:spPr bwMode="auto">
                <a:xfrm>
                  <a:off x="4934" y="247"/>
                  <a:ext cx="1093" cy="1093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E9527B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>
              <a:off x="4436363" y="1108075"/>
              <a:ext cx="2880000" cy="0"/>
            </a:xfrm>
            <a:prstGeom prst="line">
              <a:avLst/>
            </a:prstGeom>
            <a:noFill/>
            <a:ln w="28575" cap="flat" cmpd="sng">
              <a:solidFill>
                <a:srgbClr val="FF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4555067" y="2638800"/>
            <a:ext cx="2931159" cy="849600"/>
          </a:xfrm>
        </p:spPr>
        <p:txBody>
          <a:bodyPr anchor="b" anchorCtr="0">
            <a:norm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grpSp>
        <p:nvGrpSpPr>
          <p:cNvPr id="11" name="Group 4" descr="#wm#_6_21_*Z"/>
          <p:cNvGrpSpPr/>
          <p:nvPr>
            <p:custDataLst>
              <p:tags r:id="rId1"/>
            </p:custDataLst>
          </p:nvPr>
        </p:nvGrpSpPr>
        <p:grpSpPr bwMode="auto">
          <a:xfrm>
            <a:off x="4555067" y="3488460"/>
            <a:ext cx="2931160" cy="4618"/>
            <a:chOff x="0" y="4"/>
            <a:chExt cx="3462" cy="8"/>
          </a:xfrm>
        </p:grpSpPr>
        <p:sp>
          <p:nvSpPr>
            <p:cNvPr id="12" name="Line 5" descr="#wm#_6_21_*Z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742" y="4"/>
              <a:ext cx="1720" cy="1"/>
            </a:xfrm>
            <a:prstGeom prst="line">
              <a:avLst/>
            </a:prstGeom>
            <a:noFill/>
            <a:ln w="28575" cmpd="sng">
              <a:solidFill>
                <a:srgbClr val="FF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6" descr="#wm#_6_21_*Z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0" y="11"/>
              <a:ext cx="1742" cy="1"/>
            </a:xfrm>
            <a:prstGeom prst="line">
              <a:avLst/>
            </a:prstGeom>
            <a:noFill/>
            <a:ln w="28575" cmpd="sng">
              <a:solidFill>
                <a:srgbClr val="FFCC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4" name="Group 7" descr="#wm#_6_21_*Z"/>
          <p:cNvGrpSpPr/>
          <p:nvPr>
            <p:custDataLst>
              <p:tags r:id="rId2"/>
            </p:custDataLst>
          </p:nvPr>
        </p:nvGrpSpPr>
        <p:grpSpPr bwMode="auto">
          <a:xfrm>
            <a:off x="3296708" y="2012880"/>
            <a:ext cx="1122680" cy="1168471"/>
            <a:chOff x="0" y="0"/>
            <a:chExt cx="1325" cy="1842"/>
          </a:xfrm>
        </p:grpSpPr>
        <p:sp>
          <p:nvSpPr>
            <p:cNvPr id="15" name="Oval 8" descr="#wm#_6_21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762" cy="1016"/>
            </a:xfrm>
            <a:prstGeom prst="ellipse">
              <a:avLst/>
            </a:prstGeom>
            <a:noFill/>
            <a:ln w="28575" cmpd="sng">
              <a:solidFill>
                <a:srgbClr val="FFCC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6" name="Oval 9" descr="#wm#_6_21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00" y="338"/>
              <a:ext cx="1125" cy="1504"/>
            </a:xfrm>
            <a:prstGeom prst="ellipse">
              <a:avLst/>
            </a:prstGeom>
            <a:noFill/>
            <a:ln w="28575" cmpd="sng">
              <a:solidFill>
                <a:srgbClr val="E9527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</p:grpSp>
      <p:grpSp>
        <p:nvGrpSpPr>
          <p:cNvPr id="17" name="Group 10" descr="#wm#_6_21_*Z"/>
          <p:cNvGrpSpPr/>
          <p:nvPr>
            <p:custDataLst>
              <p:tags r:id="rId3"/>
            </p:custDataLst>
          </p:nvPr>
        </p:nvGrpSpPr>
        <p:grpSpPr bwMode="auto">
          <a:xfrm>
            <a:off x="7757585" y="3181351"/>
            <a:ext cx="713846" cy="751665"/>
            <a:chOff x="0" y="0"/>
            <a:chExt cx="1348" cy="1889"/>
          </a:xfrm>
        </p:grpSpPr>
        <p:sp>
          <p:nvSpPr>
            <p:cNvPr id="18" name="Oval 11" descr="#wm#_6_21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0" y="0"/>
              <a:ext cx="741" cy="986"/>
            </a:xfrm>
            <a:prstGeom prst="ellipse">
              <a:avLst/>
            </a:prstGeom>
            <a:noFill/>
            <a:ln w="28575" cmpd="sng">
              <a:solidFill>
                <a:srgbClr val="FFCC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9" name="Oval 12" descr="#wm#_6_21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5" y="432"/>
              <a:ext cx="1093" cy="1457"/>
            </a:xfrm>
            <a:prstGeom prst="ellipse">
              <a:avLst/>
            </a:prstGeom>
            <a:noFill/>
            <a:ln w="28575" cmpd="sng">
              <a:solidFill>
                <a:srgbClr val="E9527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DAA-36EA-4F0C-901F-735D510B7A7A}" type="datetime1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C860-0CAC-4517-A052-2CCB4CE376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DAA-36EA-4F0C-901F-735D510B7A7A}" type="datetime1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C860-0CAC-4517-A052-2CCB4CE376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片占位符 2"/>
          <p:cNvSpPr>
            <a:spLocks noGrp="1"/>
          </p:cNvSpPr>
          <p:nvPr>
            <p:ph type="pic" idx="1"/>
          </p:nvPr>
        </p:nvSpPr>
        <p:spPr>
          <a:xfrm>
            <a:off x="6791750" y="273601"/>
            <a:ext cx="4468213" cy="61483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2"/>
          </p:nvPr>
        </p:nvSpPr>
        <p:spPr>
          <a:xfrm>
            <a:off x="1194121" y="1740136"/>
            <a:ext cx="4813300" cy="4681854"/>
          </a:xfrm>
        </p:spPr>
        <p:txBody>
          <a:bodyPr>
            <a:normAutofit/>
          </a:bodyPr>
          <a:lstStyle>
            <a:lvl1pPr marL="285750" indent="-285750">
              <a:buFont typeface="Wingdings" panose="05000000000000000000" pitchFamily="2" charset="2"/>
              <a:buChar char="l"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2" name="标题 1"/>
          <p:cNvSpPr>
            <a:spLocks noGrp="1"/>
          </p:cNvSpPr>
          <p:nvPr>
            <p:ph type="title" hasCustomPrompt="1"/>
          </p:nvPr>
        </p:nvSpPr>
        <p:spPr>
          <a:xfrm>
            <a:off x="1184043" y="273601"/>
            <a:ext cx="3600000" cy="1018458"/>
          </a:xfrm>
        </p:spPr>
        <p:txBody>
          <a:bodyPr anchor="b">
            <a:normAutofit/>
          </a:bodyPr>
          <a:lstStyle>
            <a:lvl1pPr>
              <a:defRPr sz="28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525345"/>
            <a:ext cx="2844800" cy="267995"/>
          </a:xfrm>
        </p:spPr>
        <p:txBody>
          <a:bodyPr/>
          <a:lstStyle/>
          <a:p>
            <a:fld id="{818F2DAA-36EA-4F0C-901F-735D510B7A7A}" type="datetime1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525345"/>
            <a:ext cx="3860800" cy="2679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525345"/>
            <a:ext cx="2844800" cy="267995"/>
          </a:xfrm>
        </p:spPr>
        <p:txBody>
          <a:bodyPr/>
          <a:lstStyle/>
          <a:p>
            <a:fld id="{C244C860-0CAC-4517-A052-2CCB4CE376A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53500" y="365125"/>
            <a:ext cx="2628900" cy="5811838"/>
          </a:xfrm>
        </p:spPr>
        <p:txBody>
          <a:bodyPr vert="eaVert">
            <a:normAutofit/>
          </a:bodyPr>
          <a:lstStyle>
            <a:lvl1pPr algn="l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65125"/>
            <a:ext cx="812799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81328"/>
            <a:ext cx="2844800" cy="340147"/>
          </a:xfrm>
        </p:spPr>
        <p:txBody>
          <a:bodyPr/>
          <a:lstStyle/>
          <a:p>
            <a:fld id="{818F2DAA-36EA-4F0C-901F-735D510B7A7A}" type="datetime1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81328"/>
            <a:ext cx="3860800" cy="34014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81328"/>
            <a:ext cx="2844800" cy="340147"/>
          </a:xfrm>
        </p:spPr>
        <p:txBody>
          <a:bodyPr/>
          <a:lstStyle/>
          <a:p>
            <a:fld id="{C244C860-0CAC-4517-A052-2CCB4CE376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0831" y="192088"/>
            <a:ext cx="5749536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dirty="0">
                <a:sym typeface="Arial" panose="020B0604020202020204" pitchFamily="34" charset="0"/>
              </a:rPr>
              <a:t>单击此处编辑母版标题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dirty="0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dirty="0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dirty="0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dirty="0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defRPr sz="1600"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1pPr>
          </a:lstStyle>
          <a:p>
            <a:fld id="{818F2DAA-36EA-4F0C-901F-735D510B7A7A}" type="datetime1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defRPr sz="1600"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defRPr sz="1600"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1pPr>
          </a:lstStyle>
          <a:p>
            <a:fld id="{C244C860-0CAC-4517-A052-2CCB4CE376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E9527B"/>
          </a:solidFill>
          <a:latin typeface="+mj-ea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9527B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9527B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9527B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9527B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9527B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9527B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9527B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9527B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9pPr>
    </p:titleStyle>
    <p:bodyStyle>
      <a:lvl1pPr marL="342900" indent="-342900" algn="l" rtl="0" fontAlgn="base">
        <a:spcBef>
          <a:spcPts val="0"/>
        </a:spcBef>
        <a:spcAft>
          <a:spcPct val="0"/>
        </a:spcAft>
        <a:buClr>
          <a:srgbClr val="E9527B"/>
        </a:buClr>
        <a:buSzPct val="100000"/>
        <a:buFont typeface="Wingdings" panose="05000000000000000000" pitchFamily="2" charset="2"/>
        <a:buChar char="l"/>
        <a:defRPr sz="24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1pPr>
      <a:lvl2pPr marL="742950" indent="-285750" algn="l" rtl="0" fontAlgn="base">
        <a:spcBef>
          <a:spcPts val="0"/>
        </a:spcBef>
        <a:spcAft>
          <a:spcPct val="0"/>
        </a:spcAft>
        <a:buClr>
          <a:srgbClr val="E9527B"/>
        </a:buClr>
        <a:buSzPct val="100000"/>
        <a:buFont typeface="Wingdings" panose="05000000000000000000" pitchFamily="2" charset="2"/>
        <a:buChar char="l"/>
        <a:defRPr sz="20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2pPr>
      <a:lvl3pPr marL="1143000" indent="-228600" algn="l" rtl="0" fontAlgn="base">
        <a:spcBef>
          <a:spcPts val="0"/>
        </a:spcBef>
        <a:spcAft>
          <a:spcPct val="0"/>
        </a:spcAft>
        <a:buClr>
          <a:srgbClr val="E9527B"/>
        </a:buClr>
        <a:buSzPct val="100000"/>
        <a:buFont typeface="Wingdings" panose="05000000000000000000" pitchFamily="2" charset="2"/>
        <a:buChar char="l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3pPr>
      <a:lvl4pPr marL="1600200" indent="-228600" algn="l" rtl="0" fontAlgn="base">
        <a:spcBef>
          <a:spcPts val="0"/>
        </a:spcBef>
        <a:spcAft>
          <a:spcPct val="0"/>
        </a:spcAft>
        <a:buClr>
          <a:srgbClr val="E9527B"/>
        </a:buClr>
        <a:buSzPct val="100000"/>
        <a:buFont typeface="Wingdings" panose="05000000000000000000" pitchFamily="2" charset="2"/>
        <a:buChar char="l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4pPr>
      <a:lvl5pPr marL="2057400" indent="-228600" algn="l" rtl="0" fontAlgn="base">
        <a:spcBef>
          <a:spcPts val="0"/>
        </a:spcBef>
        <a:spcAft>
          <a:spcPct val="0"/>
        </a:spcAft>
        <a:buClr>
          <a:srgbClr val="E9527B"/>
        </a:buClr>
        <a:buSzPct val="100000"/>
        <a:buFont typeface="Wingdings" panose="05000000000000000000" pitchFamily="2" charset="2"/>
        <a:buChar char="l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3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0" y="-495300"/>
            <a:ext cx="12192000" cy="3779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7" name="圆角矩形 6"/>
          <p:cNvSpPr/>
          <p:nvPr/>
        </p:nvSpPr>
        <p:spPr>
          <a:xfrm>
            <a:off x="4966968" y="3498852"/>
            <a:ext cx="2872105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项目讲解</a:t>
            </a:r>
            <a:endParaRPr lang="zh-CN" altLang="en-US" sz="2800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3147" y="4636770"/>
            <a:ext cx="5461000" cy="10972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6600" b="1" dirty="0">
                <a:gradFill>
                  <a:gsLst>
                    <a:gs pos="0">
                      <a:srgbClr val="1E8B49"/>
                    </a:gs>
                    <a:gs pos="15000">
                      <a:srgbClr val="348093"/>
                    </a:gs>
                    <a:gs pos="30000">
                      <a:srgbClr val="9189AD"/>
                    </a:gs>
                    <a:gs pos="100000">
                      <a:srgbClr val="F1EF7D"/>
                    </a:gs>
                    <a:gs pos="89000">
                      <a:srgbClr val="E95054"/>
                    </a:gs>
                    <a:gs pos="75000">
                      <a:srgbClr val="DE4477"/>
                    </a:gs>
                    <a:gs pos="59000">
                      <a:srgbClr val="A85180"/>
                    </a:gs>
                    <a:gs pos="46000">
                      <a:srgbClr val="5C3D8C"/>
                    </a:gs>
                  </a:gsLst>
                  <a:lin ang="0"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扫雷游戏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164897" y="6479540"/>
            <a:ext cx="2889250" cy="165100"/>
            <a:chOff x="6164897" y="6479540"/>
            <a:chExt cx="2889250" cy="1651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6164897" y="6479540"/>
              <a:ext cx="2095500" cy="0"/>
            </a:xfrm>
            <a:prstGeom prst="line">
              <a:avLst/>
            </a:prstGeom>
            <a:ln>
              <a:solidFill>
                <a:srgbClr val="929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58647" y="6644640"/>
              <a:ext cx="2095500" cy="0"/>
            </a:xfrm>
            <a:prstGeom prst="line">
              <a:avLst/>
            </a:prstGeom>
            <a:ln>
              <a:solidFill>
                <a:srgbClr val="929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94100" y="2701925"/>
            <a:ext cx="744855" cy="744855"/>
          </a:xfrm>
          <a:prstGeom prst="rect">
            <a:avLst/>
          </a:prstGeom>
          <a:solidFill>
            <a:srgbClr val="2BA854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06900" y="2701925"/>
            <a:ext cx="744855" cy="744855"/>
          </a:xfrm>
          <a:prstGeom prst="rect">
            <a:avLst/>
          </a:prstGeom>
          <a:solidFill>
            <a:srgbClr val="51308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3780" y="3529330"/>
            <a:ext cx="744220" cy="744220"/>
          </a:xfrm>
          <a:prstGeom prst="rect">
            <a:avLst/>
          </a:prstGeom>
          <a:solidFill>
            <a:srgbClr val="DE447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06900" y="3529330"/>
            <a:ext cx="744855" cy="744220"/>
          </a:xfrm>
          <a:prstGeom prst="rect">
            <a:avLst/>
          </a:prstGeom>
          <a:solidFill>
            <a:srgbClr val="F4BB43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文本框 20"/>
          <p:cNvSpPr txBox="1"/>
          <p:nvPr/>
        </p:nvSpPr>
        <p:spPr>
          <a:xfrm>
            <a:off x="3573780" y="2701925"/>
            <a:ext cx="1553630" cy="15696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9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03</a:t>
            </a:r>
            <a:endParaRPr lang="zh-CN" altLang="en-US" sz="96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文本框 21"/>
          <p:cNvSpPr txBox="1"/>
          <p:nvPr/>
        </p:nvSpPr>
        <p:spPr>
          <a:xfrm>
            <a:off x="5240655" y="2650018"/>
            <a:ext cx="492443" cy="1758623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lstStyle/>
          <a:p>
            <a:pPr lvl="0" eaLnBrk="1" hangingPunct="1"/>
            <a:r>
              <a:rPr lang="en-US" altLang="zh-CN" sz="2000" dirty="0">
                <a:solidFill>
                  <a:srgbClr val="76717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 THREE</a:t>
            </a:r>
            <a:endParaRPr lang="zh-CN" altLang="en-US" sz="2000" dirty="0">
              <a:solidFill>
                <a:srgbClr val="76717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22"/>
          <p:cNvSpPr txBox="1"/>
          <p:nvPr/>
        </p:nvSpPr>
        <p:spPr>
          <a:xfrm>
            <a:off x="5944870" y="3074670"/>
            <a:ext cx="2659702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4800" b="1" dirty="0">
                <a:solidFill>
                  <a:srgbClr val="76717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总体设计</a:t>
            </a:r>
            <a:endParaRPr lang="zh-CN" sz="4800" b="1" dirty="0">
              <a:solidFill>
                <a:srgbClr val="76717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09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7" presetClass="emph" presetSubtype="0" fill="remove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7" presetClass="emph" presetSubtype="0" fill="remove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7" presetClass="emph" presetSubtype="0" fill="remove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358775"/>
            <a:ext cx="3198775" cy="730250"/>
            <a:chOff x="12192000" y="358775"/>
            <a:chExt cx="3198775" cy="730250"/>
          </a:xfrm>
        </p:grpSpPr>
        <p:pic>
          <p:nvPicPr>
            <p:cNvPr id="64" name="图片 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2192000" y="358775"/>
              <a:ext cx="1864597" cy="730250"/>
            </a:xfrm>
            <a:prstGeom prst="rect">
              <a:avLst/>
            </a:prstGeom>
            <a:noFill/>
            <a:ln w="9525">
              <a:noFill/>
            </a:ln>
            <a:effectLst>
              <a:outerShdw dist="38100" dir="8100000" algn="ctr" rotWithShape="0">
                <a:srgbClr val="000000">
                  <a:alpha val="39000"/>
                </a:srgbClr>
              </a:outerShdw>
            </a:effectLst>
          </p:spPr>
        </p:pic>
        <p:sp>
          <p:nvSpPr>
            <p:cNvPr id="65" name="文本框 23"/>
            <p:cNvSpPr txBox="1"/>
            <p:nvPr/>
          </p:nvSpPr>
          <p:spPr>
            <a:xfrm>
              <a:off x="13968591" y="466903"/>
              <a:ext cx="14221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b="1" dirty="0">
                  <a:solidFill>
                    <a:srgbClr val="27277B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算法思想</a:t>
              </a:r>
              <a:endParaRPr lang="zh-CN" sz="2400" b="1" dirty="0"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192000" y="493067"/>
              <a:ext cx="1807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619D55B-88EB-4A35-97E8-14D2CD6CE907}"/>
              </a:ext>
            </a:extLst>
          </p:cNvPr>
          <p:cNvGrpSpPr/>
          <p:nvPr/>
        </p:nvGrpSpPr>
        <p:grpSpPr>
          <a:xfrm>
            <a:off x="2103406" y="1413563"/>
            <a:ext cx="7272712" cy="3401717"/>
            <a:chOff x="3098284" y="5139241"/>
            <a:chExt cx="5277127" cy="1046921"/>
          </a:xfrm>
        </p:grpSpPr>
        <p:sp>
          <p:nvSpPr>
            <p:cNvPr id="7" name="圆角矩形 36">
              <a:extLst>
                <a:ext uri="{FF2B5EF4-FFF2-40B4-BE49-F238E27FC236}">
                  <a16:creationId xmlns:a16="http://schemas.microsoft.com/office/drawing/2014/main" id="{6F32CA69-5093-47FA-A55C-9325B16CB1D4}"/>
                </a:ext>
              </a:extLst>
            </p:cNvPr>
            <p:cNvSpPr/>
            <p:nvPr/>
          </p:nvSpPr>
          <p:spPr>
            <a:xfrm>
              <a:off x="3098284" y="5139241"/>
              <a:ext cx="5277127" cy="1046921"/>
            </a:xfrm>
            <a:prstGeom prst="roundRect">
              <a:avLst/>
            </a:prstGeom>
            <a:solidFill>
              <a:srgbClr val="EEFAE8"/>
            </a:solidFill>
            <a:ln>
              <a:solidFill>
                <a:srgbClr val="EEF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396F2DA-9F9F-486A-A776-A69E0F5D10BA}"/>
                </a:ext>
              </a:extLst>
            </p:cNvPr>
            <p:cNvSpPr/>
            <p:nvPr/>
          </p:nvSpPr>
          <p:spPr>
            <a:xfrm>
              <a:off x="3517129" y="5270499"/>
              <a:ext cx="4434198" cy="146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endPara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4F21311E-1F31-4796-91C9-8C32E7C12592}"/>
              </a:ext>
            </a:extLst>
          </p:cNvPr>
          <p:cNvSpPr/>
          <p:nvPr/>
        </p:nvSpPr>
        <p:spPr>
          <a:xfrm>
            <a:off x="2487683" y="230860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（</a:t>
            </a:r>
            <a:r>
              <a:rPr lang="en-US" altLang="zh-CN" dirty="0">
                <a:solidFill>
                  <a:schemeClr val="accent4"/>
                </a:solidFill>
              </a:rPr>
              <a:t>2</a:t>
            </a:r>
            <a:r>
              <a:rPr lang="zh-CN" altLang="en-US" dirty="0">
                <a:solidFill>
                  <a:schemeClr val="accent4"/>
                </a:solidFill>
              </a:rPr>
              <a:t>）随机分布。扫雷游戏要求在</a:t>
            </a:r>
            <a:r>
              <a:rPr lang="en-US" altLang="zh-CN" dirty="0">
                <a:solidFill>
                  <a:schemeClr val="accent4"/>
                </a:solidFill>
              </a:rPr>
              <a:t>M</a:t>
            </a:r>
            <a:r>
              <a:rPr lang="zh-CN" altLang="en-US" dirty="0">
                <a:solidFill>
                  <a:schemeClr val="accent4"/>
                </a:solidFill>
              </a:rPr>
              <a:t>行</a:t>
            </a:r>
            <a:r>
              <a:rPr lang="en-US" altLang="zh-CN" dirty="0">
                <a:solidFill>
                  <a:schemeClr val="accent4"/>
                </a:solidFill>
              </a:rPr>
              <a:t>N</a:t>
            </a:r>
            <a:r>
              <a:rPr lang="zh-CN" altLang="en-US" dirty="0">
                <a:solidFill>
                  <a:schemeClr val="accent4"/>
                </a:solidFill>
              </a:rPr>
              <a:t>列的网格游戏区随即的不上</a:t>
            </a:r>
            <a:r>
              <a:rPr lang="en-US" altLang="zh-CN" dirty="0">
                <a:solidFill>
                  <a:schemeClr val="accent4"/>
                </a:solidFill>
              </a:rPr>
              <a:t>bon</a:t>
            </a:r>
            <a:r>
              <a:rPr lang="zh-CN" altLang="en-US" dirty="0">
                <a:solidFill>
                  <a:schemeClr val="accent4"/>
                </a:solidFill>
              </a:rPr>
              <a:t>个雷，且</a:t>
            </a:r>
            <a:r>
              <a:rPr lang="en-US" altLang="zh-CN" dirty="0">
                <a:solidFill>
                  <a:schemeClr val="accent4"/>
                </a:solidFill>
              </a:rPr>
              <a:t>bon</a:t>
            </a:r>
            <a:r>
              <a:rPr lang="zh-CN" altLang="en-US" dirty="0">
                <a:solidFill>
                  <a:schemeClr val="accent4"/>
                </a:solidFill>
              </a:rPr>
              <a:t>的取值应小于</a:t>
            </a:r>
            <a:r>
              <a:rPr lang="en-US" altLang="zh-CN" dirty="0">
                <a:solidFill>
                  <a:schemeClr val="accent4"/>
                </a:solidFill>
              </a:rPr>
              <a:t>M</a:t>
            </a:r>
            <a:r>
              <a:rPr lang="zh-CN" altLang="en-US" dirty="0">
                <a:solidFill>
                  <a:schemeClr val="accent4"/>
                </a:solidFill>
              </a:rPr>
              <a:t>和</a:t>
            </a:r>
            <a:r>
              <a:rPr lang="en-US" altLang="zh-CN" dirty="0">
                <a:solidFill>
                  <a:schemeClr val="accent4"/>
                </a:solidFill>
              </a:rPr>
              <a:t>N</a:t>
            </a:r>
            <a:r>
              <a:rPr lang="zh-CN" altLang="en-US" dirty="0">
                <a:solidFill>
                  <a:schemeClr val="accent4"/>
                </a:solidFill>
              </a:rPr>
              <a:t>的乘积</a:t>
            </a:r>
            <a:r>
              <a:rPr lang="en-US" altLang="zh-CN" dirty="0">
                <a:solidFill>
                  <a:schemeClr val="accent4"/>
                </a:solidFill>
              </a:rPr>
              <a:t>:</a:t>
            </a:r>
            <a:r>
              <a:rPr lang="zh-CN" altLang="en-US" dirty="0">
                <a:solidFill>
                  <a:schemeClr val="accent4"/>
                </a:solidFill>
              </a:rPr>
              <a:t>这可以在一张</a:t>
            </a:r>
            <a:r>
              <a:rPr lang="en-US" altLang="zh-CN" dirty="0">
                <a:solidFill>
                  <a:schemeClr val="accent4"/>
                </a:solidFill>
              </a:rPr>
              <a:t>MN</a:t>
            </a:r>
            <a:r>
              <a:rPr lang="zh-CN" altLang="en-US" dirty="0">
                <a:solidFill>
                  <a:schemeClr val="accent4"/>
                </a:solidFill>
              </a:rPr>
              <a:t>的网格上通过均匀分布的随即算法视线。其中</a:t>
            </a:r>
            <a:r>
              <a:rPr lang="en-US" altLang="zh-CN" dirty="0">
                <a:solidFill>
                  <a:schemeClr val="accent4"/>
                </a:solidFill>
              </a:rPr>
              <a:t>bon</a:t>
            </a:r>
            <a:r>
              <a:rPr lang="zh-CN" altLang="en-US" dirty="0">
                <a:solidFill>
                  <a:schemeClr val="accent4"/>
                </a:solidFill>
              </a:rPr>
              <a:t>的网格是雷区，剩下的网格是非雷区。游戏的目标是尽可能快地找到所有的雷区，而不踩到地雷。</a:t>
            </a:r>
            <a:r>
              <a:rPr lang="en-US" altLang="zh-CN" dirty="0">
                <a:solidFill>
                  <a:schemeClr val="accent4"/>
                </a:solidFill>
              </a:rPr>
              <a:t>Java</a:t>
            </a:r>
            <a:r>
              <a:rPr lang="zh-CN" altLang="en-US" dirty="0">
                <a:solidFill>
                  <a:schemeClr val="accent4"/>
                </a:solidFill>
              </a:rPr>
              <a:t>提供了视线随即算法的类</a:t>
            </a:r>
            <a:r>
              <a:rPr lang="en-US" altLang="zh-CN" dirty="0">
                <a:solidFill>
                  <a:schemeClr val="accent4"/>
                </a:solidFill>
              </a:rPr>
              <a:t>Math</a:t>
            </a:r>
            <a:r>
              <a:rPr lang="zh-CN" altLang="en-US" dirty="0">
                <a:solidFill>
                  <a:schemeClr val="accent4"/>
                </a:solidFill>
              </a:rPr>
              <a:t>，通过</a:t>
            </a:r>
            <a:r>
              <a:rPr lang="en-US" altLang="zh-CN" dirty="0">
                <a:solidFill>
                  <a:schemeClr val="accent4"/>
                </a:solidFill>
              </a:rPr>
              <a:t>Math</a:t>
            </a:r>
            <a:r>
              <a:rPr lang="zh-CN" altLang="en-US" dirty="0">
                <a:solidFill>
                  <a:schemeClr val="accent4"/>
                </a:solidFill>
              </a:rPr>
              <a:t>类的 </a:t>
            </a:r>
            <a:r>
              <a:rPr lang="en-US" altLang="zh-CN" dirty="0">
                <a:solidFill>
                  <a:schemeClr val="accent4"/>
                </a:solidFill>
              </a:rPr>
              <a:t>random()</a:t>
            </a:r>
            <a:r>
              <a:rPr lang="zh-CN" altLang="en-US" dirty="0">
                <a:solidFill>
                  <a:schemeClr val="accent4"/>
                </a:solidFill>
              </a:rPr>
              <a:t>方法这可以很方便的实现随即布雷的功能。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9C6479-A4C3-4BBE-B46C-A20D057EB1F6}"/>
              </a:ext>
            </a:extLst>
          </p:cNvPr>
          <p:cNvSpPr/>
          <p:nvPr/>
        </p:nvSpPr>
        <p:spPr>
          <a:xfrm>
            <a:off x="2487683" y="1676418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  (1)  </a:t>
            </a:r>
            <a:r>
              <a:rPr lang="zh-CN" altLang="en-US" dirty="0">
                <a:solidFill>
                  <a:schemeClr val="accent4"/>
                </a:solidFill>
              </a:rPr>
              <a:t>计算按钮周围雷数。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849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358775"/>
            <a:ext cx="3198775" cy="730250"/>
            <a:chOff x="12192000" y="358775"/>
            <a:chExt cx="3198775" cy="730250"/>
          </a:xfrm>
        </p:grpSpPr>
        <p:pic>
          <p:nvPicPr>
            <p:cNvPr id="64" name="图片 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2192000" y="358775"/>
              <a:ext cx="1864597" cy="730250"/>
            </a:xfrm>
            <a:prstGeom prst="rect">
              <a:avLst/>
            </a:prstGeom>
            <a:noFill/>
            <a:ln w="9525">
              <a:noFill/>
            </a:ln>
            <a:effectLst>
              <a:outerShdw dist="38100" dir="8100000" algn="ctr" rotWithShape="0">
                <a:srgbClr val="000000">
                  <a:alpha val="39000"/>
                </a:srgbClr>
              </a:outerShdw>
            </a:effectLst>
          </p:spPr>
        </p:pic>
        <p:sp>
          <p:nvSpPr>
            <p:cNvPr id="65" name="文本框 23"/>
            <p:cNvSpPr txBox="1"/>
            <p:nvPr/>
          </p:nvSpPr>
          <p:spPr>
            <a:xfrm>
              <a:off x="13968591" y="466903"/>
              <a:ext cx="14221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b="1" dirty="0">
                  <a:solidFill>
                    <a:srgbClr val="27277B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设计思想</a:t>
              </a:r>
              <a:endParaRPr lang="zh-CN" sz="2400" b="1" dirty="0"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192000" y="493067"/>
              <a:ext cx="1807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057EB775-2C79-4BAA-9255-971686F64403}"/>
              </a:ext>
            </a:extLst>
          </p:cNvPr>
          <p:cNvSpPr/>
          <p:nvPr/>
        </p:nvSpPr>
        <p:spPr>
          <a:xfrm>
            <a:off x="1891336" y="1668018"/>
            <a:ext cx="596347" cy="609600"/>
          </a:xfrm>
          <a:prstGeom prst="rect">
            <a:avLst/>
          </a:prstGeom>
          <a:solidFill>
            <a:srgbClr val="C3E0D3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7EB303-CB3E-4E17-83E7-FB03F06F2290}"/>
              </a:ext>
            </a:extLst>
          </p:cNvPr>
          <p:cNvSpPr/>
          <p:nvPr/>
        </p:nvSpPr>
        <p:spPr>
          <a:xfrm>
            <a:off x="6658598" y="1579241"/>
            <a:ext cx="596347" cy="609600"/>
          </a:xfrm>
          <a:prstGeom prst="rect">
            <a:avLst/>
          </a:prstGeom>
          <a:solidFill>
            <a:srgbClr val="F8DFD2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2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E03BA4-90BF-4219-B768-666A0D15B8C6}"/>
              </a:ext>
            </a:extLst>
          </p:cNvPr>
          <p:cNvSpPr txBox="1"/>
          <p:nvPr/>
        </p:nvSpPr>
        <p:spPr>
          <a:xfrm>
            <a:off x="2645546" y="174198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扫雷棋盘的布局设计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27121B-D670-4F8A-A7F9-4E0B3EEB2045}"/>
              </a:ext>
            </a:extLst>
          </p:cNvPr>
          <p:cNvSpPr txBox="1"/>
          <p:nvPr/>
        </p:nvSpPr>
        <p:spPr>
          <a:xfrm>
            <a:off x="7474998" y="17557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类的设计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BB43137-7F26-4517-A8A1-02D8D52F9BF1}"/>
              </a:ext>
            </a:extLst>
          </p:cNvPr>
          <p:cNvGrpSpPr/>
          <p:nvPr/>
        </p:nvGrpSpPr>
        <p:grpSpPr>
          <a:xfrm>
            <a:off x="1974139" y="2623402"/>
            <a:ext cx="3877944" cy="2177481"/>
            <a:chOff x="3098284" y="5139241"/>
            <a:chExt cx="5277127" cy="1046921"/>
          </a:xfrm>
        </p:grpSpPr>
        <p:sp>
          <p:nvSpPr>
            <p:cNvPr id="13" name="圆角矩形 36">
              <a:extLst>
                <a:ext uri="{FF2B5EF4-FFF2-40B4-BE49-F238E27FC236}">
                  <a16:creationId xmlns:a16="http://schemas.microsoft.com/office/drawing/2014/main" id="{DEFBB06B-A904-4213-AB67-B2B32021DA52}"/>
                </a:ext>
              </a:extLst>
            </p:cNvPr>
            <p:cNvSpPr/>
            <p:nvPr/>
          </p:nvSpPr>
          <p:spPr>
            <a:xfrm>
              <a:off x="3098284" y="5139241"/>
              <a:ext cx="5277127" cy="1046921"/>
            </a:xfrm>
            <a:prstGeom prst="roundRect">
              <a:avLst/>
            </a:prstGeom>
            <a:solidFill>
              <a:srgbClr val="EEFAE8"/>
            </a:solidFill>
            <a:ln>
              <a:solidFill>
                <a:srgbClr val="EEF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85E189F-8B3C-485C-B09C-8BF2B56BAA4E}"/>
                </a:ext>
              </a:extLst>
            </p:cNvPr>
            <p:cNvSpPr/>
            <p:nvPr/>
          </p:nvSpPr>
          <p:spPr>
            <a:xfrm>
              <a:off x="3517129" y="5270499"/>
              <a:ext cx="4434198" cy="146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endPara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FE39FCC-6225-41B9-8017-C84FCB56F187}"/>
              </a:ext>
            </a:extLst>
          </p:cNvPr>
          <p:cNvSpPr/>
          <p:nvPr/>
        </p:nvSpPr>
        <p:spPr>
          <a:xfrm>
            <a:off x="2189509" y="2834979"/>
            <a:ext cx="34535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系统的整体布局为</a:t>
            </a:r>
            <a:r>
              <a:rPr lang="en-US" altLang="zh-CN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pc="3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Cardlavout</a:t>
            </a:r>
            <a:r>
              <a:rPr lang="zh-CN" altLang="en-US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布局，采用了菜单、按钮、画板，等组件，菜单主要包括开始，选择级别，标记，按钮的功能是重新开始新的游戏。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29CAC35-BC00-4DA5-BD9A-BB5F226DE2E8}"/>
              </a:ext>
            </a:extLst>
          </p:cNvPr>
          <p:cNvGrpSpPr/>
          <p:nvPr/>
        </p:nvGrpSpPr>
        <p:grpSpPr>
          <a:xfrm>
            <a:off x="6558484" y="2623402"/>
            <a:ext cx="5094378" cy="3072686"/>
            <a:chOff x="3098284" y="5139241"/>
            <a:chExt cx="5277127" cy="1046921"/>
          </a:xfrm>
        </p:grpSpPr>
        <p:sp>
          <p:nvSpPr>
            <p:cNvPr id="17" name="圆角矩形 36">
              <a:extLst>
                <a:ext uri="{FF2B5EF4-FFF2-40B4-BE49-F238E27FC236}">
                  <a16:creationId xmlns:a16="http://schemas.microsoft.com/office/drawing/2014/main" id="{43898756-0A5C-4433-A978-FFEEF8AEE6F2}"/>
                </a:ext>
              </a:extLst>
            </p:cNvPr>
            <p:cNvSpPr/>
            <p:nvPr/>
          </p:nvSpPr>
          <p:spPr>
            <a:xfrm>
              <a:off x="3098284" y="5139241"/>
              <a:ext cx="5277127" cy="1046921"/>
            </a:xfrm>
            <a:prstGeom prst="roundRect">
              <a:avLst/>
            </a:prstGeom>
            <a:solidFill>
              <a:srgbClr val="EEFAE8"/>
            </a:solidFill>
            <a:ln>
              <a:solidFill>
                <a:srgbClr val="EEF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BAC13BD-AA8C-4D5E-87A3-E00A6C92F20D}"/>
                </a:ext>
              </a:extLst>
            </p:cNvPr>
            <p:cNvSpPr/>
            <p:nvPr/>
          </p:nvSpPr>
          <p:spPr>
            <a:xfrm>
              <a:off x="3517129" y="5270499"/>
              <a:ext cx="4434198" cy="146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endPara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E21969A0-E09C-4798-9D88-2ED8B0C6F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771" y="2812412"/>
            <a:ext cx="4279763" cy="26946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117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375552"/>
            <a:ext cx="3198775" cy="730250"/>
            <a:chOff x="12192000" y="358775"/>
            <a:chExt cx="3198775" cy="730250"/>
          </a:xfrm>
        </p:grpSpPr>
        <p:pic>
          <p:nvPicPr>
            <p:cNvPr id="64" name="图片 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2192000" y="358775"/>
              <a:ext cx="1864597" cy="730250"/>
            </a:xfrm>
            <a:prstGeom prst="rect">
              <a:avLst/>
            </a:prstGeom>
            <a:noFill/>
            <a:ln w="9525">
              <a:noFill/>
            </a:ln>
            <a:effectLst>
              <a:outerShdw dist="38100" dir="8100000" algn="ctr" rotWithShape="0">
                <a:srgbClr val="000000">
                  <a:alpha val="39000"/>
                </a:srgbClr>
              </a:outerShdw>
            </a:effectLst>
          </p:spPr>
        </p:pic>
        <p:sp>
          <p:nvSpPr>
            <p:cNvPr id="65" name="文本框 23"/>
            <p:cNvSpPr txBox="1"/>
            <p:nvPr/>
          </p:nvSpPr>
          <p:spPr>
            <a:xfrm>
              <a:off x="13968591" y="466903"/>
              <a:ext cx="14221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b="1" dirty="0">
                  <a:solidFill>
                    <a:srgbClr val="27277B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数据模型</a:t>
              </a:r>
              <a:endParaRPr lang="zh-CN" sz="2400" b="1" dirty="0"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192000" y="493067"/>
              <a:ext cx="1807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3F1EE13-0574-4EEF-918B-FDA27117F02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00000">
            <a:off x="1381044" y="1202370"/>
            <a:ext cx="967107" cy="91771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D24E895-23E9-4C9B-B58F-E73E6A4374AB}"/>
              </a:ext>
            </a:extLst>
          </p:cNvPr>
          <p:cNvSpPr txBox="1"/>
          <p:nvPr/>
        </p:nvSpPr>
        <p:spPr>
          <a:xfrm>
            <a:off x="1658747" y="1455098"/>
            <a:ext cx="41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9A1083-2D34-446B-B788-189F09843A72}"/>
              </a:ext>
            </a:extLst>
          </p:cNvPr>
          <p:cNvSpPr txBox="1"/>
          <p:nvPr/>
        </p:nvSpPr>
        <p:spPr>
          <a:xfrm>
            <a:off x="2308245" y="145509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85EB0A-5996-4E6D-99F5-B49A9D9F02D6}"/>
              </a:ext>
            </a:extLst>
          </p:cNvPr>
          <p:cNvSpPr txBox="1"/>
          <p:nvPr/>
        </p:nvSpPr>
        <p:spPr>
          <a:xfrm>
            <a:off x="2195425" y="2049206"/>
            <a:ext cx="83905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Bock</a:t>
            </a:r>
            <a:r>
              <a:rPr lang="zh-CN" altLang="en-US" dirty="0">
                <a:solidFill>
                  <a:schemeClr val="accent4"/>
                </a:solidFill>
              </a:rPr>
              <a:t>的实例是雷区中的方块，方块可以是雷也可以不是雷。如果方块是雷，该方块的</a:t>
            </a:r>
            <a:r>
              <a:rPr lang="en-US" altLang="zh-CN" dirty="0">
                <a:solidFill>
                  <a:schemeClr val="accent4"/>
                </a:solidFill>
              </a:rPr>
              <a:t>is Mine</a:t>
            </a:r>
            <a:r>
              <a:rPr lang="zh-CN" altLang="en-US" dirty="0">
                <a:solidFill>
                  <a:schemeClr val="accent4"/>
                </a:solidFill>
              </a:rPr>
              <a:t>属性值就是</a:t>
            </a:r>
            <a:r>
              <a:rPr lang="en-US" altLang="zh-CN" dirty="0" err="1">
                <a:solidFill>
                  <a:schemeClr val="accent4"/>
                </a:solidFill>
              </a:rPr>
              <a:t>tue</a:t>
            </a:r>
            <a:r>
              <a:rPr lang="zh-CN" altLang="en-US" dirty="0">
                <a:solidFill>
                  <a:schemeClr val="accent4"/>
                </a:solidFill>
              </a:rPr>
              <a:t>，否则是</a:t>
            </a:r>
            <a:r>
              <a:rPr lang="en-US" altLang="zh-CN" dirty="0" err="1">
                <a:solidFill>
                  <a:schemeClr val="accent4"/>
                </a:solidFill>
              </a:rPr>
              <a:t>flse</a:t>
            </a:r>
            <a:r>
              <a:rPr lang="zh-CN" altLang="en-US" dirty="0">
                <a:solidFill>
                  <a:schemeClr val="accent4"/>
                </a:solidFill>
              </a:rPr>
              <a:t>。当方块的 </a:t>
            </a:r>
            <a:r>
              <a:rPr lang="en-US" altLang="zh-CN" dirty="0">
                <a:solidFill>
                  <a:schemeClr val="accent4"/>
                </a:solidFill>
              </a:rPr>
              <a:t>imine</a:t>
            </a:r>
            <a:r>
              <a:rPr lang="zh-CN" altLang="en-US" dirty="0">
                <a:solidFill>
                  <a:schemeClr val="accent4"/>
                </a:solidFill>
              </a:rPr>
              <a:t>属性值是 </a:t>
            </a:r>
            <a:r>
              <a:rPr lang="en-US" altLang="zh-CN" dirty="0">
                <a:solidFill>
                  <a:schemeClr val="accent4"/>
                </a:solidFill>
              </a:rPr>
              <a:t>false</a:t>
            </a:r>
            <a:r>
              <a:rPr lang="zh-CN" altLang="en-US" dirty="0">
                <a:solidFill>
                  <a:schemeClr val="accent4"/>
                </a:solidFill>
              </a:rPr>
              <a:t>时，该方块的</a:t>
            </a:r>
            <a:r>
              <a:rPr lang="en-US" altLang="zh-CN" dirty="0" err="1">
                <a:solidFill>
                  <a:schemeClr val="accent4"/>
                </a:solidFill>
              </a:rPr>
              <a:t>aroundmine</a:t>
            </a:r>
            <a:r>
              <a:rPr lang="en-US" altLang="zh-CN" dirty="0">
                <a:solidFill>
                  <a:schemeClr val="accent4"/>
                </a:solidFill>
              </a:rPr>
              <a:t> Number</a:t>
            </a:r>
            <a:r>
              <a:rPr lang="zh-CN" altLang="en-US" dirty="0">
                <a:solidFill>
                  <a:schemeClr val="accent4"/>
                </a:solidFill>
              </a:rPr>
              <a:t>属性值是和该方块相邻且是雷的方块数目</a:t>
            </a:r>
            <a:r>
              <a:rPr lang="en-US" altLang="zh-CN" dirty="0">
                <a:solidFill>
                  <a:schemeClr val="accent4"/>
                </a:solidFill>
              </a:rPr>
              <a:t>(</a:t>
            </a:r>
            <a:r>
              <a:rPr lang="zh-CN" altLang="en-US" dirty="0">
                <a:solidFill>
                  <a:schemeClr val="accent4"/>
                </a:solidFill>
              </a:rPr>
              <a:t>一个方块最多可以有</a:t>
            </a:r>
            <a:r>
              <a:rPr lang="en-US" altLang="zh-CN" dirty="0">
                <a:solidFill>
                  <a:schemeClr val="accent4"/>
                </a:solidFill>
              </a:rPr>
              <a:t>8</a:t>
            </a:r>
            <a:r>
              <a:rPr lang="zh-CN" altLang="en-US" dirty="0">
                <a:solidFill>
                  <a:schemeClr val="accent4"/>
                </a:solidFill>
              </a:rPr>
              <a:t>个相邻的方块</a:t>
            </a:r>
            <a:r>
              <a:rPr lang="en-US" altLang="zh-CN" dirty="0">
                <a:solidFill>
                  <a:schemeClr val="accent4"/>
                </a:solidFill>
              </a:rPr>
              <a:t>)</a:t>
            </a:r>
            <a:r>
              <a:rPr lang="zh-CN" altLang="en-US" dirty="0">
                <a:solidFill>
                  <a:schemeClr val="accent4"/>
                </a:solidFill>
              </a:rPr>
              <a:t>。当该方块的 </a:t>
            </a:r>
            <a:r>
              <a:rPr lang="en-US" altLang="zh-CN" dirty="0">
                <a:solidFill>
                  <a:schemeClr val="accent4"/>
                </a:solidFill>
              </a:rPr>
              <a:t>imine</a:t>
            </a:r>
            <a:r>
              <a:rPr lang="zh-CN" altLang="en-US" dirty="0">
                <a:solidFill>
                  <a:schemeClr val="accent4"/>
                </a:solidFill>
              </a:rPr>
              <a:t>属性值是</a:t>
            </a:r>
            <a:r>
              <a:rPr lang="en-US" altLang="zh-CN" dirty="0" err="1">
                <a:solidFill>
                  <a:schemeClr val="accent4"/>
                </a:solidFill>
              </a:rPr>
              <a:t>tue</a:t>
            </a:r>
            <a:r>
              <a:rPr lang="zh-CN" altLang="en-US" dirty="0">
                <a:solidFill>
                  <a:schemeClr val="accent4"/>
                </a:solidFill>
              </a:rPr>
              <a:t>时， </a:t>
            </a:r>
            <a:r>
              <a:rPr lang="en-US" altLang="zh-CN" dirty="0" err="1">
                <a:solidFill>
                  <a:schemeClr val="accent4"/>
                </a:solidFill>
              </a:rPr>
              <a:t>minelcon</a:t>
            </a:r>
            <a:r>
              <a:rPr lang="zh-CN" altLang="en-US" dirty="0">
                <a:solidFill>
                  <a:schemeClr val="accent4"/>
                </a:solidFill>
              </a:rPr>
              <a:t>属性值是一个 </a:t>
            </a:r>
            <a:r>
              <a:rPr lang="en-US" altLang="zh-CN" dirty="0" err="1">
                <a:solidFill>
                  <a:schemeClr val="accent4"/>
                </a:solidFill>
              </a:rPr>
              <a:t>Imagelcon</a:t>
            </a:r>
            <a:r>
              <a:rPr lang="zh-CN" altLang="en-US" dirty="0">
                <a:solidFill>
                  <a:schemeClr val="accent4"/>
                </a:solidFill>
              </a:rPr>
              <a:t>图标的实例</a:t>
            </a:r>
            <a:r>
              <a:rPr lang="en-US" altLang="zh-CN" dirty="0">
                <a:solidFill>
                  <a:schemeClr val="accent4"/>
                </a:solidFill>
              </a:rPr>
              <a:t>(</a:t>
            </a:r>
            <a:r>
              <a:rPr lang="zh-CN" altLang="en-US" dirty="0">
                <a:solidFill>
                  <a:schemeClr val="accent4"/>
                </a:solidFill>
              </a:rPr>
              <a:t>地雷的样子</a:t>
            </a:r>
            <a:r>
              <a:rPr lang="en-US" altLang="zh-CN" dirty="0">
                <a:solidFill>
                  <a:schemeClr val="accent4"/>
                </a:solidFill>
              </a:rPr>
              <a:t>)</a:t>
            </a:r>
            <a:r>
              <a:rPr lang="zh-CN" altLang="en-US" dirty="0">
                <a:solidFill>
                  <a:schemeClr val="accent4"/>
                </a:solidFill>
              </a:rPr>
              <a:t>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83C6043-062A-4995-94A2-817B253EF41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00000">
            <a:off x="1323666" y="3679922"/>
            <a:ext cx="967107" cy="91771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04E5F65-076B-4AE0-93DD-A5686B2F4039}"/>
              </a:ext>
            </a:extLst>
          </p:cNvPr>
          <p:cNvSpPr txBox="1"/>
          <p:nvPr/>
        </p:nvSpPr>
        <p:spPr>
          <a:xfrm>
            <a:off x="1601369" y="3956415"/>
            <a:ext cx="41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0C221E6-91EE-4E6A-A281-AE1A5E0FE94D}"/>
              </a:ext>
            </a:extLst>
          </p:cNvPr>
          <p:cNvSpPr txBox="1"/>
          <p:nvPr/>
        </p:nvSpPr>
        <p:spPr>
          <a:xfrm>
            <a:off x="2270633" y="394639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24B2E3-781B-441D-98CD-78FF1F20607E}"/>
              </a:ext>
            </a:extLst>
          </p:cNvPr>
          <p:cNvSpPr txBox="1"/>
          <p:nvPr/>
        </p:nvSpPr>
        <p:spPr>
          <a:xfrm>
            <a:off x="2289816" y="4580898"/>
            <a:ext cx="67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accent4"/>
                </a:solidFill>
              </a:rPr>
              <a:t>Laymines</a:t>
            </a:r>
            <a:r>
              <a:rPr lang="zh-CN" altLang="en-US" dirty="0">
                <a:solidFill>
                  <a:schemeClr val="accent4"/>
                </a:solidFill>
              </a:rPr>
              <a:t>类的实例负责在雷区布雷，即随机设置某些方块是雷。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775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358775"/>
            <a:ext cx="3198775" cy="730250"/>
            <a:chOff x="12192000" y="358775"/>
            <a:chExt cx="3198775" cy="730250"/>
          </a:xfrm>
        </p:grpSpPr>
        <p:pic>
          <p:nvPicPr>
            <p:cNvPr id="64" name="图片 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2192000" y="358775"/>
              <a:ext cx="1864597" cy="730250"/>
            </a:xfrm>
            <a:prstGeom prst="rect">
              <a:avLst/>
            </a:prstGeom>
            <a:noFill/>
            <a:ln w="9525">
              <a:noFill/>
            </a:ln>
            <a:effectLst>
              <a:outerShdw dist="38100" dir="8100000" algn="ctr" rotWithShape="0">
                <a:srgbClr val="000000">
                  <a:alpha val="39000"/>
                </a:srgbClr>
              </a:outerShdw>
            </a:effectLst>
          </p:spPr>
        </p:pic>
        <p:sp>
          <p:nvSpPr>
            <p:cNvPr id="65" name="文本框 23"/>
            <p:cNvSpPr txBox="1"/>
            <p:nvPr/>
          </p:nvSpPr>
          <p:spPr>
            <a:xfrm>
              <a:off x="13968591" y="466903"/>
              <a:ext cx="14221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b="1" dirty="0">
                  <a:solidFill>
                    <a:srgbClr val="27277B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数据模型</a:t>
              </a:r>
              <a:endParaRPr lang="zh-CN" sz="2400" b="1" dirty="0"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192000" y="493067"/>
              <a:ext cx="1807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BBAA3E8B-770D-4962-AA8B-766B5B9723E0}"/>
              </a:ext>
            </a:extLst>
          </p:cNvPr>
          <p:cNvSpPr txBox="1"/>
          <p:nvPr/>
        </p:nvSpPr>
        <p:spPr>
          <a:xfrm>
            <a:off x="1846887" y="1519966"/>
            <a:ext cx="41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F07966-C336-4651-9176-CC623D2F2276}"/>
              </a:ext>
            </a:extLst>
          </p:cNvPr>
          <p:cNvSpPr txBox="1"/>
          <p:nvPr/>
        </p:nvSpPr>
        <p:spPr>
          <a:xfrm>
            <a:off x="2719124" y="13608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扫雷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D6E12A1-6E7F-430B-9937-64CB6A2B42E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00000">
            <a:off x="1722358" y="1120960"/>
            <a:ext cx="967107" cy="91771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0C16AE2-A74C-4D1E-ABB9-5C0A740A5B6C}"/>
              </a:ext>
            </a:extLst>
          </p:cNvPr>
          <p:cNvSpPr txBox="1"/>
          <p:nvPr/>
        </p:nvSpPr>
        <p:spPr>
          <a:xfrm>
            <a:off x="2000063" y="1318209"/>
            <a:ext cx="41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83109F-883F-4A71-84A0-C134F2B68D57}"/>
              </a:ext>
            </a:extLst>
          </p:cNvPr>
          <p:cNvSpPr txBox="1"/>
          <p:nvPr/>
        </p:nvSpPr>
        <p:spPr>
          <a:xfrm>
            <a:off x="2590105" y="2107344"/>
            <a:ext cx="83534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4"/>
                </a:solidFill>
              </a:rPr>
              <a:t>Peoplescoutmine</a:t>
            </a:r>
            <a:r>
              <a:rPr lang="zh-CN" altLang="en-US" dirty="0">
                <a:solidFill>
                  <a:schemeClr val="accent4"/>
                </a:solidFill>
              </a:rPr>
              <a:t>类的实例负责在雷区扫雷。该实例使用方法 </a:t>
            </a:r>
            <a:r>
              <a:rPr lang="en-US" altLang="zh-CN" dirty="0">
                <a:solidFill>
                  <a:schemeClr val="accent4"/>
                </a:solidFill>
              </a:rPr>
              <a:t>Stack</a:t>
            </a:r>
            <a:r>
              <a:rPr lang="zh-CN" altLang="en-US" dirty="0">
                <a:solidFill>
                  <a:schemeClr val="accent4"/>
                </a:solidFill>
              </a:rPr>
              <a:t>＜ </a:t>
            </a:r>
            <a:r>
              <a:rPr lang="en-US" altLang="zh-CN" dirty="0">
                <a:solidFill>
                  <a:schemeClr val="accent4"/>
                </a:solidFill>
              </a:rPr>
              <a:t>Block</a:t>
            </a:r>
            <a:r>
              <a:rPr lang="zh-CN" altLang="en-US" dirty="0">
                <a:solidFill>
                  <a:schemeClr val="accent4"/>
                </a:solidFill>
              </a:rPr>
              <a:t>＞</a:t>
            </a:r>
            <a:r>
              <a:rPr lang="en-US" altLang="zh-CN" dirty="0" err="1">
                <a:solidFill>
                  <a:schemeClr val="accent4"/>
                </a:solidFill>
              </a:rPr>
              <a:t>getnominearoundblock</a:t>
            </a:r>
            <a:r>
              <a:rPr lang="en-US" altLang="zh-CN" dirty="0">
                <a:solidFill>
                  <a:schemeClr val="accent4"/>
                </a:solidFill>
              </a:rPr>
              <a:t>( Block bk)</a:t>
            </a:r>
            <a:r>
              <a:rPr lang="zh-CN" altLang="en-US" dirty="0">
                <a:solidFill>
                  <a:schemeClr val="accent4"/>
                </a:solidFill>
              </a:rPr>
              <a:t>寻找不是雷的方块，并将找到的方块压入堆栈，然后返回该堆栈。如果参数</a:t>
            </a:r>
            <a:r>
              <a:rPr lang="en-US" altLang="zh-CN" dirty="0">
                <a:solidFill>
                  <a:schemeClr val="accent4"/>
                </a:solidFill>
              </a:rPr>
              <a:t>bk</a:t>
            </a:r>
            <a:r>
              <a:rPr lang="zh-CN" altLang="en-US" dirty="0">
                <a:solidFill>
                  <a:schemeClr val="accent4"/>
                </a:solidFill>
              </a:rPr>
              <a:t>不是雷，但</a:t>
            </a:r>
            <a:r>
              <a:rPr lang="en-US" altLang="zh-CN" dirty="0">
                <a:solidFill>
                  <a:schemeClr val="accent4"/>
                </a:solidFill>
              </a:rPr>
              <a:t>bk</a:t>
            </a:r>
            <a:r>
              <a:rPr lang="zh-CN" altLang="en-US" dirty="0">
                <a:solidFill>
                  <a:schemeClr val="accent4"/>
                </a:solidFill>
              </a:rPr>
              <a:t>相邻的方块中有方块是雷，那么找到的不是雷的方块就是</a:t>
            </a:r>
            <a:r>
              <a:rPr lang="en-US" altLang="zh-CN" dirty="0">
                <a:solidFill>
                  <a:schemeClr val="accent4"/>
                </a:solidFill>
              </a:rPr>
              <a:t>bk</a:t>
            </a:r>
            <a:r>
              <a:rPr lang="zh-CN" altLang="en-US" dirty="0">
                <a:solidFill>
                  <a:schemeClr val="accent4"/>
                </a:solidFill>
              </a:rPr>
              <a:t>。如果</a:t>
            </a:r>
            <a:r>
              <a:rPr lang="en-US" altLang="zh-CN" dirty="0">
                <a:solidFill>
                  <a:schemeClr val="accent4"/>
                </a:solidFill>
              </a:rPr>
              <a:t>bk</a:t>
            </a:r>
            <a:r>
              <a:rPr lang="zh-CN" altLang="en-US" dirty="0">
                <a:solidFill>
                  <a:schemeClr val="accent4"/>
                </a:solidFill>
              </a:rPr>
              <a:t>不是雷，但</a:t>
            </a:r>
            <a:r>
              <a:rPr lang="en-US" altLang="zh-CN" dirty="0">
                <a:solidFill>
                  <a:schemeClr val="accent4"/>
                </a:solidFill>
              </a:rPr>
              <a:t>bk</a:t>
            </a:r>
            <a:r>
              <a:rPr lang="zh-CN" altLang="en-US" dirty="0">
                <a:solidFill>
                  <a:schemeClr val="accent4"/>
                </a:solidFill>
              </a:rPr>
              <a:t>相邻的方块中没有任何一个方块是雷，那么就把相邻的方块作为</a:t>
            </a:r>
            <a:r>
              <a:rPr lang="en-US" altLang="zh-CN" dirty="0" err="1">
                <a:solidFill>
                  <a:schemeClr val="accent4"/>
                </a:solidFill>
              </a:rPr>
              <a:t>getnominearoundblock</a:t>
            </a:r>
            <a:r>
              <a:rPr lang="en-US" altLang="zh-CN" dirty="0">
                <a:solidFill>
                  <a:schemeClr val="accent4"/>
                </a:solidFill>
              </a:rPr>
              <a:t>(Block bk)</a:t>
            </a:r>
            <a:r>
              <a:rPr lang="zh-CN" altLang="en-US" dirty="0">
                <a:solidFill>
                  <a:schemeClr val="accent4"/>
                </a:solidFill>
              </a:rPr>
              <a:t>方法的参数继续调用该方法，即 </a:t>
            </a:r>
            <a:r>
              <a:rPr lang="en-US" altLang="zh-CN" dirty="0" err="1">
                <a:solidFill>
                  <a:schemeClr val="accent4"/>
                </a:solidFill>
              </a:rPr>
              <a:t>Peoplescoutmine</a:t>
            </a:r>
            <a:r>
              <a:rPr lang="zh-CN" altLang="en-US" dirty="0">
                <a:solidFill>
                  <a:schemeClr val="accent4"/>
                </a:solidFill>
              </a:rPr>
              <a:t>类的实例用递归方法寻找一个方块周围区域内不是雷的方块，并将这些方块压入堆栈，返回该堆栈。该实例使用方法 </a:t>
            </a:r>
            <a:r>
              <a:rPr lang="en-US" altLang="zh-CN" dirty="0">
                <a:solidFill>
                  <a:schemeClr val="accent4"/>
                </a:solidFill>
              </a:rPr>
              <a:t>public </a:t>
            </a:r>
            <a:r>
              <a:rPr lang="en-US" altLang="zh-CN" dirty="0" err="1">
                <a:solidFill>
                  <a:schemeClr val="accent4"/>
                </a:solidFill>
              </a:rPr>
              <a:t>boolean</a:t>
            </a:r>
            <a:r>
              <a:rPr lang="en-US" altLang="zh-CN" dirty="0">
                <a:solidFill>
                  <a:schemeClr val="accent4"/>
                </a:solidFill>
              </a:rPr>
              <a:t> verify Wino</a:t>
            </a:r>
            <a:r>
              <a:rPr lang="zh-CN" altLang="en-US" dirty="0">
                <a:solidFill>
                  <a:schemeClr val="accent4"/>
                </a:solidFill>
              </a:rPr>
              <a:t>判断用户是否扫雷成功。如果剩余的、没有揭开的方块数目刚好等于雷区的总雷数，该方法返回</a:t>
            </a:r>
            <a:r>
              <a:rPr lang="en-US" altLang="zh-CN" dirty="0">
                <a:solidFill>
                  <a:schemeClr val="accent4"/>
                </a:solidFill>
              </a:rPr>
              <a:t>true</a:t>
            </a:r>
            <a:r>
              <a:rPr lang="zh-CN" altLang="en-US" dirty="0">
                <a:solidFill>
                  <a:schemeClr val="accent4"/>
                </a:solidFill>
              </a:rPr>
              <a:t>，否则返回 </a:t>
            </a:r>
            <a:r>
              <a:rPr lang="en-US" altLang="zh-CN" dirty="0">
                <a:solidFill>
                  <a:schemeClr val="accent4"/>
                </a:solidFill>
              </a:rPr>
              <a:t>false</a:t>
            </a:r>
            <a:r>
              <a:rPr lang="zh-CN" altLang="en-US" dirty="0">
                <a:solidFill>
                  <a:schemeClr val="accent4"/>
                </a:solidFill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328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358775"/>
            <a:ext cx="3198775" cy="730250"/>
            <a:chOff x="12192000" y="358775"/>
            <a:chExt cx="3198775" cy="730250"/>
          </a:xfrm>
        </p:grpSpPr>
        <p:pic>
          <p:nvPicPr>
            <p:cNvPr id="64" name="图片 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2192000" y="358775"/>
              <a:ext cx="1864597" cy="730250"/>
            </a:xfrm>
            <a:prstGeom prst="rect">
              <a:avLst/>
            </a:prstGeom>
            <a:noFill/>
            <a:ln w="9525">
              <a:noFill/>
            </a:ln>
            <a:effectLst>
              <a:outerShdw dist="38100" dir="8100000" algn="ctr" rotWithShape="0">
                <a:srgbClr val="000000">
                  <a:alpha val="39000"/>
                </a:srgbClr>
              </a:outerShdw>
            </a:effectLst>
          </p:spPr>
        </p:pic>
        <p:sp>
          <p:nvSpPr>
            <p:cNvPr id="65" name="文本框 23"/>
            <p:cNvSpPr txBox="1"/>
            <p:nvPr/>
          </p:nvSpPr>
          <p:spPr>
            <a:xfrm>
              <a:off x="13968591" y="466903"/>
              <a:ext cx="14221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b="1" dirty="0">
                  <a:solidFill>
                    <a:srgbClr val="27277B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数据模型</a:t>
              </a:r>
              <a:endParaRPr lang="zh-CN" sz="2400" b="1" dirty="0"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192000" y="493067"/>
              <a:ext cx="1807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C594748C-E56C-4DE1-8FE5-7044A40569C8}"/>
              </a:ext>
            </a:extLst>
          </p:cNvPr>
          <p:cNvSpPr txBox="1"/>
          <p:nvPr/>
        </p:nvSpPr>
        <p:spPr>
          <a:xfrm>
            <a:off x="2308245" y="1455098"/>
            <a:ext cx="1625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视图接口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E6A482D-648E-4227-A0C1-EE1C8213F17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00000">
            <a:off x="1293037" y="1196556"/>
            <a:ext cx="967107" cy="91771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230BA95-A94E-4B94-9600-CB52C36D3C10}"/>
              </a:ext>
            </a:extLst>
          </p:cNvPr>
          <p:cNvSpPr/>
          <p:nvPr/>
        </p:nvSpPr>
        <p:spPr>
          <a:xfrm>
            <a:off x="1577913" y="1455098"/>
            <a:ext cx="4586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EE4854-D93E-4597-B3F9-21788F6B34BB}"/>
              </a:ext>
            </a:extLst>
          </p:cNvPr>
          <p:cNvSpPr txBox="1"/>
          <p:nvPr/>
        </p:nvSpPr>
        <p:spPr>
          <a:xfrm>
            <a:off x="2223083" y="2128854"/>
            <a:ext cx="8114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方块需要一个外观提供给游戏的玩家，以便玩家单击方块或标记方块进行扫雷</a:t>
            </a:r>
            <a:r>
              <a:rPr lang="en-US" altLang="zh-CN" dirty="0" err="1">
                <a:solidFill>
                  <a:schemeClr val="accent4"/>
                </a:solidFill>
              </a:rPr>
              <a:t>Viewforblock</a:t>
            </a:r>
            <a:r>
              <a:rPr lang="zh-CN" altLang="en-US" dirty="0">
                <a:solidFill>
                  <a:schemeClr val="accent4"/>
                </a:solidFill>
              </a:rPr>
              <a:t>接口封装了给出视图的方法，例如 </a:t>
            </a:r>
            <a:r>
              <a:rPr lang="en-US" altLang="zh-CN" dirty="0">
                <a:solidFill>
                  <a:schemeClr val="accent4"/>
                </a:solidFill>
              </a:rPr>
              <a:t>void </a:t>
            </a:r>
            <a:r>
              <a:rPr lang="en-US" altLang="zh-CN" dirty="0" err="1">
                <a:solidFill>
                  <a:schemeClr val="accent4"/>
                </a:solidFill>
              </a:rPr>
              <a:t>acceptblock</a:t>
            </a:r>
            <a:r>
              <a:rPr lang="en-US" altLang="zh-CN" dirty="0">
                <a:solidFill>
                  <a:schemeClr val="accent4"/>
                </a:solidFill>
              </a:rPr>
              <a:t>( Block block)</a:t>
            </a:r>
            <a:r>
              <a:rPr lang="zh-CN" altLang="en-US" dirty="0">
                <a:solidFill>
                  <a:schemeClr val="accent4"/>
                </a:solidFill>
              </a:rPr>
              <a:t>方法确定该视图为哪个 </a:t>
            </a:r>
            <a:r>
              <a:rPr lang="en-US" altLang="zh-CN" dirty="0">
                <a:solidFill>
                  <a:schemeClr val="accent4"/>
                </a:solidFill>
              </a:rPr>
              <a:t>Block</a:t>
            </a:r>
            <a:r>
              <a:rPr lang="zh-CN" altLang="en-US" dirty="0">
                <a:solidFill>
                  <a:schemeClr val="accent4"/>
                </a:solidFill>
              </a:rPr>
              <a:t>实例提供视图。实现 </a:t>
            </a:r>
            <a:r>
              <a:rPr lang="en-US" altLang="zh-CN" dirty="0" err="1">
                <a:solidFill>
                  <a:schemeClr val="accent4"/>
                </a:solidFill>
              </a:rPr>
              <a:t>Viewfor</a:t>
            </a:r>
            <a:r>
              <a:rPr lang="zh-CN" altLang="en-US" dirty="0">
                <a:solidFill>
                  <a:schemeClr val="accent4"/>
                </a:solidFill>
              </a:rPr>
              <a:t>接口的类将在视图</a:t>
            </a:r>
            <a:r>
              <a:rPr lang="en-US" altLang="zh-CN" dirty="0">
                <a:solidFill>
                  <a:schemeClr val="accent4"/>
                </a:solidFill>
              </a:rPr>
              <a:t>(View)</a:t>
            </a:r>
            <a:r>
              <a:rPr lang="zh-CN" altLang="en-US" dirty="0">
                <a:solidFill>
                  <a:schemeClr val="accent4"/>
                </a:solidFill>
              </a:rPr>
              <a:t>设计部分给出，见稍后的 </a:t>
            </a:r>
            <a:r>
              <a:rPr lang="en-US" altLang="zh-CN" dirty="0" err="1">
                <a:solidFill>
                  <a:schemeClr val="accent4"/>
                </a:solidFill>
              </a:rPr>
              <a:t>Blockview</a:t>
            </a:r>
            <a:r>
              <a:rPr lang="zh-CN" altLang="en-US" dirty="0">
                <a:solidFill>
                  <a:schemeClr val="accent4"/>
                </a:solidFill>
              </a:rPr>
              <a:t>类。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DA88EF-6BEF-41AB-AC04-B8ADB57C602C}"/>
              </a:ext>
            </a:extLst>
          </p:cNvPr>
          <p:cNvSpPr txBox="1"/>
          <p:nvPr/>
        </p:nvSpPr>
        <p:spPr>
          <a:xfrm>
            <a:off x="2340100" y="362537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英雄榜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DD33D1A-C6C9-4371-96A2-712F0F6235C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00000">
            <a:off x="1190161" y="3409434"/>
            <a:ext cx="967107" cy="91771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305EC5F-94E3-48F0-AB50-A71230CEB056}"/>
              </a:ext>
            </a:extLst>
          </p:cNvPr>
          <p:cNvSpPr/>
          <p:nvPr/>
        </p:nvSpPr>
        <p:spPr>
          <a:xfrm>
            <a:off x="1500833" y="3625370"/>
            <a:ext cx="4586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EA60FC-5F17-4673-9D96-F42923745C54}"/>
              </a:ext>
            </a:extLst>
          </p:cNvPr>
          <p:cNvSpPr txBox="1"/>
          <p:nvPr/>
        </p:nvSpPr>
        <p:spPr>
          <a:xfrm>
            <a:off x="2214892" y="4213912"/>
            <a:ext cx="85064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使用内置 </a:t>
            </a:r>
            <a:r>
              <a:rPr lang="en-US" altLang="zh-CN" dirty="0">
                <a:solidFill>
                  <a:schemeClr val="accent4"/>
                </a:solidFill>
              </a:rPr>
              <a:t>Derby</a:t>
            </a:r>
            <a:r>
              <a:rPr lang="zh-CN" altLang="en-US" dirty="0">
                <a:solidFill>
                  <a:schemeClr val="accent4"/>
                </a:solidFill>
              </a:rPr>
              <a:t>数据库 </a:t>
            </a:r>
            <a:r>
              <a:rPr lang="en-US" altLang="zh-CN" dirty="0">
                <a:solidFill>
                  <a:schemeClr val="accent4"/>
                </a:solidFill>
              </a:rPr>
              <a:t>record</a:t>
            </a:r>
            <a:r>
              <a:rPr lang="zh-CN" altLang="en-US" dirty="0">
                <a:solidFill>
                  <a:schemeClr val="accent4"/>
                </a:solidFill>
              </a:rPr>
              <a:t>存放玩家的成绩</a:t>
            </a:r>
            <a:r>
              <a:rPr lang="en-US" altLang="zh-CN" dirty="0">
                <a:solidFill>
                  <a:schemeClr val="accent4"/>
                </a:solidFill>
              </a:rPr>
              <a:t>(</a:t>
            </a:r>
            <a:r>
              <a:rPr lang="zh-CN" altLang="en-US" dirty="0">
                <a:solidFill>
                  <a:schemeClr val="accent4"/>
                </a:solidFill>
              </a:rPr>
              <a:t>有关内置 </a:t>
            </a:r>
            <a:r>
              <a:rPr lang="en-US" altLang="zh-CN" dirty="0">
                <a:solidFill>
                  <a:schemeClr val="accent4"/>
                </a:solidFill>
              </a:rPr>
              <a:t>Derby</a:t>
            </a:r>
            <a:r>
              <a:rPr lang="zh-CN" altLang="en-US" dirty="0">
                <a:solidFill>
                  <a:schemeClr val="accent4"/>
                </a:solidFill>
              </a:rPr>
              <a:t>数据库的知识点可参见</a:t>
            </a:r>
            <a:r>
              <a:rPr lang="en-US" altLang="zh-CN" dirty="0">
                <a:solidFill>
                  <a:schemeClr val="accent4"/>
                </a:solidFill>
              </a:rPr>
              <a:t>Java2</a:t>
            </a:r>
            <a:r>
              <a:rPr lang="zh-CN" altLang="en-US" dirty="0">
                <a:solidFill>
                  <a:schemeClr val="accent4"/>
                </a:solidFill>
              </a:rPr>
              <a:t>实用教程</a:t>
            </a:r>
            <a:r>
              <a:rPr lang="en-US" altLang="zh-CN" dirty="0">
                <a:solidFill>
                  <a:schemeClr val="accent4"/>
                </a:solidFill>
              </a:rPr>
              <a:t>》</a:t>
            </a:r>
            <a:r>
              <a:rPr lang="zh-CN" altLang="en-US" dirty="0">
                <a:solidFill>
                  <a:schemeClr val="accent4"/>
                </a:solidFill>
              </a:rPr>
              <a:t>第</a:t>
            </a:r>
            <a:r>
              <a:rPr lang="en-US" altLang="zh-CN" dirty="0">
                <a:solidFill>
                  <a:schemeClr val="accent4"/>
                </a:solidFill>
              </a:rPr>
              <a:t>5</a:t>
            </a:r>
            <a:r>
              <a:rPr lang="zh-CN" altLang="en-US" dirty="0">
                <a:solidFill>
                  <a:schemeClr val="accent4"/>
                </a:solidFill>
              </a:rPr>
              <a:t>版的第</a:t>
            </a:r>
            <a:r>
              <a:rPr lang="en-US" altLang="zh-CN" dirty="0">
                <a:solidFill>
                  <a:schemeClr val="accent4"/>
                </a:solidFill>
              </a:rPr>
              <a:t>11</a:t>
            </a:r>
            <a:r>
              <a:rPr lang="zh-CN" altLang="en-US" dirty="0">
                <a:solidFill>
                  <a:schemeClr val="accent4"/>
                </a:solidFill>
              </a:rPr>
              <a:t>章或本书的第</a:t>
            </a:r>
            <a:r>
              <a:rPr lang="en-US" altLang="zh-CN" dirty="0">
                <a:solidFill>
                  <a:schemeClr val="accent4"/>
                </a:solidFill>
              </a:rPr>
              <a:t>3</a:t>
            </a:r>
            <a:r>
              <a:rPr lang="zh-CN" altLang="en-US" dirty="0">
                <a:solidFill>
                  <a:schemeClr val="accent4"/>
                </a:solidFill>
              </a:rPr>
              <a:t>章</a:t>
            </a:r>
            <a:r>
              <a:rPr lang="en-US" altLang="zh-CN" dirty="0">
                <a:solidFill>
                  <a:schemeClr val="accent4"/>
                </a:solidFill>
              </a:rPr>
              <a:t>)</a:t>
            </a:r>
            <a:r>
              <a:rPr lang="zh-CN" altLang="en-US" dirty="0">
                <a:solidFill>
                  <a:schemeClr val="accent4"/>
                </a:solidFill>
              </a:rPr>
              <a:t>。数据库使用表存放成绩，即表示英雄榜。表中的字段 </a:t>
            </a:r>
            <a:r>
              <a:rPr lang="en-US" altLang="zh-CN" dirty="0">
                <a:solidFill>
                  <a:schemeClr val="accent4"/>
                </a:solidFill>
              </a:rPr>
              <a:t>p name</a:t>
            </a:r>
            <a:r>
              <a:rPr lang="zh-CN" altLang="en-US" dirty="0">
                <a:solidFill>
                  <a:schemeClr val="accent4"/>
                </a:solidFill>
              </a:rPr>
              <a:t>的值是玩家的名字，字段 </a:t>
            </a:r>
            <a:r>
              <a:rPr lang="en-US" altLang="zh-CN" dirty="0">
                <a:solidFill>
                  <a:schemeClr val="accent4"/>
                </a:solidFill>
              </a:rPr>
              <a:t>p time</a:t>
            </a:r>
            <a:r>
              <a:rPr lang="zh-CN" altLang="en-US" dirty="0">
                <a:solidFill>
                  <a:schemeClr val="accent4"/>
                </a:solidFill>
              </a:rPr>
              <a:t>是玩家的用时。玩家只要排进前</a:t>
            </a:r>
            <a:r>
              <a:rPr lang="en-US" altLang="zh-CN" dirty="0">
                <a:solidFill>
                  <a:schemeClr val="accent4"/>
                </a:solidFill>
              </a:rPr>
              <a:t>3</a:t>
            </a:r>
            <a:r>
              <a:rPr lang="zh-CN" altLang="en-US" dirty="0">
                <a:solidFill>
                  <a:schemeClr val="accent4"/>
                </a:solidFill>
              </a:rPr>
              <a:t>名就可以进入英雄榜，英雄榜上原有的第</a:t>
            </a:r>
            <a:r>
              <a:rPr lang="en-US" altLang="zh-CN" dirty="0">
                <a:solidFill>
                  <a:schemeClr val="accent4"/>
                </a:solidFill>
              </a:rPr>
              <a:t>3</a:t>
            </a:r>
            <a:r>
              <a:rPr lang="zh-CN" altLang="en-US" dirty="0">
                <a:solidFill>
                  <a:schemeClr val="accent4"/>
                </a:solidFill>
              </a:rPr>
              <a:t>名就退居到第</a:t>
            </a:r>
            <a:r>
              <a:rPr lang="en-US" altLang="zh-CN" dirty="0">
                <a:solidFill>
                  <a:schemeClr val="accent4"/>
                </a:solidFill>
              </a:rPr>
              <a:t>4</a:t>
            </a:r>
            <a:r>
              <a:rPr lang="zh-CN" altLang="en-US" dirty="0">
                <a:solidFill>
                  <a:schemeClr val="accent4"/>
                </a:solidFill>
              </a:rPr>
              <a:t>名</a:t>
            </a:r>
            <a:r>
              <a:rPr lang="en-US" altLang="zh-CN" dirty="0">
                <a:solidFill>
                  <a:schemeClr val="accent4"/>
                </a:solidFill>
              </a:rPr>
              <a:t>(</a:t>
            </a:r>
            <a:r>
              <a:rPr lang="zh-CN" altLang="en-US" dirty="0">
                <a:solidFill>
                  <a:schemeClr val="accent4"/>
                </a:solidFill>
              </a:rPr>
              <a:t>英雄榜记录着曾经的扫雷英雄</a:t>
            </a:r>
            <a:r>
              <a:rPr lang="en-US" altLang="zh-CN" dirty="0">
                <a:solidFill>
                  <a:schemeClr val="accent4"/>
                </a:solidFill>
              </a:rPr>
              <a:t>)</a:t>
            </a:r>
            <a:r>
              <a:rPr lang="zh-CN" altLang="en-US" dirty="0">
                <a:solidFill>
                  <a:schemeClr val="accent4"/>
                </a:solidFill>
              </a:rPr>
              <a:t>。 </a:t>
            </a:r>
            <a:r>
              <a:rPr lang="en-US" altLang="zh-CN" dirty="0" err="1">
                <a:solidFill>
                  <a:schemeClr val="accent4"/>
                </a:solidFill>
              </a:rPr>
              <a:t>Recordorshow</a:t>
            </a:r>
            <a:r>
              <a:rPr lang="en-US" altLang="zh-CN" dirty="0">
                <a:solidFill>
                  <a:schemeClr val="accent4"/>
                </a:solidFill>
              </a:rPr>
              <a:t> Record</a:t>
            </a:r>
            <a:r>
              <a:rPr lang="zh-CN" altLang="en-US" dirty="0">
                <a:solidFill>
                  <a:schemeClr val="accent4"/>
                </a:solidFill>
              </a:rPr>
              <a:t>类的实例可以向英雄榜插入记录或查看英雄榜。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500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94100" y="2701925"/>
            <a:ext cx="744855" cy="744855"/>
          </a:xfrm>
          <a:prstGeom prst="rect">
            <a:avLst/>
          </a:prstGeom>
          <a:solidFill>
            <a:srgbClr val="2BA854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06900" y="2701925"/>
            <a:ext cx="744855" cy="744855"/>
          </a:xfrm>
          <a:prstGeom prst="rect">
            <a:avLst/>
          </a:prstGeom>
          <a:solidFill>
            <a:srgbClr val="51308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3780" y="3529330"/>
            <a:ext cx="744220" cy="744220"/>
          </a:xfrm>
          <a:prstGeom prst="rect">
            <a:avLst/>
          </a:prstGeom>
          <a:solidFill>
            <a:srgbClr val="DE447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06900" y="3529330"/>
            <a:ext cx="744855" cy="744220"/>
          </a:xfrm>
          <a:prstGeom prst="rect">
            <a:avLst/>
          </a:prstGeom>
          <a:solidFill>
            <a:srgbClr val="F4BB43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文本框 20"/>
          <p:cNvSpPr txBox="1"/>
          <p:nvPr/>
        </p:nvSpPr>
        <p:spPr>
          <a:xfrm>
            <a:off x="3573780" y="2701925"/>
            <a:ext cx="1553630" cy="15696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9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04</a:t>
            </a:r>
            <a:endParaRPr lang="zh-CN" altLang="en-US" sz="96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文本框 21"/>
          <p:cNvSpPr txBox="1"/>
          <p:nvPr/>
        </p:nvSpPr>
        <p:spPr>
          <a:xfrm>
            <a:off x="5240664" y="2650018"/>
            <a:ext cx="492443" cy="1618969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lstStyle/>
          <a:p>
            <a:pPr lvl="0" eaLnBrk="1" hangingPunct="1"/>
            <a:r>
              <a:rPr lang="en-US" altLang="zh-CN" sz="2000" dirty="0">
                <a:solidFill>
                  <a:srgbClr val="76717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 FOUR</a:t>
            </a:r>
            <a:endParaRPr lang="zh-CN" altLang="en-US" sz="2000" dirty="0">
              <a:solidFill>
                <a:srgbClr val="76717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22"/>
          <p:cNvSpPr txBox="1"/>
          <p:nvPr/>
        </p:nvSpPr>
        <p:spPr>
          <a:xfrm>
            <a:off x="5944870" y="3074670"/>
            <a:ext cx="2659702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4800" b="1" dirty="0">
                <a:solidFill>
                  <a:srgbClr val="76717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组织管理</a:t>
            </a:r>
            <a:endParaRPr lang="zh-CN" sz="4800" b="1" dirty="0">
              <a:solidFill>
                <a:srgbClr val="76717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220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7" presetClass="emph" presetSubtype="0" fill="remove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7" presetClass="emph" presetSubtype="0" fill="remove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7" presetClass="emph" presetSubtype="0" fill="remove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358775"/>
            <a:ext cx="1961322" cy="730250"/>
            <a:chOff x="12192000" y="358775"/>
            <a:chExt cx="1961322" cy="730250"/>
          </a:xfrm>
        </p:grpSpPr>
        <p:pic>
          <p:nvPicPr>
            <p:cNvPr id="64" name="图片 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2192000" y="358775"/>
              <a:ext cx="1864597" cy="730250"/>
            </a:xfrm>
            <a:prstGeom prst="rect">
              <a:avLst/>
            </a:prstGeom>
            <a:noFill/>
            <a:ln w="9525">
              <a:noFill/>
            </a:ln>
            <a:effectLst>
              <a:outerShdw dist="38100" dir="8100000" algn="ctr" rotWithShape="0">
                <a:srgbClr val="000000">
                  <a:alpha val="39000"/>
                </a:srgbClr>
              </a:outerShdw>
            </a:effectLst>
          </p:spPr>
        </p:pic>
        <p:sp>
          <p:nvSpPr>
            <p:cNvPr id="65" name="文本框 23"/>
            <p:cNvSpPr txBox="1"/>
            <p:nvPr/>
          </p:nvSpPr>
          <p:spPr>
            <a:xfrm>
              <a:off x="13968591" y="466903"/>
              <a:ext cx="18473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endParaRPr lang="zh-CN" sz="2400" b="1" dirty="0"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192000" y="493067"/>
              <a:ext cx="1807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131323-24D3-4EAD-9582-6E259A0621CC}"/>
              </a:ext>
            </a:extLst>
          </p:cNvPr>
          <p:cNvGrpSpPr/>
          <p:nvPr/>
        </p:nvGrpSpPr>
        <p:grpSpPr>
          <a:xfrm>
            <a:off x="1449064" y="1979802"/>
            <a:ext cx="7272712" cy="3548543"/>
            <a:chOff x="3098284" y="5139241"/>
            <a:chExt cx="5277127" cy="1046921"/>
          </a:xfrm>
        </p:grpSpPr>
        <p:sp>
          <p:nvSpPr>
            <p:cNvPr id="13" name="圆角矩形 36">
              <a:extLst>
                <a:ext uri="{FF2B5EF4-FFF2-40B4-BE49-F238E27FC236}">
                  <a16:creationId xmlns:a16="http://schemas.microsoft.com/office/drawing/2014/main" id="{76CEDCD3-D29C-458C-978A-4E0316B6A7F9}"/>
                </a:ext>
              </a:extLst>
            </p:cNvPr>
            <p:cNvSpPr/>
            <p:nvPr/>
          </p:nvSpPr>
          <p:spPr>
            <a:xfrm>
              <a:off x="3098284" y="5139241"/>
              <a:ext cx="5277127" cy="1046921"/>
            </a:xfrm>
            <a:prstGeom prst="roundRect">
              <a:avLst/>
            </a:prstGeom>
            <a:solidFill>
              <a:srgbClr val="EEFAE8"/>
            </a:solidFill>
            <a:ln>
              <a:solidFill>
                <a:srgbClr val="EEF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D029018-E090-4ECC-BDD7-0C92329A3A4C}"/>
                </a:ext>
              </a:extLst>
            </p:cNvPr>
            <p:cNvSpPr/>
            <p:nvPr/>
          </p:nvSpPr>
          <p:spPr>
            <a:xfrm>
              <a:off x="3517129" y="5270499"/>
              <a:ext cx="4434198" cy="146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endPara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29B4E22-EE90-4D23-B5CD-A00697D4F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293" y="2234869"/>
            <a:ext cx="7230483" cy="27068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715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3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0" y="0"/>
            <a:ext cx="12192000" cy="3779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038687" y="4269154"/>
            <a:ext cx="10333607" cy="184665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6600" b="1" dirty="0">
                <a:gradFill>
                  <a:gsLst>
                    <a:gs pos="0">
                      <a:srgbClr val="1E8B49"/>
                    </a:gs>
                    <a:gs pos="15000">
                      <a:srgbClr val="348093"/>
                    </a:gs>
                    <a:gs pos="30000">
                      <a:srgbClr val="9189AD"/>
                    </a:gs>
                    <a:gs pos="100000">
                      <a:srgbClr val="F1EF7D"/>
                    </a:gs>
                    <a:gs pos="89000">
                      <a:srgbClr val="E95054"/>
                    </a:gs>
                    <a:gs pos="75000">
                      <a:srgbClr val="DE4477"/>
                    </a:gs>
                    <a:gs pos="59000">
                      <a:srgbClr val="A85180"/>
                    </a:gs>
                    <a:gs pos="46000">
                      <a:srgbClr val="5C3D8C"/>
                    </a:gs>
                  </a:gsLst>
                  <a:lin ang="0"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谢谢观看</a:t>
            </a:r>
            <a:endParaRPr lang="en-US" altLang="zh-CN" sz="6600" b="1" dirty="0">
              <a:gradFill>
                <a:gsLst>
                  <a:gs pos="0">
                    <a:srgbClr val="1E8B49"/>
                  </a:gs>
                  <a:gs pos="15000">
                    <a:srgbClr val="348093"/>
                  </a:gs>
                  <a:gs pos="30000">
                    <a:srgbClr val="9189AD"/>
                  </a:gs>
                  <a:gs pos="100000">
                    <a:srgbClr val="F1EF7D"/>
                  </a:gs>
                  <a:gs pos="89000">
                    <a:srgbClr val="E95054"/>
                  </a:gs>
                  <a:gs pos="75000">
                    <a:srgbClr val="DE4477"/>
                  </a:gs>
                  <a:gs pos="59000">
                    <a:srgbClr val="A85180"/>
                  </a:gs>
                  <a:gs pos="46000">
                    <a:srgbClr val="5C3D8C"/>
                  </a:gs>
                </a:gsLst>
                <a:lin ang="0"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r>
              <a:rPr lang="en-US" altLang="zh-CN" sz="4800" b="1" dirty="0">
                <a:gradFill>
                  <a:gsLst>
                    <a:gs pos="0">
                      <a:srgbClr val="1E8B49"/>
                    </a:gs>
                    <a:gs pos="15000">
                      <a:srgbClr val="348093"/>
                    </a:gs>
                    <a:gs pos="30000">
                      <a:srgbClr val="9189AD"/>
                    </a:gs>
                    <a:gs pos="100000">
                      <a:srgbClr val="F1EF7D"/>
                    </a:gs>
                    <a:gs pos="89000">
                      <a:srgbClr val="E95054"/>
                    </a:gs>
                    <a:gs pos="75000">
                      <a:srgbClr val="DE4477"/>
                    </a:gs>
                    <a:gs pos="59000">
                      <a:srgbClr val="A85180"/>
                    </a:gs>
                    <a:gs pos="46000">
                      <a:srgbClr val="5C3D8C"/>
                    </a:gs>
                  </a:gsLst>
                  <a:lin ang="0"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THANKS FOR WATCHING</a:t>
            </a:r>
            <a:endParaRPr lang="zh-CN" altLang="en-US" sz="4800" b="1" dirty="0">
              <a:gradFill>
                <a:gsLst>
                  <a:gs pos="0">
                    <a:srgbClr val="1E8B49"/>
                  </a:gs>
                  <a:gs pos="15000">
                    <a:srgbClr val="348093"/>
                  </a:gs>
                  <a:gs pos="30000">
                    <a:srgbClr val="9189AD"/>
                  </a:gs>
                  <a:gs pos="100000">
                    <a:srgbClr val="F1EF7D"/>
                  </a:gs>
                  <a:gs pos="89000">
                    <a:srgbClr val="E95054"/>
                  </a:gs>
                  <a:gs pos="75000">
                    <a:srgbClr val="DE4477"/>
                  </a:gs>
                  <a:gs pos="59000">
                    <a:srgbClr val="A85180"/>
                  </a:gs>
                  <a:gs pos="46000">
                    <a:srgbClr val="5C3D8C"/>
                  </a:gs>
                </a:gsLst>
                <a:lin ang="0"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3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0" y="0"/>
            <a:ext cx="261366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4775340" y="912087"/>
            <a:ext cx="2908300" cy="640080"/>
            <a:chOff x="4852035" y="947691"/>
            <a:chExt cx="2908300" cy="640080"/>
          </a:xfrm>
        </p:grpSpPr>
        <p:sp>
          <p:nvSpPr>
            <p:cNvPr id="14339" name="文本框 4"/>
            <p:cNvSpPr txBox="1"/>
            <p:nvPr/>
          </p:nvSpPr>
          <p:spPr>
            <a:xfrm>
              <a:off x="4852035" y="947691"/>
              <a:ext cx="842645" cy="640080"/>
            </a:xfrm>
            <a:prstGeom prst="rect">
              <a:avLst/>
            </a:prstGeom>
            <a:solidFill>
              <a:srgbClr val="2BA854"/>
            </a:solidFill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01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343" name="文本框 9"/>
            <p:cNvSpPr txBox="1"/>
            <p:nvPr/>
          </p:nvSpPr>
          <p:spPr>
            <a:xfrm>
              <a:off x="6059170" y="1006121"/>
              <a:ext cx="1701165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pPr lvl="0" eaLnBrk="1" hangingPunct="1"/>
              <a:r>
                <a:rPr lang="zh-CN" altLang="en-US" sz="2800" b="1" dirty="0">
                  <a:solidFill>
                    <a:srgbClr val="2BA854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项目简介</a:t>
              </a:r>
              <a:endParaRPr lang="zh-CN" sz="2800" b="1" dirty="0">
                <a:solidFill>
                  <a:srgbClr val="2BA85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4347" name="直接连接符 14"/>
            <p:cNvCxnSpPr/>
            <p:nvPr/>
          </p:nvCxnSpPr>
          <p:spPr>
            <a:xfrm>
              <a:off x="5924550" y="991506"/>
              <a:ext cx="0" cy="552450"/>
            </a:xfrm>
            <a:prstGeom prst="line">
              <a:avLst/>
            </a:prstGeom>
            <a:ln w="6350" cap="flat" cmpd="sng">
              <a:solidFill>
                <a:srgbClr val="2BA854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4351" name="直接连接符 23"/>
            <p:cNvCxnSpPr/>
            <p:nvPr/>
          </p:nvCxnSpPr>
          <p:spPr>
            <a:xfrm>
              <a:off x="5855335" y="991506"/>
              <a:ext cx="0" cy="552450"/>
            </a:xfrm>
            <a:prstGeom prst="line">
              <a:avLst/>
            </a:prstGeom>
            <a:ln w="28575" cap="flat" cmpd="sng">
              <a:solidFill>
                <a:srgbClr val="2BA854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5" name="组合 4"/>
          <p:cNvGrpSpPr/>
          <p:nvPr/>
        </p:nvGrpSpPr>
        <p:grpSpPr>
          <a:xfrm>
            <a:off x="4789098" y="2289356"/>
            <a:ext cx="2908300" cy="640080"/>
            <a:chOff x="4852035" y="2240597"/>
            <a:chExt cx="2908300" cy="640080"/>
          </a:xfrm>
        </p:grpSpPr>
        <p:sp>
          <p:nvSpPr>
            <p:cNvPr id="14340" name="文本框 6"/>
            <p:cNvSpPr txBox="1"/>
            <p:nvPr/>
          </p:nvSpPr>
          <p:spPr>
            <a:xfrm>
              <a:off x="4852035" y="2240597"/>
              <a:ext cx="842645" cy="640080"/>
            </a:xfrm>
            <a:prstGeom prst="rect">
              <a:avLst/>
            </a:prstGeom>
            <a:solidFill>
              <a:srgbClr val="513087"/>
            </a:solidFill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02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344" name="文本框 10"/>
            <p:cNvSpPr txBox="1"/>
            <p:nvPr/>
          </p:nvSpPr>
          <p:spPr>
            <a:xfrm>
              <a:off x="6059170" y="2299027"/>
              <a:ext cx="1701165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pPr lvl="0" eaLnBrk="1" hangingPunct="1"/>
              <a:r>
                <a:rPr lang="zh-CN" altLang="en-US" sz="2800" b="1" dirty="0">
                  <a:solidFill>
                    <a:srgbClr val="513087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程序功能</a:t>
              </a:r>
              <a:endParaRPr lang="zh-CN" sz="2800" b="1" dirty="0">
                <a:solidFill>
                  <a:srgbClr val="513087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4348" name="直接连接符 15"/>
            <p:cNvCxnSpPr/>
            <p:nvPr/>
          </p:nvCxnSpPr>
          <p:spPr>
            <a:xfrm>
              <a:off x="5948045" y="2284412"/>
              <a:ext cx="0" cy="552450"/>
            </a:xfrm>
            <a:prstGeom prst="line">
              <a:avLst/>
            </a:prstGeom>
            <a:ln w="6350" cap="flat" cmpd="sng">
              <a:solidFill>
                <a:srgbClr val="513087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4352" name="直接连接符 24"/>
            <p:cNvCxnSpPr/>
            <p:nvPr/>
          </p:nvCxnSpPr>
          <p:spPr>
            <a:xfrm>
              <a:off x="5878830" y="2284412"/>
              <a:ext cx="0" cy="552450"/>
            </a:xfrm>
            <a:prstGeom prst="line">
              <a:avLst/>
            </a:prstGeom>
            <a:ln w="28575" cap="flat" cmpd="sng">
              <a:solidFill>
                <a:srgbClr val="513087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6" name="组合 5"/>
          <p:cNvGrpSpPr/>
          <p:nvPr/>
        </p:nvGrpSpPr>
        <p:grpSpPr>
          <a:xfrm>
            <a:off x="4772660" y="3666625"/>
            <a:ext cx="2908300" cy="640080"/>
            <a:chOff x="4852035" y="3582987"/>
            <a:chExt cx="2908300" cy="640080"/>
          </a:xfrm>
        </p:grpSpPr>
        <p:sp>
          <p:nvSpPr>
            <p:cNvPr id="14341" name="文本框 7"/>
            <p:cNvSpPr txBox="1"/>
            <p:nvPr/>
          </p:nvSpPr>
          <p:spPr>
            <a:xfrm>
              <a:off x="4852035" y="3582987"/>
              <a:ext cx="842645" cy="640080"/>
            </a:xfrm>
            <a:prstGeom prst="rect">
              <a:avLst/>
            </a:prstGeom>
            <a:solidFill>
              <a:srgbClr val="DE4477"/>
            </a:solidFill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03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345" name="文本框 11"/>
            <p:cNvSpPr txBox="1"/>
            <p:nvPr/>
          </p:nvSpPr>
          <p:spPr>
            <a:xfrm>
              <a:off x="6059170" y="3643947"/>
              <a:ext cx="1701165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eaLnBrk="1" hangingPunct="1"/>
              <a:r>
                <a:rPr lang="zh-CN" altLang="en-US" sz="2800" b="1" dirty="0">
                  <a:solidFill>
                    <a:srgbClr val="DE4477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总体设计</a:t>
              </a:r>
              <a:endParaRPr lang="zh-CN" sz="2800" b="1" dirty="0">
                <a:solidFill>
                  <a:srgbClr val="DE4477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4349" name="直接连接符 16"/>
            <p:cNvCxnSpPr/>
            <p:nvPr/>
          </p:nvCxnSpPr>
          <p:spPr>
            <a:xfrm>
              <a:off x="5948045" y="3626802"/>
              <a:ext cx="0" cy="552450"/>
            </a:xfrm>
            <a:prstGeom prst="line">
              <a:avLst/>
            </a:prstGeom>
            <a:ln w="6350" cap="flat" cmpd="sng">
              <a:solidFill>
                <a:srgbClr val="DE4477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4353" name="直接连接符 25"/>
            <p:cNvCxnSpPr/>
            <p:nvPr/>
          </p:nvCxnSpPr>
          <p:spPr>
            <a:xfrm>
              <a:off x="5878830" y="3626802"/>
              <a:ext cx="0" cy="552450"/>
            </a:xfrm>
            <a:prstGeom prst="line">
              <a:avLst/>
            </a:prstGeom>
            <a:ln w="28575" cap="flat" cmpd="sng">
              <a:solidFill>
                <a:srgbClr val="DE4477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10" name="组合 9"/>
          <p:cNvGrpSpPr/>
          <p:nvPr/>
        </p:nvGrpSpPr>
        <p:grpSpPr>
          <a:xfrm>
            <a:off x="4772660" y="4967299"/>
            <a:ext cx="2908300" cy="640080"/>
            <a:chOff x="4852035" y="4907915"/>
            <a:chExt cx="2908300" cy="640080"/>
          </a:xfrm>
        </p:grpSpPr>
        <p:sp>
          <p:nvSpPr>
            <p:cNvPr id="14342" name="文本框 8"/>
            <p:cNvSpPr txBox="1"/>
            <p:nvPr/>
          </p:nvSpPr>
          <p:spPr>
            <a:xfrm>
              <a:off x="4852035" y="4907915"/>
              <a:ext cx="842645" cy="640080"/>
            </a:xfrm>
            <a:prstGeom prst="rect">
              <a:avLst/>
            </a:prstGeom>
            <a:solidFill>
              <a:srgbClr val="27B7D9"/>
            </a:solidFill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04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346" name="文本框 12"/>
            <p:cNvSpPr txBox="1"/>
            <p:nvPr/>
          </p:nvSpPr>
          <p:spPr>
            <a:xfrm>
              <a:off x="6059170" y="4968875"/>
              <a:ext cx="1701165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eaLnBrk="1" hangingPunct="1"/>
              <a:r>
                <a:rPr lang="zh-CN" altLang="en-US" sz="2800" b="1" dirty="0">
                  <a:solidFill>
                    <a:srgbClr val="27B7D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组织管理</a:t>
              </a:r>
              <a:endParaRPr lang="zh-CN" sz="2800" b="1" dirty="0">
                <a:solidFill>
                  <a:srgbClr val="27B7D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4350" name="直接连接符 17"/>
            <p:cNvCxnSpPr/>
            <p:nvPr/>
          </p:nvCxnSpPr>
          <p:spPr>
            <a:xfrm>
              <a:off x="5948045" y="4951730"/>
              <a:ext cx="0" cy="552450"/>
            </a:xfrm>
            <a:prstGeom prst="line">
              <a:avLst/>
            </a:prstGeom>
            <a:ln w="6350" cap="flat" cmpd="sng">
              <a:solidFill>
                <a:srgbClr val="27B7D9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4354" name="直接连接符 26"/>
            <p:cNvCxnSpPr/>
            <p:nvPr/>
          </p:nvCxnSpPr>
          <p:spPr>
            <a:xfrm>
              <a:off x="5878830" y="4951730"/>
              <a:ext cx="0" cy="552450"/>
            </a:xfrm>
            <a:prstGeom prst="line">
              <a:avLst/>
            </a:prstGeom>
            <a:ln w="28575" cap="flat" cmpd="sng">
              <a:solidFill>
                <a:srgbClr val="27B7D9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2" name="文本框 1"/>
          <p:cNvSpPr txBox="1"/>
          <p:nvPr/>
        </p:nvSpPr>
        <p:spPr>
          <a:xfrm>
            <a:off x="289560" y="2342515"/>
            <a:ext cx="1188085" cy="25298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8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目录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397240" y="-373380"/>
            <a:ext cx="4069080" cy="53797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直接连接符 7"/>
          <p:cNvCxnSpPr/>
          <p:nvPr/>
        </p:nvCxnSpPr>
        <p:spPr>
          <a:xfrm flipH="1">
            <a:off x="9326880" y="-309880"/>
            <a:ext cx="1889760" cy="84270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434C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直接连接符 8"/>
          <p:cNvCxnSpPr/>
          <p:nvPr/>
        </p:nvCxnSpPr>
        <p:spPr>
          <a:xfrm flipV="1">
            <a:off x="10469880" y="4164965"/>
            <a:ext cx="2392680" cy="35966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2696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>
          <a:xfrm flipV="1">
            <a:off x="5806440" y="3235325"/>
            <a:ext cx="7543800" cy="37795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E93A5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五角星 11"/>
          <p:cNvSpPr/>
          <p:nvPr/>
        </p:nvSpPr>
        <p:spPr bwMode="auto">
          <a:xfrm>
            <a:off x="9487722" y="1141680"/>
            <a:ext cx="305889" cy="305889"/>
          </a:xfrm>
          <a:prstGeom prst="star5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五角星 29"/>
          <p:cNvSpPr/>
          <p:nvPr/>
        </p:nvSpPr>
        <p:spPr bwMode="auto">
          <a:xfrm>
            <a:off x="10316935" y="2929436"/>
            <a:ext cx="305889" cy="305889"/>
          </a:xfrm>
          <a:prstGeom prst="star5">
            <a:avLst/>
          </a:prstGeom>
          <a:solidFill>
            <a:srgbClr val="51308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五角星 30"/>
          <p:cNvSpPr/>
          <p:nvPr/>
        </p:nvSpPr>
        <p:spPr bwMode="auto">
          <a:xfrm>
            <a:off x="8393707" y="5518694"/>
            <a:ext cx="305889" cy="305889"/>
          </a:xfrm>
          <a:prstGeom prst="star5">
            <a:avLst/>
          </a:prstGeom>
          <a:solidFill>
            <a:srgbClr val="E968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五角星 31"/>
          <p:cNvSpPr/>
          <p:nvPr/>
        </p:nvSpPr>
        <p:spPr bwMode="auto">
          <a:xfrm>
            <a:off x="11498761" y="5849207"/>
            <a:ext cx="305889" cy="305889"/>
          </a:xfrm>
          <a:prstGeom prst="star5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40" presetClass="entr" presetSubtype="0" fill="hold" grpId="36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4" presetClass="entr" presetSubtype="5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5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5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5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2" grpId="3"/>
      <p:bldP spid="2" grpId="4"/>
      <p:bldP spid="2" grpId="5"/>
      <p:bldP spid="2" grpId="6"/>
      <p:bldP spid="2" grpId="7"/>
      <p:bldP spid="2" grpId="8"/>
      <p:bldP spid="2" grpId="9"/>
      <p:bldP spid="2" grpId="10"/>
      <p:bldP spid="2" grpId="11"/>
      <p:bldP spid="2" grpId="12"/>
      <p:bldP spid="2" grpId="13"/>
      <p:bldP spid="2" grpId="14"/>
      <p:bldP spid="2" grpId="15"/>
      <p:bldP spid="2" grpId="16"/>
      <p:bldP spid="2" grpId="17"/>
      <p:bldP spid="2" grpId="18"/>
      <p:bldP spid="2" grpId="19"/>
      <p:bldP spid="2" grpId="20"/>
      <p:bldP spid="2" grpId="21"/>
      <p:bldP spid="2" grpId="22"/>
      <p:bldP spid="2" grpId="23"/>
      <p:bldP spid="2" grpId="24"/>
      <p:bldP spid="2" grpId="25"/>
      <p:bldP spid="2" grpId="26"/>
      <p:bldP spid="2" grpId="27"/>
      <p:bldP spid="2" grpId="28"/>
      <p:bldP spid="2" grpId="29"/>
      <p:bldP spid="2" grpId="30"/>
      <p:bldP spid="2" grpId="31"/>
      <p:bldP spid="2" grpId="32"/>
      <p:bldP spid="2" grpId="33"/>
      <p:bldP spid="2" grpId="34"/>
      <p:bldP spid="2" grpId="35"/>
      <p:bldP spid="2" grpId="36"/>
      <p:bldP spid="12" grpId="0" animBg="1"/>
      <p:bldP spid="12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16"/>
          <p:cNvSpPr/>
          <p:nvPr/>
        </p:nvSpPr>
        <p:spPr>
          <a:xfrm>
            <a:off x="3594100" y="2701925"/>
            <a:ext cx="744855" cy="744855"/>
          </a:xfrm>
          <a:prstGeom prst="rect">
            <a:avLst/>
          </a:prstGeom>
          <a:solidFill>
            <a:srgbClr val="2BA854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5364" name="矩形 17"/>
          <p:cNvSpPr/>
          <p:nvPr/>
        </p:nvSpPr>
        <p:spPr>
          <a:xfrm>
            <a:off x="4406900" y="2701925"/>
            <a:ext cx="744855" cy="744855"/>
          </a:xfrm>
          <a:prstGeom prst="rect">
            <a:avLst/>
          </a:prstGeom>
          <a:solidFill>
            <a:srgbClr val="51308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5365" name="矩形 18"/>
          <p:cNvSpPr/>
          <p:nvPr/>
        </p:nvSpPr>
        <p:spPr>
          <a:xfrm>
            <a:off x="3573780" y="3529330"/>
            <a:ext cx="744220" cy="744220"/>
          </a:xfrm>
          <a:prstGeom prst="rect">
            <a:avLst/>
          </a:prstGeom>
          <a:solidFill>
            <a:srgbClr val="DE447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5366" name="矩形 19"/>
          <p:cNvSpPr/>
          <p:nvPr/>
        </p:nvSpPr>
        <p:spPr>
          <a:xfrm>
            <a:off x="4406900" y="3529330"/>
            <a:ext cx="744855" cy="744220"/>
          </a:xfrm>
          <a:prstGeom prst="rect">
            <a:avLst/>
          </a:prstGeom>
          <a:solidFill>
            <a:srgbClr val="F4BB43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5367" name="文本框 20"/>
          <p:cNvSpPr txBox="1"/>
          <p:nvPr/>
        </p:nvSpPr>
        <p:spPr>
          <a:xfrm>
            <a:off x="3573780" y="2723515"/>
            <a:ext cx="1552575" cy="1568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9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01</a:t>
            </a:r>
            <a:endParaRPr lang="zh-CN" altLang="en-US" sz="96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368" name="文本框 21"/>
          <p:cNvSpPr txBox="1"/>
          <p:nvPr/>
        </p:nvSpPr>
        <p:spPr>
          <a:xfrm>
            <a:off x="5241608" y="2819400"/>
            <a:ext cx="492443" cy="1376915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lstStyle/>
          <a:p>
            <a:pPr lvl="0" eaLnBrk="1" hangingPunct="1"/>
            <a:r>
              <a:rPr lang="en-US" altLang="zh-CN" sz="2000" dirty="0">
                <a:solidFill>
                  <a:schemeClr val="accent4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ONE</a:t>
            </a:r>
            <a:endParaRPr lang="zh-CN" altLang="en-US" sz="2000" dirty="0">
              <a:solidFill>
                <a:schemeClr val="accent4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369" name="文本框 22"/>
          <p:cNvSpPr txBox="1"/>
          <p:nvPr/>
        </p:nvSpPr>
        <p:spPr>
          <a:xfrm>
            <a:off x="5849304" y="3031281"/>
            <a:ext cx="2659702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zh-CN" altLang="en-US" sz="4800" b="1" dirty="0">
                <a:solidFill>
                  <a:srgbClr val="76717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项目简介</a:t>
            </a:r>
            <a:endParaRPr lang="zh-CN" altLang="zh-CN" sz="4800" b="1" dirty="0">
              <a:solidFill>
                <a:srgbClr val="76717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9EB971-8D63-46D5-B43A-1419EB3D8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主要功能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7" presetClass="emph" presetSubtype="0" fill="remove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7" presetClass="emph" presetSubtype="0" fill="remove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7" presetClass="emph" presetSubtype="0" fill="remove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15363" grpId="1" animBg="1"/>
      <p:bldP spid="15364" grpId="0" animBg="1"/>
      <p:bldP spid="15364" grpId="1" animBg="1"/>
      <p:bldP spid="15365" grpId="0" animBg="1"/>
      <p:bldP spid="15365" grpId="1" animBg="1"/>
      <p:bldP spid="15366" grpId="0" animBg="1"/>
      <p:bldP spid="15366" grpId="1" animBg="1"/>
      <p:bldP spid="15367" grpId="0"/>
      <p:bldP spid="15368" grpId="0"/>
      <p:bldP spid="153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直接连接符 47"/>
          <p:cNvSpPr/>
          <p:nvPr/>
        </p:nvSpPr>
        <p:spPr>
          <a:xfrm flipV="1">
            <a:off x="7108320" y="1701011"/>
            <a:ext cx="566838" cy="838987"/>
          </a:xfrm>
          <a:prstGeom prst="line">
            <a:avLst/>
          </a:prstGeom>
          <a:ln w="6350" cap="flat" cmpd="sng">
            <a:solidFill>
              <a:srgbClr val="6497CC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2772" name="直接连接符 48"/>
          <p:cNvSpPr/>
          <p:nvPr/>
        </p:nvSpPr>
        <p:spPr>
          <a:xfrm>
            <a:off x="7675157" y="1661326"/>
            <a:ext cx="4121150" cy="0"/>
          </a:xfrm>
          <a:prstGeom prst="line">
            <a:avLst/>
          </a:prstGeom>
          <a:ln w="6350" cap="flat" cmpd="sng">
            <a:solidFill>
              <a:srgbClr val="E49B35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2773" name="矩形 49"/>
          <p:cNvSpPr/>
          <p:nvPr/>
        </p:nvSpPr>
        <p:spPr>
          <a:xfrm flipH="1">
            <a:off x="7675157" y="1225117"/>
            <a:ext cx="4424400" cy="1809713"/>
          </a:xfrm>
          <a:prstGeom prst="rect">
            <a:avLst/>
          </a:prstGeom>
          <a:solidFill>
            <a:srgbClr val="E49B35"/>
          </a:solidFill>
          <a:ln w="12700">
            <a:noFill/>
          </a:ln>
        </p:spPr>
        <p:txBody>
          <a:bodyPr anchor="ctr"/>
          <a:lstStyle/>
          <a:p>
            <a:pPr algn="ctr"/>
            <a:r>
              <a:rPr lang="en-US" altLang="zh-CN" sz="20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en-US" altLang="zh-CN" sz="16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. </a:t>
            </a:r>
            <a:r>
              <a:rPr lang="zh-CN" altLang="en-US" sz="16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用户要揭开某一个方块，可单击它。若所揭开的方块是雷，用户便输了这一局，程序发出爆炸的声音。若所揭开方块不是雷，则显示一个数字，该数字表示和和该方块相邻的方块中是雷的方块总数（相邻方块最多可有</a:t>
            </a:r>
            <a:r>
              <a:rPr lang="en-US" altLang="zh-CN" sz="16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8</a:t>
            </a:r>
            <a:r>
              <a:rPr lang="zh-CN" altLang="en-US" sz="16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个），同时将周围不是雷的方块揭开。</a:t>
            </a:r>
            <a:endParaRPr lang="zh-CN" altLang="zh-CN" sz="16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774" name="矩形 43"/>
          <p:cNvSpPr/>
          <p:nvPr/>
        </p:nvSpPr>
        <p:spPr>
          <a:xfrm>
            <a:off x="167779" y="3855470"/>
            <a:ext cx="4424400" cy="1193800"/>
          </a:xfrm>
          <a:prstGeom prst="rect">
            <a:avLst/>
          </a:prstGeom>
          <a:solidFill>
            <a:srgbClr val="ED7167"/>
          </a:solidFill>
          <a:ln w="12700">
            <a:noFill/>
          </a:ln>
        </p:spPr>
        <p:txBody>
          <a:bodyPr anchor="ctr"/>
          <a:lstStyle/>
          <a:p>
            <a:pPr lvl="0" algn="ctr"/>
            <a:r>
              <a:rPr lang="zh-CN" altLang="en-US" sz="2000" b="1" kern="1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  <a:sym typeface="微软雅黑" panose="020B0503020204020204" charset="-122"/>
              </a:rPr>
              <a:t>2</a:t>
            </a:r>
            <a:r>
              <a:rPr lang="zh-CN" altLang="en-US" sz="1600" b="1" kern="1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  <a:sym typeface="微软雅黑" panose="020B0503020204020204" charset="-122"/>
              </a:rPr>
              <a:t> .</a:t>
            </a:r>
            <a:r>
              <a:rPr lang="zh-CN" altLang="en-US" sz="16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选择级别后将出现相应级别的扫雷区域，用户单击雷区中的任何一个方块便启动计时器。</a:t>
            </a:r>
            <a:endParaRPr lang="zh-CN" altLang="zh-CN" sz="16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775" name="椭圆 19"/>
          <p:cNvSpPr/>
          <p:nvPr/>
        </p:nvSpPr>
        <p:spPr>
          <a:xfrm>
            <a:off x="5554663" y="2887663"/>
            <a:ext cx="1128712" cy="1128712"/>
          </a:xfrm>
          <a:prstGeom prst="ellipse">
            <a:avLst/>
          </a:prstGeom>
          <a:gradFill flip="none" rotWithShape="1">
            <a:gsLst>
              <a:gs pos="80000">
                <a:srgbClr val="57A984"/>
              </a:gs>
              <a:gs pos="22000">
                <a:srgbClr val="93C7AF"/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</p:spPr>
        <p:txBody>
          <a:bodyPr anchor="ctr"/>
          <a:lstStyle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32776" name="组合 23"/>
          <p:cNvGrpSpPr/>
          <p:nvPr/>
        </p:nvGrpSpPr>
        <p:grpSpPr>
          <a:xfrm rot="-8866130">
            <a:off x="5245100" y="2581275"/>
            <a:ext cx="1736725" cy="1736725"/>
            <a:chOff x="0" y="0"/>
            <a:chExt cx="1913441" cy="1913441"/>
          </a:xfrm>
          <a:solidFill>
            <a:srgbClr val="57A984"/>
          </a:solidFill>
        </p:grpSpPr>
        <p:sp>
          <p:nvSpPr>
            <p:cNvPr id="31772" name="同心圆 18"/>
            <p:cNvSpPr/>
            <p:nvPr/>
          </p:nvSpPr>
          <p:spPr>
            <a:xfrm>
              <a:off x="0" y="0"/>
              <a:ext cx="1913441" cy="1913441"/>
            </a:xfrm>
            <a:custGeom>
              <a:avLst/>
              <a:gdLst>
                <a:gd name="txL" fmla="*/ 3163 w 21600"/>
                <a:gd name="txT" fmla="*/ 3163 h 21600"/>
                <a:gd name="txR" fmla="*/ 18437 w 21600"/>
                <a:gd name="txB" fmla="*/ 18437 h 21600"/>
              </a:gdLst>
              <a:ahLst/>
              <a:cxnLst>
                <a:cxn ang="0">
                  <a:pos x="956721" y="0"/>
                </a:cxn>
                <a:cxn ang="0">
                  <a:pos x="280195" y="280195"/>
                </a:cxn>
                <a:cxn ang="0">
                  <a:pos x="0" y="956721"/>
                </a:cxn>
                <a:cxn ang="0">
                  <a:pos x="280195" y="1633246"/>
                </a:cxn>
                <a:cxn ang="0">
                  <a:pos x="956721" y="1913441"/>
                </a:cxn>
                <a:cxn ang="0">
                  <a:pos x="1633246" y="1633246"/>
                </a:cxn>
                <a:cxn ang="0">
                  <a:pos x="1913441" y="956721"/>
                </a:cxn>
                <a:cxn ang="0">
                  <a:pos x="1633246" y="280195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383" y="10800"/>
                  </a:moveTo>
                  <a:cubicBezTo>
                    <a:pt x="2383" y="15449"/>
                    <a:pt x="6151" y="19217"/>
                    <a:pt x="10800" y="19217"/>
                  </a:cubicBezTo>
                  <a:cubicBezTo>
                    <a:pt x="15449" y="19217"/>
                    <a:pt x="19217" y="15449"/>
                    <a:pt x="19217" y="10800"/>
                  </a:cubicBezTo>
                  <a:cubicBezTo>
                    <a:pt x="19217" y="6151"/>
                    <a:pt x="15449" y="2383"/>
                    <a:pt x="10800" y="2383"/>
                  </a:cubicBezTo>
                  <a:cubicBezTo>
                    <a:pt x="6151" y="2383"/>
                    <a:pt x="2383" y="6151"/>
                    <a:pt x="2383" y="10800"/>
                  </a:cubicBezTo>
                  <a:close/>
                </a:path>
              </a:pathLst>
            </a:custGeom>
            <a:grpFill/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等腰三角形 21"/>
            <p:cNvSpPr/>
            <p:nvPr/>
          </p:nvSpPr>
          <p:spPr>
            <a:xfrm rot="-3192587">
              <a:off x="1311228" y="1113872"/>
              <a:ext cx="293400" cy="358930"/>
            </a:xfrm>
            <a:prstGeom prst="triangle">
              <a:avLst>
                <a:gd name="adj" fmla="val 50000"/>
              </a:avLst>
            </a:prstGeom>
            <a:grpFill/>
            <a:ln w="12700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2779" name="组合 22"/>
          <p:cNvGrpSpPr/>
          <p:nvPr/>
        </p:nvGrpSpPr>
        <p:grpSpPr>
          <a:xfrm rot="-8866130">
            <a:off x="4792345" y="2125028"/>
            <a:ext cx="2654300" cy="2654300"/>
            <a:chOff x="0" y="0"/>
            <a:chExt cx="2923505" cy="2923505"/>
          </a:xfrm>
          <a:solidFill>
            <a:srgbClr val="57A984"/>
          </a:solidFill>
        </p:grpSpPr>
        <p:sp>
          <p:nvSpPr>
            <p:cNvPr id="31770" name="同心圆 17"/>
            <p:cNvSpPr/>
            <p:nvPr/>
          </p:nvSpPr>
          <p:spPr>
            <a:xfrm>
              <a:off x="0" y="0"/>
              <a:ext cx="2923505" cy="2923505"/>
            </a:xfrm>
            <a:custGeom>
              <a:avLst/>
              <a:gdLst>
                <a:gd name="txL" fmla="*/ 3163 w 21600"/>
                <a:gd name="txT" fmla="*/ 3163 h 21600"/>
                <a:gd name="txR" fmla="*/ 18437 w 21600"/>
                <a:gd name="txB" fmla="*/ 18437 h 21600"/>
              </a:gdLst>
              <a:ahLst/>
              <a:cxnLst>
                <a:cxn ang="0">
                  <a:pos x="1461753" y="0"/>
                </a:cxn>
                <a:cxn ang="0">
                  <a:pos x="428104" y="428104"/>
                </a:cxn>
                <a:cxn ang="0">
                  <a:pos x="0" y="1461753"/>
                </a:cxn>
                <a:cxn ang="0">
                  <a:pos x="428104" y="2495401"/>
                </a:cxn>
                <a:cxn ang="0">
                  <a:pos x="1461753" y="2923505"/>
                </a:cxn>
                <a:cxn ang="0">
                  <a:pos x="2495401" y="2495401"/>
                </a:cxn>
                <a:cxn ang="0">
                  <a:pos x="2923505" y="1461753"/>
                </a:cxn>
                <a:cxn ang="0">
                  <a:pos x="2495401" y="428104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450" y="10800"/>
                  </a:moveTo>
                  <a:cubicBezTo>
                    <a:pt x="2450" y="15412"/>
                    <a:pt x="6188" y="19150"/>
                    <a:pt x="10800" y="19150"/>
                  </a:cubicBezTo>
                  <a:cubicBezTo>
                    <a:pt x="15412" y="19150"/>
                    <a:pt x="19150" y="15412"/>
                    <a:pt x="19150" y="10800"/>
                  </a:cubicBezTo>
                  <a:cubicBezTo>
                    <a:pt x="19150" y="6188"/>
                    <a:pt x="15412" y="2450"/>
                    <a:pt x="10800" y="2450"/>
                  </a:cubicBezTo>
                  <a:cubicBezTo>
                    <a:pt x="6188" y="2450"/>
                    <a:pt x="2450" y="6188"/>
                    <a:pt x="2450" y="10800"/>
                  </a:cubicBezTo>
                  <a:close/>
                </a:path>
              </a:pathLst>
            </a:custGeom>
            <a:grpFill/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" name="等腰三角形 20"/>
            <p:cNvSpPr/>
            <p:nvPr/>
          </p:nvSpPr>
          <p:spPr>
            <a:xfrm rot="5400000">
              <a:off x="367384" y="1203680"/>
              <a:ext cx="437940" cy="535753"/>
            </a:xfrm>
            <a:prstGeom prst="triangle">
              <a:avLst>
                <a:gd name="adj" fmla="val 50000"/>
              </a:avLst>
            </a:prstGeom>
            <a:grpFill/>
            <a:ln w="12700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2782" name="文本框 24"/>
          <p:cNvSpPr/>
          <p:nvPr/>
        </p:nvSpPr>
        <p:spPr>
          <a:xfrm>
            <a:off x="5585913" y="2901882"/>
            <a:ext cx="1126490" cy="1066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3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微软雅黑" panose="020B0503020204020204" charset="-122"/>
              </a:rPr>
              <a:t>项目目标</a:t>
            </a:r>
          </a:p>
        </p:txBody>
      </p:sp>
      <p:sp>
        <p:nvSpPr>
          <p:cNvPr id="32786" name="直接连接符 31"/>
          <p:cNvSpPr/>
          <p:nvPr/>
        </p:nvSpPr>
        <p:spPr>
          <a:xfrm flipH="1" flipV="1">
            <a:off x="4591049" y="1704102"/>
            <a:ext cx="588963" cy="805735"/>
          </a:xfrm>
          <a:prstGeom prst="line">
            <a:avLst/>
          </a:prstGeom>
          <a:ln w="6350" cap="flat" cmpd="sng">
            <a:solidFill>
              <a:srgbClr val="6598CD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2787" name="直接连接符 32"/>
          <p:cNvSpPr/>
          <p:nvPr/>
        </p:nvSpPr>
        <p:spPr>
          <a:xfrm flipH="1">
            <a:off x="166509" y="1704103"/>
            <a:ext cx="4424400" cy="0"/>
          </a:xfrm>
          <a:prstGeom prst="line">
            <a:avLst/>
          </a:prstGeom>
          <a:ln w="6350" cap="flat" cmpd="sng">
            <a:solidFill>
              <a:srgbClr val="A5A5A5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2788" name="矩形 40"/>
          <p:cNvSpPr/>
          <p:nvPr/>
        </p:nvSpPr>
        <p:spPr>
          <a:xfrm>
            <a:off x="165099" y="1704103"/>
            <a:ext cx="4425950" cy="1193800"/>
          </a:xfrm>
          <a:prstGeom prst="rect">
            <a:avLst/>
          </a:prstGeom>
          <a:solidFill>
            <a:srgbClr val="A5A5A5"/>
          </a:solidFill>
          <a:ln w="12700">
            <a:noFill/>
          </a:ln>
        </p:spPr>
        <p:txBody>
          <a:bodyPr anchor="ctr"/>
          <a:lstStyle/>
          <a:p>
            <a:pPr lvl="0" algn="ctr"/>
            <a:r>
              <a:rPr lang="zh-CN" altLang="en-US" sz="16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扫雷游戏分为初级、中级和高级，扫雷英雄榜存储每一个级别的最好成绩，即挖出全部的地雷且用时最少者。单击游戏菜单可以选择、初级、中级或高级查看英雄榜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789" name="矩形 25"/>
          <p:cNvSpPr/>
          <p:nvPr/>
        </p:nvSpPr>
        <p:spPr>
          <a:xfrm>
            <a:off x="220662" y="1657925"/>
            <a:ext cx="4312285" cy="4924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000" b="1" kern="1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  <a:sym typeface="微软雅黑" panose="020B0503020204020204" charset="-122"/>
              </a:rPr>
              <a:t>1</a:t>
            </a:r>
            <a:r>
              <a:rPr lang="zh-CN" altLang="en-US" sz="2600" b="1" kern="1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  <a:sym typeface="微软雅黑" panose="020B0503020204020204" charset="-122"/>
              </a:rPr>
              <a:t>.</a:t>
            </a:r>
            <a:endParaRPr lang="zh-CN" altLang="en-US" sz="2600" b="1" kern="1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2790" name="直接连接符 41"/>
          <p:cNvSpPr/>
          <p:nvPr/>
        </p:nvSpPr>
        <p:spPr>
          <a:xfrm flipH="1">
            <a:off x="4590909" y="3570655"/>
            <a:ext cx="191555" cy="284816"/>
          </a:xfrm>
          <a:prstGeom prst="line">
            <a:avLst/>
          </a:prstGeom>
          <a:ln w="6350" cap="flat" cmpd="sng">
            <a:solidFill>
              <a:srgbClr val="6396CB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2791" name="直接连接符 42"/>
          <p:cNvSpPr/>
          <p:nvPr/>
        </p:nvSpPr>
        <p:spPr>
          <a:xfrm flipH="1">
            <a:off x="166509" y="3853406"/>
            <a:ext cx="4424400" cy="1588"/>
          </a:xfrm>
          <a:prstGeom prst="line">
            <a:avLst/>
          </a:prstGeom>
          <a:ln w="6350" cap="flat" cmpd="sng">
            <a:solidFill>
              <a:srgbClr val="ED7167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2792" name="直接连接符 52"/>
          <p:cNvSpPr/>
          <p:nvPr/>
        </p:nvSpPr>
        <p:spPr>
          <a:xfrm>
            <a:off x="7448746" y="3556139"/>
            <a:ext cx="226411" cy="212772"/>
          </a:xfrm>
          <a:prstGeom prst="line">
            <a:avLst/>
          </a:prstGeom>
          <a:ln w="6350" cap="flat" cmpd="sng">
            <a:solidFill>
              <a:srgbClr val="6396CB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2793" name="直接连接符 53"/>
          <p:cNvSpPr/>
          <p:nvPr/>
        </p:nvSpPr>
        <p:spPr>
          <a:xfrm>
            <a:off x="7679921" y="3768911"/>
            <a:ext cx="4121150" cy="0"/>
          </a:xfrm>
          <a:prstGeom prst="line">
            <a:avLst/>
          </a:prstGeom>
          <a:ln w="6350" cap="flat" cmpd="sng">
            <a:solidFill>
              <a:srgbClr val="D57053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2794" name="矩形 54"/>
          <p:cNvSpPr/>
          <p:nvPr/>
        </p:nvSpPr>
        <p:spPr>
          <a:xfrm flipH="1">
            <a:off x="7675158" y="3683811"/>
            <a:ext cx="4424400" cy="1949072"/>
          </a:xfrm>
          <a:prstGeom prst="rect">
            <a:avLst/>
          </a:prstGeom>
          <a:solidFill>
            <a:srgbClr val="D57053"/>
          </a:solidFill>
          <a:ln w="12700">
            <a:noFill/>
          </a:ln>
        </p:spPr>
        <p:txBody>
          <a:bodyPr anchor="ctr"/>
          <a:lstStyle/>
          <a:p>
            <a:pPr lvl="0" algn="ctr"/>
            <a:r>
              <a:rPr lang="en-US" altLang="zh-CN" sz="20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en-US" altLang="zh-CN" sz="16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.  </a:t>
            </a:r>
            <a:r>
              <a:rPr lang="zh-CN" altLang="en-US" sz="16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如果用户认为某个方块是雷，在方块上右击，可以在方块上标示一个用户认为是雷的图标（再单击一次可取消所做的标记），即给出一个扫雷标记，相当于扫雷期间在怀疑是雷的方块上插个小红旗。用户每标记出一个扫雷标记（无论用户的标记是否正确），程序就把“剩余雷数”减少一个，并显示该剩余雷数。</a:t>
            </a:r>
            <a:endParaRPr lang="zh-CN" altLang="zh-CN" sz="16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7411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775"/>
            <a:ext cx="1981200" cy="730250"/>
          </a:xfrm>
          <a:prstGeom prst="rect">
            <a:avLst/>
          </a:prstGeom>
          <a:noFill/>
          <a:ln w="9525"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</p:spPr>
      </p:pic>
      <p:sp>
        <p:nvSpPr>
          <p:cNvPr id="16406" name="文本框 23"/>
          <p:cNvSpPr txBox="1"/>
          <p:nvPr/>
        </p:nvSpPr>
        <p:spPr>
          <a:xfrm>
            <a:off x="1930400" y="495300"/>
            <a:ext cx="2709396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800" b="1" dirty="0">
                <a:ln>
                  <a:solidFill>
                    <a:srgbClr val="27277B"/>
                  </a:solidFill>
                </a:ln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程序任务与要求</a:t>
            </a:r>
            <a:endParaRPr lang="zh-CN" sz="2800" b="1" dirty="0">
              <a:ln>
                <a:solidFill>
                  <a:srgbClr val="27277B"/>
                </a:solidFill>
              </a:ln>
              <a:solidFill>
                <a:srgbClr val="27277B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3C1F130-53D6-4350-AF8D-AEB8717C8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5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8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31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34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37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40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43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46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49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5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55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58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61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32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32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ldLvl="0" animBg="1"/>
      <p:bldP spid="32773" grpId="1" animBg="1"/>
      <p:bldP spid="32774" grpId="0" bldLvl="0" animBg="1"/>
      <p:bldP spid="32774" grpId="1" animBg="1"/>
      <p:bldP spid="32775" grpId="0" bldLvl="0" animBg="1"/>
      <p:bldP spid="32775" grpId="1" animBg="1"/>
      <p:bldP spid="32782" grpId="0" bldLvl="0"/>
      <p:bldP spid="32782" grpId="1"/>
      <p:bldP spid="32788" grpId="0" bldLvl="0" animBg="1"/>
      <p:bldP spid="32788" grpId="1" animBg="1"/>
      <p:bldP spid="32789" grpId="0" bldLvl="0"/>
      <p:bldP spid="32789" grpId="1"/>
      <p:bldP spid="32794" grpId="0" bldLvl="0" animBg="1"/>
      <p:bldP spid="32794" grpId="1" animBg="1"/>
      <p:bldP spid="164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94100" y="2701925"/>
            <a:ext cx="744855" cy="744855"/>
          </a:xfrm>
          <a:prstGeom prst="rect">
            <a:avLst/>
          </a:prstGeom>
          <a:solidFill>
            <a:srgbClr val="2BA854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06900" y="2701925"/>
            <a:ext cx="744855" cy="744855"/>
          </a:xfrm>
          <a:prstGeom prst="rect">
            <a:avLst/>
          </a:prstGeom>
          <a:solidFill>
            <a:srgbClr val="51308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3780" y="3529330"/>
            <a:ext cx="744220" cy="744220"/>
          </a:xfrm>
          <a:prstGeom prst="rect">
            <a:avLst/>
          </a:prstGeom>
          <a:solidFill>
            <a:srgbClr val="DE447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06900" y="3529330"/>
            <a:ext cx="744855" cy="744220"/>
          </a:xfrm>
          <a:prstGeom prst="rect">
            <a:avLst/>
          </a:prstGeom>
          <a:solidFill>
            <a:srgbClr val="F4BB43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文本框 20"/>
          <p:cNvSpPr txBox="1"/>
          <p:nvPr/>
        </p:nvSpPr>
        <p:spPr>
          <a:xfrm>
            <a:off x="3573780" y="2701925"/>
            <a:ext cx="1553630" cy="15696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9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02</a:t>
            </a:r>
            <a:endParaRPr lang="zh-CN" altLang="en-US" sz="96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文本框 21"/>
          <p:cNvSpPr txBox="1"/>
          <p:nvPr/>
        </p:nvSpPr>
        <p:spPr>
          <a:xfrm>
            <a:off x="5241612" y="2819400"/>
            <a:ext cx="492443" cy="1413977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lstStyle/>
          <a:p>
            <a:pPr lvl="0" eaLnBrk="1" hangingPunct="1"/>
            <a:r>
              <a:rPr lang="en-US" altLang="zh-CN" sz="2000" dirty="0">
                <a:solidFill>
                  <a:srgbClr val="76717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TWO</a:t>
            </a:r>
            <a:endParaRPr lang="zh-CN" altLang="en-US" sz="2000" dirty="0">
              <a:solidFill>
                <a:srgbClr val="76717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22"/>
          <p:cNvSpPr txBox="1"/>
          <p:nvPr/>
        </p:nvSpPr>
        <p:spPr>
          <a:xfrm>
            <a:off x="5944870" y="3074670"/>
            <a:ext cx="2659702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4800" b="1">
                <a:solidFill>
                  <a:srgbClr val="76717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程序功能</a:t>
            </a:r>
            <a:endParaRPr lang="zh-CN" sz="4800" b="1" dirty="0">
              <a:solidFill>
                <a:srgbClr val="76717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7" presetClass="emph" presetSubtype="0" fill="remove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7" presetClass="emph" presetSubtype="0" fill="remove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7" presetClass="emph" presetSubtype="0" fill="remove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56836" y="253318"/>
            <a:ext cx="5525030" cy="730250"/>
            <a:chOff x="12192000" y="358775"/>
            <a:chExt cx="5525030" cy="730250"/>
          </a:xfrm>
        </p:grpSpPr>
        <p:pic>
          <p:nvPicPr>
            <p:cNvPr id="13" name="图片 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2192000" y="358775"/>
              <a:ext cx="1956620" cy="730250"/>
            </a:xfrm>
            <a:prstGeom prst="rect">
              <a:avLst/>
            </a:prstGeom>
            <a:noFill/>
            <a:ln w="9525">
              <a:noFill/>
            </a:ln>
            <a:effectLst>
              <a:outerShdw dist="38100" dir="8100000" algn="ctr" rotWithShape="0">
                <a:srgbClr val="000000">
                  <a:alpha val="39000"/>
                </a:srgbClr>
              </a:outerShdw>
            </a:effectLst>
          </p:spPr>
        </p:pic>
        <p:sp>
          <p:nvSpPr>
            <p:cNvPr id="14" name="文本框 23"/>
            <p:cNvSpPr txBox="1"/>
            <p:nvPr/>
          </p:nvSpPr>
          <p:spPr>
            <a:xfrm>
              <a:off x="14286283" y="527866"/>
              <a:ext cx="3430747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800" b="1" dirty="0">
                  <a:ln>
                    <a:solidFill>
                      <a:srgbClr val="27277B"/>
                    </a:solidFill>
                  </a:ln>
                  <a:solidFill>
                    <a:srgbClr val="27277B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程序所要实现的功能</a:t>
              </a:r>
              <a:endParaRPr lang="zh-CN" sz="2400" b="1" dirty="0"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92000" y="493067"/>
              <a:ext cx="1807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5" name="矩形 44"/>
          <p:cNvSpPr/>
          <p:nvPr/>
        </p:nvSpPr>
        <p:spPr bwMode="auto">
          <a:xfrm>
            <a:off x="12861113" y="-276737"/>
            <a:ext cx="827315" cy="394346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B871A9B-1EBD-438B-BC9D-D3E5CC3E462D}"/>
              </a:ext>
            </a:extLst>
          </p:cNvPr>
          <p:cNvGrpSpPr/>
          <p:nvPr/>
        </p:nvGrpSpPr>
        <p:grpSpPr>
          <a:xfrm>
            <a:off x="2037447" y="1500887"/>
            <a:ext cx="786355" cy="755335"/>
            <a:chOff x="4130829" y="922184"/>
            <a:chExt cx="921908" cy="905492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26638CA2-276A-4B07-8549-218EB383AFEF}"/>
                </a:ext>
              </a:extLst>
            </p:cNvPr>
            <p:cNvSpPr/>
            <p:nvPr/>
          </p:nvSpPr>
          <p:spPr bwMode="auto">
            <a:xfrm>
              <a:off x="4130829" y="922184"/>
              <a:ext cx="921908" cy="905492"/>
            </a:xfrm>
            <a:prstGeom prst="ellipse">
              <a:avLst/>
            </a:prstGeom>
            <a:solidFill>
              <a:srgbClr val="F8DFD2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52" name="Text Placeholder 12">
              <a:extLst>
                <a:ext uri="{FF2B5EF4-FFF2-40B4-BE49-F238E27FC236}">
                  <a16:creationId xmlns:a16="http://schemas.microsoft.com/office/drawing/2014/main" id="{B896306F-337B-4FFF-B4B3-8E326839CFC0}"/>
                </a:ext>
              </a:extLst>
            </p:cNvPr>
            <p:cNvSpPr txBox="1"/>
            <p:nvPr/>
          </p:nvSpPr>
          <p:spPr bwMode="auto">
            <a:xfrm>
              <a:off x="4489725" y="1033316"/>
              <a:ext cx="422275" cy="78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322616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rPr>
                <a:t>1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AF11E925-BF8E-462E-A289-67CA8F38C4E1}"/>
              </a:ext>
            </a:extLst>
          </p:cNvPr>
          <p:cNvGrpSpPr/>
          <p:nvPr/>
        </p:nvGrpSpPr>
        <p:grpSpPr>
          <a:xfrm>
            <a:off x="2029573" y="2811480"/>
            <a:ext cx="794229" cy="757462"/>
            <a:chOff x="9050947" y="872281"/>
            <a:chExt cx="921908" cy="920707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3EE8B586-7B2F-4B9A-BCE7-2207384B2B2A}"/>
                </a:ext>
              </a:extLst>
            </p:cNvPr>
            <p:cNvSpPr/>
            <p:nvPr/>
          </p:nvSpPr>
          <p:spPr bwMode="auto">
            <a:xfrm>
              <a:off x="9050947" y="872281"/>
              <a:ext cx="921908" cy="905492"/>
            </a:xfrm>
            <a:prstGeom prst="ellipse">
              <a:avLst/>
            </a:prstGeom>
            <a:solidFill>
              <a:srgbClr val="C3E0D3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58" name="Text Placeholder 12">
              <a:extLst>
                <a:ext uri="{FF2B5EF4-FFF2-40B4-BE49-F238E27FC236}">
                  <a16:creationId xmlns:a16="http://schemas.microsoft.com/office/drawing/2014/main" id="{6BACE58C-DC46-4ECE-B71D-EB4B3A3666CB}"/>
                </a:ext>
              </a:extLst>
            </p:cNvPr>
            <p:cNvSpPr txBox="1"/>
            <p:nvPr/>
          </p:nvSpPr>
          <p:spPr bwMode="auto">
            <a:xfrm>
              <a:off x="9384906" y="1005588"/>
              <a:ext cx="422275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322616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rPr>
                <a:t>2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8463CD2-8FFF-40D4-8AD5-75DB016633E9}"/>
              </a:ext>
            </a:extLst>
          </p:cNvPr>
          <p:cNvGrpSpPr/>
          <p:nvPr/>
        </p:nvGrpSpPr>
        <p:grpSpPr>
          <a:xfrm>
            <a:off x="2029573" y="4111683"/>
            <a:ext cx="786355" cy="755335"/>
            <a:chOff x="4130829" y="922184"/>
            <a:chExt cx="921908" cy="905492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04FE9853-37E3-4598-A186-4FF6569F6D5D}"/>
                </a:ext>
              </a:extLst>
            </p:cNvPr>
            <p:cNvSpPr/>
            <p:nvPr/>
          </p:nvSpPr>
          <p:spPr bwMode="auto">
            <a:xfrm>
              <a:off x="4130829" y="922184"/>
              <a:ext cx="921908" cy="905492"/>
            </a:xfrm>
            <a:prstGeom prst="ellipse">
              <a:avLst/>
            </a:prstGeom>
            <a:solidFill>
              <a:srgbClr val="F8DFD2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61" name="Text Placeholder 12">
              <a:extLst>
                <a:ext uri="{FF2B5EF4-FFF2-40B4-BE49-F238E27FC236}">
                  <a16:creationId xmlns:a16="http://schemas.microsoft.com/office/drawing/2014/main" id="{FF4EA899-BC51-4350-8D42-88AE93CCB81A}"/>
                </a:ext>
              </a:extLst>
            </p:cNvPr>
            <p:cNvSpPr txBox="1"/>
            <p:nvPr/>
          </p:nvSpPr>
          <p:spPr bwMode="auto">
            <a:xfrm>
              <a:off x="4489725" y="1033316"/>
              <a:ext cx="422275" cy="78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322616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rPr>
                <a:t>3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7365BA1-375A-4FDE-A2A4-F29AAA65BF2C}"/>
              </a:ext>
            </a:extLst>
          </p:cNvPr>
          <p:cNvGrpSpPr/>
          <p:nvPr/>
        </p:nvGrpSpPr>
        <p:grpSpPr>
          <a:xfrm>
            <a:off x="2037447" y="5409759"/>
            <a:ext cx="794229" cy="757462"/>
            <a:chOff x="9050947" y="872281"/>
            <a:chExt cx="921908" cy="920707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BEA0D513-B9FD-4210-8694-F0953E7C9B3E}"/>
                </a:ext>
              </a:extLst>
            </p:cNvPr>
            <p:cNvSpPr/>
            <p:nvPr/>
          </p:nvSpPr>
          <p:spPr bwMode="auto">
            <a:xfrm>
              <a:off x="9050947" y="872281"/>
              <a:ext cx="921908" cy="905492"/>
            </a:xfrm>
            <a:prstGeom prst="ellipse">
              <a:avLst/>
            </a:prstGeom>
            <a:solidFill>
              <a:srgbClr val="C3E0D3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64" name="Text Placeholder 12">
              <a:extLst>
                <a:ext uri="{FF2B5EF4-FFF2-40B4-BE49-F238E27FC236}">
                  <a16:creationId xmlns:a16="http://schemas.microsoft.com/office/drawing/2014/main" id="{1FAF2991-9557-4DA9-A812-8652BAA34181}"/>
                </a:ext>
              </a:extLst>
            </p:cNvPr>
            <p:cNvSpPr txBox="1"/>
            <p:nvPr/>
          </p:nvSpPr>
          <p:spPr bwMode="auto">
            <a:xfrm>
              <a:off x="9384906" y="1005588"/>
              <a:ext cx="422275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322616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rPr>
                <a:t>4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B350781-36E8-4ACD-A1BB-1C01B0D28C2F}"/>
              </a:ext>
            </a:extLst>
          </p:cNvPr>
          <p:cNvSpPr txBox="1"/>
          <p:nvPr/>
        </p:nvSpPr>
        <p:spPr>
          <a:xfrm>
            <a:off x="3129928" y="1643331"/>
            <a:ext cx="57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用户可以自定义级别，并确定雷的个数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2075E8-4004-4725-8739-83D2F7DCF181}"/>
              </a:ext>
            </a:extLst>
          </p:cNvPr>
          <p:cNvSpPr txBox="1"/>
          <p:nvPr/>
        </p:nvSpPr>
        <p:spPr>
          <a:xfrm>
            <a:off x="3111510" y="3002346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具有计时功能，即显示用户完成扫雷所花费的时间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EE2D32E-390F-4058-84EF-D719DDA19257}"/>
              </a:ext>
            </a:extLst>
          </p:cNvPr>
          <p:cNvSpPr txBox="1"/>
          <p:nvPr/>
        </p:nvSpPr>
        <p:spPr>
          <a:xfrm>
            <a:off x="3111510" y="425851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点击开始进行扫雷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466F28E-0858-4704-B1CB-6F2855AE8F57}"/>
              </a:ext>
            </a:extLst>
          </p:cNvPr>
          <p:cNvSpPr txBox="1"/>
          <p:nvPr/>
        </p:nvSpPr>
        <p:spPr>
          <a:xfrm>
            <a:off x="3111510" y="5514688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用户识别雷右击可标记“雷”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1" y="358775"/>
            <a:ext cx="1930401" cy="730250"/>
          </a:xfrm>
          <a:prstGeom prst="rect">
            <a:avLst/>
          </a:prstGeom>
          <a:noFill/>
          <a:ln w="9525"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</p:spPr>
      </p:pic>
      <p:sp>
        <p:nvSpPr>
          <p:cNvPr id="3" name="文本框 23"/>
          <p:cNvSpPr txBox="1"/>
          <p:nvPr/>
        </p:nvSpPr>
        <p:spPr>
          <a:xfrm>
            <a:off x="1807220" y="514458"/>
            <a:ext cx="296908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程序总功能及流程图</a:t>
            </a:r>
            <a:endParaRPr lang="zh-CN" sz="2400" b="1" dirty="0">
              <a:solidFill>
                <a:srgbClr val="27277B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09F5DB-755F-45A5-8972-5A7FDC082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384" y="216163"/>
            <a:ext cx="4402693" cy="53585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14AF3EA-F1CF-4A43-9D1F-9605904D2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687" y="1579431"/>
            <a:ext cx="5415931" cy="31558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95A986-A3C5-495A-A2A4-D565F4114AA4}"/>
              </a:ext>
            </a:extLst>
          </p:cNvPr>
          <p:cNvSpPr txBox="1"/>
          <p:nvPr/>
        </p:nvSpPr>
        <p:spPr>
          <a:xfrm>
            <a:off x="3291761" y="52054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程序功能图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B6F256-69E2-4CDD-84F4-C60D8925B415}"/>
              </a:ext>
            </a:extLst>
          </p:cNvPr>
          <p:cNvSpPr txBox="1"/>
          <p:nvPr/>
        </p:nvSpPr>
        <p:spPr>
          <a:xfrm>
            <a:off x="8279934" y="59394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程序流程图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358775"/>
            <a:ext cx="3198775" cy="730250"/>
            <a:chOff x="12192000" y="358775"/>
            <a:chExt cx="3198775" cy="730250"/>
          </a:xfrm>
        </p:grpSpPr>
        <p:pic>
          <p:nvPicPr>
            <p:cNvPr id="64" name="图片 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2192000" y="358775"/>
              <a:ext cx="1864597" cy="730250"/>
            </a:xfrm>
            <a:prstGeom prst="rect">
              <a:avLst/>
            </a:prstGeom>
            <a:noFill/>
            <a:ln w="9525">
              <a:noFill/>
            </a:ln>
            <a:effectLst>
              <a:outerShdw dist="38100" dir="8100000" algn="ctr" rotWithShape="0">
                <a:srgbClr val="000000">
                  <a:alpha val="39000"/>
                </a:srgbClr>
              </a:outerShdw>
            </a:effectLst>
          </p:spPr>
        </p:pic>
        <p:sp>
          <p:nvSpPr>
            <p:cNvPr id="65" name="文本框 23"/>
            <p:cNvSpPr txBox="1"/>
            <p:nvPr/>
          </p:nvSpPr>
          <p:spPr>
            <a:xfrm>
              <a:off x="13968591" y="466903"/>
              <a:ext cx="14221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b="1" dirty="0">
                  <a:solidFill>
                    <a:srgbClr val="27277B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功能模块</a:t>
              </a:r>
              <a:endParaRPr lang="zh-CN" sz="2400" b="1" dirty="0"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192000" y="493067"/>
              <a:ext cx="1807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1E869B1-EAC3-4735-9FF4-CE34F7E963CF}"/>
              </a:ext>
            </a:extLst>
          </p:cNvPr>
          <p:cNvSpPr txBox="1"/>
          <p:nvPr/>
        </p:nvSpPr>
        <p:spPr>
          <a:xfrm>
            <a:off x="1059679" y="18373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游戏界面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4E3A83-2B4E-4222-A6FD-03A7FB880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79" y="2283964"/>
            <a:ext cx="2965390" cy="30191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8DDC39-2805-4E62-9C20-CD4AF7EEB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4428" y="2283964"/>
            <a:ext cx="2965390" cy="30191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A48000-83FA-439F-9BD4-974B9D220C89}"/>
              </a:ext>
            </a:extLst>
          </p:cNvPr>
          <p:cNvSpPr txBox="1"/>
          <p:nvPr/>
        </p:nvSpPr>
        <p:spPr>
          <a:xfrm>
            <a:off x="8178325" y="18373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游戏结束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5CEF0B-904E-4894-9A6F-B0DC97EDA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3304" y="2283963"/>
            <a:ext cx="2965391" cy="30191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F033250-D13F-4971-8E78-1FABED86ADDB}"/>
              </a:ext>
            </a:extLst>
          </p:cNvPr>
          <p:cNvSpPr txBox="1"/>
          <p:nvPr/>
        </p:nvSpPr>
        <p:spPr>
          <a:xfrm>
            <a:off x="4613304" y="18373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自定义行列数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1" y="358775"/>
            <a:ext cx="1930401" cy="730250"/>
          </a:xfrm>
          <a:prstGeom prst="rect">
            <a:avLst/>
          </a:prstGeom>
          <a:noFill/>
          <a:ln w="9525"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</p:spPr>
      </p:pic>
      <p:sp>
        <p:nvSpPr>
          <p:cNvPr id="3" name="文本框 23"/>
          <p:cNvSpPr txBox="1"/>
          <p:nvPr/>
        </p:nvSpPr>
        <p:spPr>
          <a:xfrm>
            <a:off x="1807220" y="514458"/>
            <a:ext cx="142218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功能模块</a:t>
            </a:r>
            <a:endParaRPr lang="zh-CN" sz="2400" b="1" dirty="0">
              <a:solidFill>
                <a:srgbClr val="27277B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3CC6B3-4D85-4758-8766-5E4E64DCB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428" y="2595823"/>
            <a:ext cx="3676190" cy="27904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CB912A-3CB0-4468-80DB-34612505CCD5}"/>
              </a:ext>
            </a:extLst>
          </p:cNvPr>
          <p:cNvSpPr txBox="1"/>
          <p:nvPr/>
        </p:nvSpPr>
        <p:spPr>
          <a:xfrm>
            <a:off x="1573428" y="21135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查看英雄榜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F153E7-0141-42BA-AFB8-51B441813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4603" y="2595823"/>
            <a:ext cx="2898429" cy="30835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6BE2570-4702-43B5-97F3-ADB3D6A74A18}"/>
              </a:ext>
            </a:extLst>
          </p:cNvPr>
          <p:cNvSpPr txBox="1"/>
          <p:nvPr/>
        </p:nvSpPr>
        <p:spPr>
          <a:xfrm>
            <a:off x="7394603" y="21141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游戏胜利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370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MPLATE_CATEGORY" val="custom"/>
  <p:tag name="KSO_WM_UNIT_TEMPLATE_INDEX" val="6"/>
  <p:tag name="KSO_WM_UNIT_TYPE" val="d"/>
  <p:tag name="KSO_WM_UNIT_INDEX" val="1"/>
  <p:tag name="KSO_WM_UNIT_CLEAR" val="0"/>
  <p:tag name="KSO_WM_UNIT_LAYERLEVEL" val="1"/>
  <p:tag name="KSO_WM_UNIT_VALUE" val="1759*2345"/>
  <p:tag name="KSO_WM_UNIT_HIGHLIGHT" val="0"/>
  <p:tag name="KSO_WM_UNIT_COMPATIBLE" val="0"/>
  <p:tag name="KSO_WM_BEAUTIFY_FLAG" val="#wm#"/>
  <p:tag name="KSO_WM_UNIT_ID" val="257*d*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78*i*6"/>
  <p:tag name="KSO_WM_UNIT_TEMPLATE_CATEGORY" val="custom"/>
  <p:tag name="KSO_WM_UNIT_TEMPLATE_INDEX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0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06"/>
  <p:tag name="TIMING" val="|0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06"/>
  <p:tag name="TIMING" val="|1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06"/>
  <p:tag name="TIMING" val="|0.9|25.1|2|1.3|0.9|1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4|7.8|3.1|7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4|2.3|4.1|0.6|2.5|2.5|2.8|1.8|2.5|2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4|1.6|2.7|2.6|6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4|2.3|4.1|0.6|2.5|2.5|2.8|1.8|2.5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78*i*2"/>
  <p:tag name="KSO_WM_UNIT_TEMPLATE_CATEGORY" val="custom"/>
  <p:tag name="KSO_WM_UNIT_TEMPLATE_INDEX" val="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4|1.6|2.7|2.6|6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4|1.6|2.7|2.6|6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4|1.6|2.7|2.6|6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4|1.6|2.7|2.6|6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4|1.6|2.7|2.6|6.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4|1.6|2.7|2.6|6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78*i*7"/>
  <p:tag name="KSO_WM_UNIT_TEMPLATE_CATEGORY" val="custom"/>
  <p:tag name="KSO_WM_UNIT_TEMPLATE_INDEX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78*i*12"/>
  <p:tag name="KSO_WM_UNIT_TEMPLATE_CATEGORY" val="custom"/>
  <p:tag name="KSO_WM_UNIT_TEMPLATE_INDEX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78*i*15"/>
  <p:tag name="KSO_WM_UNIT_TEMPLATE_CATEGORY" val="custom"/>
  <p:tag name="KSO_WM_UNIT_TEMPLATE_INDEX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78*i*16"/>
  <p:tag name="KSO_WM_UNIT_TEMPLATE_CATEGORY" val="custom"/>
  <p:tag name="KSO_WM_UNIT_TEMPLATE_INDEX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78*i*10"/>
  <p:tag name="KSO_WM_UNIT_TEMPLATE_CATEGORY" val="custom"/>
  <p:tag name="KSO_WM_UNIT_TEMPLATE_INDEX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78*i*11"/>
  <p:tag name="KSO_WM_UNIT_TEMPLATE_CATEGORY" val="custom"/>
  <p:tag name="KSO_WM_UNIT_TEMPLATE_INDEX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78*i*5"/>
  <p:tag name="KSO_WM_UNIT_TEMPLATE_CATEGORY" val="custom"/>
  <p:tag name="KSO_WM_UNIT_TEMPLATE_INDEX" val="6"/>
</p:tagLst>
</file>

<file path=ppt/theme/theme1.xml><?xml version="1.0" encoding="utf-8"?>
<a:theme xmlns:a="http://schemas.openxmlformats.org/drawingml/2006/main" name="默认设计模板_3">
  <a:themeElements>
    <a:clrScheme name="自定义 2">
      <a:dk1>
        <a:srgbClr val="808080"/>
      </a:dk1>
      <a:lt1>
        <a:srgbClr val="FFFFFF"/>
      </a:lt1>
      <a:dk2>
        <a:srgbClr val="E9527B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1058</Words>
  <Application>Microsoft Office PowerPoint</Application>
  <PresentationFormat>宽屏</PresentationFormat>
  <Paragraphs>81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汉仪家书简</vt:lpstr>
      <vt:lpstr>黑体</vt:lpstr>
      <vt:lpstr>华文楷体</vt:lpstr>
      <vt:lpstr>华文新魏</vt:lpstr>
      <vt:lpstr>楷体</vt:lpstr>
      <vt:lpstr>宋体</vt:lpstr>
      <vt:lpstr>微软雅黑</vt:lpstr>
      <vt:lpstr>Arial</vt:lpstr>
      <vt:lpstr>Calibri</vt:lpstr>
      <vt:lpstr>Wingdings</vt:lpstr>
      <vt:lpstr>默认设计模板_3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feiting</dc:creator>
  <cp:lastModifiedBy>Timberlake Justin</cp:lastModifiedBy>
  <cp:revision>398</cp:revision>
  <dcterms:created xsi:type="dcterms:W3CDTF">2016-08-02T12:29:00Z</dcterms:created>
  <dcterms:modified xsi:type="dcterms:W3CDTF">2019-12-31T04:53:05Z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