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98" r:id="rId3"/>
    <p:sldId id="299" r:id="rId4"/>
    <p:sldId id="304" r:id="rId5"/>
    <p:sldId id="300" r:id="rId6"/>
    <p:sldId id="301" r:id="rId7"/>
    <p:sldId id="302" r:id="rId8"/>
    <p:sldId id="309" r:id="rId9"/>
    <p:sldId id="305" r:id="rId10"/>
    <p:sldId id="306" r:id="rId11"/>
    <p:sldId id="308" r:id="rId12"/>
    <p:sldId id="303" r:id="rId13"/>
    <p:sldId id="307" r:id="rId14"/>
    <p:sldId id="296" r:id="rId15"/>
    <p:sldId id="297"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4" autoAdjust="0"/>
    <p:restoredTop sz="94660"/>
  </p:normalViewPr>
  <p:slideViewPr>
    <p:cSldViewPr snapToGrid="0">
      <p:cViewPr varScale="1">
        <p:scale>
          <a:sx n="97" d="100"/>
          <a:sy n="97" d="100"/>
        </p:scale>
        <p:origin x="8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8CD25-3232-4059-8E47-CB2EAD84B3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091943-5D27-4D56-B826-CD9D58190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CECC49-67BA-41B4-8F17-1DCF1167A26C}"/>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2E21C2F5-8B9A-4E5D-ADB6-49354D84F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C5399D-8A1A-435C-A6EB-31621565BABB}"/>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155552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9CF14-B7CF-445C-939D-9D8490FEBE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5AD42FB-C765-4A15-A39D-E740199EF9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CBE6A5-82F7-4887-942D-0A0160DCE31C}"/>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41E60B9D-77EA-4C00-A895-2894AFA25F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CFF61-6A5E-4026-9F5D-F6FF35ECACEC}"/>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22778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812520-E569-4AAD-9F95-F7D05374F5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EC58FED-CE25-4AAA-B037-0CB2B6FCD1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001AAF-A9B2-4C13-9732-1A2240C7C023}"/>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979E129A-55CA-42F3-B774-9084335DC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6E561-C92D-4B54-8F9A-F471C00AB865}"/>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167727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0CF88-2532-4B53-9CC5-F734F060D0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F21D9D-83A1-4C7D-A2CB-1C51CFE59B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1669D7-1B0B-480F-ADD8-2575906D53C4}"/>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E26D5AE5-E738-4D8F-A6BA-5D9C2B4A73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7CD290-38C6-4EB3-B39E-ADF5D43933CF}"/>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358738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90BAA-C88E-4174-BC6E-8D5200005D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1AC7AF-21F4-4E91-A296-79D9E9A20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B246BC-B67C-4AEB-9A04-61AFE4F23273}"/>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CEDC5826-3908-466B-8E68-2C8FA3F7FA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86012C-6273-4AE0-82DC-B8D8E66683A3}"/>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18538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0C8C3F-EB8B-48BF-BF14-5B757EA9C5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207FB2-B2EA-466B-B4A2-EEE3804C247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AF35F5-A0D6-4435-A935-F5BBB1521C6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67B08E4-5271-4C05-A087-D092E3D13E02}"/>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6" name="フッター プレースホルダー 5">
            <a:extLst>
              <a:ext uri="{FF2B5EF4-FFF2-40B4-BE49-F238E27FC236}">
                <a16:creationId xmlns:a16="http://schemas.microsoft.com/office/drawing/2014/main" id="{FDBE3DFB-5A47-4208-B9E8-2C38FA576E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7F2BE-BAC6-4809-A0BE-9A3B8263666E}"/>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424365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45429-7532-430E-9EC6-ACDC5979714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45688E-0206-42F4-A634-ABAB86F8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3BF7CEF-FB04-4617-8D49-034FDD6C2B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CF745A-3672-4AFF-9984-BC3507AC7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A9E4D9-1100-4C37-8A4C-AF08EE9268C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C648544-B423-44A5-A6B9-7DF23403B092}"/>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8" name="フッター プレースホルダー 7">
            <a:extLst>
              <a:ext uri="{FF2B5EF4-FFF2-40B4-BE49-F238E27FC236}">
                <a16:creationId xmlns:a16="http://schemas.microsoft.com/office/drawing/2014/main" id="{13CB7135-332D-4AFB-893D-6D1FA71D08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FAB5094-1596-4D6B-AA6A-0D82324D8721}"/>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473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E3985-4A9F-414C-B238-5DDB8876AA3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13AEE5D-69A7-472B-A3B3-60D644AA9BCD}"/>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4" name="フッター プレースホルダー 3">
            <a:extLst>
              <a:ext uri="{FF2B5EF4-FFF2-40B4-BE49-F238E27FC236}">
                <a16:creationId xmlns:a16="http://schemas.microsoft.com/office/drawing/2014/main" id="{1308A1FB-B887-4B80-B22F-A088E7E805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15E054-0667-4A1D-AF80-35FFC6631869}"/>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423531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4B955E-5849-474F-9675-89CF4845B87D}"/>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3" name="フッター プレースホルダー 2">
            <a:extLst>
              <a:ext uri="{FF2B5EF4-FFF2-40B4-BE49-F238E27FC236}">
                <a16:creationId xmlns:a16="http://schemas.microsoft.com/office/drawing/2014/main" id="{6357F205-3B2E-46C9-834C-DE009E6CAF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50C557-00C0-4684-B466-10644905B005}"/>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392501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479F9-CABA-4459-806E-E87CF53FE9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189582-A562-421D-A304-D816DDE90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7146D3-9970-40A7-B645-A9EBF8F0B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AAFBDD-3C4C-499D-8E4F-7432B948ED04}"/>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6" name="フッター プレースホルダー 5">
            <a:extLst>
              <a:ext uri="{FF2B5EF4-FFF2-40B4-BE49-F238E27FC236}">
                <a16:creationId xmlns:a16="http://schemas.microsoft.com/office/drawing/2014/main" id="{7D9B85DC-7ACA-449C-AE66-C7947AA483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9A8982-886D-4228-BADF-8C69DA967F1C}"/>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6656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487D17-94C3-45C3-A049-D409708EB8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FAF6C2-4F53-4E87-ABF5-F97975223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ED4734-D208-4735-B1C5-2A01C31AA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815821-9121-414C-BADD-674B228B447D}"/>
              </a:ext>
            </a:extLst>
          </p:cNvPr>
          <p:cNvSpPr>
            <a:spLocks noGrp="1"/>
          </p:cNvSpPr>
          <p:nvPr>
            <p:ph type="dt" sz="half" idx="10"/>
          </p:nvPr>
        </p:nvSpPr>
        <p:spPr/>
        <p:txBody>
          <a:bodyPr/>
          <a:lstStyle/>
          <a:p>
            <a:fld id="{751CA577-3EB1-4A83-ABD8-7419C322EEEC}" type="datetimeFigureOut">
              <a:rPr kumimoji="1" lang="ja-JP" altLang="en-US" smtClean="0"/>
              <a:t>2018/8/30</a:t>
            </a:fld>
            <a:endParaRPr kumimoji="1" lang="ja-JP" altLang="en-US"/>
          </a:p>
        </p:txBody>
      </p:sp>
      <p:sp>
        <p:nvSpPr>
          <p:cNvPr id="6" name="フッター プレースホルダー 5">
            <a:extLst>
              <a:ext uri="{FF2B5EF4-FFF2-40B4-BE49-F238E27FC236}">
                <a16:creationId xmlns:a16="http://schemas.microsoft.com/office/drawing/2014/main" id="{7964BB42-2798-41B3-91C8-7F7C707946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80D2C1-07B1-42AC-8429-4C16316CB24A}"/>
              </a:ext>
            </a:extLst>
          </p:cNvPr>
          <p:cNvSpPr>
            <a:spLocks noGrp="1"/>
          </p:cNvSpPr>
          <p:nvPr>
            <p:ph type="sldNum" sz="quarter" idx="12"/>
          </p:nvPr>
        </p:nvSpPr>
        <p:spPr/>
        <p:txBody>
          <a:body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310484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BD36A-49AB-4BE8-8C2A-98EF8267B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F8BF14-3750-4018-8974-1264188F3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0D8DB6-155C-4EC4-86B3-EAD11899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CA577-3EB1-4A83-ABD8-7419C322EEEC}" type="datetimeFigureOut">
              <a:rPr kumimoji="1" lang="ja-JP" altLang="en-US" smtClean="0"/>
              <a:t>2018/8/30</a:t>
            </a:fld>
            <a:endParaRPr kumimoji="1" lang="ja-JP" altLang="en-US"/>
          </a:p>
        </p:txBody>
      </p:sp>
      <p:sp>
        <p:nvSpPr>
          <p:cNvPr id="5" name="フッター プレースホルダー 4">
            <a:extLst>
              <a:ext uri="{FF2B5EF4-FFF2-40B4-BE49-F238E27FC236}">
                <a16:creationId xmlns:a16="http://schemas.microsoft.com/office/drawing/2014/main" id="{134699B0-6328-4355-B14B-191D4386F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4B07B1C-176A-444D-9AFD-4A5DFC37E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188DF-5CD6-4FCF-8E0B-7D6FC47D6166}" type="slidenum">
              <a:rPr kumimoji="1" lang="ja-JP" altLang="en-US" smtClean="0"/>
              <a:t>‹#›</a:t>
            </a:fld>
            <a:endParaRPr kumimoji="1" lang="ja-JP" altLang="en-US"/>
          </a:p>
        </p:txBody>
      </p:sp>
    </p:spTree>
    <p:extLst>
      <p:ext uri="{BB962C8B-B14F-4D97-AF65-F5344CB8AC3E}">
        <p14:creationId xmlns:p14="http://schemas.microsoft.com/office/powerpoint/2010/main" val="14494266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7EB5B-9658-47E8-89B9-1E9A1FF8C626}"/>
              </a:ext>
            </a:extLst>
          </p:cNvPr>
          <p:cNvSpPr>
            <a:spLocks noGrp="1"/>
          </p:cNvSpPr>
          <p:nvPr>
            <p:ph type="ctrTitle"/>
          </p:nvPr>
        </p:nvSpPr>
        <p:spPr/>
        <p:txBody>
          <a:bodyPr/>
          <a:lstStyle/>
          <a:p>
            <a:r>
              <a:rPr kumimoji="1" lang="en-US" altLang="ja-JP" dirty="0">
                <a:latin typeface="Bahnschrift SemiLight" panose="020B0502040204020203" pitchFamily="34" charset="0"/>
              </a:rPr>
              <a:t>Kaggle</a:t>
            </a:r>
            <a:r>
              <a:rPr kumimoji="1" lang="ja-JP" altLang="en-US" dirty="0">
                <a:latin typeface="Bahnschrift SemiLight" panose="020B0502040204020203" pitchFamily="34" charset="0"/>
              </a:rPr>
              <a:t> </a:t>
            </a:r>
            <a:r>
              <a:rPr kumimoji="1" lang="en-US" altLang="ja-JP" dirty="0">
                <a:latin typeface="Bahnschrift SemiLight" panose="020B0502040204020203" pitchFamily="34" charset="0"/>
              </a:rPr>
              <a:t>Home Credit </a:t>
            </a:r>
            <a:r>
              <a:rPr kumimoji="1" lang="ja-JP" altLang="en-US" dirty="0">
                <a:latin typeface="Bahnschrift SemiLight" panose="020B0502040204020203" pitchFamily="34" charset="0"/>
              </a:rPr>
              <a:t> </a:t>
            </a:r>
            <a:br>
              <a:rPr kumimoji="1" lang="en-US" altLang="ja-JP" dirty="0">
                <a:latin typeface="Bahnschrift SemiLight" panose="020B0502040204020203" pitchFamily="34" charset="0"/>
              </a:rPr>
            </a:br>
            <a:endParaRPr kumimoji="1" lang="ja-JP" altLang="en-US" sz="4400" dirty="0">
              <a:latin typeface="Bahnschrift SemiLight" panose="020B0502040204020203" pitchFamily="34" charset="0"/>
            </a:endParaRPr>
          </a:p>
        </p:txBody>
      </p:sp>
      <p:sp>
        <p:nvSpPr>
          <p:cNvPr id="3" name="字幕 2">
            <a:extLst>
              <a:ext uri="{FF2B5EF4-FFF2-40B4-BE49-F238E27FC236}">
                <a16:creationId xmlns:a16="http://schemas.microsoft.com/office/drawing/2014/main" id="{86E721ED-12FA-499B-B6D7-9138CC49E1B4}"/>
              </a:ext>
            </a:extLst>
          </p:cNvPr>
          <p:cNvSpPr>
            <a:spLocks noGrp="1"/>
          </p:cNvSpPr>
          <p:nvPr>
            <p:ph type="subTitle" idx="1"/>
          </p:nvPr>
        </p:nvSpPr>
        <p:spPr/>
        <p:txBody>
          <a:bodyPr/>
          <a:lstStyle/>
          <a:p>
            <a:r>
              <a:rPr kumimoji="1" lang="en-US" altLang="ja-JP" dirty="0"/>
              <a:t> </a:t>
            </a:r>
            <a:r>
              <a:rPr kumimoji="1" lang="ja-JP" altLang="en-US" dirty="0"/>
              <a:t>北川 知伸 </a:t>
            </a:r>
          </a:p>
        </p:txBody>
      </p:sp>
    </p:spTree>
    <p:extLst>
      <p:ext uri="{BB962C8B-B14F-4D97-AF65-F5344CB8AC3E}">
        <p14:creationId xmlns:p14="http://schemas.microsoft.com/office/powerpoint/2010/main" val="89740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lang="ja-JP" altLang="en-US" dirty="0"/>
              <a:t>学習・予測</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p:txBody>
          <a:bodyPr/>
          <a:lstStyle/>
          <a:p>
            <a:pPr marL="0" indent="0">
              <a:buNone/>
            </a:pPr>
            <a:r>
              <a:rPr lang="en-US" altLang="ja-JP" dirty="0"/>
              <a:t>LGBM, </a:t>
            </a:r>
            <a:r>
              <a:rPr lang="ja-JP" altLang="en-US" dirty="0"/>
              <a:t>おすすめパラメータで。</a:t>
            </a:r>
            <a:endParaRPr lang="en-US" altLang="ja-JP" dirty="0"/>
          </a:p>
          <a:p>
            <a:pPr marL="0" indent="0">
              <a:buNone/>
            </a:pPr>
            <a:r>
              <a:rPr lang="ja-JP" altLang="en-US" dirty="0"/>
              <a:t>パラメータチューニングはなし。</a:t>
            </a:r>
            <a:r>
              <a:rPr lang="en-US" altLang="ja-JP" dirty="0"/>
              <a:t>Learning rate </a:t>
            </a:r>
            <a:r>
              <a:rPr lang="ja-JP" altLang="en-US" dirty="0"/>
              <a:t>は</a:t>
            </a:r>
            <a:r>
              <a:rPr lang="en-US" altLang="ja-JP" dirty="0"/>
              <a:t>0.1</a:t>
            </a:r>
            <a:r>
              <a:rPr lang="ja-JP" altLang="en-US" dirty="0" err="1"/>
              <a:t>。</a:t>
            </a:r>
            <a:endParaRPr lang="en-US" altLang="ja-JP" dirty="0"/>
          </a:p>
          <a:p>
            <a:pPr marL="0" indent="0">
              <a:buNone/>
            </a:pPr>
            <a:r>
              <a:rPr lang="en-US" altLang="ja-JP" dirty="0"/>
              <a:t>(</a:t>
            </a:r>
            <a:r>
              <a:rPr lang="ja-JP" altLang="en-US" dirty="0"/>
              <a:t>最後に詰める余裕がなかった</a:t>
            </a:r>
            <a:r>
              <a:rPr lang="en-US" altLang="ja-JP" dirty="0"/>
              <a:t>)</a:t>
            </a:r>
          </a:p>
          <a:p>
            <a:pPr marL="0" indent="0">
              <a:buNone/>
            </a:pPr>
            <a:endParaRPr lang="en-US" altLang="ja-JP" dirty="0"/>
          </a:p>
          <a:p>
            <a:pPr marL="0" indent="0">
              <a:buNone/>
            </a:pPr>
            <a:r>
              <a:rPr lang="ja-JP" altLang="en-US" dirty="0"/>
              <a:t>ほぼ </a:t>
            </a:r>
            <a:r>
              <a:rPr lang="en-US" altLang="ja-JP" dirty="0"/>
              <a:t>local validation </a:t>
            </a:r>
            <a:r>
              <a:rPr lang="ja-JP" altLang="en-US" dirty="0"/>
              <a:t>と </a:t>
            </a:r>
            <a:r>
              <a:rPr lang="en-US" altLang="ja-JP" dirty="0"/>
              <a:t>public LB </a:t>
            </a:r>
            <a:r>
              <a:rPr lang="ja-JP" altLang="en-US" dirty="0"/>
              <a:t>は一致していたが、</a:t>
            </a:r>
            <a:endParaRPr kumimoji="1" lang="en-US" altLang="ja-JP" dirty="0"/>
          </a:p>
          <a:p>
            <a:pPr marL="0" indent="0">
              <a:buNone/>
            </a:pPr>
            <a:r>
              <a:rPr kumimoji="1" lang="en-US" altLang="ja-JP" dirty="0"/>
              <a:t>Local 0.780 </a:t>
            </a:r>
            <a:r>
              <a:rPr kumimoji="1" lang="ja-JP" altLang="en-US" dirty="0"/>
              <a:t>に対して </a:t>
            </a:r>
            <a:r>
              <a:rPr kumimoji="1" lang="en-US" altLang="ja-JP" dirty="0"/>
              <a:t>public LB </a:t>
            </a:r>
            <a:r>
              <a:rPr kumimoji="1" lang="ja-JP" altLang="en-US" dirty="0"/>
              <a:t>で</a:t>
            </a:r>
            <a:r>
              <a:rPr kumimoji="1" lang="en-US" altLang="ja-JP" dirty="0"/>
              <a:t>0.785</a:t>
            </a:r>
            <a:r>
              <a:rPr kumimoji="1" lang="ja-JP" altLang="en-US" dirty="0"/>
              <a:t> が一度だけ。</a:t>
            </a:r>
            <a:endParaRPr kumimoji="1" lang="en-US" altLang="ja-JP" dirty="0"/>
          </a:p>
          <a:p>
            <a:pPr marL="0" indent="0">
              <a:buNone/>
            </a:pPr>
            <a:endParaRPr lang="en-US" altLang="ja-JP" dirty="0"/>
          </a:p>
          <a:p>
            <a:pPr marL="0" indent="0">
              <a:buNone/>
            </a:pPr>
            <a:r>
              <a:rPr kumimoji="1" lang="ja-JP" altLang="en-US" dirty="0"/>
              <a:t>こっちが奇跡だったみたい。</a:t>
            </a:r>
            <a:endParaRPr kumimoji="1" lang="en-US" altLang="ja-JP" dirty="0"/>
          </a:p>
        </p:txBody>
      </p:sp>
    </p:spTree>
    <p:extLst>
      <p:ext uri="{BB962C8B-B14F-4D97-AF65-F5344CB8AC3E}">
        <p14:creationId xmlns:p14="http://schemas.microsoft.com/office/powerpoint/2010/main" val="301512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lang="ja-JP" altLang="en-US" dirty="0"/>
              <a:t>学習・予測</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a:xfrm>
            <a:off x="4375354" y="950554"/>
            <a:ext cx="6427839" cy="897910"/>
          </a:xfrm>
        </p:spPr>
        <p:txBody>
          <a:bodyPr>
            <a:normAutofit/>
          </a:bodyPr>
          <a:lstStyle/>
          <a:p>
            <a:pPr marL="0" indent="0">
              <a:buNone/>
            </a:pPr>
            <a:r>
              <a:rPr lang="en-US" altLang="ja-JP" dirty="0"/>
              <a:t>Feature</a:t>
            </a:r>
            <a:r>
              <a:rPr lang="ja-JP" altLang="en-US" dirty="0"/>
              <a:t> </a:t>
            </a:r>
            <a:r>
              <a:rPr lang="en-US" altLang="ja-JP" dirty="0"/>
              <a:t>Importance</a:t>
            </a:r>
            <a:endParaRPr kumimoji="1" lang="en-US" altLang="ja-JP" dirty="0"/>
          </a:p>
        </p:txBody>
      </p:sp>
      <p:pic>
        <p:nvPicPr>
          <p:cNvPr id="4" name="図 3">
            <a:extLst>
              <a:ext uri="{FF2B5EF4-FFF2-40B4-BE49-F238E27FC236}">
                <a16:creationId xmlns:a16="http://schemas.microsoft.com/office/drawing/2014/main" id="{C47B95AF-231C-4805-B0BA-4CC6600075EA}"/>
              </a:ext>
            </a:extLst>
          </p:cNvPr>
          <p:cNvPicPr>
            <a:picLocks noChangeAspect="1"/>
          </p:cNvPicPr>
          <p:nvPr/>
        </p:nvPicPr>
        <p:blipFill>
          <a:blip r:embed="rId2"/>
          <a:stretch>
            <a:fillRect/>
          </a:stretch>
        </p:blipFill>
        <p:spPr>
          <a:xfrm>
            <a:off x="1300852" y="1545822"/>
            <a:ext cx="7813651" cy="6286311"/>
          </a:xfrm>
          <a:prstGeom prst="rect">
            <a:avLst/>
          </a:prstGeom>
        </p:spPr>
      </p:pic>
    </p:spTree>
    <p:extLst>
      <p:ext uri="{BB962C8B-B14F-4D97-AF65-F5344CB8AC3E}">
        <p14:creationId xmlns:p14="http://schemas.microsoft.com/office/powerpoint/2010/main" val="272464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lang="ja-JP" altLang="en-US" dirty="0"/>
              <a:t>スタッキングにチャレンジ</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a:xfrm>
            <a:off x="838200" y="1825625"/>
            <a:ext cx="10515600" cy="543949"/>
          </a:xfrm>
        </p:spPr>
        <p:txBody>
          <a:bodyPr>
            <a:normAutofit/>
          </a:bodyPr>
          <a:lstStyle/>
          <a:p>
            <a:pPr marL="0" indent="0">
              <a:buNone/>
            </a:pPr>
            <a:r>
              <a:rPr kumimoji="1" lang="en-US" altLang="ja-JP" dirty="0"/>
              <a:t>Logistic regression </a:t>
            </a:r>
            <a:r>
              <a:rPr kumimoji="1" lang="ja-JP" altLang="en-US" dirty="0"/>
              <a:t>とブレンドしてみた。</a:t>
            </a:r>
          </a:p>
        </p:txBody>
      </p:sp>
      <p:sp>
        <p:nvSpPr>
          <p:cNvPr id="4" name="コンテンツ プレースホルダー 2">
            <a:extLst>
              <a:ext uri="{FF2B5EF4-FFF2-40B4-BE49-F238E27FC236}">
                <a16:creationId xmlns:a16="http://schemas.microsoft.com/office/drawing/2014/main" id="{5B09FCAB-A7BC-4499-8534-36D514814C30}"/>
              </a:ext>
            </a:extLst>
          </p:cNvPr>
          <p:cNvSpPr txBox="1">
            <a:spLocks/>
          </p:cNvSpPr>
          <p:nvPr/>
        </p:nvSpPr>
        <p:spPr>
          <a:xfrm>
            <a:off x="10500851" y="6053496"/>
            <a:ext cx="1288026" cy="543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泣</a:t>
            </a:r>
            <a:r>
              <a:rPr lang="en-US" altLang="ja-JP" dirty="0"/>
              <a:t>…</a:t>
            </a:r>
            <a:endParaRPr lang="ja-JP" altLang="en-US" dirty="0"/>
          </a:p>
        </p:txBody>
      </p:sp>
      <p:pic>
        <p:nvPicPr>
          <p:cNvPr id="5" name="図 4">
            <a:extLst>
              <a:ext uri="{FF2B5EF4-FFF2-40B4-BE49-F238E27FC236}">
                <a16:creationId xmlns:a16="http://schemas.microsoft.com/office/drawing/2014/main" id="{AFD1E531-0A1D-463D-8FD5-5512941A2DCC}"/>
              </a:ext>
            </a:extLst>
          </p:cNvPr>
          <p:cNvPicPr>
            <a:picLocks noChangeAspect="1"/>
          </p:cNvPicPr>
          <p:nvPr/>
        </p:nvPicPr>
        <p:blipFill>
          <a:blip r:embed="rId2"/>
          <a:stretch>
            <a:fillRect/>
          </a:stretch>
        </p:blipFill>
        <p:spPr>
          <a:xfrm>
            <a:off x="327230" y="2265550"/>
            <a:ext cx="5014550" cy="4592450"/>
          </a:xfrm>
          <a:prstGeom prst="rect">
            <a:avLst/>
          </a:prstGeom>
        </p:spPr>
      </p:pic>
    </p:spTree>
    <p:extLst>
      <p:ext uri="{BB962C8B-B14F-4D97-AF65-F5344CB8AC3E}">
        <p14:creationId xmlns:p14="http://schemas.microsoft.com/office/powerpoint/2010/main" val="419970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lang="ja-JP" altLang="en-US" dirty="0"/>
              <a:t>スタッキングにチャレンジ</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a:xfrm>
            <a:off x="838200" y="1825625"/>
            <a:ext cx="10515600" cy="3247820"/>
          </a:xfrm>
        </p:spPr>
        <p:txBody>
          <a:bodyPr>
            <a:normAutofit/>
          </a:bodyPr>
          <a:lstStyle/>
          <a:p>
            <a:pPr marL="0" indent="0">
              <a:buNone/>
            </a:pPr>
            <a:r>
              <a:rPr kumimoji="1" lang="en-US" altLang="ja-JP" dirty="0" err="1"/>
              <a:t>Xgboost</a:t>
            </a:r>
            <a:r>
              <a:rPr kumimoji="1" lang="en-US" altLang="ja-JP" dirty="0"/>
              <a:t> + LGBM </a:t>
            </a:r>
            <a:r>
              <a:rPr lang="ja-JP" altLang="en-US" dirty="0"/>
              <a:t> </a:t>
            </a:r>
            <a:r>
              <a:rPr lang="en-US" altLang="ja-JP" dirty="0"/>
              <a:t>+ Logistic Regression</a:t>
            </a:r>
            <a:r>
              <a:rPr lang="ja-JP" altLang="en-US" dirty="0"/>
              <a:t> </a:t>
            </a:r>
            <a:endParaRPr lang="en-US" altLang="ja-JP" dirty="0"/>
          </a:p>
          <a:p>
            <a:pPr marL="0" indent="0">
              <a:buNone/>
            </a:pPr>
            <a:r>
              <a:rPr lang="ja-JP" altLang="en-US" dirty="0"/>
              <a:t> </a:t>
            </a:r>
            <a:r>
              <a:rPr lang="en-US" altLang="ja-JP" dirty="0"/>
              <a:t>-&gt; Random Forest</a:t>
            </a:r>
          </a:p>
          <a:p>
            <a:pPr marL="0" indent="0">
              <a:buNone/>
            </a:pPr>
            <a:endParaRPr kumimoji="1" lang="en-US" altLang="ja-JP" dirty="0"/>
          </a:p>
          <a:p>
            <a:pPr marL="0" indent="0">
              <a:buNone/>
            </a:pPr>
            <a:r>
              <a:rPr lang="ja-JP" altLang="en-US" dirty="0"/>
              <a:t>効果なし。</a:t>
            </a:r>
            <a:r>
              <a:rPr lang="en-US" altLang="ja-JP" dirty="0"/>
              <a:t>(Submission </a:t>
            </a:r>
            <a:r>
              <a:rPr lang="ja-JP" altLang="en-US" dirty="0"/>
              <a:t>すらしてない</a:t>
            </a:r>
            <a:r>
              <a:rPr lang="en-US" altLang="ja-JP" dirty="0"/>
              <a:t>)</a:t>
            </a:r>
            <a:endParaRPr kumimoji="1" lang="ja-JP" altLang="en-US" dirty="0"/>
          </a:p>
        </p:txBody>
      </p:sp>
      <p:sp>
        <p:nvSpPr>
          <p:cNvPr id="4" name="コンテンツ プレースホルダー 2">
            <a:extLst>
              <a:ext uri="{FF2B5EF4-FFF2-40B4-BE49-F238E27FC236}">
                <a16:creationId xmlns:a16="http://schemas.microsoft.com/office/drawing/2014/main" id="{5B09FCAB-A7BC-4499-8534-36D514814C30}"/>
              </a:ext>
            </a:extLst>
          </p:cNvPr>
          <p:cNvSpPr txBox="1">
            <a:spLocks/>
          </p:cNvSpPr>
          <p:nvPr/>
        </p:nvSpPr>
        <p:spPr>
          <a:xfrm>
            <a:off x="10500851" y="6053496"/>
            <a:ext cx="1288026" cy="543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泣</a:t>
            </a:r>
            <a:r>
              <a:rPr lang="en-US" altLang="ja-JP" dirty="0"/>
              <a:t>…</a:t>
            </a:r>
            <a:endParaRPr lang="ja-JP" altLang="en-US" dirty="0"/>
          </a:p>
        </p:txBody>
      </p:sp>
    </p:spTree>
    <p:extLst>
      <p:ext uri="{BB962C8B-B14F-4D97-AF65-F5344CB8AC3E}">
        <p14:creationId xmlns:p14="http://schemas.microsoft.com/office/powerpoint/2010/main" val="233190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3AB1D-7F94-47C1-BB89-E34EC6F7C4CC}"/>
              </a:ext>
            </a:extLst>
          </p:cNvPr>
          <p:cNvSpPr>
            <a:spLocks noGrp="1"/>
          </p:cNvSpPr>
          <p:nvPr>
            <p:ph type="title"/>
          </p:nvPr>
        </p:nvSpPr>
        <p:spPr>
          <a:xfrm>
            <a:off x="1066800" y="308224"/>
            <a:ext cx="10058400" cy="935976"/>
          </a:xfrm>
        </p:spPr>
        <p:txBody>
          <a:bodyPr>
            <a:normAutofit/>
          </a:bodyPr>
          <a:lstStyle/>
          <a:p>
            <a:r>
              <a:rPr lang="ja-JP" altLang="en-US" dirty="0"/>
              <a:t>まとめ </a:t>
            </a:r>
            <a:r>
              <a:rPr lang="en-US" altLang="ja-JP" dirty="0"/>
              <a:t>(</a:t>
            </a:r>
            <a:r>
              <a:rPr lang="ja-JP" altLang="en-US" dirty="0"/>
              <a:t>感想</a:t>
            </a:r>
            <a:r>
              <a:rPr lang="en-US" altLang="ja-JP" dirty="0"/>
              <a:t>)</a:t>
            </a:r>
            <a:endParaRPr kumimoji="1" lang="ja-JP" altLang="en-US" dirty="0"/>
          </a:p>
        </p:txBody>
      </p:sp>
      <p:sp>
        <p:nvSpPr>
          <p:cNvPr id="4" name="コンテンツ プレースホルダー 3">
            <a:extLst>
              <a:ext uri="{FF2B5EF4-FFF2-40B4-BE49-F238E27FC236}">
                <a16:creationId xmlns:a16="http://schemas.microsoft.com/office/drawing/2014/main" id="{3140F261-96F8-4A02-BE9E-DF5F49AA7234}"/>
              </a:ext>
            </a:extLst>
          </p:cNvPr>
          <p:cNvSpPr>
            <a:spLocks noGrp="1"/>
          </p:cNvSpPr>
          <p:nvPr>
            <p:ph idx="1"/>
          </p:nvPr>
        </p:nvSpPr>
        <p:spPr>
          <a:xfrm>
            <a:off x="956187" y="1244200"/>
            <a:ext cx="10515600" cy="5305576"/>
          </a:xfrm>
        </p:spPr>
        <p:txBody>
          <a:bodyPr>
            <a:normAutofit/>
          </a:bodyPr>
          <a:lstStyle/>
          <a:p>
            <a:r>
              <a:rPr lang="ja-JP" altLang="en-US" dirty="0"/>
              <a:t>ひとつひとつの特徴は小さくしか効かないがそれを足せば足すほど、精度が上がってゆく世界。</a:t>
            </a:r>
            <a:endParaRPr lang="en-US" altLang="ja-JP" dirty="0"/>
          </a:p>
          <a:p>
            <a:pPr marL="0" indent="0">
              <a:buNone/>
            </a:pPr>
            <a:r>
              <a:rPr lang="ja-JP" altLang="en-US" dirty="0"/>
              <a:t>  たしかに、人間は負けそうな気がする。</a:t>
            </a:r>
            <a:endParaRPr lang="en-US" altLang="ja-JP" dirty="0"/>
          </a:p>
          <a:p>
            <a:endParaRPr lang="en-US" altLang="ja-JP" dirty="0"/>
          </a:p>
          <a:p>
            <a:r>
              <a:rPr lang="ja-JP" altLang="en-US" dirty="0"/>
              <a:t>スタッキングで成果を出してみたい。</a:t>
            </a:r>
            <a:r>
              <a:rPr lang="en-US" altLang="ja-JP" dirty="0"/>
              <a:t>(</a:t>
            </a:r>
            <a:r>
              <a:rPr lang="ja-JP" altLang="en-US" dirty="0"/>
              <a:t>願望</a:t>
            </a:r>
            <a:r>
              <a:rPr lang="en-US" altLang="ja-JP" dirty="0"/>
              <a:t>)</a:t>
            </a:r>
          </a:p>
          <a:p>
            <a:r>
              <a:rPr lang="ja-JP" altLang="en-US" dirty="0"/>
              <a:t>今回は、第</a:t>
            </a:r>
            <a:r>
              <a:rPr lang="en-US" altLang="ja-JP" dirty="0"/>
              <a:t>1</a:t>
            </a:r>
            <a:r>
              <a:rPr lang="ja-JP" altLang="en-US" dirty="0"/>
              <a:t>層の学習を詰め切っていないのが敗因</a:t>
            </a:r>
            <a:r>
              <a:rPr lang="en-US" altLang="ja-JP" dirty="0"/>
              <a:t>?</a:t>
            </a:r>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22193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3AB1D-7F94-47C1-BB89-E34EC6F7C4CC}"/>
              </a:ext>
            </a:extLst>
          </p:cNvPr>
          <p:cNvSpPr>
            <a:spLocks noGrp="1"/>
          </p:cNvSpPr>
          <p:nvPr>
            <p:ph type="title"/>
          </p:nvPr>
        </p:nvSpPr>
        <p:spPr>
          <a:xfrm>
            <a:off x="1066800" y="308224"/>
            <a:ext cx="10058400" cy="935976"/>
          </a:xfrm>
        </p:spPr>
        <p:txBody>
          <a:bodyPr>
            <a:normAutofit/>
          </a:bodyPr>
          <a:lstStyle/>
          <a:p>
            <a:r>
              <a:rPr lang="ja-JP" altLang="en-US" dirty="0"/>
              <a:t>まとめ </a:t>
            </a:r>
            <a:r>
              <a:rPr lang="en-US" altLang="ja-JP" dirty="0"/>
              <a:t>(</a:t>
            </a:r>
            <a:r>
              <a:rPr lang="ja-JP" altLang="en-US" dirty="0"/>
              <a:t>感想</a:t>
            </a:r>
            <a:r>
              <a:rPr lang="en-US" altLang="ja-JP" dirty="0"/>
              <a:t>)</a:t>
            </a:r>
            <a:endParaRPr kumimoji="1" lang="ja-JP" altLang="en-US" dirty="0"/>
          </a:p>
        </p:txBody>
      </p:sp>
      <p:sp>
        <p:nvSpPr>
          <p:cNvPr id="4" name="コンテンツ プレースホルダー 3">
            <a:extLst>
              <a:ext uri="{FF2B5EF4-FFF2-40B4-BE49-F238E27FC236}">
                <a16:creationId xmlns:a16="http://schemas.microsoft.com/office/drawing/2014/main" id="{3140F261-96F8-4A02-BE9E-DF5F49AA7234}"/>
              </a:ext>
            </a:extLst>
          </p:cNvPr>
          <p:cNvSpPr>
            <a:spLocks noGrp="1"/>
          </p:cNvSpPr>
          <p:nvPr>
            <p:ph idx="1"/>
          </p:nvPr>
        </p:nvSpPr>
        <p:spPr>
          <a:xfrm>
            <a:off x="956187" y="1244200"/>
            <a:ext cx="10515600" cy="5305576"/>
          </a:xfrm>
        </p:spPr>
        <p:txBody>
          <a:bodyPr>
            <a:normAutofit/>
          </a:bodyPr>
          <a:lstStyle/>
          <a:p>
            <a:r>
              <a:rPr lang="ja-JP" altLang="en-US" dirty="0"/>
              <a:t>主に実装面で、</a:t>
            </a:r>
            <a:r>
              <a:rPr lang="en-US" altLang="ja-JP" dirty="0"/>
              <a:t>Kernel </a:t>
            </a:r>
            <a:r>
              <a:rPr lang="ja-JP" altLang="en-US" dirty="0"/>
              <a:t>はとても勉強になった。</a:t>
            </a:r>
            <a:endParaRPr lang="en-US" altLang="ja-JP" dirty="0"/>
          </a:p>
          <a:p>
            <a:r>
              <a:rPr lang="ja-JP" altLang="en-US" dirty="0"/>
              <a:t>自分の</a:t>
            </a:r>
            <a:r>
              <a:rPr lang="en-US" altLang="ja-JP" dirty="0"/>
              <a:t>python</a:t>
            </a:r>
            <a:r>
              <a:rPr lang="ja-JP" altLang="en-US" dirty="0"/>
              <a:t>力、</a:t>
            </a:r>
            <a:r>
              <a:rPr lang="en-US" altLang="ja-JP" dirty="0"/>
              <a:t>pandas</a:t>
            </a:r>
            <a:r>
              <a:rPr lang="ja-JP" altLang="en-US" dirty="0"/>
              <a:t>力がそもそも不足している。</a:t>
            </a: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52448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28796-39C1-465F-AB81-40EE2834627F}"/>
              </a:ext>
            </a:extLst>
          </p:cNvPr>
          <p:cNvSpPr>
            <a:spLocks noGrp="1"/>
          </p:cNvSpPr>
          <p:nvPr>
            <p:ph type="title"/>
          </p:nvPr>
        </p:nvSpPr>
        <p:spPr/>
        <p:txBody>
          <a:bodyPr/>
          <a:lstStyle/>
          <a:p>
            <a:r>
              <a:rPr lang="ja-JP" altLang="en-US" dirty="0"/>
              <a:t>いきなり番外</a:t>
            </a:r>
            <a:endParaRPr kumimoji="1" lang="ja-JP" altLang="en-US" dirty="0"/>
          </a:p>
        </p:txBody>
      </p:sp>
      <p:sp>
        <p:nvSpPr>
          <p:cNvPr id="3" name="コンテンツ プレースホルダー 2">
            <a:extLst>
              <a:ext uri="{FF2B5EF4-FFF2-40B4-BE49-F238E27FC236}">
                <a16:creationId xmlns:a16="http://schemas.microsoft.com/office/drawing/2014/main" id="{358776D3-8BDD-49CF-A633-FE3763FD39EC}"/>
              </a:ext>
            </a:extLst>
          </p:cNvPr>
          <p:cNvSpPr>
            <a:spLocks noGrp="1"/>
          </p:cNvSpPr>
          <p:nvPr>
            <p:ph idx="1"/>
          </p:nvPr>
        </p:nvSpPr>
        <p:spPr>
          <a:xfrm>
            <a:off x="838200" y="1825624"/>
            <a:ext cx="2711245" cy="4565343"/>
          </a:xfrm>
        </p:spPr>
        <p:txBody>
          <a:bodyPr/>
          <a:lstStyle/>
          <a:p>
            <a:pPr marL="0" indent="0">
              <a:buNone/>
            </a:pPr>
            <a:r>
              <a:rPr kumimoji="1" lang="en-US" altLang="ja-JP" dirty="0"/>
              <a:t>Coursera</a:t>
            </a:r>
          </a:p>
          <a:p>
            <a:pPr marL="0" indent="0">
              <a:buNone/>
            </a:pPr>
            <a:r>
              <a:rPr kumimoji="1" lang="ja-JP" altLang="en-US" dirty="0"/>
              <a:t>やってます。</a:t>
            </a:r>
            <a:endParaRPr kumimoji="1" lang="en-US" altLang="ja-JP" dirty="0"/>
          </a:p>
        </p:txBody>
      </p:sp>
      <p:pic>
        <p:nvPicPr>
          <p:cNvPr id="4" name="図 3">
            <a:extLst>
              <a:ext uri="{FF2B5EF4-FFF2-40B4-BE49-F238E27FC236}">
                <a16:creationId xmlns:a16="http://schemas.microsoft.com/office/drawing/2014/main" id="{9D494959-01C6-4B37-8468-7A1E52DA32C8}"/>
              </a:ext>
            </a:extLst>
          </p:cNvPr>
          <p:cNvPicPr>
            <a:picLocks noChangeAspect="1"/>
          </p:cNvPicPr>
          <p:nvPr/>
        </p:nvPicPr>
        <p:blipFill>
          <a:blip r:embed="rId2"/>
          <a:stretch>
            <a:fillRect/>
          </a:stretch>
        </p:blipFill>
        <p:spPr>
          <a:xfrm>
            <a:off x="3648383" y="1825624"/>
            <a:ext cx="7127772" cy="4909010"/>
          </a:xfrm>
          <a:prstGeom prst="rect">
            <a:avLst/>
          </a:prstGeom>
        </p:spPr>
      </p:pic>
    </p:spTree>
    <p:extLst>
      <p:ext uri="{BB962C8B-B14F-4D97-AF65-F5344CB8AC3E}">
        <p14:creationId xmlns:p14="http://schemas.microsoft.com/office/powerpoint/2010/main" val="412628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7C149-DBAB-4EE6-9032-F2E64BB9FC74}"/>
              </a:ext>
            </a:extLst>
          </p:cNvPr>
          <p:cNvSpPr>
            <a:spLocks noGrp="1"/>
          </p:cNvSpPr>
          <p:nvPr>
            <p:ph type="title"/>
          </p:nvPr>
        </p:nvSpPr>
        <p:spPr/>
        <p:txBody>
          <a:bodyPr/>
          <a:lstStyle/>
          <a:p>
            <a:r>
              <a:rPr lang="ja-JP" altLang="en-US" dirty="0"/>
              <a:t>いきなり番外</a:t>
            </a:r>
            <a:endParaRPr kumimoji="1" lang="ja-JP" altLang="en-US" dirty="0"/>
          </a:p>
        </p:txBody>
      </p:sp>
      <p:sp>
        <p:nvSpPr>
          <p:cNvPr id="3" name="コンテンツ プレースホルダー 2">
            <a:extLst>
              <a:ext uri="{FF2B5EF4-FFF2-40B4-BE49-F238E27FC236}">
                <a16:creationId xmlns:a16="http://schemas.microsoft.com/office/drawing/2014/main" id="{2B9BD6B7-AC37-48A6-9515-882836022F8B}"/>
              </a:ext>
            </a:extLst>
          </p:cNvPr>
          <p:cNvSpPr>
            <a:spLocks noGrp="1"/>
          </p:cNvSpPr>
          <p:nvPr>
            <p:ph idx="1"/>
          </p:nvPr>
        </p:nvSpPr>
        <p:spPr/>
        <p:txBody>
          <a:bodyPr/>
          <a:lstStyle/>
          <a:p>
            <a:r>
              <a:rPr lang="en-US" altLang="ja-JP" dirty="0"/>
              <a:t>Encoding </a:t>
            </a:r>
            <a:r>
              <a:rPr lang="ja-JP" altLang="en-US" dirty="0"/>
              <a:t>とか、</a:t>
            </a:r>
            <a:r>
              <a:rPr lang="en-US" altLang="ja-JP" dirty="0"/>
              <a:t>validation </a:t>
            </a:r>
            <a:r>
              <a:rPr lang="ja-JP" altLang="en-US" dirty="0"/>
              <a:t>とか、</a:t>
            </a:r>
            <a:r>
              <a:rPr lang="en-US" altLang="ja-JP" dirty="0"/>
              <a:t>stacking </a:t>
            </a:r>
            <a:r>
              <a:rPr lang="ja-JP" altLang="en-US" dirty="0"/>
              <a:t>とか、ひととおり説明されてる。</a:t>
            </a:r>
            <a:endParaRPr lang="en-US" altLang="ja-JP" dirty="0"/>
          </a:p>
          <a:p>
            <a:r>
              <a:rPr lang="en-US" altLang="ja-JP" dirty="0"/>
              <a:t>Programming Assignment(python / pandas) </a:t>
            </a:r>
            <a:r>
              <a:rPr lang="ja-JP" altLang="en-US" dirty="0"/>
              <a:t>が結構硬派だが、初心者には参考になるコードが。</a:t>
            </a:r>
            <a:endParaRPr lang="en-US" altLang="ja-JP" dirty="0"/>
          </a:p>
          <a:p>
            <a:r>
              <a:rPr lang="ja-JP" altLang="en-US" dirty="0"/>
              <a:t>英語の勉強にも。</a:t>
            </a:r>
          </a:p>
          <a:p>
            <a:endParaRPr kumimoji="1" lang="ja-JP" altLang="en-US" dirty="0"/>
          </a:p>
        </p:txBody>
      </p:sp>
    </p:spTree>
    <p:extLst>
      <p:ext uri="{BB962C8B-B14F-4D97-AF65-F5344CB8AC3E}">
        <p14:creationId xmlns:p14="http://schemas.microsoft.com/office/powerpoint/2010/main" val="7141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57C149-DBAB-4EE6-9032-F2E64BB9FC74}"/>
              </a:ext>
            </a:extLst>
          </p:cNvPr>
          <p:cNvSpPr>
            <a:spLocks noGrp="1"/>
          </p:cNvSpPr>
          <p:nvPr>
            <p:ph type="title"/>
          </p:nvPr>
        </p:nvSpPr>
        <p:spPr/>
        <p:txBody>
          <a:bodyPr/>
          <a:lstStyle/>
          <a:p>
            <a:r>
              <a:rPr lang="ja-JP" altLang="en-US" dirty="0"/>
              <a:t>いきなり番外</a:t>
            </a:r>
            <a:endParaRPr kumimoji="1" lang="ja-JP" altLang="en-US" dirty="0"/>
          </a:p>
        </p:txBody>
      </p:sp>
      <p:sp>
        <p:nvSpPr>
          <p:cNvPr id="3" name="コンテンツ プレースホルダー 2">
            <a:extLst>
              <a:ext uri="{FF2B5EF4-FFF2-40B4-BE49-F238E27FC236}">
                <a16:creationId xmlns:a16="http://schemas.microsoft.com/office/drawing/2014/main" id="{2B9BD6B7-AC37-48A6-9515-882836022F8B}"/>
              </a:ext>
            </a:extLst>
          </p:cNvPr>
          <p:cNvSpPr>
            <a:spLocks noGrp="1"/>
          </p:cNvSpPr>
          <p:nvPr>
            <p:ph idx="1"/>
          </p:nvPr>
        </p:nvSpPr>
        <p:spPr>
          <a:xfrm>
            <a:off x="838200" y="1825625"/>
            <a:ext cx="10515600" cy="484956"/>
          </a:xfrm>
        </p:spPr>
        <p:txBody>
          <a:bodyPr/>
          <a:lstStyle/>
          <a:p>
            <a:r>
              <a:rPr kumimoji="1" lang="en-US" altLang="ja-JP" dirty="0"/>
              <a:t>Kaggle</a:t>
            </a:r>
            <a:r>
              <a:rPr kumimoji="1" lang="ja-JP" altLang="en-US" dirty="0"/>
              <a:t> がお勉強用にプロジェクトを提供。</a:t>
            </a:r>
          </a:p>
        </p:txBody>
      </p:sp>
      <p:pic>
        <p:nvPicPr>
          <p:cNvPr id="4" name="図 3">
            <a:extLst>
              <a:ext uri="{FF2B5EF4-FFF2-40B4-BE49-F238E27FC236}">
                <a16:creationId xmlns:a16="http://schemas.microsoft.com/office/drawing/2014/main" id="{97120716-CED4-4CE4-8C5A-B30EBAA09E78}"/>
              </a:ext>
            </a:extLst>
          </p:cNvPr>
          <p:cNvPicPr>
            <a:picLocks noChangeAspect="1"/>
          </p:cNvPicPr>
          <p:nvPr/>
        </p:nvPicPr>
        <p:blipFill>
          <a:blip r:embed="rId2"/>
          <a:stretch>
            <a:fillRect/>
          </a:stretch>
        </p:blipFill>
        <p:spPr>
          <a:xfrm>
            <a:off x="2214716" y="2408165"/>
            <a:ext cx="6329516" cy="4278509"/>
          </a:xfrm>
          <a:prstGeom prst="rect">
            <a:avLst/>
          </a:prstGeom>
        </p:spPr>
      </p:pic>
    </p:spTree>
    <p:extLst>
      <p:ext uri="{BB962C8B-B14F-4D97-AF65-F5344CB8AC3E}">
        <p14:creationId xmlns:p14="http://schemas.microsoft.com/office/powerpoint/2010/main" val="24873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kumimoji="1" lang="ja-JP" altLang="en-US" dirty="0"/>
              <a:t>スコア</a:t>
            </a:r>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a:xfrm>
            <a:off x="838200" y="1393006"/>
            <a:ext cx="10822858" cy="1654994"/>
          </a:xfrm>
        </p:spPr>
        <p:txBody>
          <a:bodyPr/>
          <a:lstStyle/>
          <a:p>
            <a:pPr marL="0" indent="0">
              <a:buNone/>
            </a:pPr>
            <a:r>
              <a:rPr lang="ja-JP" altLang="en-US" dirty="0"/>
              <a:t>ショボ</a:t>
            </a:r>
            <a:r>
              <a:rPr lang="ja-JP" altLang="en-US" dirty="0" err="1"/>
              <a:t>い</a:t>
            </a:r>
            <a:r>
              <a:rPr lang="en-US" altLang="ja-JP" dirty="0"/>
              <a:t>…</a:t>
            </a:r>
            <a:endParaRPr kumimoji="1" lang="en-US" altLang="ja-JP" dirty="0"/>
          </a:p>
          <a:p>
            <a:pPr marL="0" indent="0">
              <a:buNone/>
            </a:pPr>
            <a:r>
              <a:rPr lang="en-US" altLang="ja-JP" dirty="0"/>
              <a:t>public:  0.78419   (max: 0.78556)</a:t>
            </a:r>
          </a:p>
          <a:p>
            <a:pPr marL="0" indent="0">
              <a:buNone/>
            </a:pPr>
            <a:r>
              <a:rPr kumimoji="1" lang="en-US" altLang="ja-JP" dirty="0"/>
              <a:t>pr</a:t>
            </a:r>
            <a:r>
              <a:rPr lang="en-US" altLang="ja-JP" dirty="0"/>
              <a:t>ivate: 0.78357</a:t>
            </a:r>
            <a:endParaRPr kumimoji="1" lang="ja-JP" altLang="en-US" dirty="0"/>
          </a:p>
        </p:txBody>
      </p:sp>
      <p:pic>
        <p:nvPicPr>
          <p:cNvPr id="4" name="図 3">
            <a:extLst>
              <a:ext uri="{FF2B5EF4-FFF2-40B4-BE49-F238E27FC236}">
                <a16:creationId xmlns:a16="http://schemas.microsoft.com/office/drawing/2014/main" id="{2C8D9AB6-B605-4B81-A631-7691BBAB480A}"/>
              </a:ext>
            </a:extLst>
          </p:cNvPr>
          <p:cNvPicPr>
            <a:picLocks noChangeAspect="1"/>
          </p:cNvPicPr>
          <p:nvPr/>
        </p:nvPicPr>
        <p:blipFill>
          <a:blip r:embed="rId2"/>
          <a:stretch>
            <a:fillRect/>
          </a:stretch>
        </p:blipFill>
        <p:spPr>
          <a:xfrm>
            <a:off x="1356697" y="3407552"/>
            <a:ext cx="7649651" cy="3450448"/>
          </a:xfrm>
          <a:prstGeom prst="rect">
            <a:avLst/>
          </a:prstGeom>
        </p:spPr>
      </p:pic>
    </p:spTree>
    <p:extLst>
      <p:ext uri="{BB962C8B-B14F-4D97-AF65-F5344CB8AC3E}">
        <p14:creationId xmlns:p14="http://schemas.microsoft.com/office/powerpoint/2010/main" val="209935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F5F73-C1A8-4606-9EDC-0BD1E958DE33}"/>
              </a:ext>
            </a:extLst>
          </p:cNvPr>
          <p:cNvSpPr>
            <a:spLocks noGrp="1"/>
          </p:cNvSpPr>
          <p:nvPr>
            <p:ph type="title"/>
          </p:nvPr>
        </p:nvSpPr>
        <p:spPr/>
        <p:txBody>
          <a:bodyPr/>
          <a:lstStyle/>
          <a:p>
            <a:r>
              <a:rPr kumimoji="1" lang="ja-JP" altLang="en-US" dirty="0"/>
              <a:t>ベース</a:t>
            </a:r>
          </a:p>
        </p:txBody>
      </p:sp>
      <p:pic>
        <p:nvPicPr>
          <p:cNvPr id="4" name="図 3">
            <a:extLst>
              <a:ext uri="{FF2B5EF4-FFF2-40B4-BE49-F238E27FC236}">
                <a16:creationId xmlns:a16="http://schemas.microsoft.com/office/drawing/2014/main" id="{537A862A-7B18-4BF0-AE6C-ADD2C3A459A2}"/>
              </a:ext>
            </a:extLst>
          </p:cNvPr>
          <p:cNvPicPr>
            <a:picLocks noChangeAspect="1"/>
          </p:cNvPicPr>
          <p:nvPr/>
        </p:nvPicPr>
        <p:blipFill>
          <a:blip r:embed="rId2"/>
          <a:stretch>
            <a:fillRect/>
          </a:stretch>
        </p:blipFill>
        <p:spPr>
          <a:xfrm>
            <a:off x="1066800" y="1962150"/>
            <a:ext cx="10287000" cy="4895850"/>
          </a:xfrm>
          <a:prstGeom prst="rect">
            <a:avLst/>
          </a:prstGeom>
        </p:spPr>
      </p:pic>
      <p:sp>
        <p:nvSpPr>
          <p:cNvPr id="5" name="コンテンツ プレースホルダー 2">
            <a:extLst>
              <a:ext uri="{FF2B5EF4-FFF2-40B4-BE49-F238E27FC236}">
                <a16:creationId xmlns:a16="http://schemas.microsoft.com/office/drawing/2014/main" id="{CFF4EFEA-5189-498C-89A9-F71BB3CDE688}"/>
              </a:ext>
            </a:extLst>
          </p:cNvPr>
          <p:cNvSpPr>
            <a:spLocks noGrp="1"/>
          </p:cNvSpPr>
          <p:nvPr>
            <p:ph idx="1"/>
          </p:nvPr>
        </p:nvSpPr>
        <p:spPr>
          <a:xfrm>
            <a:off x="838200" y="1393006"/>
            <a:ext cx="10822858" cy="1654994"/>
          </a:xfrm>
        </p:spPr>
        <p:txBody>
          <a:bodyPr/>
          <a:lstStyle/>
          <a:p>
            <a:pPr marL="0" indent="0">
              <a:buNone/>
            </a:pPr>
            <a:r>
              <a:rPr kumimoji="1" lang="ja-JP" altLang="en-US" dirty="0"/>
              <a:t>この </a:t>
            </a:r>
            <a:r>
              <a:rPr kumimoji="1" lang="en-US" altLang="ja-JP" dirty="0"/>
              <a:t>kerne</a:t>
            </a:r>
            <a:r>
              <a:rPr lang="en-US" altLang="ja-JP" dirty="0"/>
              <a:t>l </a:t>
            </a:r>
            <a:r>
              <a:rPr lang="ja-JP" altLang="en-US" dirty="0"/>
              <a:t>からスタート</a:t>
            </a:r>
            <a:endParaRPr kumimoji="1" lang="ja-JP" altLang="en-US" dirty="0"/>
          </a:p>
        </p:txBody>
      </p:sp>
    </p:spTree>
    <p:extLst>
      <p:ext uri="{BB962C8B-B14F-4D97-AF65-F5344CB8AC3E}">
        <p14:creationId xmlns:p14="http://schemas.microsoft.com/office/powerpoint/2010/main" val="14977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kumimoji="1" lang="en-US" altLang="ja-JP" dirty="0"/>
              <a:t>features</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p:txBody>
          <a:bodyPr/>
          <a:lstStyle/>
          <a:p>
            <a:pPr>
              <a:buFont typeface="Wingdings" panose="05000000000000000000" pitchFamily="2" charset="2"/>
              <a:buChar char="ü"/>
            </a:pPr>
            <a:r>
              <a:rPr kumimoji="1" lang="en-US" altLang="ja-JP" dirty="0"/>
              <a:t>Categorical value </a:t>
            </a:r>
            <a:r>
              <a:rPr kumimoji="1" lang="ja-JP" altLang="en-US" dirty="0"/>
              <a:t>を </a:t>
            </a:r>
            <a:r>
              <a:rPr kumimoji="1" lang="en-US" altLang="ja-JP" dirty="0"/>
              <a:t>one-hot-encoding </a:t>
            </a:r>
            <a:r>
              <a:rPr kumimoji="1" lang="ja-JP" altLang="en-US" dirty="0"/>
              <a:t>して </a:t>
            </a:r>
            <a:r>
              <a:rPr kumimoji="1" lang="en-US" altLang="ja-JP" dirty="0"/>
              <a:t>min / max / </a:t>
            </a:r>
            <a:r>
              <a:rPr kumimoji="1" lang="en-US" altLang="ja-JP" dirty="0" err="1"/>
              <a:t>ave</a:t>
            </a:r>
            <a:r>
              <a:rPr kumimoji="1" lang="en-US" altLang="ja-JP" dirty="0"/>
              <a:t> </a:t>
            </a:r>
            <a:r>
              <a:rPr kumimoji="1" lang="ja-JP" altLang="en-US" dirty="0"/>
              <a:t>をとる。</a:t>
            </a:r>
            <a:endParaRPr kumimoji="1" lang="en-US" altLang="ja-JP" dirty="0"/>
          </a:p>
          <a:p>
            <a:pPr>
              <a:buFont typeface="Wingdings" panose="05000000000000000000" pitchFamily="2" charset="2"/>
              <a:buChar char="ü"/>
            </a:pPr>
            <a:r>
              <a:rPr lang="en-US" altLang="ja-JP" dirty="0"/>
              <a:t>‘OCCUPATION_TYPE’, ‘ORGANIZATION_TYPE’ </a:t>
            </a:r>
            <a:r>
              <a:rPr lang="ja-JP" altLang="en-US" dirty="0"/>
              <a:t>はターゲットエンコーディング。</a:t>
            </a:r>
            <a:endParaRPr lang="en-US" altLang="ja-JP" dirty="0"/>
          </a:p>
          <a:p>
            <a:pPr marL="457200" lvl="1" indent="0">
              <a:buNone/>
            </a:pPr>
            <a:r>
              <a:rPr lang="ja-JP" altLang="en-US" dirty="0"/>
              <a:t>効いた</a:t>
            </a:r>
            <a:r>
              <a:rPr lang="ja-JP" altLang="en-US" dirty="0" err="1"/>
              <a:t>ような効いてない</a:t>
            </a:r>
            <a:r>
              <a:rPr lang="ja-JP" altLang="en-US" dirty="0"/>
              <a:t>ような</a:t>
            </a:r>
            <a:r>
              <a:rPr lang="en-US" altLang="ja-JP" dirty="0"/>
              <a:t>…(</a:t>
            </a:r>
            <a:r>
              <a:rPr lang="ja-JP" altLang="en-US" dirty="0"/>
              <a:t>リークはなかったみたい</a:t>
            </a:r>
            <a:r>
              <a:rPr lang="en-US" altLang="ja-JP" dirty="0"/>
              <a:t>)</a:t>
            </a:r>
          </a:p>
          <a:p>
            <a:pPr marL="457200" lvl="1" indent="0">
              <a:buNone/>
            </a:pPr>
            <a:endParaRPr lang="en-US" altLang="ja-JP" dirty="0"/>
          </a:p>
          <a:p>
            <a:pPr>
              <a:buFont typeface="Wingdings" panose="05000000000000000000" pitchFamily="2" charset="2"/>
              <a:buChar char="ü"/>
            </a:pPr>
            <a:r>
              <a:rPr lang="en-US" altLang="ja-JP" dirty="0"/>
              <a:t>‘SK_ID_CURR’ </a:t>
            </a:r>
            <a:r>
              <a:rPr lang="ja-JP" altLang="en-US" dirty="0"/>
              <a:t>をキーにひたすらマージ。</a:t>
            </a:r>
            <a:endParaRPr lang="en-US" altLang="ja-JP" dirty="0"/>
          </a:p>
          <a:p>
            <a:pPr marL="457200" lvl="1" indent="0">
              <a:buNone/>
            </a:pPr>
            <a:r>
              <a:rPr lang="en-US" altLang="ja-JP" dirty="0"/>
              <a:t>#</a:t>
            </a:r>
            <a:r>
              <a:rPr lang="ja-JP" altLang="en-US" dirty="0"/>
              <a:t> </a:t>
            </a:r>
            <a:r>
              <a:rPr lang="en-US" altLang="ja-JP" dirty="0"/>
              <a:t>SK_ID_PREV </a:t>
            </a:r>
            <a:r>
              <a:rPr lang="ja-JP" altLang="en-US" dirty="0"/>
              <a:t>の活用方法がわからなかった。</a:t>
            </a:r>
            <a:endParaRPr lang="en-US" altLang="ja-JP" dirty="0"/>
          </a:p>
          <a:p>
            <a:pPr marL="457200" lvl="1" indent="0">
              <a:buNone/>
            </a:pPr>
            <a:endParaRPr lang="en-US" altLang="ja-JP" dirty="0"/>
          </a:p>
        </p:txBody>
      </p:sp>
    </p:spTree>
    <p:extLst>
      <p:ext uri="{BB962C8B-B14F-4D97-AF65-F5344CB8AC3E}">
        <p14:creationId xmlns:p14="http://schemas.microsoft.com/office/powerpoint/2010/main" val="158832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kumimoji="1" lang="en-US" altLang="ja-JP" dirty="0"/>
              <a:t>features</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a:xfrm>
            <a:off x="838200" y="1524000"/>
            <a:ext cx="10515600" cy="4652963"/>
          </a:xfrm>
        </p:spPr>
        <p:txBody>
          <a:bodyPr/>
          <a:lstStyle/>
          <a:p>
            <a:pPr marL="0" indent="0">
              <a:buNone/>
            </a:pPr>
            <a:r>
              <a:rPr lang="ja-JP" altLang="en-US" dirty="0"/>
              <a:t>結局、</a:t>
            </a:r>
            <a:r>
              <a:rPr lang="en-US" altLang="ja-JP" dirty="0"/>
              <a:t>Kernel</a:t>
            </a:r>
            <a:r>
              <a:rPr lang="ja-JP" altLang="en-US" dirty="0"/>
              <a:t>からいろいろ拝借。</a:t>
            </a:r>
            <a:endParaRPr lang="en-US" altLang="ja-JP" dirty="0"/>
          </a:p>
          <a:p>
            <a:pPr marL="0" indent="0">
              <a:buNone/>
            </a:pPr>
            <a:endParaRPr lang="en-US" altLang="ja-JP" dirty="0"/>
          </a:p>
          <a:p>
            <a:pPr marL="0" indent="0">
              <a:buNone/>
            </a:pPr>
            <a:r>
              <a:rPr lang="ja-JP" altLang="en-US" dirty="0" err="1"/>
              <a:t>結構効いたっぽい</a:t>
            </a:r>
            <a:r>
              <a:rPr lang="ja-JP" altLang="en-US" dirty="0"/>
              <a:t>もの。</a:t>
            </a:r>
            <a:endParaRPr lang="en-US" altLang="ja-JP" dirty="0"/>
          </a:p>
          <a:p>
            <a:r>
              <a:rPr lang="en-US" altLang="ja-JP" dirty="0"/>
              <a:t>EXT_SOURCE</a:t>
            </a:r>
            <a:r>
              <a:rPr lang="ja-JP" altLang="en-US" dirty="0"/>
              <a:t> を </a:t>
            </a:r>
            <a:r>
              <a:rPr lang="en-US" altLang="ja-JP" dirty="0"/>
              <a:t>and</a:t>
            </a:r>
            <a:r>
              <a:rPr lang="ja-JP" altLang="en-US" dirty="0"/>
              <a:t> とったり </a:t>
            </a:r>
            <a:r>
              <a:rPr lang="en-US" altLang="ja-JP" dirty="0"/>
              <a:t>or </a:t>
            </a:r>
            <a:r>
              <a:rPr lang="ja-JP" altLang="en-US" dirty="0"/>
              <a:t>とったり。</a:t>
            </a:r>
            <a:endParaRPr lang="en-US" altLang="ja-JP" dirty="0"/>
          </a:p>
          <a:p>
            <a:r>
              <a:rPr lang="en-US" altLang="ja-JP" dirty="0"/>
              <a:t>2</a:t>
            </a:r>
            <a:r>
              <a:rPr lang="ja-JP" altLang="en-US" dirty="0" err="1"/>
              <a:t>つの</a:t>
            </a:r>
            <a:r>
              <a:rPr lang="en-US" altLang="ja-JP" dirty="0"/>
              <a:t>feature</a:t>
            </a:r>
            <a:r>
              <a:rPr lang="ja-JP" altLang="en-US" dirty="0"/>
              <a:t>を掛けたり割ったり。</a:t>
            </a:r>
            <a:endParaRPr lang="en-US" altLang="ja-JP" dirty="0"/>
          </a:p>
          <a:p>
            <a:r>
              <a:rPr lang="en-US" altLang="ja-JP" dirty="0"/>
              <a:t>BUREAU, PREVIOUS_APPLICATIONS </a:t>
            </a:r>
            <a:r>
              <a:rPr lang="ja-JP" altLang="en-US" dirty="0"/>
              <a:t> を、</a:t>
            </a:r>
            <a:r>
              <a:rPr lang="en-US" altLang="ja-JP" dirty="0"/>
              <a:t>categorical value </a:t>
            </a:r>
            <a:r>
              <a:rPr lang="ja-JP" altLang="en-US" dirty="0"/>
              <a:t>の特定の値</a:t>
            </a:r>
            <a:r>
              <a:rPr lang="en-US" altLang="ja-JP" dirty="0"/>
              <a:t>(Approved, Refused)</a:t>
            </a:r>
            <a:r>
              <a:rPr lang="ja-JP" altLang="en-US" dirty="0"/>
              <a:t>に対して </a:t>
            </a:r>
            <a:r>
              <a:rPr lang="en-US" altLang="ja-JP" dirty="0"/>
              <a:t>aggregate </a:t>
            </a:r>
            <a:r>
              <a:rPr lang="ja-JP" altLang="en-US" dirty="0"/>
              <a:t>する。</a:t>
            </a:r>
            <a:r>
              <a:rPr lang="en-US" altLang="ja-JP" dirty="0"/>
              <a:t> </a:t>
            </a:r>
          </a:p>
          <a:p>
            <a:pPr marL="457200" lvl="1" indent="0">
              <a:buNone/>
            </a:pPr>
            <a:endParaRPr lang="en-US" altLang="ja-JP" dirty="0"/>
          </a:p>
        </p:txBody>
      </p:sp>
    </p:spTree>
    <p:extLst>
      <p:ext uri="{BB962C8B-B14F-4D97-AF65-F5344CB8AC3E}">
        <p14:creationId xmlns:p14="http://schemas.microsoft.com/office/powerpoint/2010/main" val="25978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F5460-57A0-403A-96EA-D0B368321767}"/>
              </a:ext>
            </a:extLst>
          </p:cNvPr>
          <p:cNvSpPr>
            <a:spLocks noGrp="1"/>
          </p:cNvSpPr>
          <p:nvPr>
            <p:ph type="title"/>
          </p:nvPr>
        </p:nvSpPr>
        <p:spPr/>
        <p:txBody>
          <a:bodyPr/>
          <a:lstStyle/>
          <a:p>
            <a:r>
              <a:rPr kumimoji="1" lang="en-US" altLang="ja-JP" dirty="0"/>
              <a:t>features</a:t>
            </a:r>
            <a:endParaRPr kumimoji="1" lang="ja-JP" altLang="en-US" dirty="0"/>
          </a:p>
        </p:txBody>
      </p:sp>
      <p:sp>
        <p:nvSpPr>
          <p:cNvPr id="3" name="コンテンツ プレースホルダー 2">
            <a:extLst>
              <a:ext uri="{FF2B5EF4-FFF2-40B4-BE49-F238E27FC236}">
                <a16:creationId xmlns:a16="http://schemas.microsoft.com/office/drawing/2014/main" id="{36388021-D07E-4121-98A3-41E975B54CC7}"/>
              </a:ext>
            </a:extLst>
          </p:cNvPr>
          <p:cNvSpPr>
            <a:spLocks noGrp="1"/>
          </p:cNvSpPr>
          <p:nvPr>
            <p:ph idx="1"/>
          </p:nvPr>
        </p:nvSpPr>
        <p:spPr/>
        <p:txBody>
          <a:bodyPr/>
          <a:lstStyle/>
          <a:p>
            <a:pPr marL="0" indent="0">
              <a:buNone/>
            </a:pPr>
            <a:r>
              <a:rPr lang="ja-JP" altLang="en-US" dirty="0"/>
              <a:t>できなかったこと</a:t>
            </a:r>
            <a:endParaRPr lang="en-US" altLang="ja-JP" dirty="0"/>
          </a:p>
          <a:p>
            <a:pPr>
              <a:buFont typeface="Wingdings" panose="05000000000000000000" pitchFamily="2" charset="2"/>
              <a:buChar char="ü"/>
            </a:pPr>
            <a:r>
              <a:rPr lang="en-US" altLang="ja-JP" dirty="0"/>
              <a:t>‘SK_ID_CURR’ </a:t>
            </a:r>
            <a:r>
              <a:rPr lang="ja-JP" altLang="en-US" dirty="0"/>
              <a:t>って、同一人物が混じってない</a:t>
            </a:r>
            <a:r>
              <a:rPr lang="en-US" altLang="ja-JP" dirty="0"/>
              <a:t>?</a:t>
            </a:r>
          </a:p>
          <a:p>
            <a:pPr>
              <a:buFont typeface="Wingdings" panose="05000000000000000000" pitchFamily="2" charset="2"/>
              <a:buChar char="ü"/>
            </a:pPr>
            <a:r>
              <a:rPr lang="en-US" altLang="ja-JP" dirty="0"/>
              <a:t>Nan</a:t>
            </a:r>
            <a:r>
              <a:rPr lang="ja-JP" altLang="en-US" dirty="0"/>
              <a:t>は放置しかしなかったが、モデル作って</a:t>
            </a:r>
            <a:r>
              <a:rPr lang="en-US" altLang="ja-JP" dirty="0"/>
              <a:t>Impute</a:t>
            </a:r>
            <a:r>
              <a:rPr lang="ja-JP" altLang="en-US" dirty="0"/>
              <a:t>したら何かできたかも。</a:t>
            </a:r>
            <a:endParaRPr lang="en-US" altLang="ja-JP" dirty="0"/>
          </a:p>
          <a:p>
            <a:pPr marL="0" indent="0">
              <a:buNone/>
            </a:pPr>
            <a:endParaRPr lang="en-US" altLang="ja-JP" dirty="0"/>
          </a:p>
          <a:p>
            <a:pPr marL="457200" lvl="1" indent="0">
              <a:buNone/>
            </a:pPr>
            <a:endParaRPr lang="en-US" altLang="ja-JP" dirty="0"/>
          </a:p>
        </p:txBody>
      </p:sp>
    </p:spTree>
    <p:extLst>
      <p:ext uri="{BB962C8B-B14F-4D97-AF65-F5344CB8AC3E}">
        <p14:creationId xmlns:p14="http://schemas.microsoft.com/office/powerpoint/2010/main" val="14054901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1805</TotalTime>
  <Words>422</Words>
  <Application>Microsoft Office PowerPoint</Application>
  <PresentationFormat>ワイド画面</PresentationFormat>
  <Paragraphs>64</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Bahnschrift SemiLight</vt:lpstr>
      <vt:lpstr>Wingdings</vt:lpstr>
      <vt:lpstr>Office テーマ</vt:lpstr>
      <vt:lpstr>Kaggle Home Credit   </vt:lpstr>
      <vt:lpstr>いきなり番外</vt:lpstr>
      <vt:lpstr>いきなり番外</vt:lpstr>
      <vt:lpstr>いきなり番外</vt:lpstr>
      <vt:lpstr>スコア</vt:lpstr>
      <vt:lpstr>ベース</vt:lpstr>
      <vt:lpstr>features</vt:lpstr>
      <vt:lpstr>features</vt:lpstr>
      <vt:lpstr>features</vt:lpstr>
      <vt:lpstr>学習・予測</vt:lpstr>
      <vt:lpstr>学習・予測</vt:lpstr>
      <vt:lpstr>スタッキングにチャレンジ</vt:lpstr>
      <vt:lpstr>スタッキングにチャレンジ</vt:lpstr>
      <vt:lpstr>まとめ (感想)</vt:lpstr>
      <vt:lpstr>まとめ (感想)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Bosch </dc:title>
  <dc:creator>vd7t-ktgw@asahi-net.or.jp</dc:creator>
  <cp:lastModifiedBy>vd7t-ktgw@asahi-net.or.jp</cp:lastModifiedBy>
  <cp:revision>61</cp:revision>
  <dcterms:created xsi:type="dcterms:W3CDTF">2018-06-25T14:38:56Z</dcterms:created>
  <dcterms:modified xsi:type="dcterms:W3CDTF">2018-08-30T15:06:47Z</dcterms:modified>
</cp:coreProperties>
</file>