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81" r:id="rId4"/>
    <p:sldId id="263" r:id="rId5"/>
    <p:sldId id="282" r:id="rId6"/>
    <p:sldId id="276" r:id="rId7"/>
    <p:sldId id="287" r:id="rId8"/>
    <p:sldId id="299" r:id="rId9"/>
    <p:sldId id="283" r:id="rId10"/>
    <p:sldId id="284" r:id="rId11"/>
    <p:sldId id="285" r:id="rId12"/>
    <p:sldId id="286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8" r:id="rId23"/>
    <p:sldId id="296" r:id="rId24"/>
    <p:sldId id="29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7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8CD25-3232-4059-8E47-CB2EAD84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91943-5D27-4D56-B826-CD9D5819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ECC49-67BA-41B4-8F17-1DCF1167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1C2F5-8B9A-4E5D-ADB6-49354D8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5399D-8A1A-435C-A6EB-3162156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9CF14-B7CF-445C-939D-9D8490F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D42FB-C765-4A15-A39D-E740199E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BE6A5-82F7-4887-942D-0A0160D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60B9D-77EA-4C00-A895-2894AFA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CFF61-6A5E-4026-9F5D-F6FF35E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12520-E569-4AAD-9F95-F7D05374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58FED-CE25-4AAA-B037-0CB2B6FC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01AAF-A9B2-4C13-9732-1A2240C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E129A-55CA-42F3-B774-9084335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6E561-C92D-4B54-8F9A-F471C00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CF88-2532-4B53-9CC5-F734F06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21D9D-83A1-4C7D-A2CB-1C51CFE5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669D7-1B0B-480F-ADD8-2575906D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D5AE5-E738-4D8F-A6BA-5D9C2B4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CD290-38C6-4EB3-B39E-ADF5D43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90BAA-C88E-4174-BC6E-8D52000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AC7AF-21F4-4E91-A296-79D9E9A2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246BC-B67C-4AEB-9A04-61AFE4F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C5826-3908-466B-8E68-2C8FA3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6012C-6273-4AE0-82DC-B8D8E66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C8C3F-EB8B-48BF-BF14-5B757EA9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07FB2-B2EA-466B-B4A2-EEE3804C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AF35F5-A0D6-4435-A935-F5BBB15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B08E4-5271-4C05-A087-D092E3D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E3DFB-5A47-4208-B9E8-2C38FA57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7F2BE-BAC6-4809-A0BE-9A3B826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5429-7532-430E-9EC6-ACDC5979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5688E-0206-42F4-A634-ABAB86F8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BF7CEF-FB04-4617-8D49-034FDD6C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CF745A-3672-4AFF-9984-BC3507AC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A9E4D9-1100-4C37-8A4C-AF08EE9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48544-B423-44A5-A6B9-7DF23403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CB7135-332D-4AFB-893D-6D1FA71D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AB5094-1596-4D6B-AA6A-0D82324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985-4A9F-414C-B238-5DDB887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3AEE5D-69A7-472B-A3B3-60D644A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8A1FB-B887-4B80-B22F-A088E7E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5E054-0667-4A1D-AF80-35FFC66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B955E-5849-474F-9675-89CF484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57F205-3B2E-46C9-834C-DE009E6C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0C557-00C0-4684-B466-1064490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79F9-CABA-4459-806E-E87CF53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9582-A562-421D-A304-D816DDE9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146D3-9970-40A7-B645-A9EBF8F0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AFBDD-3C4C-499D-8E4F-7432B948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B85DC-7ACA-449C-AE66-C7947AA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A8982-886D-4228-BADF-8C69DA9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6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87D17-94C3-45C3-A049-D409708E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FAF6C2-4F53-4E87-ABF5-F9797522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D4734-D208-4735-B1C5-2A01C31A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15821-9121-414C-BADD-674B228B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4BB42-2798-41B3-91C8-7F7C707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0D2C1-07B1-42AC-8429-4C16316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8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BD36A-49AB-4BE8-8C2A-98EF826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BF14-3750-4018-8974-1264188F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D8DB6-155C-4EC4-86B3-EAD11899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577-3EB1-4A83-ABD8-7419C322EEEC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99B0-6328-4355-B14B-191D4386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07B1C-176A-444D-9AFD-4A5DFC37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7EB5B-9658-47E8-89B9-1E9A1FF8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Bahnschrift SemiLight" panose="020B0502040204020203" pitchFamily="34" charset="0"/>
              </a:rPr>
              <a:t>Kaggle</a:t>
            </a:r>
            <a:r>
              <a:rPr kumimoji="1" lang="ja-JP" altLang="en-US" dirty="0">
                <a:latin typeface="Bahnschrift SemiLight" panose="020B0502040204020203" pitchFamily="34" charset="0"/>
              </a:rPr>
              <a:t> </a:t>
            </a:r>
            <a:r>
              <a:rPr kumimoji="1" lang="en-US" altLang="ja-JP" dirty="0">
                <a:latin typeface="Bahnschrift SemiLight" panose="020B0502040204020203" pitchFamily="34" charset="0"/>
              </a:rPr>
              <a:t>Bosch</a:t>
            </a:r>
            <a:r>
              <a:rPr kumimoji="1" lang="ja-JP" altLang="en-US" dirty="0">
                <a:latin typeface="Bahnschrift SemiLight" panose="020B0502040204020203" pitchFamily="34" charset="0"/>
              </a:rPr>
              <a:t> </a:t>
            </a:r>
            <a:br>
              <a:rPr kumimoji="1" lang="en-US" altLang="ja-JP" dirty="0">
                <a:latin typeface="Bahnschrift SemiLight" panose="020B0502040204020203" pitchFamily="34" charset="0"/>
              </a:rPr>
            </a:br>
            <a:r>
              <a:rPr lang="en-US" altLang="ja-JP" sz="4400" dirty="0">
                <a:latin typeface="Bahnschrift SemiLight" panose="020B0502040204020203" pitchFamily="34" charset="0"/>
              </a:rPr>
              <a:t>- </a:t>
            </a:r>
            <a:r>
              <a:rPr kumimoji="1" lang="en-US" altLang="ja-JP" sz="4400" dirty="0">
                <a:latin typeface="Bahnschrift SemiLight" panose="020B0502040204020203" pitchFamily="34" charset="0"/>
              </a:rPr>
              <a:t>season 2 - </a:t>
            </a:r>
            <a:endParaRPr kumimoji="1" lang="ja-JP" altLang="en-US" sz="4400" dirty="0">
              <a:latin typeface="Bahnschrift SemiLight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E721ED-12FA-499B-B6D7-9138CC49E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北川 知伸 </a:t>
            </a:r>
          </a:p>
        </p:txBody>
      </p:sp>
    </p:spTree>
    <p:extLst>
      <p:ext uri="{BB962C8B-B14F-4D97-AF65-F5344CB8AC3E}">
        <p14:creationId xmlns:p14="http://schemas.microsoft.com/office/powerpoint/2010/main" val="89740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692D-BC5B-41C4-8D10-F6D49AB2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Station </a:t>
            </a:r>
            <a:r>
              <a:rPr lang="ja-JP" altLang="en-US" sz="2400" dirty="0"/>
              <a:t>ごとに</a:t>
            </a:r>
            <a:endParaRPr lang="en-US" altLang="ja-JP" sz="2400" dirty="0"/>
          </a:p>
          <a:p>
            <a:r>
              <a:rPr lang="ja-JP" altLang="en-US" sz="2400" dirty="0"/>
              <a:t>重複している列を消す。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</a:t>
            </a:r>
            <a:r>
              <a:rPr lang="en-US" altLang="ja-JP" sz="2400" dirty="0"/>
              <a:t>※</a:t>
            </a:r>
            <a:r>
              <a:rPr lang="ja-JP" altLang="en-US" sz="2400" dirty="0"/>
              <a:t> 正確には、</a:t>
            </a:r>
            <a:r>
              <a:rPr lang="en-US" altLang="ja-JP" sz="2400" dirty="0"/>
              <a:t>2</a:t>
            </a:r>
            <a:r>
              <a:rPr lang="ja-JP" altLang="en-US" sz="2400" dirty="0"/>
              <a:t>個まで違うのは重複とみなす。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※</a:t>
            </a:r>
            <a:r>
              <a:rPr lang="ja-JP" altLang="en-US" sz="2400" dirty="0"/>
              <a:t> ちなみに前回の   </a:t>
            </a:r>
            <a:r>
              <a:rPr lang="en-US" altLang="ja-JP" sz="2400" dirty="0"/>
              <a:t>.</a:t>
            </a:r>
            <a:r>
              <a:rPr lang="en-US" altLang="ja-JP" sz="2400" dirty="0" err="1"/>
              <a:t>T.drop_duplicate</a:t>
            </a:r>
            <a:r>
              <a:rPr lang="en-US" altLang="ja-JP" sz="2400" dirty="0"/>
              <a:t>().T </a:t>
            </a:r>
            <a:r>
              <a:rPr lang="ja-JP" altLang="en-US" sz="2400" dirty="0"/>
              <a:t>は遅すぎて使えない。</a:t>
            </a:r>
            <a:r>
              <a:rPr lang="en-US" altLang="ja-JP" sz="2400" dirty="0"/>
              <a:t> 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numeric</a:t>
            </a:r>
            <a:r>
              <a:rPr lang="ja-JP" altLang="en-US" sz="2400" dirty="0"/>
              <a:t> も同じことをやった。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2994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02577-7F61-4159-9ED8-46BB48A1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Station </a:t>
            </a:r>
            <a:r>
              <a:rPr lang="ja-JP" altLang="en-US" sz="2400" dirty="0"/>
              <a:t>ごとに</a:t>
            </a:r>
            <a:endParaRPr lang="en-US" altLang="ja-JP" sz="2400" dirty="0"/>
          </a:p>
          <a:p>
            <a:r>
              <a:rPr lang="en-US" altLang="ja-JP" sz="2400" dirty="0"/>
              <a:t>Unique value </a:t>
            </a:r>
            <a:r>
              <a:rPr lang="ja-JP" altLang="en-US" sz="2400" dirty="0" err="1"/>
              <a:t>を抽</a:t>
            </a:r>
            <a:r>
              <a:rPr lang="ja-JP" altLang="en-US" sz="2400" dirty="0"/>
              <a:t>出して、列を追加しながらエンコード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</a:t>
            </a:r>
            <a:r>
              <a:rPr lang="en-US" altLang="ja-JP" sz="2400" dirty="0"/>
              <a:t>(</a:t>
            </a:r>
            <a:r>
              <a:rPr lang="ja-JP" altLang="en-US" sz="2400" dirty="0"/>
              <a:t>例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lang="ja-JP" altLang="en-US" sz="2400" dirty="0"/>
              <a:t>       </a:t>
            </a:r>
            <a:r>
              <a:rPr lang="en-US" altLang="ja-JP" sz="2400" dirty="0"/>
              <a:t>L01_S50_F300 </a:t>
            </a:r>
            <a:r>
              <a:rPr lang="ja-JP" altLang="en-US" sz="2400" dirty="0"/>
              <a:t>の </a:t>
            </a:r>
            <a:r>
              <a:rPr lang="en-US" altLang="ja-JP" sz="2400" dirty="0"/>
              <a:t>unique value = [Nan, T1, T9, T32, T40]</a:t>
            </a:r>
          </a:p>
          <a:p>
            <a:pPr marL="0" indent="0">
              <a:buNone/>
            </a:pPr>
            <a:r>
              <a:rPr lang="en-US" altLang="ja-JP" sz="2400" dirty="0"/>
              <a:t>       </a:t>
            </a:r>
            <a:r>
              <a:rPr lang="ja-JP" altLang="en-US" sz="2400" dirty="0"/>
              <a:t>→ </a:t>
            </a:r>
            <a:r>
              <a:rPr lang="en-US" altLang="ja-JP" sz="2400" dirty="0"/>
              <a:t>L01_S50_F300_bit0  (T1, T9)</a:t>
            </a:r>
          </a:p>
          <a:p>
            <a:pPr marL="457200" lvl="1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     </a:t>
            </a:r>
            <a:r>
              <a:rPr lang="en-US" altLang="ja-JP" dirty="0"/>
              <a:t>L01_S50_F300_bit3  (T9, T40)</a:t>
            </a:r>
          </a:p>
          <a:p>
            <a:pPr marL="457200" lvl="1" indent="0">
              <a:buNone/>
            </a:pPr>
            <a:r>
              <a:rPr lang="ja-JP" altLang="en-US" dirty="0"/>
              <a:t>       </a:t>
            </a:r>
            <a:r>
              <a:rPr lang="en-US" altLang="ja-JP" dirty="0"/>
              <a:t>L01_S50_F300_bit5  (T32, T40)</a:t>
            </a:r>
          </a:p>
          <a:p>
            <a:pPr marL="457200" lvl="1" indent="0">
              <a:buNone/>
            </a:pPr>
            <a:r>
              <a:rPr lang="en-US" altLang="ja-JP" dirty="0"/>
              <a:t>  ※</a:t>
            </a:r>
            <a:r>
              <a:rPr lang="ja-JP" altLang="en-US" dirty="0"/>
              <a:t> もとの </a:t>
            </a:r>
            <a:r>
              <a:rPr lang="en-US" altLang="ja-JP" dirty="0"/>
              <a:t>feature </a:t>
            </a:r>
            <a:r>
              <a:rPr lang="ja-JP" altLang="en-US" dirty="0"/>
              <a:t>は消す。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20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02577-7F61-4159-9ED8-46BB48A1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成績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r>
              <a:rPr lang="ja-JP" altLang="en-US" sz="2400" dirty="0"/>
              <a:t>パス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r>
              <a:rPr lang="en-US" altLang="ja-JP" sz="2400" dirty="0"/>
              <a:t>(</a:t>
            </a:r>
            <a:r>
              <a:rPr lang="ja-JP" altLang="en-US" sz="2400" dirty="0"/>
              <a:t>ビットエンコーディングなし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→ </a:t>
            </a:r>
            <a:r>
              <a:rPr lang="en-US" altLang="ja-JP" sz="2400" dirty="0">
                <a:solidFill>
                  <a:srgbClr val="FF0000"/>
                </a:solidFill>
              </a:rPr>
              <a:t>0.21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パス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r>
              <a:rPr lang="en-US" altLang="ja-JP" sz="2400" dirty="0"/>
              <a:t>(</a:t>
            </a:r>
            <a:r>
              <a:rPr lang="ja-JP" altLang="en-US" sz="2400" dirty="0"/>
              <a:t>ビットエンコーディングあり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→ </a:t>
            </a:r>
            <a:r>
              <a:rPr lang="en-US" altLang="ja-JP" sz="2400" dirty="0">
                <a:solidFill>
                  <a:srgbClr val="FF0000"/>
                </a:solidFill>
              </a:rPr>
              <a:t>0.26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何か効いてるのかも。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28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DCB51B3-DFB4-4245-BBC2-4AE8056B2BD7}"/>
              </a:ext>
            </a:extLst>
          </p:cNvPr>
          <p:cNvSpPr/>
          <p:nvPr/>
        </p:nvSpPr>
        <p:spPr>
          <a:xfrm>
            <a:off x="2064774" y="2703872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S0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S28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CFE3ED1-CA78-46CA-8372-8C826ED173CE}"/>
              </a:ext>
            </a:extLst>
          </p:cNvPr>
          <p:cNvSpPr/>
          <p:nvPr/>
        </p:nvSpPr>
        <p:spPr>
          <a:xfrm>
            <a:off x="6872748" y="1244200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S29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S38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06DF51D-58EF-4C55-8EDC-DE89D1725017}"/>
              </a:ext>
            </a:extLst>
          </p:cNvPr>
          <p:cNvSpPr/>
          <p:nvPr/>
        </p:nvSpPr>
        <p:spPr>
          <a:xfrm>
            <a:off x="6872748" y="4414684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S39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S51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4666243" cy="134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エラー率が高い</a:t>
            </a:r>
            <a:r>
              <a:rPr lang="en-US" altLang="ja-JP" sz="2400" dirty="0"/>
              <a:t>S32</a:t>
            </a:r>
            <a:r>
              <a:rPr lang="ja-JP" altLang="en-US" sz="2400" dirty="0"/>
              <a:t>に着目。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S29-S38</a:t>
            </a:r>
            <a:r>
              <a:rPr lang="ja-JP" altLang="en-US" sz="2400" dirty="0"/>
              <a:t> と、</a:t>
            </a:r>
            <a:r>
              <a:rPr lang="en-US" altLang="ja-JP" sz="2400" dirty="0"/>
              <a:t>S39-S51</a:t>
            </a:r>
            <a:r>
              <a:rPr lang="ja-JP" altLang="en-US" sz="2400" dirty="0"/>
              <a:t> は排他。</a:t>
            </a:r>
            <a:endParaRPr lang="en-US" altLang="ja-JP" sz="24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70FBB58-ED48-44DF-BC61-4EFFA81BB110}"/>
              </a:ext>
            </a:extLst>
          </p:cNvPr>
          <p:cNvSpPr txBox="1">
            <a:spLocks/>
          </p:cNvSpPr>
          <p:nvPr/>
        </p:nvSpPr>
        <p:spPr>
          <a:xfrm>
            <a:off x="9579569" y="1329090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①</a:t>
            </a:r>
            <a:endParaRPr lang="en-US" altLang="ja-JP" sz="2400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6B49448-5059-4B4D-B8CF-91983C7F1C93}"/>
              </a:ext>
            </a:extLst>
          </p:cNvPr>
          <p:cNvSpPr/>
          <p:nvPr/>
        </p:nvSpPr>
        <p:spPr>
          <a:xfrm>
            <a:off x="1307690" y="2568363"/>
            <a:ext cx="8495071" cy="788874"/>
          </a:xfrm>
          <a:custGeom>
            <a:avLst/>
            <a:gdLst>
              <a:gd name="connsiteX0" fmla="*/ 0 w 8495071"/>
              <a:gd name="connsiteY0" fmla="*/ 626322 h 697633"/>
              <a:gd name="connsiteX1" fmla="*/ 2753032 w 8495071"/>
              <a:gd name="connsiteY1" fmla="*/ 645986 h 697633"/>
              <a:gd name="connsiteX2" fmla="*/ 5427406 w 8495071"/>
              <a:gd name="connsiteY2" fmla="*/ 46219 h 697633"/>
              <a:gd name="connsiteX3" fmla="*/ 8495071 w 8495071"/>
              <a:gd name="connsiteY3" fmla="*/ 85548 h 69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5071" h="697633">
                <a:moveTo>
                  <a:pt x="0" y="626322"/>
                </a:moveTo>
                <a:cubicBezTo>
                  <a:pt x="924232" y="684496"/>
                  <a:pt x="1848464" y="742670"/>
                  <a:pt x="2753032" y="645986"/>
                </a:cubicBezTo>
                <a:cubicBezTo>
                  <a:pt x="3657600" y="549302"/>
                  <a:pt x="4470400" y="139625"/>
                  <a:pt x="5427406" y="46219"/>
                </a:cubicBezTo>
                <a:cubicBezTo>
                  <a:pt x="6384413" y="-47187"/>
                  <a:pt x="7439742" y="19180"/>
                  <a:pt x="8495071" y="85548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4D557AA-7EE2-4D12-AB0A-CE9BD0C3F6D3}"/>
              </a:ext>
            </a:extLst>
          </p:cNvPr>
          <p:cNvSpPr txBox="1">
            <a:spLocks/>
          </p:cNvSpPr>
          <p:nvPr/>
        </p:nvSpPr>
        <p:spPr>
          <a:xfrm>
            <a:off x="9524436" y="2277583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②</a:t>
            </a:r>
            <a:endParaRPr lang="en-US" altLang="ja-JP" sz="2400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66E2CA0-8098-4834-9971-FB8CC263B6DF}"/>
              </a:ext>
            </a:extLst>
          </p:cNvPr>
          <p:cNvSpPr/>
          <p:nvPr/>
        </p:nvSpPr>
        <p:spPr>
          <a:xfrm>
            <a:off x="1445342" y="4031226"/>
            <a:ext cx="8268929" cy="958345"/>
          </a:xfrm>
          <a:custGeom>
            <a:avLst/>
            <a:gdLst>
              <a:gd name="connsiteX0" fmla="*/ 0 w 8268929"/>
              <a:gd name="connsiteY0" fmla="*/ 0 h 958345"/>
              <a:gd name="connsiteX1" fmla="*/ 3755923 w 8268929"/>
              <a:gd name="connsiteY1" fmla="*/ 383458 h 958345"/>
              <a:gd name="connsiteX2" fmla="*/ 6027174 w 8268929"/>
              <a:gd name="connsiteY2" fmla="*/ 875071 h 958345"/>
              <a:gd name="connsiteX3" fmla="*/ 8268929 w 8268929"/>
              <a:gd name="connsiteY3" fmla="*/ 953729 h 95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8929" h="958345">
                <a:moveTo>
                  <a:pt x="0" y="0"/>
                </a:moveTo>
                <a:cubicBezTo>
                  <a:pt x="1375697" y="118806"/>
                  <a:pt x="2751394" y="237613"/>
                  <a:pt x="3755923" y="383458"/>
                </a:cubicBezTo>
                <a:cubicBezTo>
                  <a:pt x="4760452" y="529303"/>
                  <a:pt x="5275006" y="780026"/>
                  <a:pt x="6027174" y="875071"/>
                </a:cubicBezTo>
                <a:cubicBezTo>
                  <a:pt x="6779342" y="970116"/>
                  <a:pt x="7524135" y="961922"/>
                  <a:pt x="8268929" y="953729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710B3CE-4BD3-44E0-9E39-66BB8E4EFE0B}"/>
              </a:ext>
            </a:extLst>
          </p:cNvPr>
          <p:cNvSpPr txBox="1">
            <a:spLocks/>
          </p:cNvSpPr>
          <p:nvPr/>
        </p:nvSpPr>
        <p:spPr>
          <a:xfrm>
            <a:off x="9401532" y="4592820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③</a:t>
            </a:r>
            <a:endParaRPr lang="en-US" altLang="ja-JP" sz="2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BBE3B7-4591-4894-B739-BD6C49F00A5C}"/>
              </a:ext>
            </a:extLst>
          </p:cNvPr>
          <p:cNvSpPr/>
          <p:nvPr/>
        </p:nvSpPr>
        <p:spPr>
          <a:xfrm>
            <a:off x="7427360" y="1232734"/>
            <a:ext cx="1032387" cy="5751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S32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C02524C-5452-436C-8339-2867CBD3EB02}"/>
              </a:ext>
            </a:extLst>
          </p:cNvPr>
          <p:cNvSpPr/>
          <p:nvPr/>
        </p:nvSpPr>
        <p:spPr>
          <a:xfrm>
            <a:off x="1307690" y="1654442"/>
            <a:ext cx="8603226" cy="1596843"/>
          </a:xfrm>
          <a:custGeom>
            <a:avLst/>
            <a:gdLst>
              <a:gd name="connsiteX0" fmla="*/ 0 w 8603226"/>
              <a:gd name="connsiteY0" fmla="*/ 1519533 h 1596843"/>
              <a:gd name="connsiteX1" fmla="*/ 137652 w 8603226"/>
              <a:gd name="connsiteY1" fmla="*/ 1519533 h 1596843"/>
              <a:gd name="connsiteX2" fmla="*/ 2605549 w 8603226"/>
              <a:gd name="connsiteY2" fmla="*/ 1490037 h 1596843"/>
              <a:gd name="connsiteX3" fmla="*/ 4768645 w 8603226"/>
              <a:gd name="connsiteY3" fmla="*/ 172514 h 1596843"/>
              <a:gd name="connsiteX4" fmla="*/ 8603226 w 8603226"/>
              <a:gd name="connsiteY4" fmla="*/ 54527 h 159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3226" h="1596843">
                <a:moveTo>
                  <a:pt x="0" y="1519533"/>
                </a:moveTo>
                <a:lnTo>
                  <a:pt x="137652" y="1519533"/>
                </a:lnTo>
                <a:cubicBezTo>
                  <a:pt x="571910" y="1514617"/>
                  <a:pt x="1833717" y="1714540"/>
                  <a:pt x="2605549" y="1490037"/>
                </a:cubicBezTo>
                <a:cubicBezTo>
                  <a:pt x="3377381" y="1265534"/>
                  <a:pt x="3769032" y="411766"/>
                  <a:pt x="4768645" y="172514"/>
                </a:cubicBezTo>
                <a:cubicBezTo>
                  <a:pt x="5768258" y="-66738"/>
                  <a:pt x="7185742" y="-6106"/>
                  <a:pt x="8603226" y="54527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2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9478297" cy="1901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モデルが違うのでは。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実のところはメモリが足りなくて同時に全</a:t>
            </a:r>
            <a:r>
              <a:rPr lang="en-US" altLang="ja-JP" sz="2400" dirty="0"/>
              <a:t>Station</a:t>
            </a:r>
            <a:r>
              <a:rPr lang="ja-JP" altLang="en-US" sz="2400" dirty="0"/>
              <a:t>が読めないので読む量を減らしたかった。</a:t>
            </a:r>
            <a:endParaRPr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A12F8C8-F718-4E3F-987B-8A38AAFB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37851"/>
              </p:ext>
            </p:extLst>
          </p:nvPr>
        </p:nvGraphicFramePr>
        <p:xfrm>
          <a:off x="1646903" y="2939416"/>
          <a:ext cx="7742903" cy="2011680"/>
        </p:xfrm>
        <a:graphic>
          <a:graphicData uri="http://schemas.openxmlformats.org/drawingml/2006/table">
            <a:tbl>
              <a:tblPr/>
              <a:tblGrid>
                <a:gridCol w="3013587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(train)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NG</a:t>
                      </a:r>
                      <a:r>
                        <a:rPr kumimoji="1" lang="ja-JP" altLang="en-US" dirty="0"/>
                        <a:t>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(train, </a:t>
                      </a:r>
                    </a:p>
                    <a:p>
                      <a:r>
                        <a:rPr kumimoji="1" lang="en-US" altLang="ja-JP" dirty="0"/>
                        <a:t>Response=1)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NG</a:t>
                      </a:r>
                      <a:r>
                        <a:rPr kumimoji="1" lang="ja-JP" altLang="en-US" dirty="0"/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24543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1106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4.50%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1095118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5441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0.496%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64086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0.518%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dirty="0"/>
              <a:t>mcc</a:t>
            </a:r>
            <a:r>
              <a:rPr lang="ja-JP" altLang="en-US" sz="2400" dirty="0"/>
              <a:t>を個別に最大化。パス情報 </a:t>
            </a:r>
            <a:r>
              <a:rPr lang="en-US" altLang="ja-JP" sz="2400" dirty="0"/>
              <a:t>+ </a:t>
            </a:r>
            <a:r>
              <a:rPr lang="ja-JP" altLang="en-US" sz="2400" dirty="0"/>
              <a:t>若干の</a:t>
            </a:r>
            <a:r>
              <a:rPr lang="en-US" altLang="ja-JP" sz="2400" dirty="0"/>
              <a:t>feature</a:t>
            </a:r>
            <a:r>
              <a:rPr lang="ja-JP" altLang="en-US" sz="2400" dirty="0" err="1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本当は違う気がするが</a:t>
            </a:r>
            <a:r>
              <a:rPr lang="en-US" altLang="ja-JP" sz="2400" dirty="0"/>
              <a:t>(</a:t>
            </a:r>
            <a:r>
              <a:rPr lang="ja-JP" altLang="en-US" sz="2400" dirty="0"/>
              <a:t>特に②はアンダーサンプルしてる</a:t>
            </a:r>
            <a:r>
              <a:rPr lang="en-US" altLang="ja-JP" sz="2400" dirty="0"/>
              <a:t>)</a:t>
            </a:r>
            <a:r>
              <a:rPr lang="ja-JP" altLang="en-US" sz="2400" dirty="0" err="1"/>
              <a:t>、</a:t>
            </a:r>
            <a:r>
              <a:rPr lang="ja-JP" altLang="en-US" sz="2400" dirty="0"/>
              <a:t>目をつぶる。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7649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- 0.23842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- 0.23084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13922E0-AF6D-4FA5-A5F0-AD5AC1FD9327}"/>
              </a:ext>
            </a:extLst>
          </p:cNvPr>
          <p:cNvSpPr txBox="1">
            <a:spLocks/>
          </p:cNvSpPr>
          <p:nvPr/>
        </p:nvSpPr>
        <p:spPr>
          <a:xfrm>
            <a:off x="1307690" y="6037006"/>
            <a:ext cx="10441858" cy="51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Swap128GByte</a:t>
            </a:r>
            <a:r>
              <a:rPr lang="ja-JP" altLang="en-US" sz="2400" dirty="0"/>
              <a:t> にしてやっと学習が終わる</a:t>
            </a:r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001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ビットエンコード、</a:t>
            </a:r>
            <a:r>
              <a:rPr lang="en-US" altLang="ja-JP" sz="2400" dirty="0"/>
              <a:t>numeric </a:t>
            </a:r>
            <a:r>
              <a:rPr lang="ja-JP" altLang="en-US" sz="2400" dirty="0"/>
              <a:t>を全部入れた。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②は相変わらずアンダーサンプルしている。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43387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- 0.26667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- 0.25290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2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ビットエンコード、</a:t>
            </a:r>
            <a:r>
              <a:rPr lang="en-US" altLang="ja-JP" sz="2400" dirty="0"/>
              <a:t>numeric </a:t>
            </a:r>
            <a:r>
              <a:rPr lang="ja-JP" altLang="en-US" sz="2400" dirty="0"/>
              <a:t>を全部入れた。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en-US" altLang="ja-JP" sz="2400" dirty="0"/>
              <a:t> </a:t>
            </a:r>
            <a:r>
              <a:rPr lang="ja-JP" altLang="en-US" sz="2400" dirty="0"/>
              <a:t>→ 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に変えて、②を全サンプル使用。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19917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- 0.23996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- 0.22464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91735E9-6F5D-4995-A519-223114922A25}"/>
              </a:ext>
            </a:extLst>
          </p:cNvPr>
          <p:cNvSpPr txBox="1">
            <a:spLocks/>
          </p:cNvSpPr>
          <p:nvPr/>
        </p:nvSpPr>
        <p:spPr>
          <a:xfrm>
            <a:off x="1307690" y="5344861"/>
            <a:ext cx="10441858" cy="190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下がった</a:t>
            </a:r>
            <a:r>
              <a:rPr lang="en-US" altLang="ja-JP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→ が、実は③が足を引っ張っているだけなので、おそらく③がちゃんとなればスコアは上がるのでは。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0273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Feature importance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6F3AC6-1A97-4C87-BC54-F7FC1C00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93" y="4621591"/>
            <a:ext cx="10411623" cy="17719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D0BF2E5-6E7F-4564-BC10-A31675F4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50" y="1913980"/>
            <a:ext cx="11026750" cy="206128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08703" y="1587640"/>
            <a:ext cx="22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S32</a:t>
            </a:r>
            <a:r>
              <a:rPr lang="ja-JP" altLang="en-US" dirty="0"/>
              <a:t>通過</a:t>
            </a: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D2810D-042E-4F2E-8E7F-CE93CBB8F106}"/>
              </a:ext>
            </a:extLst>
          </p:cNvPr>
          <p:cNvSpPr txBox="1"/>
          <p:nvPr/>
        </p:nvSpPr>
        <p:spPr>
          <a:xfrm>
            <a:off x="1808703" y="4298425"/>
            <a:ext cx="359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 </a:t>
            </a:r>
            <a:r>
              <a:rPr lang="en-US" altLang="ja-JP" dirty="0"/>
              <a:t>S28-S38</a:t>
            </a:r>
            <a:r>
              <a:rPr lang="ja-JP" altLang="en-US" dirty="0" err="1"/>
              <a:t>、</a:t>
            </a:r>
            <a:r>
              <a:rPr lang="en-US" altLang="ja-JP" dirty="0"/>
              <a:t>S32</a:t>
            </a:r>
            <a:r>
              <a:rPr lang="ja-JP" altLang="en-US" dirty="0"/>
              <a:t>通過なし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01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08702" y="1700981"/>
            <a:ext cx="803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通過点情報を</a:t>
            </a:r>
            <a:r>
              <a:rPr lang="en-US" altLang="ja-JP" sz="2400" dirty="0"/>
              <a:t>ID/</a:t>
            </a:r>
            <a:r>
              <a:rPr lang="en-US" altLang="ja-JP" sz="2400" dirty="0" err="1"/>
              <a:t>StartTime</a:t>
            </a:r>
            <a:r>
              <a:rPr lang="en-US" altLang="ja-JP" sz="2400" dirty="0"/>
              <a:t>/</a:t>
            </a:r>
            <a:r>
              <a:rPr lang="en-US" altLang="ja-JP" sz="2400" dirty="0" err="1"/>
              <a:t>EndTime</a:t>
            </a:r>
            <a:r>
              <a:rPr lang="ja-JP" altLang="en-US" sz="2400" dirty="0"/>
              <a:t>でソートし、</a:t>
            </a:r>
            <a:endParaRPr lang="en-US" altLang="ja-JP" sz="2400" dirty="0"/>
          </a:p>
          <a:p>
            <a:r>
              <a:rPr lang="ja-JP" altLang="en-US" sz="2400" dirty="0"/>
              <a:t>前後列との完全一致を特徴に加える。</a:t>
            </a:r>
            <a:endParaRPr lang="en-US" altLang="ja-JP" sz="2400" dirty="0"/>
          </a:p>
          <a:p>
            <a:r>
              <a:rPr lang="ja-JP" altLang="en-US" sz="2400" dirty="0"/>
              <a:t>→ 効いてない</a:t>
            </a:r>
            <a:r>
              <a:rPr lang="en-US" altLang="ja-JP" sz="2400" dirty="0"/>
              <a:t>…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9E594C-E89D-49E3-8DBF-EC6A747C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1758701"/>
            <a:ext cx="2266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前回のあらすじ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10080031" cy="4901022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Categorical</a:t>
            </a:r>
            <a:r>
              <a:rPr lang="ja-JP" altLang="en-US" sz="2000" dirty="0"/>
              <a:t> はビットだ</a:t>
            </a:r>
            <a:r>
              <a:rPr lang="en-US" altLang="ja-JP" sz="2000" dirty="0"/>
              <a:t>!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2988DC8-B879-42A7-B8A5-0C0BF8B8C148}"/>
              </a:ext>
            </a:extLst>
          </p:cNvPr>
          <p:cNvSpPr txBox="1">
            <a:spLocks/>
          </p:cNvSpPr>
          <p:nvPr/>
        </p:nvSpPr>
        <p:spPr>
          <a:xfrm>
            <a:off x="2710292" y="2966164"/>
            <a:ext cx="9245734" cy="1478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T32</a:t>
            </a:r>
            <a:r>
              <a:rPr lang="ja-JP" altLang="en-US" dirty="0"/>
              <a:t>                   </a:t>
            </a:r>
            <a:r>
              <a:rPr lang="en-US" altLang="ja-JP" dirty="0"/>
              <a:t> = 0x0000 0020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T-2147483648 </a:t>
            </a:r>
            <a:r>
              <a:rPr lang="ja-JP" altLang="en-US" dirty="0"/>
              <a:t>  </a:t>
            </a:r>
            <a:r>
              <a:rPr lang="en-US" altLang="ja-JP" dirty="0"/>
              <a:t>= 0x8000</a:t>
            </a:r>
            <a:r>
              <a:rPr lang="ja-JP" altLang="en-US" dirty="0"/>
              <a:t> </a:t>
            </a:r>
            <a:r>
              <a:rPr lang="en-US" altLang="ja-JP" dirty="0"/>
              <a:t>0000   (</a:t>
            </a:r>
            <a:r>
              <a:rPr lang="ja-JP" altLang="en-US" dirty="0"/>
              <a:t>符号付で扱ってる</a:t>
            </a:r>
            <a:r>
              <a:rPr lang="en-US" altLang="ja-JP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Nan</a:t>
            </a:r>
            <a:r>
              <a:rPr lang="ja-JP" altLang="en-US" dirty="0"/>
              <a:t> </a:t>
            </a:r>
            <a:r>
              <a:rPr lang="en-US" altLang="ja-JP" dirty="0"/>
              <a:t>= T0           = 0x0000 0000</a:t>
            </a:r>
          </a:p>
          <a:p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9A15CFC-9BCC-4A4E-9E84-8363E497F2C6}"/>
              </a:ext>
            </a:extLst>
          </p:cNvPr>
          <p:cNvGrpSpPr/>
          <p:nvPr/>
        </p:nvGrpSpPr>
        <p:grpSpPr>
          <a:xfrm>
            <a:off x="3287907" y="1956839"/>
            <a:ext cx="7452853" cy="799493"/>
            <a:chOff x="1593808" y="2976935"/>
            <a:chExt cx="9050674" cy="77245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DEF99E6-008D-4F50-B0AA-228E6C6CF36D}"/>
                </a:ext>
              </a:extLst>
            </p:cNvPr>
            <p:cNvGrpSpPr/>
            <p:nvPr/>
          </p:nvGrpSpPr>
          <p:grpSpPr>
            <a:xfrm>
              <a:off x="8209936" y="3380058"/>
              <a:ext cx="2182760" cy="369332"/>
              <a:chOff x="7551174" y="2996600"/>
              <a:chExt cx="2182760" cy="369332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7CA483A-0225-4F02-AE3D-0CE689DABF47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3CD067-E282-4942-B7FE-84BDAFF142D5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724A4A4-1A93-45D0-9292-8F35FEE1ADA7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45AA716-2230-4D30-8843-3FDB19D1D4F7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D33DD74-2294-4BCF-9588-70E6368A85DF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2A1EFD3-5DB5-45C7-A729-6557CB2C6B9A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3922550-7073-47D2-BD12-7336B6BE7E1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C2ED060-121F-43FE-A0B2-FA81972328C5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34A2494-DD62-497D-9CAF-1012D83E74BD}"/>
                </a:ext>
              </a:extLst>
            </p:cNvPr>
            <p:cNvGrpSpPr/>
            <p:nvPr/>
          </p:nvGrpSpPr>
          <p:grpSpPr>
            <a:xfrm>
              <a:off x="6046840" y="3380058"/>
              <a:ext cx="2182760" cy="369332"/>
              <a:chOff x="7551174" y="2996600"/>
              <a:chExt cx="2182760" cy="369332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3E66401-54E1-468C-9116-0FBE54ACD48F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C4EF12D-0852-44FF-AB71-8D66810AFAB1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1A71BB-6F91-49D9-B607-9E9EDC6940CE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249F927-F49A-47BF-8A05-D4C572FE7D1E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0064AD6-C5FA-4180-BB23-F3BB2BC9E20F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C6FFC71-5864-4C2D-AE26-FCC096EF2B40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75480EE-1072-4C0E-B230-3BC900AA0C6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BDD24D6-20F4-4848-8069-DCBA00120A4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D209593-DE3D-46D7-95C6-3988AA595543}"/>
                </a:ext>
              </a:extLst>
            </p:cNvPr>
            <p:cNvGrpSpPr/>
            <p:nvPr/>
          </p:nvGrpSpPr>
          <p:grpSpPr>
            <a:xfrm>
              <a:off x="3891608" y="3380058"/>
              <a:ext cx="2182760" cy="369332"/>
              <a:chOff x="7551174" y="2996600"/>
              <a:chExt cx="2182760" cy="369332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F29ABA1-CE9D-48F3-8B2B-9B5E3E0CD8F0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511664A-EC62-438C-8FAF-F4761C6A3CC2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99DB1C-95D6-41C7-AF77-5E17C726D2E6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9401B24-17C4-497F-92B2-EA8F4C5A1227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1DE1586-3C04-4A8C-8DB0-1408523E9E5B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C7D6BF9-8435-4250-9107-51F7B86A52B9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28686A6-30F5-4B0A-9163-D26F0B52D983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E08A38C-2821-48F8-9477-9B14C4FFB53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AEBB711-613A-4DA4-B04B-28E800036B57}"/>
                </a:ext>
              </a:extLst>
            </p:cNvPr>
            <p:cNvGrpSpPr/>
            <p:nvPr/>
          </p:nvGrpSpPr>
          <p:grpSpPr>
            <a:xfrm>
              <a:off x="1756041" y="3380058"/>
              <a:ext cx="2182760" cy="369332"/>
              <a:chOff x="7551174" y="2996600"/>
              <a:chExt cx="2182760" cy="369332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B867CD-7937-4B81-8019-0BFDA2139FF3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C716362-335E-43A9-90EB-261764039155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68E28F-291C-42C6-815D-0DFBF986D9A4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B4EC7EA-EFBB-421A-AE57-FDA3F0721831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B819392-3A95-46A0-899E-B01333E4853A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BBA722B-D391-4B24-B1BB-B911692B08A7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4C29159-7153-46C2-8968-940ED13C3C2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44F64E-9FCA-4AA5-B38F-C2697FA3272E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37949C3-6E5E-4A71-967B-72730E90BFD6}"/>
                </a:ext>
              </a:extLst>
            </p:cNvPr>
            <p:cNvSpPr txBox="1"/>
            <p:nvPr/>
          </p:nvSpPr>
          <p:spPr>
            <a:xfrm>
              <a:off x="9822426" y="2976935"/>
              <a:ext cx="8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Bit0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79FB18F-B530-4844-947B-E4130AE4835A}"/>
                </a:ext>
              </a:extLst>
            </p:cNvPr>
            <p:cNvSpPr txBox="1"/>
            <p:nvPr/>
          </p:nvSpPr>
          <p:spPr>
            <a:xfrm>
              <a:off x="1593808" y="2976935"/>
              <a:ext cx="958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Bit31</a:t>
              </a:r>
              <a:endParaRPr kumimoji="1" lang="ja-JP" altLang="en-US" dirty="0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F07A731-B495-45E0-86F1-D5AF806EEFDB}"/>
              </a:ext>
            </a:extLst>
          </p:cNvPr>
          <p:cNvSpPr txBox="1"/>
          <p:nvPr/>
        </p:nvSpPr>
        <p:spPr>
          <a:xfrm>
            <a:off x="1794413" y="2072789"/>
            <a:ext cx="138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73158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38199" y="1615305"/>
            <a:ext cx="940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numeric</a:t>
            </a:r>
            <a:r>
              <a:rPr kumimoji="1" lang="ja-JP" altLang="en-US" sz="2400" dirty="0"/>
              <a:t> → 劇的に効く。</a:t>
            </a:r>
            <a:endParaRPr kumimoji="1" lang="en-US" altLang="ja-JP" sz="2400" dirty="0"/>
          </a:p>
          <a:p>
            <a:r>
              <a:rPr kumimoji="1" lang="ja-JP" altLang="en-US" sz="2400" dirty="0"/>
              <a:t>通過情報 </a:t>
            </a:r>
            <a:r>
              <a:rPr kumimoji="1" lang="en-US" altLang="ja-JP" sz="2400" dirty="0"/>
              <a:t>(0/1) </a:t>
            </a:r>
            <a:r>
              <a:rPr kumimoji="1" lang="ja-JP" altLang="en-US" sz="2400" dirty="0"/>
              <a:t>との組み合わせだけで</a:t>
            </a:r>
            <a:r>
              <a:rPr kumimoji="1" lang="en-US" altLang="ja-JP" sz="2400" dirty="0"/>
              <a:t>mcc</a:t>
            </a:r>
            <a:r>
              <a:rPr kumimoji="1" lang="ja-JP" altLang="en-US" sz="2400" dirty="0"/>
              <a:t>が</a:t>
            </a:r>
            <a:endParaRPr kumimoji="1" lang="en-US" altLang="ja-JP" sz="2400" dirty="0"/>
          </a:p>
          <a:p>
            <a:r>
              <a:rPr kumimoji="1" lang="en-US" altLang="ja-JP" sz="2400" dirty="0"/>
              <a:t>0.22 </a:t>
            </a:r>
            <a:r>
              <a:rPr kumimoji="1" lang="ja-JP" altLang="en-US" sz="2400" dirty="0"/>
              <a:t>→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0.39</a:t>
            </a:r>
            <a:r>
              <a:rPr kumimoji="1" lang="ja-JP" altLang="en-US" sz="2400" dirty="0"/>
              <a:t> に。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05BD49-AFA5-4DDB-8267-93503A94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3" y="2746808"/>
            <a:ext cx="8033388" cy="27196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93F46A-7DEB-4742-9A2A-2419D2549618}"/>
              </a:ext>
            </a:extLst>
          </p:cNvPr>
          <p:cNvSpPr txBox="1"/>
          <p:nvPr/>
        </p:nvSpPr>
        <p:spPr>
          <a:xfrm>
            <a:off x="1838198" y="5727442"/>
            <a:ext cx="958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Feature importance </a:t>
            </a:r>
            <a:r>
              <a:rPr lang="ja-JP" altLang="en-US" sz="2400" dirty="0" err="1"/>
              <a:t>だけ</a:t>
            </a:r>
            <a:r>
              <a:rPr lang="ja-JP" altLang="en-US" sz="2400" dirty="0"/>
              <a:t>見ると大して変わらないように見えるが、</a:t>
            </a:r>
            <a:endParaRPr lang="en-US" altLang="ja-JP" sz="2400" dirty="0"/>
          </a:p>
          <a:p>
            <a:r>
              <a:rPr lang="ja-JP" altLang="en-US" sz="2400" dirty="0"/>
              <a:t>スコアは上がってる</a:t>
            </a:r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125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F2903C-1003-4779-A81A-1914C3D3CA7A}"/>
              </a:ext>
            </a:extLst>
          </p:cNvPr>
          <p:cNvSpPr txBox="1"/>
          <p:nvPr/>
        </p:nvSpPr>
        <p:spPr>
          <a:xfrm>
            <a:off x="1543231" y="1541291"/>
            <a:ext cx="940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一致フラグを、パス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分割に導入。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DFE9927-81C4-4C79-90A1-72804ABF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72540"/>
              </p:ext>
            </p:extLst>
          </p:nvPr>
        </p:nvGraphicFramePr>
        <p:xfrm>
          <a:off x="2035276" y="1998072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16740974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948290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3330937645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1672336940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971297787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4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7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19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rgbClr val="7030A0"/>
                          </a:solidFill>
                        </a:rPr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44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- 0.42590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- 0.41432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4092"/>
                  </a:ext>
                </a:extLst>
              </a:tr>
            </a:tbl>
          </a:graphicData>
        </a:graphic>
      </p:graphicFrame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AC7BAB9D-46FA-4904-8316-59247F876046}"/>
              </a:ext>
            </a:extLst>
          </p:cNvPr>
          <p:cNvSpPr txBox="1">
            <a:spLocks/>
          </p:cNvSpPr>
          <p:nvPr/>
        </p:nvSpPr>
        <p:spPr>
          <a:xfrm>
            <a:off x="1676400" y="4946923"/>
            <a:ext cx="10515600" cy="16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③は</a:t>
            </a:r>
            <a:r>
              <a:rPr lang="en-US" altLang="ja-JP" sz="2400" dirty="0"/>
              <a:t>LGBM</a:t>
            </a:r>
            <a:r>
              <a:rPr lang="ja-JP" altLang="en-US" sz="2400" dirty="0"/>
              <a:t>の学習が収束せず、</a:t>
            </a:r>
            <a:r>
              <a:rPr lang="en-US" altLang="ja-JP" sz="2400" dirty="0" err="1"/>
              <a:t>XGBoost</a:t>
            </a:r>
            <a:r>
              <a:rPr lang="ja-JP" altLang="en-US" sz="2400" dirty="0"/>
              <a:t>でやった。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ja-JP" altLang="en-US" sz="2400" dirty="0"/>
              <a:t>でも一致フラグが無い場合のほうが成績がよい。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原因未調査</a:t>
            </a:r>
            <a:r>
              <a:rPr lang="en-US" altLang="ja-JP" sz="2400" dirty="0"/>
              <a:t>…</a:t>
            </a:r>
            <a:r>
              <a:rPr lang="ja-JP" altLang="en-US" sz="2400" dirty="0" err="1"/>
              <a:t>。</a:t>
            </a:r>
            <a:endParaRPr lang="en-US" altLang="ja-JP" sz="2400" dirty="0"/>
          </a:p>
          <a:p>
            <a:endParaRPr lang="ja-JP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648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F2903C-1003-4779-A81A-1914C3D3CA7A}"/>
              </a:ext>
            </a:extLst>
          </p:cNvPr>
          <p:cNvSpPr txBox="1"/>
          <p:nvPr/>
        </p:nvSpPr>
        <p:spPr>
          <a:xfrm>
            <a:off x="1543231" y="1541291"/>
            <a:ext cx="940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一致フラグを、パス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分割に導入した </a:t>
            </a:r>
            <a:r>
              <a:rPr kumimoji="1" lang="en-US" altLang="ja-JP" sz="2400" dirty="0"/>
              <a:t>feature importance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E99723-7F5C-411A-A60E-00198692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701926"/>
            <a:ext cx="8877300" cy="1847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A2667F1-0495-416D-8830-C935C381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59" y="2300047"/>
            <a:ext cx="9258300" cy="18383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64D9AB-4B89-4BFB-9448-29E155B872AC}"/>
              </a:ext>
            </a:extLst>
          </p:cNvPr>
          <p:cNvSpPr txBox="1"/>
          <p:nvPr/>
        </p:nvSpPr>
        <p:spPr>
          <a:xfrm>
            <a:off x="1543231" y="1998072"/>
            <a:ext cx="3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 </a:t>
            </a:r>
            <a:r>
              <a:rPr kumimoji="1" lang="en-US" altLang="ja-JP" sz="2400" dirty="0"/>
              <a:t>Station32</a:t>
            </a:r>
            <a:r>
              <a:rPr kumimoji="1" lang="ja-JP" altLang="en-US" sz="2400" dirty="0"/>
              <a:t>通過分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05074F-8E08-463F-9C68-547825F8274B}"/>
              </a:ext>
            </a:extLst>
          </p:cNvPr>
          <p:cNvSpPr txBox="1"/>
          <p:nvPr/>
        </p:nvSpPr>
        <p:spPr>
          <a:xfrm>
            <a:off x="1543231" y="4385600"/>
            <a:ext cx="61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 </a:t>
            </a:r>
            <a:r>
              <a:rPr lang="en-US" altLang="ja-JP" sz="2400" dirty="0"/>
              <a:t>Station32</a:t>
            </a:r>
            <a:r>
              <a:rPr lang="ja-JP" altLang="en-US" sz="2400" dirty="0"/>
              <a:t>非通過、</a:t>
            </a:r>
            <a:r>
              <a:rPr lang="en-US" altLang="ja-JP" sz="2400" dirty="0"/>
              <a:t>Station29-38</a:t>
            </a:r>
            <a:r>
              <a:rPr lang="ja-JP" altLang="en-US" sz="2400" dirty="0"/>
              <a:t>通過分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60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まとめ </a:t>
            </a:r>
            <a:r>
              <a:rPr lang="en-US" altLang="ja-JP" dirty="0"/>
              <a:t>(</a:t>
            </a:r>
            <a:r>
              <a:rPr lang="ja-JP" altLang="en-US" dirty="0"/>
              <a:t>感想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40F261-96F8-4A02-BE9E-DF5F49AA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244200"/>
            <a:ext cx="10515600" cy="5305576"/>
          </a:xfrm>
        </p:spPr>
        <p:txBody>
          <a:bodyPr>
            <a:normAutofit/>
          </a:bodyPr>
          <a:lstStyle/>
          <a:p>
            <a:r>
              <a:rPr lang="en-US" altLang="ja-JP" dirty="0"/>
              <a:t>Feature</a:t>
            </a:r>
            <a:r>
              <a:rPr lang="ja-JP" altLang="en-US" dirty="0"/>
              <a:t> をいろいろ作るまで踏み込めなかった。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一方で特徴的なものをひとつ見つけると、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スコアが激変するのを体感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メモリ大量消費、データをとりあえず全部投入は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それでもメモリが足りないし、スコアは上がらない。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データをよく見ると扱う量が減る。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時間がたてばメモリは増えるけど、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データもでかくなるのでは。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93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まとめ </a:t>
            </a:r>
            <a:r>
              <a:rPr lang="en-US" altLang="ja-JP" dirty="0"/>
              <a:t>(</a:t>
            </a:r>
            <a:r>
              <a:rPr lang="ja-JP" altLang="en-US" dirty="0"/>
              <a:t>感想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40F261-96F8-4A02-BE9E-DF5F49AA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244200"/>
            <a:ext cx="10515600" cy="5305576"/>
          </a:xfrm>
        </p:spPr>
        <p:txBody>
          <a:bodyPr>
            <a:normAutofit/>
          </a:bodyPr>
          <a:lstStyle/>
          <a:p>
            <a:r>
              <a:rPr lang="ja-JP" altLang="en-US" dirty="0"/>
              <a:t>宮坂さんのコードがきれいだった。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自分のパソコンがよく固まるようになってる気がする。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パスの分割は有効だったように思う</a:t>
            </a:r>
            <a:r>
              <a:rPr lang="en-US" altLang="ja-JP" dirty="0"/>
              <a:t>(</a:t>
            </a:r>
            <a:r>
              <a:rPr lang="ja-JP" altLang="en-US" dirty="0"/>
              <a:t>サンプル数はそれなりに多かったし、モデルは違うように見える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共通な部分まで分割されてサンプル数が減る、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環境が複雑になる、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全体の</a:t>
            </a:r>
            <a:r>
              <a:rPr lang="en-US" altLang="ja-JP" dirty="0"/>
              <a:t>score </a:t>
            </a:r>
            <a:r>
              <a:rPr lang="ja-JP" altLang="en-US" dirty="0"/>
              <a:t>を直接最適化するのが難しい、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といったデメリットがあるのでは。要研究。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4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前回のあらすじ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10451199" cy="551579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Station32</a:t>
            </a:r>
            <a:r>
              <a:rPr lang="ja-JP" altLang="en-US" sz="2000" dirty="0"/>
              <a:t>に着目してパスを</a:t>
            </a:r>
            <a:r>
              <a:rPr lang="en-US" altLang="ja-JP" sz="2000" dirty="0"/>
              <a:t>3</a:t>
            </a:r>
            <a:r>
              <a:rPr lang="ja-JP" altLang="en-US" sz="2000" dirty="0"/>
              <a:t>分割 → スコア</a:t>
            </a:r>
            <a:r>
              <a:rPr lang="en-US" altLang="ja-JP" sz="2000" dirty="0"/>
              <a:t>0.23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128887-463C-4247-97CD-39C3281A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81" y="2143432"/>
            <a:ext cx="4458146" cy="36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56088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Core i7</a:t>
            </a:r>
            <a:r>
              <a:rPr lang="ja-JP" altLang="en-US" sz="2400" dirty="0"/>
              <a:t>   </a:t>
            </a:r>
            <a:r>
              <a:rPr lang="en-US" altLang="ja-JP" sz="2400" dirty="0"/>
              <a:t>3.00GHz (2</a:t>
            </a:r>
            <a:r>
              <a:rPr lang="ja-JP" altLang="en-US" sz="2400" dirty="0"/>
              <a:t>コア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16GByte 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Windows 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/>
              <a:t>Jupyter</a:t>
            </a:r>
            <a:r>
              <a:rPr lang="en-US" altLang="ja-JP" sz="2400" dirty="0"/>
              <a:t> Notebook + python (pandas)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620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今回のあらすじ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31623" cy="32080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環境構築</a:t>
            </a:r>
            <a:r>
              <a:rPr lang="en-US" altLang="ja-JP" sz="2400" dirty="0"/>
              <a:t>(</a:t>
            </a:r>
            <a:r>
              <a:rPr lang="en-US" altLang="ja-JP" sz="2400" dirty="0" err="1"/>
              <a:t>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ビットエンコーディングをやりきる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パスを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とにかくスコアを上げる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まとめ</a:t>
            </a:r>
            <a:r>
              <a:rPr lang="en-US" altLang="ja-JP" sz="2400" dirty="0"/>
              <a:t>(</a:t>
            </a:r>
            <a:r>
              <a:rPr lang="ja-JP" altLang="en-US" sz="2400" dirty="0"/>
              <a:t>感想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5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3EF433D-4C5C-4C29-8744-684024F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02" y="1177549"/>
            <a:ext cx="10258978" cy="43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HoldOut</a:t>
            </a:r>
            <a:r>
              <a:rPr lang="en-US" altLang="ja-JP" sz="2400" dirty="0"/>
              <a:t> + (</a:t>
            </a:r>
            <a:r>
              <a:rPr lang="en-US" altLang="ja-JP" sz="2400" dirty="0" err="1"/>
              <a:t>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 , </a:t>
            </a:r>
            <a:r>
              <a:rPr lang="en-US" altLang="ja-JP" sz="2400" dirty="0" err="1"/>
              <a:t>XGBoost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2E256DE-B909-44B4-AA60-F82FCF93947B}"/>
              </a:ext>
            </a:extLst>
          </p:cNvPr>
          <p:cNvSpPr txBox="1">
            <a:spLocks/>
          </p:cNvSpPr>
          <p:nvPr/>
        </p:nvSpPr>
        <p:spPr>
          <a:xfrm>
            <a:off x="634177" y="3515388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A4BB0A-130E-460B-B253-F69D77A3F53F}"/>
              </a:ext>
            </a:extLst>
          </p:cNvPr>
          <p:cNvSpPr/>
          <p:nvPr/>
        </p:nvSpPr>
        <p:spPr>
          <a:xfrm>
            <a:off x="3279054" y="2297745"/>
            <a:ext cx="850492" cy="474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EA0C63-2CD8-4559-BA4E-6353A1028170}"/>
              </a:ext>
            </a:extLst>
          </p:cNvPr>
          <p:cNvSpPr/>
          <p:nvPr/>
        </p:nvSpPr>
        <p:spPr>
          <a:xfrm>
            <a:off x="3279054" y="3185651"/>
            <a:ext cx="850492" cy="1943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805FF-C46E-4DEE-A82E-313035FC8563}"/>
              </a:ext>
            </a:extLst>
          </p:cNvPr>
          <p:cNvSpPr/>
          <p:nvPr/>
        </p:nvSpPr>
        <p:spPr>
          <a:xfrm>
            <a:off x="1710810" y="2603091"/>
            <a:ext cx="934064" cy="218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01E5A38-29E7-4305-B89F-6F4543736D15}"/>
              </a:ext>
            </a:extLst>
          </p:cNvPr>
          <p:cNvSpPr txBox="1">
            <a:spLocks/>
          </p:cNvSpPr>
          <p:nvPr/>
        </p:nvSpPr>
        <p:spPr>
          <a:xfrm>
            <a:off x="2615377" y="2329768"/>
            <a:ext cx="81017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20%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22E45DF-EB11-4FB2-B414-EA7D4CAEE8D3}"/>
              </a:ext>
            </a:extLst>
          </p:cNvPr>
          <p:cNvSpPr txBox="1">
            <a:spLocks/>
          </p:cNvSpPr>
          <p:nvPr/>
        </p:nvSpPr>
        <p:spPr>
          <a:xfrm>
            <a:off x="2644874" y="4302697"/>
            <a:ext cx="81017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80%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6748EA-EDC7-466D-9FDA-409B308C56DE}"/>
              </a:ext>
            </a:extLst>
          </p:cNvPr>
          <p:cNvCxnSpPr/>
          <p:nvPr/>
        </p:nvCxnSpPr>
        <p:spPr>
          <a:xfrm flipV="1">
            <a:off x="2753028" y="2603091"/>
            <a:ext cx="432620" cy="58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2C2399-D279-4680-82F8-D543B68574C0}"/>
              </a:ext>
            </a:extLst>
          </p:cNvPr>
          <p:cNvCxnSpPr>
            <a:cxnSpLocks/>
          </p:cNvCxnSpPr>
          <p:nvPr/>
        </p:nvCxnSpPr>
        <p:spPr>
          <a:xfrm>
            <a:off x="2753028" y="3768214"/>
            <a:ext cx="432620" cy="450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F75BBF8-54D3-4388-B564-EA57AA2A1C2C}"/>
              </a:ext>
            </a:extLst>
          </p:cNvPr>
          <p:cNvCxnSpPr>
            <a:cxnSpLocks/>
          </p:cNvCxnSpPr>
          <p:nvPr/>
        </p:nvCxnSpPr>
        <p:spPr>
          <a:xfrm>
            <a:off x="3279054" y="3694677"/>
            <a:ext cx="8013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79D788-08BE-41CD-A7B9-991E2188D309}"/>
              </a:ext>
            </a:extLst>
          </p:cNvPr>
          <p:cNvCxnSpPr>
            <a:cxnSpLocks/>
          </p:cNvCxnSpPr>
          <p:nvPr/>
        </p:nvCxnSpPr>
        <p:spPr>
          <a:xfrm>
            <a:off x="3279054" y="4408667"/>
            <a:ext cx="8013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A310D5E8-893D-4860-8AA3-4603899B5BA5}"/>
              </a:ext>
            </a:extLst>
          </p:cNvPr>
          <p:cNvSpPr txBox="1">
            <a:spLocks/>
          </p:cNvSpPr>
          <p:nvPr/>
        </p:nvSpPr>
        <p:spPr>
          <a:xfrm>
            <a:off x="4129546" y="4212854"/>
            <a:ext cx="3229896" cy="82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3fold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r>
              <a:rPr lang="en-US" altLang="ja-JP" sz="2000" dirty="0"/>
              <a:t> + mcc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877CE3-F45D-47D4-A8FE-0545AA99C84A}"/>
              </a:ext>
            </a:extLst>
          </p:cNvPr>
          <p:cNvCxnSpPr>
            <a:cxnSpLocks/>
          </p:cNvCxnSpPr>
          <p:nvPr/>
        </p:nvCxnSpPr>
        <p:spPr>
          <a:xfrm flipV="1">
            <a:off x="4247534" y="3993432"/>
            <a:ext cx="13450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星: 5 pt 28">
            <a:extLst>
              <a:ext uri="{FF2B5EF4-FFF2-40B4-BE49-F238E27FC236}">
                <a16:creationId xmlns:a16="http://schemas.microsoft.com/office/drawing/2014/main" id="{EE158994-5196-48BC-84B0-872386218FA3}"/>
              </a:ext>
            </a:extLst>
          </p:cNvPr>
          <p:cNvSpPr/>
          <p:nvPr/>
        </p:nvSpPr>
        <p:spPr>
          <a:xfrm>
            <a:off x="5710575" y="369467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7F427C67-4B9B-4DEA-A028-33603BD118F8}"/>
              </a:ext>
            </a:extLst>
          </p:cNvPr>
          <p:cNvSpPr txBox="1">
            <a:spLocks/>
          </p:cNvSpPr>
          <p:nvPr/>
        </p:nvSpPr>
        <p:spPr>
          <a:xfrm>
            <a:off x="6096001" y="3424642"/>
            <a:ext cx="1189702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param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73C0827-3E8E-4F69-A4DC-FB52BA07650C}"/>
              </a:ext>
            </a:extLst>
          </p:cNvPr>
          <p:cNvCxnSpPr>
            <a:cxnSpLocks/>
          </p:cNvCxnSpPr>
          <p:nvPr/>
        </p:nvCxnSpPr>
        <p:spPr>
          <a:xfrm flipV="1">
            <a:off x="4222952" y="2495897"/>
            <a:ext cx="21680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7B3F945-6AFD-40B5-B600-FA3462C2AE80}"/>
              </a:ext>
            </a:extLst>
          </p:cNvPr>
          <p:cNvCxnSpPr>
            <a:cxnSpLocks/>
          </p:cNvCxnSpPr>
          <p:nvPr/>
        </p:nvCxnSpPr>
        <p:spPr>
          <a:xfrm flipV="1">
            <a:off x="5947533" y="2535221"/>
            <a:ext cx="0" cy="1098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星: 5 pt 40">
            <a:extLst>
              <a:ext uri="{FF2B5EF4-FFF2-40B4-BE49-F238E27FC236}">
                <a16:creationId xmlns:a16="http://schemas.microsoft.com/office/drawing/2014/main" id="{B2ACDA4D-50DC-403D-8E49-525B55C48BDB}"/>
              </a:ext>
            </a:extLst>
          </p:cNvPr>
          <p:cNvSpPr/>
          <p:nvPr/>
        </p:nvSpPr>
        <p:spPr>
          <a:xfrm>
            <a:off x="6448975" y="2264271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AB510771-6706-43EB-9517-776944117746}"/>
              </a:ext>
            </a:extLst>
          </p:cNvPr>
          <p:cNvSpPr txBox="1">
            <a:spLocks/>
          </p:cNvSpPr>
          <p:nvPr/>
        </p:nvSpPr>
        <p:spPr>
          <a:xfrm>
            <a:off x="5485661" y="2132105"/>
            <a:ext cx="167246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BD1B71C2-2CC2-46DC-9FC4-9FF6A481C4B0}"/>
              </a:ext>
            </a:extLst>
          </p:cNvPr>
          <p:cNvSpPr txBox="1">
            <a:spLocks/>
          </p:cNvSpPr>
          <p:nvPr/>
        </p:nvSpPr>
        <p:spPr>
          <a:xfrm>
            <a:off x="4751190" y="3043462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Model(1)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F38F171-9E02-4C3B-9BAB-1BE7FE58ECAD}"/>
              </a:ext>
            </a:extLst>
          </p:cNvPr>
          <p:cNvCxnSpPr>
            <a:cxnSpLocks/>
          </p:cNvCxnSpPr>
          <p:nvPr/>
        </p:nvCxnSpPr>
        <p:spPr>
          <a:xfrm flipV="1">
            <a:off x="6144669" y="3993431"/>
            <a:ext cx="354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星: 5 pt 47">
            <a:extLst>
              <a:ext uri="{FF2B5EF4-FFF2-40B4-BE49-F238E27FC236}">
                <a16:creationId xmlns:a16="http://schemas.microsoft.com/office/drawing/2014/main" id="{3F79B2D0-F9D2-4D9A-9EA6-CCCB59D2A987}"/>
              </a:ext>
            </a:extLst>
          </p:cNvPr>
          <p:cNvSpPr/>
          <p:nvPr/>
        </p:nvSpPr>
        <p:spPr>
          <a:xfrm>
            <a:off x="6448975" y="3691316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星: 5 pt 52">
            <a:extLst>
              <a:ext uri="{FF2B5EF4-FFF2-40B4-BE49-F238E27FC236}">
                <a16:creationId xmlns:a16="http://schemas.microsoft.com/office/drawing/2014/main" id="{A96D350F-EE8E-4D59-AAF3-863279B0CBC0}"/>
              </a:ext>
            </a:extLst>
          </p:cNvPr>
          <p:cNvSpPr/>
          <p:nvPr/>
        </p:nvSpPr>
        <p:spPr>
          <a:xfrm>
            <a:off x="8867555" y="5674119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C918A7D1-5433-4E48-A84A-8AD0746ED5DE}"/>
              </a:ext>
            </a:extLst>
          </p:cNvPr>
          <p:cNvSpPr/>
          <p:nvPr/>
        </p:nvSpPr>
        <p:spPr>
          <a:xfrm>
            <a:off x="8271376" y="5668580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0622085C-6E07-472D-847D-A8A7D2014B00}"/>
              </a:ext>
            </a:extLst>
          </p:cNvPr>
          <p:cNvSpPr txBox="1">
            <a:spLocks/>
          </p:cNvSpPr>
          <p:nvPr/>
        </p:nvSpPr>
        <p:spPr>
          <a:xfrm>
            <a:off x="7302568" y="5525904"/>
            <a:ext cx="167246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380C1C1-93FF-4018-AE5E-65760CE6E67F}"/>
              </a:ext>
            </a:extLst>
          </p:cNvPr>
          <p:cNvSpPr txBox="1">
            <a:spLocks/>
          </p:cNvSpPr>
          <p:nvPr/>
        </p:nvSpPr>
        <p:spPr>
          <a:xfrm>
            <a:off x="6499120" y="6484319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23F90C60-8C3D-4825-955B-ADE6FA69275E}"/>
              </a:ext>
            </a:extLst>
          </p:cNvPr>
          <p:cNvSpPr/>
          <p:nvPr/>
        </p:nvSpPr>
        <p:spPr>
          <a:xfrm>
            <a:off x="2546555" y="4896465"/>
            <a:ext cx="5626749" cy="1022554"/>
          </a:xfrm>
          <a:custGeom>
            <a:avLst/>
            <a:gdLst>
              <a:gd name="connsiteX0" fmla="*/ 0 w 6007510"/>
              <a:gd name="connsiteY0" fmla="*/ 0 h 1022554"/>
              <a:gd name="connsiteX1" fmla="*/ 904568 w 6007510"/>
              <a:gd name="connsiteY1" fmla="*/ 1022554 h 1022554"/>
              <a:gd name="connsiteX2" fmla="*/ 6007510 w 6007510"/>
              <a:gd name="connsiteY2" fmla="*/ 1022554 h 10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7510" h="1022554">
                <a:moveTo>
                  <a:pt x="0" y="0"/>
                </a:moveTo>
                <a:lnTo>
                  <a:pt x="904568" y="1022554"/>
                </a:lnTo>
                <a:lnTo>
                  <a:pt x="6007510" y="1022554"/>
                </a:ln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BC3030E7-DDB5-402B-A5F4-9A879F000AF6}"/>
              </a:ext>
            </a:extLst>
          </p:cNvPr>
          <p:cNvSpPr/>
          <p:nvPr/>
        </p:nvSpPr>
        <p:spPr>
          <a:xfrm>
            <a:off x="6025204" y="5646180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コンテンツ プレースホルダー 2">
            <a:extLst>
              <a:ext uri="{FF2B5EF4-FFF2-40B4-BE49-F238E27FC236}">
                <a16:creationId xmlns:a16="http://schemas.microsoft.com/office/drawing/2014/main" id="{F7340978-B9EE-471F-946C-2EBF2D028908}"/>
              </a:ext>
            </a:extLst>
          </p:cNvPr>
          <p:cNvSpPr txBox="1">
            <a:spLocks/>
          </p:cNvSpPr>
          <p:nvPr/>
        </p:nvSpPr>
        <p:spPr>
          <a:xfrm>
            <a:off x="8386173" y="6160801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Model(2)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A538DB1-30CD-4BD7-82C5-484E67EBF563}"/>
              </a:ext>
            </a:extLst>
          </p:cNvPr>
          <p:cNvSpPr/>
          <p:nvPr/>
        </p:nvSpPr>
        <p:spPr>
          <a:xfrm>
            <a:off x="8354472" y="2593683"/>
            <a:ext cx="934064" cy="2183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783F2872-17A7-4861-8FAF-D5DAEB3101E1}"/>
              </a:ext>
            </a:extLst>
          </p:cNvPr>
          <p:cNvSpPr txBox="1">
            <a:spLocks/>
          </p:cNvSpPr>
          <p:nvPr/>
        </p:nvSpPr>
        <p:spPr>
          <a:xfrm>
            <a:off x="9283860" y="3436767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1D5740C-747C-4158-BFE9-BC9021F2DBA9}"/>
              </a:ext>
            </a:extLst>
          </p:cNvPr>
          <p:cNvCxnSpPr>
            <a:cxnSpLocks/>
          </p:cNvCxnSpPr>
          <p:nvPr/>
        </p:nvCxnSpPr>
        <p:spPr>
          <a:xfrm>
            <a:off x="8821504" y="4889118"/>
            <a:ext cx="0" cy="6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6FC7F30-D3B6-4F47-BE66-69F41F8CFDD8}"/>
              </a:ext>
            </a:extLst>
          </p:cNvPr>
          <p:cNvCxnSpPr>
            <a:cxnSpLocks/>
          </p:cNvCxnSpPr>
          <p:nvPr/>
        </p:nvCxnSpPr>
        <p:spPr>
          <a:xfrm>
            <a:off x="9603650" y="5919019"/>
            <a:ext cx="877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1C5593-BA24-425F-8F04-830B5DBCF10A}"/>
              </a:ext>
            </a:extLst>
          </p:cNvPr>
          <p:cNvSpPr/>
          <p:nvPr/>
        </p:nvSpPr>
        <p:spPr>
          <a:xfrm>
            <a:off x="10587616" y="4485875"/>
            <a:ext cx="106192" cy="21831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コンテンツ プレースホルダー 2">
            <a:extLst>
              <a:ext uri="{FF2B5EF4-FFF2-40B4-BE49-F238E27FC236}">
                <a16:creationId xmlns:a16="http://schemas.microsoft.com/office/drawing/2014/main" id="{1E9CDB71-12E4-4E8A-B9E7-DD9A1C2F2073}"/>
              </a:ext>
            </a:extLst>
          </p:cNvPr>
          <p:cNvSpPr txBox="1">
            <a:spLocks/>
          </p:cNvSpPr>
          <p:nvPr/>
        </p:nvSpPr>
        <p:spPr>
          <a:xfrm>
            <a:off x="10357305" y="4141744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predict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1502986-8FA5-4195-8D45-74AC4C01D98C}"/>
              </a:ext>
            </a:extLst>
          </p:cNvPr>
          <p:cNvSpPr/>
          <p:nvPr/>
        </p:nvSpPr>
        <p:spPr>
          <a:xfrm>
            <a:off x="2543108" y="2603091"/>
            <a:ext cx="106192" cy="218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93FF87-AE8E-4B8D-8C4D-A811EAE4448A}"/>
              </a:ext>
            </a:extLst>
          </p:cNvPr>
          <p:cNvSpPr/>
          <p:nvPr/>
        </p:nvSpPr>
        <p:spPr>
          <a:xfrm>
            <a:off x="4031474" y="3185651"/>
            <a:ext cx="98072" cy="1943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ACBE9BA-7920-4C6F-B883-768AE90E971A}"/>
              </a:ext>
            </a:extLst>
          </p:cNvPr>
          <p:cNvSpPr/>
          <p:nvPr/>
        </p:nvSpPr>
        <p:spPr>
          <a:xfrm>
            <a:off x="4031475" y="2299323"/>
            <a:ext cx="98072" cy="473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2E831A7F-9B01-4267-BAB4-E53B7A186899}"/>
              </a:ext>
            </a:extLst>
          </p:cNvPr>
          <p:cNvSpPr/>
          <p:nvPr/>
        </p:nvSpPr>
        <p:spPr>
          <a:xfrm>
            <a:off x="6479458" y="4208206"/>
            <a:ext cx="700847" cy="1533833"/>
          </a:xfrm>
          <a:custGeom>
            <a:avLst/>
            <a:gdLst>
              <a:gd name="connsiteX0" fmla="*/ 471948 w 700847"/>
              <a:gd name="connsiteY0" fmla="*/ 0 h 1533833"/>
              <a:gd name="connsiteX1" fmla="*/ 678426 w 700847"/>
              <a:gd name="connsiteY1" fmla="*/ 963562 h 1533833"/>
              <a:gd name="connsiteX2" fmla="*/ 0 w 700847"/>
              <a:gd name="connsiteY2" fmla="*/ 1533833 h 15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847" h="1533833">
                <a:moveTo>
                  <a:pt x="471948" y="0"/>
                </a:moveTo>
                <a:cubicBezTo>
                  <a:pt x="614516" y="353961"/>
                  <a:pt x="757084" y="707923"/>
                  <a:pt x="678426" y="963562"/>
                </a:cubicBezTo>
                <a:cubicBezTo>
                  <a:pt x="599768" y="1219201"/>
                  <a:pt x="299884" y="1376517"/>
                  <a:pt x="0" y="1533833"/>
                </a:cubicBezTo>
              </a:path>
            </a:pathLst>
          </a:custGeom>
          <a:noFill/>
          <a:ln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98D5A7D0-F5C1-4422-B9DC-BA7722FB584D}"/>
              </a:ext>
            </a:extLst>
          </p:cNvPr>
          <p:cNvSpPr/>
          <p:nvPr/>
        </p:nvSpPr>
        <p:spPr>
          <a:xfrm>
            <a:off x="6833072" y="2529428"/>
            <a:ext cx="1730825" cy="3074959"/>
          </a:xfrm>
          <a:custGeom>
            <a:avLst/>
            <a:gdLst>
              <a:gd name="connsiteX0" fmla="*/ 49509 w 1730825"/>
              <a:gd name="connsiteY0" fmla="*/ 66288 h 3074959"/>
              <a:gd name="connsiteX1" fmla="*/ 88838 w 1730825"/>
              <a:gd name="connsiteY1" fmla="*/ 105617 h 3074959"/>
              <a:gd name="connsiteX2" fmla="*/ 865586 w 1730825"/>
              <a:gd name="connsiteY2" fmla="*/ 1059346 h 3074959"/>
              <a:gd name="connsiteX3" fmla="*/ 1190051 w 1730825"/>
              <a:gd name="connsiteY3" fmla="*/ 2347372 h 3074959"/>
              <a:gd name="connsiteX4" fmla="*/ 1730825 w 1730825"/>
              <a:gd name="connsiteY4" fmla="*/ 3074959 h 307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825" h="3074959">
                <a:moveTo>
                  <a:pt x="49509" y="66288"/>
                </a:moveTo>
                <a:cubicBezTo>
                  <a:pt x="1167" y="3197"/>
                  <a:pt x="-47175" y="-59893"/>
                  <a:pt x="88838" y="105617"/>
                </a:cubicBezTo>
                <a:cubicBezTo>
                  <a:pt x="224851" y="271127"/>
                  <a:pt x="682051" y="685720"/>
                  <a:pt x="865586" y="1059346"/>
                </a:cubicBezTo>
                <a:cubicBezTo>
                  <a:pt x="1049121" y="1432972"/>
                  <a:pt x="1045845" y="2011437"/>
                  <a:pt x="1190051" y="2347372"/>
                </a:cubicBezTo>
                <a:cubicBezTo>
                  <a:pt x="1334258" y="2683308"/>
                  <a:pt x="1532541" y="2879133"/>
                  <a:pt x="1730825" y="3074959"/>
                </a:cubicBezTo>
              </a:path>
            </a:pathLst>
          </a:custGeom>
          <a:noFill/>
          <a:ln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1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環境構築②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3EF433D-4C5C-4C29-8744-684024F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02" y="1177549"/>
            <a:ext cx="10258978" cy="43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(</a:t>
            </a:r>
            <a:r>
              <a:rPr lang="en-US" altLang="ja-JP" sz="2400" dirty="0" err="1"/>
              <a:t>StratifiedKfold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 , </a:t>
            </a:r>
            <a:r>
              <a:rPr lang="en-US" altLang="ja-JP" sz="2400" dirty="0" err="1"/>
              <a:t>LightGBM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2E256DE-B909-44B4-AA60-F82FCF93947B}"/>
              </a:ext>
            </a:extLst>
          </p:cNvPr>
          <p:cNvSpPr txBox="1">
            <a:spLocks/>
          </p:cNvSpPr>
          <p:nvPr/>
        </p:nvSpPr>
        <p:spPr>
          <a:xfrm>
            <a:off x="938978" y="2817296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805FF-C46E-4DEE-A82E-313035FC8563}"/>
              </a:ext>
            </a:extLst>
          </p:cNvPr>
          <p:cNvSpPr/>
          <p:nvPr/>
        </p:nvSpPr>
        <p:spPr>
          <a:xfrm>
            <a:off x="2015611" y="1904999"/>
            <a:ext cx="934064" cy="218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79D788-08BE-41CD-A7B9-991E2188D309}"/>
              </a:ext>
            </a:extLst>
          </p:cNvPr>
          <p:cNvCxnSpPr>
            <a:cxnSpLocks/>
          </p:cNvCxnSpPr>
          <p:nvPr/>
        </p:nvCxnSpPr>
        <p:spPr>
          <a:xfrm>
            <a:off x="2015611" y="3681078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A310D5E8-893D-4860-8AA3-4603899B5BA5}"/>
              </a:ext>
            </a:extLst>
          </p:cNvPr>
          <p:cNvSpPr txBox="1">
            <a:spLocks/>
          </p:cNvSpPr>
          <p:nvPr/>
        </p:nvSpPr>
        <p:spPr>
          <a:xfrm>
            <a:off x="2901005" y="2216263"/>
            <a:ext cx="1125303" cy="40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5 fold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877CE3-F45D-47D4-A8FE-0545AA99C84A}"/>
              </a:ext>
            </a:extLst>
          </p:cNvPr>
          <p:cNvCxnSpPr>
            <a:cxnSpLocks/>
          </p:cNvCxnSpPr>
          <p:nvPr/>
        </p:nvCxnSpPr>
        <p:spPr>
          <a:xfrm>
            <a:off x="3045557" y="2961196"/>
            <a:ext cx="161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星: 5 pt 28">
            <a:extLst>
              <a:ext uri="{FF2B5EF4-FFF2-40B4-BE49-F238E27FC236}">
                <a16:creationId xmlns:a16="http://schemas.microsoft.com/office/drawing/2014/main" id="{EE158994-5196-48BC-84B0-872386218FA3}"/>
              </a:ext>
            </a:extLst>
          </p:cNvPr>
          <p:cNvSpPr/>
          <p:nvPr/>
        </p:nvSpPr>
        <p:spPr>
          <a:xfrm>
            <a:off x="4658273" y="197743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0622085C-6E07-472D-847D-A8A7D2014B00}"/>
              </a:ext>
            </a:extLst>
          </p:cNvPr>
          <p:cNvSpPr txBox="1">
            <a:spLocks/>
          </p:cNvSpPr>
          <p:nvPr/>
        </p:nvSpPr>
        <p:spPr>
          <a:xfrm>
            <a:off x="4312060" y="6617493"/>
            <a:ext cx="2404013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r>
              <a:rPr lang="en-US" altLang="ja-JP" sz="2000" dirty="0"/>
              <a:t> * 5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380C1C1-93FF-4018-AE5E-65760CE6E67F}"/>
              </a:ext>
            </a:extLst>
          </p:cNvPr>
          <p:cNvSpPr txBox="1">
            <a:spLocks/>
          </p:cNvSpPr>
          <p:nvPr/>
        </p:nvSpPr>
        <p:spPr>
          <a:xfrm>
            <a:off x="6499120" y="6484319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BC3030E7-DDB5-402B-A5F4-9A879F000AF6}"/>
              </a:ext>
            </a:extLst>
          </p:cNvPr>
          <p:cNvSpPr/>
          <p:nvPr/>
        </p:nvSpPr>
        <p:spPr>
          <a:xfrm>
            <a:off x="6822855" y="267075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A538DB1-30CD-4BD7-82C5-484E67EBF563}"/>
              </a:ext>
            </a:extLst>
          </p:cNvPr>
          <p:cNvSpPr/>
          <p:nvPr/>
        </p:nvSpPr>
        <p:spPr>
          <a:xfrm>
            <a:off x="3229746" y="4673580"/>
            <a:ext cx="934064" cy="2183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1D5740C-747C-4158-BFE9-BC9021F2DBA9}"/>
              </a:ext>
            </a:extLst>
          </p:cNvPr>
          <p:cNvCxnSpPr>
            <a:cxnSpLocks/>
          </p:cNvCxnSpPr>
          <p:nvPr/>
        </p:nvCxnSpPr>
        <p:spPr>
          <a:xfrm>
            <a:off x="7059813" y="3184131"/>
            <a:ext cx="298521" cy="1682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1502986-8FA5-4195-8D45-74AC4C01D98C}"/>
              </a:ext>
            </a:extLst>
          </p:cNvPr>
          <p:cNvSpPr/>
          <p:nvPr/>
        </p:nvSpPr>
        <p:spPr>
          <a:xfrm>
            <a:off x="2847909" y="1904999"/>
            <a:ext cx="106192" cy="218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2196AE0-CBE6-4EC1-9C22-7EB8EE049C17}"/>
              </a:ext>
            </a:extLst>
          </p:cNvPr>
          <p:cNvCxnSpPr>
            <a:cxnSpLocks/>
          </p:cNvCxnSpPr>
          <p:nvPr/>
        </p:nvCxnSpPr>
        <p:spPr>
          <a:xfrm>
            <a:off x="2015611" y="3231608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8210AE-7024-4EE2-BB6A-67A205312F0A}"/>
              </a:ext>
            </a:extLst>
          </p:cNvPr>
          <p:cNvCxnSpPr>
            <a:cxnSpLocks/>
          </p:cNvCxnSpPr>
          <p:nvPr/>
        </p:nvCxnSpPr>
        <p:spPr>
          <a:xfrm>
            <a:off x="2015611" y="2738675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189C84A-1282-4750-9E15-EFC9D9318FC6}"/>
              </a:ext>
            </a:extLst>
          </p:cNvPr>
          <p:cNvCxnSpPr>
            <a:cxnSpLocks/>
          </p:cNvCxnSpPr>
          <p:nvPr/>
        </p:nvCxnSpPr>
        <p:spPr>
          <a:xfrm>
            <a:off x="2015611" y="2286391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星: 5 pt 49">
            <a:extLst>
              <a:ext uri="{FF2B5EF4-FFF2-40B4-BE49-F238E27FC236}">
                <a16:creationId xmlns:a16="http://schemas.microsoft.com/office/drawing/2014/main" id="{12F309C6-D1B3-4EE8-8ABB-74B39625AA7C}"/>
              </a:ext>
            </a:extLst>
          </p:cNvPr>
          <p:cNvSpPr/>
          <p:nvPr/>
        </p:nvSpPr>
        <p:spPr>
          <a:xfrm>
            <a:off x="4658273" y="240005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星: 5 pt 50">
            <a:extLst>
              <a:ext uri="{FF2B5EF4-FFF2-40B4-BE49-F238E27FC236}">
                <a16:creationId xmlns:a16="http://schemas.microsoft.com/office/drawing/2014/main" id="{C6FE13D2-BB15-4967-9327-92F37837A034}"/>
              </a:ext>
            </a:extLst>
          </p:cNvPr>
          <p:cNvSpPr/>
          <p:nvPr/>
        </p:nvSpPr>
        <p:spPr>
          <a:xfrm>
            <a:off x="4658273" y="2844914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星: 5 pt 55">
            <a:extLst>
              <a:ext uri="{FF2B5EF4-FFF2-40B4-BE49-F238E27FC236}">
                <a16:creationId xmlns:a16="http://schemas.microsoft.com/office/drawing/2014/main" id="{C75F02CD-4593-46FB-BC19-C0AB2C3499A9}"/>
              </a:ext>
            </a:extLst>
          </p:cNvPr>
          <p:cNvSpPr/>
          <p:nvPr/>
        </p:nvSpPr>
        <p:spPr>
          <a:xfrm>
            <a:off x="4658273" y="3303089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: 5 pt 62">
            <a:extLst>
              <a:ext uri="{FF2B5EF4-FFF2-40B4-BE49-F238E27FC236}">
                <a16:creationId xmlns:a16="http://schemas.microsoft.com/office/drawing/2014/main" id="{9181905F-A884-4D20-B32C-D5F9D75C8E57}"/>
              </a:ext>
            </a:extLst>
          </p:cNvPr>
          <p:cNvSpPr/>
          <p:nvPr/>
        </p:nvSpPr>
        <p:spPr>
          <a:xfrm>
            <a:off x="4658273" y="375351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821831ED-0EDD-47FC-A54F-738B71F4373F}"/>
              </a:ext>
            </a:extLst>
          </p:cNvPr>
          <p:cNvSpPr txBox="1">
            <a:spLocks/>
          </p:cNvSpPr>
          <p:nvPr/>
        </p:nvSpPr>
        <p:spPr>
          <a:xfrm>
            <a:off x="4397000" y="1703468"/>
            <a:ext cx="2003732" cy="32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 *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F553065-FCE7-4DA3-9854-D4BD169C7355}"/>
              </a:ext>
            </a:extLst>
          </p:cNvPr>
          <p:cNvGrpSpPr/>
          <p:nvPr/>
        </p:nvGrpSpPr>
        <p:grpSpPr>
          <a:xfrm>
            <a:off x="5796878" y="3870579"/>
            <a:ext cx="747383" cy="2947889"/>
            <a:chOff x="6866652" y="3919705"/>
            <a:chExt cx="747383" cy="294788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31C5593-BA24-425F-8F04-830B5DBCF10A}"/>
                </a:ext>
              </a:extLst>
            </p:cNvPr>
            <p:cNvSpPr/>
            <p:nvPr/>
          </p:nvSpPr>
          <p:spPr>
            <a:xfrm>
              <a:off x="6866652" y="3919705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C9F62D9-0138-49B6-8F3B-D261F9F64DF9}"/>
                </a:ext>
              </a:extLst>
            </p:cNvPr>
            <p:cNvSpPr/>
            <p:nvPr/>
          </p:nvSpPr>
          <p:spPr>
            <a:xfrm>
              <a:off x="7024623" y="4054527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48A10905-752B-4D5D-8F97-116C147DF511}"/>
                </a:ext>
              </a:extLst>
            </p:cNvPr>
            <p:cNvSpPr/>
            <p:nvPr/>
          </p:nvSpPr>
          <p:spPr>
            <a:xfrm>
              <a:off x="7182594" y="4258761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92BFF3E-33DE-4E64-BD25-BF909DCAA656}"/>
                </a:ext>
              </a:extLst>
            </p:cNvPr>
            <p:cNvSpPr/>
            <p:nvPr/>
          </p:nvSpPr>
          <p:spPr>
            <a:xfrm>
              <a:off x="7340565" y="4461533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3E23F4E9-78D9-4204-968F-36B488D7CB03}"/>
                </a:ext>
              </a:extLst>
            </p:cNvPr>
            <p:cNvSpPr/>
            <p:nvPr/>
          </p:nvSpPr>
          <p:spPr>
            <a:xfrm>
              <a:off x="7507843" y="4684422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0C3D3A5-77F8-4260-AFC8-BDB5C57718A1}"/>
              </a:ext>
            </a:extLst>
          </p:cNvPr>
          <p:cNvCxnSpPr>
            <a:cxnSpLocks/>
          </p:cNvCxnSpPr>
          <p:nvPr/>
        </p:nvCxnSpPr>
        <p:spPr>
          <a:xfrm>
            <a:off x="5132189" y="2961196"/>
            <a:ext cx="161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コンテンツ プレースホルダー 2">
            <a:extLst>
              <a:ext uri="{FF2B5EF4-FFF2-40B4-BE49-F238E27FC236}">
                <a16:creationId xmlns:a16="http://schemas.microsoft.com/office/drawing/2014/main" id="{6F512F95-8D67-4370-9833-C2F13A97B7A8}"/>
              </a:ext>
            </a:extLst>
          </p:cNvPr>
          <p:cNvSpPr txBox="1">
            <a:spLocks/>
          </p:cNvSpPr>
          <p:nvPr/>
        </p:nvSpPr>
        <p:spPr>
          <a:xfrm>
            <a:off x="5215089" y="2150380"/>
            <a:ext cx="2003732" cy="82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Mcc</a:t>
            </a:r>
            <a:r>
              <a:rPr lang="ja-JP" altLang="en-US" sz="2000" dirty="0"/>
              <a:t>最適化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9EAE8DA5-82C1-4125-80E9-EA5180D2169D}"/>
              </a:ext>
            </a:extLst>
          </p:cNvPr>
          <p:cNvSpPr txBox="1">
            <a:spLocks/>
          </p:cNvSpPr>
          <p:nvPr/>
        </p:nvSpPr>
        <p:spPr>
          <a:xfrm>
            <a:off x="7100781" y="2422474"/>
            <a:ext cx="2003732" cy="32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80" name="コンテンツ プレースホルダー 2">
            <a:extLst>
              <a:ext uri="{FF2B5EF4-FFF2-40B4-BE49-F238E27FC236}">
                <a16:creationId xmlns:a16="http://schemas.microsoft.com/office/drawing/2014/main" id="{558AEC48-37F2-4168-AB6C-EDBB2D6F3CF8}"/>
              </a:ext>
            </a:extLst>
          </p:cNvPr>
          <p:cNvSpPr txBox="1">
            <a:spLocks/>
          </p:cNvSpPr>
          <p:nvPr/>
        </p:nvSpPr>
        <p:spPr>
          <a:xfrm>
            <a:off x="2429057" y="5488223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2D5A9D0-F620-439B-87BD-2C969C4B5EE5}"/>
              </a:ext>
            </a:extLst>
          </p:cNvPr>
          <p:cNvCxnSpPr>
            <a:cxnSpLocks/>
          </p:cNvCxnSpPr>
          <p:nvPr/>
        </p:nvCxnSpPr>
        <p:spPr>
          <a:xfrm>
            <a:off x="4238659" y="5320938"/>
            <a:ext cx="142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6C4C58F-1B55-4AAD-8DCA-9E48360FAF3A}"/>
              </a:ext>
            </a:extLst>
          </p:cNvPr>
          <p:cNvCxnSpPr>
            <a:cxnSpLocks/>
          </p:cNvCxnSpPr>
          <p:nvPr/>
        </p:nvCxnSpPr>
        <p:spPr>
          <a:xfrm>
            <a:off x="6677925" y="5302960"/>
            <a:ext cx="142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星: 5 pt 82">
            <a:extLst>
              <a:ext uri="{FF2B5EF4-FFF2-40B4-BE49-F238E27FC236}">
                <a16:creationId xmlns:a16="http://schemas.microsoft.com/office/drawing/2014/main" id="{0DFA68C0-21DB-43E8-A796-4E69CF5BFEF5}"/>
              </a:ext>
            </a:extLst>
          </p:cNvPr>
          <p:cNvSpPr/>
          <p:nvPr/>
        </p:nvSpPr>
        <p:spPr>
          <a:xfrm>
            <a:off x="7121376" y="500807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BD07E5C-A35D-4392-A80D-4D4F8A2C7A55}"/>
              </a:ext>
            </a:extLst>
          </p:cNvPr>
          <p:cNvSpPr/>
          <p:nvPr/>
        </p:nvSpPr>
        <p:spPr>
          <a:xfrm>
            <a:off x="8206739" y="4533568"/>
            <a:ext cx="106192" cy="21831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コンテンツ プレースホルダー 2">
            <a:extLst>
              <a:ext uri="{FF2B5EF4-FFF2-40B4-BE49-F238E27FC236}">
                <a16:creationId xmlns:a16="http://schemas.microsoft.com/office/drawing/2014/main" id="{7D774F7D-51FC-4ADA-8FD9-08843CB9D88E}"/>
              </a:ext>
            </a:extLst>
          </p:cNvPr>
          <p:cNvSpPr txBox="1">
            <a:spLocks/>
          </p:cNvSpPr>
          <p:nvPr/>
        </p:nvSpPr>
        <p:spPr>
          <a:xfrm>
            <a:off x="8345022" y="5299259"/>
            <a:ext cx="1152940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predict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A4978B4-B0A3-4D93-8704-DE130F09F0C4}"/>
              </a:ext>
            </a:extLst>
          </p:cNvPr>
          <p:cNvCxnSpPr>
            <a:cxnSpLocks/>
          </p:cNvCxnSpPr>
          <p:nvPr/>
        </p:nvCxnSpPr>
        <p:spPr>
          <a:xfrm>
            <a:off x="4940801" y="4337119"/>
            <a:ext cx="149260" cy="983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7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環境構築③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3EF433D-4C5C-4C29-8744-684024F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02" y="1177549"/>
            <a:ext cx="10258978" cy="43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Feature</a:t>
            </a:r>
            <a:r>
              <a:rPr lang="ja-JP" altLang="en-US" sz="2400" dirty="0"/>
              <a:t> について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0622085C-6E07-472D-847D-A8A7D2014B00}"/>
              </a:ext>
            </a:extLst>
          </p:cNvPr>
          <p:cNvSpPr txBox="1">
            <a:spLocks/>
          </p:cNvSpPr>
          <p:nvPr/>
        </p:nvSpPr>
        <p:spPr>
          <a:xfrm>
            <a:off x="1861358" y="2112824"/>
            <a:ext cx="2404013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train.csv</a:t>
            </a: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39F2B461-5F10-4910-BB29-04ADF6633CBE}"/>
              </a:ext>
            </a:extLst>
          </p:cNvPr>
          <p:cNvSpPr txBox="1">
            <a:spLocks/>
          </p:cNvSpPr>
          <p:nvPr/>
        </p:nvSpPr>
        <p:spPr>
          <a:xfrm>
            <a:off x="1861359" y="3343842"/>
            <a:ext cx="120200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test.csv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928C657-D91A-4980-BB72-53479D976810}"/>
              </a:ext>
            </a:extLst>
          </p:cNvPr>
          <p:cNvSpPr/>
          <p:nvPr/>
        </p:nvSpPr>
        <p:spPr>
          <a:xfrm>
            <a:off x="3063364" y="3005862"/>
            <a:ext cx="832298" cy="818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0E0FBA1-0277-42C1-BF57-CB15DB7F3318}"/>
              </a:ext>
            </a:extLst>
          </p:cNvPr>
          <p:cNvGrpSpPr/>
          <p:nvPr/>
        </p:nvGrpSpPr>
        <p:grpSpPr>
          <a:xfrm>
            <a:off x="3063364" y="1844498"/>
            <a:ext cx="938490" cy="818531"/>
            <a:chOff x="2015611" y="1904999"/>
            <a:chExt cx="938490" cy="218317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EE24797-8572-40E3-B2E8-197F2C4333FC}"/>
                </a:ext>
              </a:extLst>
            </p:cNvPr>
            <p:cNvSpPr/>
            <p:nvPr/>
          </p:nvSpPr>
          <p:spPr>
            <a:xfrm>
              <a:off x="2015611" y="1904999"/>
              <a:ext cx="934064" cy="21831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D2E43E4-E704-4224-8285-BF6437E45A63}"/>
                </a:ext>
              </a:extLst>
            </p:cNvPr>
            <p:cNvSpPr/>
            <p:nvPr/>
          </p:nvSpPr>
          <p:spPr>
            <a:xfrm>
              <a:off x="2847909" y="1904999"/>
              <a:ext cx="106192" cy="21831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5A6B6941-908C-4E96-A0E5-B5599B41476C}"/>
              </a:ext>
            </a:extLst>
          </p:cNvPr>
          <p:cNvSpPr txBox="1">
            <a:spLocks/>
          </p:cNvSpPr>
          <p:nvPr/>
        </p:nvSpPr>
        <p:spPr>
          <a:xfrm>
            <a:off x="5224234" y="1614052"/>
            <a:ext cx="1202006" cy="32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/>
              <a:t>Response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124FC-5869-43E1-B475-C07989E940D0}"/>
              </a:ext>
            </a:extLst>
          </p:cNvPr>
          <p:cNvSpPr/>
          <p:nvPr/>
        </p:nvSpPr>
        <p:spPr>
          <a:xfrm>
            <a:off x="4681519" y="2663029"/>
            <a:ext cx="832298" cy="818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97C4223-FB3C-4100-B351-984F4E7C0A54}"/>
              </a:ext>
            </a:extLst>
          </p:cNvPr>
          <p:cNvGrpSpPr/>
          <p:nvPr/>
        </p:nvGrpSpPr>
        <p:grpSpPr>
          <a:xfrm>
            <a:off x="4681519" y="1844497"/>
            <a:ext cx="938490" cy="818531"/>
            <a:chOff x="2015611" y="1904999"/>
            <a:chExt cx="938490" cy="2183172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41657CA-D8D3-4486-9508-412F54D491CE}"/>
                </a:ext>
              </a:extLst>
            </p:cNvPr>
            <p:cNvSpPr/>
            <p:nvPr/>
          </p:nvSpPr>
          <p:spPr>
            <a:xfrm>
              <a:off x="2015611" y="1904999"/>
              <a:ext cx="934064" cy="21831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3CD6E0D-4B18-463F-8F7F-6DD330D42174}"/>
                </a:ext>
              </a:extLst>
            </p:cNvPr>
            <p:cNvSpPr/>
            <p:nvPr/>
          </p:nvSpPr>
          <p:spPr>
            <a:xfrm>
              <a:off x="2847909" y="1904999"/>
              <a:ext cx="106192" cy="21831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E986DBD-D6A9-4997-A3E4-13A647A3D70E}"/>
              </a:ext>
            </a:extLst>
          </p:cNvPr>
          <p:cNvSpPr/>
          <p:nvPr/>
        </p:nvSpPr>
        <p:spPr>
          <a:xfrm>
            <a:off x="5513817" y="2663028"/>
            <a:ext cx="106192" cy="8185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BAF81049-A3F3-4C1D-993C-3C32E163A7A1}"/>
              </a:ext>
            </a:extLst>
          </p:cNvPr>
          <p:cNvSpPr txBox="1">
            <a:spLocks/>
          </p:cNvSpPr>
          <p:nvPr/>
        </p:nvSpPr>
        <p:spPr>
          <a:xfrm>
            <a:off x="4681519" y="3544460"/>
            <a:ext cx="120200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all.csv</a:t>
            </a:r>
          </a:p>
        </p:txBody>
      </p:sp>
      <p:sp>
        <p:nvSpPr>
          <p:cNvPr id="72" name="コンテンツ プレースホルダー 2">
            <a:extLst>
              <a:ext uri="{FF2B5EF4-FFF2-40B4-BE49-F238E27FC236}">
                <a16:creationId xmlns:a16="http://schemas.microsoft.com/office/drawing/2014/main" id="{D24B7BBB-46D2-40B8-B478-B7639CCD4854}"/>
              </a:ext>
            </a:extLst>
          </p:cNvPr>
          <p:cNvSpPr txBox="1">
            <a:spLocks/>
          </p:cNvSpPr>
          <p:nvPr/>
        </p:nvSpPr>
        <p:spPr>
          <a:xfrm>
            <a:off x="5583023" y="3034822"/>
            <a:ext cx="601003" cy="3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/>
              <a:t>-1</a:t>
            </a:r>
          </a:p>
        </p:txBody>
      </p:sp>
      <p:sp>
        <p:nvSpPr>
          <p:cNvPr id="87" name="コンテンツ プレースホルダー 2">
            <a:extLst>
              <a:ext uri="{FF2B5EF4-FFF2-40B4-BE49-F238E27FC236}">
                <a16:creationId xmlns:a16="http://schemas.microsoft.com/office/drawing/2014/main" id="{F12B7706-2359-47CE-A292-D51F056E73AF}"/>
              </a:ext>
            </a:extLst>
          </p:cNvPr>
          <p:cNvSpPr txBox="1">
            <a:spLocks/>
          </p:cNvSpPr>
          <p:nvPr/>
        </p:nvSpPr>
        <p:spPr>
          <a:xfrm>
            <a:off x="4501725" y="1635703"/>
            <a:ext cx="411722" cy="32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/>
              <a:t>Id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8F01E0-65CA-4A5C-B8B3-9B8A3FB43259}"/>
              </a:ext>
            </a:extLst>
          </p:cNvPr>
          <p:cNvGrpSpPr/>
          <p:nvPr/>
        </p:nvGrpSpPr>
        <p:grpSpPr>
          <a:xfrm>
            <a:off x="5883525" y="4969739"/>
            <a:ext cx="1939083" cy="2011164"/>
            <a:chOff x="5883525" y="4969739"/>
            <a:chExt cx="1939083" cy="2011164"/>
          </a:xfrm>
        </p:grpSpPr>
        <p:sp>
          <p:nvSpPr>
            <p:cNvPr id="71" name="コンテンツ プレースホルダー 2">
              <a:extLst>
                <a:ext uri="{FF2B5EF4-FFF2-40B4-BE49-F238E27FC236}">
                  <a16:creationId xmlns:a16="http://schemas.microsoft.com/office/drawing/2014/main" id="{C713E179-E70B-4BC3-BE3E-4A8D286466D0}"/>
                </a:ext>
              </a:extLst>
            </p:cNvPr>
            <p:cNvSpPr txBox="1">
              <a:spLocks/>
            </p:cNvSpPr>
            <p:nvPr/>
          </p:nvSpPr>
          <p:spPr>
            <a:xfrm>
              <a:off x="5883525" y="4969739"/>
              <a:ext cx="1608656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2000" dirty="0"/>
                <a:t>feature1.csv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DB5D046-FDC7-4026-ADF9-8DFF6A55C2BA}"/>
                </a:ext>
              </a:extLst>
            </p:cNvPr>
            <p:cNvCxnSpPr/>
            <p:nvPr/>
          </p:nvCxnSpPr>
          <p:spPr>
            <a:xfrm>
              <a:off x="6041331" y="5680451"/>
              <a:ext cx="10565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28014AB-6479-4C9A-B434-8A0F8136FCC4}"/>
                </a:ext>
              </a:extLst>
            </p:cNvPr>
            <p:cNvCxnSpPr/>
            <p:nvPr/>
          </p:nvCxnSpPr>
          <p:spPr>
            <a:xfrm>
              <a:off x="6558116" y="5293257"/>
              <a:ext cx="0" cy="168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コンテンツ プレースホルダー 2">
              <a:extLst>
                <a:ext uri="{FF2B5EF4-FFF2-40B4-BE49-F238E27FC236}">
                  <a16:creationId xmlns:a16="http://schemas.microsoft.com/office/drawing/2014/main" id="{3DC2F951-09D1-4DCD-8217-6063DB94DB2C}"/>
                </a:ext>
              </a:extLst>
            </p:cNvPr>
            <p:cNvSpPr txBox="1">
              <a:spLocks/>
            </p:cNvSpPr>
            <p:nvPr/>
          </p:nvSpPr>
          <p:spPr>
            <a:xfrm>
              <a:off x="6093794" y="5375914"/>
              <a:ext cx="411722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Id</a:t>
              </a:r>
            </a:p>
          </p:txBody>
        </p:sp>
        <p:sp>
          <p:nvSpPr>
            <p:cNvPr id="89" name="コンテンツ プレースホルダー 2">
              <a:extLst>
                <a:ext uri="{FF2B5EF4-FFF2-40B4-BE49-F238E27FC236}">
                  <a16:creationId xmlns:a16="http://schemas.microsoft.com/office/drawing/2014/main" id="{CD2FC265-AD5C-4136-B9FB-06C74ADD909E}"/>
                </a:ext>
              </a:extLst>
            </p:cNvPr>
            <p:cNvSpPr txBox="1">
              <a:spLocks/>
            </p:cNvSpPr>
            <p:nvPr/>
          </p:nvSpPr>
          <p:spPr>
            <a:xfrm>
              <a:off x="6620602" y="5369972"/>
              <a:ext cx="1202006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feature</a:t>
              </a:r>
            </a:p>
          </p:txBody>
        </p:sp>
        <p:sp>
          <p:nvSpPr>
            <p:cNvPr id="90" name="コンテンツ プレースホルダー 2">
              <a:extLst>
                <a:ext uri="{FF2B5EF4-FFF2-40B4-BE49-F238E27FC236}">
                  <a16:creationId xmlns:a16="http://schemas.microsoft.com/office/drawing/2014/main" id="{1CE146B7-B7D7-4D65-8D62-E616C5BDDF22}"/>
                </a:ext>
              </a:extLst>
            </p:cNvPr>
            <p:cNvSpPr txBox="1">
              <a:spLocks/>
            </p:cNvSpPr>
            <p:nvPr/>
          </p:nvSpPr>
          <p:spPr>
            <a:xfrm>
              <a:off x="6093794" y="5691578"/>
              <a:ext cx="411722" cy="1172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4</a:t>
              </a:r>
            </a:p>
          </p:txBody>
        </p:sp>
        <p:sp>
          <p:nvSpPr>
            <p:cNvPr id="91" name="コンテンツ プレースホルダー 2">
              <a:extLst>
                <a:ext uri="{FF2B5EF4-FFF2-40B4-BE49-F238E27FC236}">
                  <a16:creationId xmlns:a16="http://schemas.microsoft.com/office/drawing/2014/main" id="{49C7772C-3B3A-47D9-81DD-52EADC37F634}"/>
                </a:ext>
              </a:extLst>
            </p:cNvPr>
            <p:cNvSpPr txBox="1">
              <a:spLocks/>
            </p:cNvSpPr>
            <p:nvPr/>
          </p:nvSpPr>
          <p:spPr>
            <a:xfrm>
              <a:off x="6620602" y="5685636"/>
              <a:ext cx="1202006" cy="1172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1.5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2.5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1.0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 err="1"/>
                <a:t>NaN</a:t>
              </a:r>
              <a:endParaRPr lang="en-US" altLang="ja-JP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200" dirty="0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B4F7644A-3D82-4370-B072-90AE6F08CA38}"/>
              </a:ext>
            </a:extLst>
          </p:cNvPr>
          <p:cNvGrpSpPr/>
          <p:nvPr/>
        </p:nvGrpSpPr>
        <p:grpSpPr>
          <a:xfrm>
            <a:off x="7948299" y="4969739"/>
            <a:ext cx="1939083" cy="2011164"/>
            <a:chOff x="5883525" y="4969739"/>
            <a:chExt cx="1939083" cy="2011164"/>
          </a:xfrm>
        </p:grpSpPr>
        <p:sp>
          <p:nvSpPr>
            <p:cNvPr id="93" name="コンテンツ プレースホルダー 2">
              <a:extLst>
                <a:ext uri="{FF2B5EF4-FFF2-40B4-BE49-F238E27FC236}">
                  <a16:creationId xmlns:a16="http://schemas.microsoft.com/office/drawing/2014/main" id="{09F7F8C1-DAC9-447A-9E81-3772464CC4BE}"/>
                </a:ext>
              </a:extLst>
            </p:cNvPr>
            <p:cNvSpPr txBox="1">
              <a:spLocks/>
            </p:cNvSpPr>
            <p:nvPr/>
          </p:nvSpPr>
          <p:spPr>
            <a:xfrm>
              <a:off x="5883525" y="4969739"/>
              <a:ext cx="1608656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2000" dirty="0"/>
                <a:t>feature2.csv</a:t>
              </a:r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BB8A3651-17C4-40F3-AABC-B6135979CE29}"/>
                </a:ext>
              </a:extLst>
            </p:cNvPr>
            <p:cNvCxnSpPr/>
            <p:nvPr/>
          </p:nvCxnSpPr>
          <p:spPr>
            <a:xfrm>
              <a:off x="6041331" y="5680451"/>
              <a:ext cx="10565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A542B5F7-673B-48C3-AD30-1CF7351C5DB6}"/>
                </a:ext>
              </a:extLst>
            </p:cNvPr>
            <p:cNvCxnSpPr/>
            <p:nvPr/>
          </p:nvCxnSpPr>
          <p:spPr>
            <a:xfrm>
              <a:off x="6558116" y="5293257"/>
              <a:ext cx="0" cy="168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コンテンツ プレースホルダー 2">
              <a:extLst>
                <a:ext uri="{FF2B5EF4-FFF2-40B4-BE49-F238E27FC236}">
                  <a16:creationId xmlns:a16="http://schemas.microsoft.com/office/drawing/2014/main" id="{064EB1CF-0E69-47E5-A4E1-8C75D971694F}"/>
                </a:ext>
              </a:extLst>
            </p:cNvPr>
            <p:cNvSpPr txBox="1">
              <a:spLocks/>
            </p:cNvSpPr>
            <p:nvPr/>
          </p:nvSpPr>
          <p:spPr>
            <a:xfrm>
              <a:off x="6093794" y="5375914"/>
              <a:ext cx="411722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Id</a:t>
              </a:r>
            </a:p>
          </p:txBody>
        </p:sp>
        <p:sp>
          <p:nvSpPr>
            <p:cNvPr id="97" name="コンテンツ プレースホルダー 2">
              <a:extLst>
                <a:ext uri="{FF2B5EF4-FFF2-40B4-BE49-F238E27FC236}">
                  <a16:creationId xmlns:a16="http://schemas.microsoft.com/office/drawing/2014/main" id="{43E7DBA2-532B-4AA2-B7AF-E3B6C1C34EE2}"/>
                </a:ext>
              </a:extLst>
            </p:cNvPr>
            <p:cNvSpPr txBox="1">
              <a:spLocks/>
            </p:cNvSpPr>
            <p:nvPr/>
          </p:nvSpPr>
          <p:spPr>
            <a:xfrm>
              <a:off x="6620602" y="5369972"/>
              <a:ext cx="1202006" cy="3235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feature</a:t>
              </a:r>
            </a:p>
          </p:txBody>
        </p:sp>
        <p:sp>
          <p:nvSpPr>
            <p:cNvPr id="98" name="コンテンツ プレースホルダー 2">
              <a:extLst>
                <a:ext uri="{FF2B5EF4-FFF2-40B4-BE49-F238E27FC236}">
                  <a16:creationId xmlns:a16="http://schemas.microsoft.com/office/drawing/2014/main" id="{065A854B-B7C9-40C1-9457-0619DAEF9B77}"/>
                </a:ext>
              </a:extLst>
            </p:cNvPr>
            <p:cNvSpPr txBox="1">
              <a:spLocks/>
            </p:cNvSpPr>
            <p:nvPr/>
          </p:nvSpPr>
          <p:spPr>
            <a:xfrm>
              <a:off x="6093794" y="5691578"/>
              <a:ext cx="411722" cy="1172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4</a:t>
              </a:r>
            </a:p>
          </p:txBody>
        </p:sp>
        <p:sp>
          <p:nvSpPr>
            <p:cNvPr id="99" name="コンテンツ プレースホルダー 2">
              <a:extLst>
                <a:ext uri="{FF2B5EF4-FFF2-40B4-BE49-F238E27FC236}">
                  <a16:creationId xmlns:a16="http://schemas.microsoft.com/office/drawing/2014/main" id="{B44B3E66-2D58-4EEA-B955-6598DDCF31A3}"/>
                </a:ext>
              </a:extLst>
            </p:cNvPr>
            <p:cNvSpPr txBox="1">
              <a:spLocks/>
            </p:cNvSpPr>
            <p:nvPr/>
          </p:nvSpPr>
          <p:spPr>
            <a:xfrm>
              <a:off x="6620602" y="5685636"/>
              <a:ext cx="1202006" cy="1172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/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200" dirty="0"/>
            </a:p>
          </p:txBody>
        </p: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4258E1-91AF-4E67-8738-F7274C400FAE}"/>
              </a:ext>
            </a:extLst>
          </p:cNvPr>
          <p:cNvCxnSpPr/>
          <p:nvPr/>
        </p:nvCxnSpPr>
        <p:spPr>
          <a:xfrm>
            <a:off x="6090001" y="3916740"/>
            <a:ext cx="415515" cy="93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ECB5F5C-8626-4F26-A01D-66DCF7F0D7F9}"/>
              </a:ext>
            </a:extLst>
          </p:cNvPr>
          <p:cNvCxnSpPr>
            <a:cxnSpLocks/>
          </p:cNvCxnSpPr>
          <p:nvPr/>
        </p:nvCxnSpPr>
        <p:spPr>
          <a:xfrm>
            <a:off x="6297758" y="3873155"/>
            <a:ext cx="1650541" cy="9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9B05E0DE-D9EE-4B4C-815A-F17E275D3F71}"/>
              </a:ext>
            </a:extLst>
          </p:cNvPr>
          <p:cNvCxnSpPr>
            <a:cxnSpLocks/>
          </p:cNvCxnSpPr>
          <p:nvPr/>
        </p:nvCxnSpPr>
        <p:spPr>
          <a:xfrm>
            <a:off x="5905166" y="2620801"/>
            <a:ext cx="4425475" cy="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15467EB8-0A8E-42AB-B659-3C91E94706FE}"/>
              </a:ext>
            </a:extLst>
          </p:cNvPr>
          <p:cNvCxnSpPr>
            <a:cxnSpLocks/>
          </p:cNvCxnSpPr>
          <p:nvPr/>
        </p:nvCxnSpPr>
        <p:spPr>
          <a:xfrm flipV="1">
            <a:off x="8723450" y="2739743"/>
            <a:ext cx="0" cy="91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897C62DE-E305-4537-A39B-1B15964C4BCA}"/>
              </a:ext>
            </a:extLst>
          </p:cNvPr>
          <p:cNvCxnSpPr>
            <a:cxnSpLocks/>
          </p:cNvCxnSpPr>
          <p:nvPr/>
        </p:nvCxnSpPr>
        <p:spPr>
          <a:xfrm flipV="1">
            <a:off x="9249287" y="2739743"/>
            <a:ext cx="0" cy="91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コンテンツ プレースホルダー 2">
            <a:extLst>
              <a:ext uri="{FF2B5EF4-FFF2-40B4-BE49-F238E27FC236}">
                <a16:creationId xmlns:a16="http://schemas.microsoft.com/office/drawing/2014/main" id="{9C6625A5-DFD9-44E3-A309-DAC9AD58ADDC}"/>
              </a:ext>
            </a:extLst>
          </p:cNvPr>
          <p:cNvSpPr txBox="1">
            <a:spLocks/>
          </p:cNvSpPr>
          <p:nvPr/>
        </p:nvSpPr>
        <p:spPr>
          <a:xfrm>
            <a:off x="7432388" y="1959221"/>
            <a:ext cx="4228667" cy="71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/>
              <a:t>df_feature1 = </a:t>
            </a:r>
            <a:r>
              <a:rPr lang="en-US" altLang="ja-JP" sz="1200" dirty="0" err="1"/>
              <a:t>pd.read_csv</a:t>
            </a:r>
            <a:r>
              <a:rPr lang="en-US" altLang="ja-JP" sz="1200" dirty="0"/>
              <a:t>(‘feature1.csv’)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/>
              <a:t>df = </a:t>
            </a:r>
            <a:r>
              <a:rPr lang="en-US" altLang="ja-JP" sz="1200" dirty="0" err="1"/>
              <a:t>pd.merge</a:t>
            </a:r>
            <a:r>
              <a:rPr lang="en-US" altLang="ja-JP" sz="1200" dirty="0"/>
              <a:t>(df, df_feature1, on=‘Id’, how=‘left’)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03DBE5D-04A9-40F0-9EDA-03C4DCF9C883}"/>
              </a:ext>
            </a:extLst>
          </p:cNvPr>
          <p:cNvSpPr/>
          <p:nvPr/>
        </p:nvSpPr>
        <p:spPr>
          <a:xfrm>
            <a:off x="11100786" y="2663029"/>
            <a:ext cx="832298" cy="818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4E748F42-F556-478E-91D2-6A526AEA6CD1}"/>
              </a:ext>
            </a:extLst>
          </p:cNvPr>
          <p:cNvGrpSpPr/>
          <p:nvPr/>
        </p:nvGrpSpPr>
        <p:grpSpPr>
          <a:xfrm>
            <a:off x="11100786" y="1844497"/>
            <a:ext cx="938490" cy="818531"/>
            <a:chOff x="2015611" y="1904999"/>
            <a:chExt cx="938490" cy="2183172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1943CB82-91BE-49C7-95B9-9C864E559937}"/>
                </a:ext>
              </a:extLst>
            </p:cNvPr>
            <p:cNvSpPr/>
            <p:nvPr/>
          </p:nvSpPr>
          <p:spPr>
            <a:xfrm>
              <a:off x="2015611" y="1904999"/>
              <a:ext cx="934064" cy="21831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6B1945EB-3547-453B-858C-23C30094006E}"/>
                </a:ext>
              </a:extLst>
            </p:cNvPr>
            <p:cNvSpPr/>
            <p:nvPr/>
          </p:nvSpPr>
          <p:spPr>
            <a:xfrm>
              <a:off x="2847909" y="1904999"/>
              <a:ext cx="106192" cy="21831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CE4D209-954F-48E4-86CA-1BDE72E83148}"/>
              </a:ext>
            </a:extLst>
          </p:cNvPr>
          <p:cNvSpPr/>
          <p:nvPr/>
        </p:nvSpPr>
        <p:spPr>
          <a:xfrm>
            <a:off x="11933084" y="2663028"/>
            <a:ext cx="106192" cy="8185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95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9802C6-7CB5-4049-992B-061AB934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r>
              <a:rPr lang="en-US" altLang="ja-JP" sz="2400" dirty="0" err="1"/>
              <a:t>XGBoost</a:t>
            </a:r>
            <a:r>
              <a:rPr lang="ja-JP" altLang="en-US" sz="2400" dirty="0"/>
              <a:t> は重かった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r>
              <a:rPr lang="ja-JP" altLang="en-US" sz="2400" dirty="0"/>
              <a:t>    </a:t>
            </a:r>
            <a:r>
              <a:rPr lang="en-US" altLang="ja-JP" sz="2400" dirty="0"/>
              <a:t>Categorical</a:t>
            </a:r>
            <a:r>
              <a:rPr lang="ja-JP" altLang="en-US" sz="2400" dirty="0"/>
              <a:t> </a:t>
            </a:r>
            <a:r>
              <a:rPr lang="en-US" altLang="ja-JP" sz="2400" dirty="0"/>
              <a:t>Data</a:t>
            </a:r>
            <a:r>
              <a:rPr lang="ja-JP" altLang="en-US" sz="2400" dirty="0"/>
              <a:t> を全部入れると </a:t>
            </a:r>
            <a:r>
              <a:rPr lang="en-US" altLang="ja-JP" sz="2400" dirty="0"/>
              <a:t>(</a:t>
            </a:r>
            <a:r>
              <a:rPr lang="ja-JP" altLang="en-US" sz="2400" dirty="0"/>
              <a:t>重複削除しても</a:t>
            </a:r>
            <a:r>
              <a:rPr lang="en-US" altLang="ja-JP" sz="2400" dirty="0"/>
              <a:t>) memory error</a:t>
            </a:r>
            <a:r>
              <a:rPr lang="ja-JP" altLang="en-US" sz="2400" dirty="0"/>
              <a:t>に。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</a:t>
            </a:r>
            <a:r>
              <a:rPr lang="ja-JP" altLang="en-US" sz="2400" dirty="0"/>
              <a:t>アンダーサンプルしないと使えず、さらに複雑に</a:t>
            </a:r>
            <a:r>
              <a:rPr lang="en-US" altLang="ja-JP" sz="2400" dirty="0"/>
              <a:t>… </a:t>
            </a:r>
          </a:p>
          <a:p>
            <a:pPr marL="0" indent="0">
              <a:buNone/>
            </a:pPr>
            <a:r>
              <a:rPr lang="ja-JP" altLang="en-US" sz="2400" dirty="0"/>
              <a:t>    アンダーサンプルすると </a:t>
            </a:r>
            <a:r>
              <a:rPr lang="en-US" altLang="ja-JP" sz="2400" dirty="0"/>
              <a:t>mcc</a:t>
            </a:r>
            <a:r>
              <a:rPr lang="ja-JP" altLang="en-US" sz="2400" dirty="0"/>
              <a:t> まわりが複雑になる。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LGBM</a:t>
            </a:r>
            <a:r>
              <a:rPr lang="ja-JP" altLang="en-US" sz="2400" dirty="0"/>
              <a:t> でメモリ消費量、時間が  </a:t>
            </a:r>
            <a:r>
              <a:rPr lang="en-US" altLang="ja-JP" sz="2400" dirty="0"/>
              <a:t>1/10</a:t>
            </a:r>
            <a:r>
              <a:rPr lang="ja-JP" altLang="en-US" sz="2400" dirty="0"/>
              <a:t>になったイメージ。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精度はやや落ちた気がする</a:t>
            </a:r>
            <a:r>
              <a:rPr lang="en-US" altLang="ja-JP" sz="2400" dirty="0"/>
              <a:t>(0.03</a:t>
            </a:r>
            <a:r>
              <a:rPr lang="ja-JP" altLang="en-US" sz="2400" dirty="0"/>
              <a:t>程度</a:t>
            </a:r>
            <a:r>
              <a:rPr lang="en-US" altLang="ja-JP" sz="2400" dirty="0"/>
              <a:t>)</a:t>
            </a:r>
            <a:r>
              <a:rPr lang="ja-JP" altLang="en-US" sz="2400" dirty="0"/>
              <a:t>が、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パラメータチューニングをほとんどやらなかったせいかも。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5829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1320</Words>
  <Application>Microsoft Office PowerPoint</Application>
  <PresentationFormat>ワイド画面</PresentationFormat>
  <Paragraphs>361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游ゴシック</vt:lpstr>
      <vt:lpstr>游ゴシック Light</vt:lpstr>
      <vt:lpstr>Arial</vt:lpstr>
      <vt:lpstr>Bahnschrift SemiLight</vt:lpstr>
      <vt:lpstr>Calibri</vt:lpstr>
      <vt:lpstr>Wingdings</vt:lpstr>
      <vt:lpstr>Office テーマ</vt:lpstr>
      <vt:lpstr>Kaggle Bosch  - season 2 - </vt:lpstr>
      <vt:lpstr>前回のあらすじ</vt:lpstr>
      <vt:lpstr>前回のあらすじ</vt:lpstr>
      <vt:lpstr>環境</vt:lpstr>
      <vt:lpstr>今回のあらすじ</vt:lpstr>
      <vt:lpstr>環境構築①</vt:lpstr>
      <vt:lpstr>環境構築②</vt:lpstr>
      <vt:lpstr>環境構築③</vt:lpstr>
      <vt:lpstr>環境構築</vt:lpstr>
      <vt:lpstr>ビットエンコーディングをやりきる</vt:lpstr>
      <vt:lpstr>ビットエンコーディングをやりきる</vt:lpstr>
      <vt:lpstr>ビットエンコーディングをやりきる</vt:lpstr>
      <vt:lpstr>パスを3分割</vt:lpstr>
      <vt:lpstr>パスを3分割</vt:lpstr>
      <vt:lpstr>パスを3分割</vt:lpstr>
      <vt:lpstr>パスを3分割</vt:lpstr>
      <vt:lpstr>パスを3分割</vt:lpstr>
      <vt:lpstr>パスを3分割</vt:lpstr>
      <vt:lpstr>とにかくスコアを上げる</vt:lpstr>
      <vt:lpstr>とにかくスコアを上げる</vt:lpstr>
      <vt:lpstr>とにかくスコアを上げる</vt:lpstr>
      <vt:lpstr>とにかくスコアを上げる</vt:lpstr>
      <vt:lpstr>まとめ (感想)</vt:lpstr>
      <vt:lpstr>まとめ (感想)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Bosch </dc:title>
  <dc:creator>vd7t-ktgw@asahi-net.or.jp</dc:creator>
  <cp:lastModifiedBy>vd7t-ktgw@asahi-net.or.jp</cp:lastModifiedBy>
  <cp:revision>52</cp:revision>
  <dcterms:created xsi:type="dcterms:W3CDTF">2018-06-25T14:38:56Z</dcterms:created>
  <dcterms:modified xsi:type="dcterms:W3CDTF">2018-07-19T22:09:30Z</dcterms:modified>
</cp:coreProperties>
</file>