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8CD25-3232-4059-8E47-CB2EAD84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91943-5D27-4D56-B826-CD9D5819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ECC49-67BA-41B4-8F17-1DCF1167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1C2F5-8B9A-4E5D-ADB6-49354D8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5399D-8A1A-435C-A6EB-31621565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9CF14-B7CF-445C-939D-9D8490FE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D42FB-C765-4A15-A39D-E740199E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BE6A5-82F7-4887-942D-0A0160DC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60B9D-77EA-4C00-A895-2894AFA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CFF61-6A5E-4026-9F5D-F6FF35EC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812520-E569-4AAD-9F95-F7D05374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C58FED-CE25-4AAA-B037-0CB2B6FCD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01AAF-A9B2-4C13-9732-1A2240C7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E129A-55CA-42F3-B774-9084335D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6E561-C92D-4B54-8F9A-F471C00A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0CF88-2532-4B53-9CC5-F734F06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21D9D-83A1-4C7D-A2CB-1C51CFE5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669D7-1B0B-480F-ADD8-2575906D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D5AE5-E738-4D8F-A6BA-5D9C2B4A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CD290-38C6-4EB3-B39E-ADF5D43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8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90BAA-C88E-4174-BC6E-8D520000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1AC7AF-21F4-4E91-A296-79D9E9A2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246BC-B67C-4AEB-9A04-61AFE4F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C5826-3908-466B-8E68-2C8FA3F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6012C-6273-4AE0-82DC-B8D8E66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8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C8C3F-EB8B-48BF-BF14-5B757EA9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07FB2-B2EA-466B-B4A2-EEE3804C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AF35F5-A0D6-4435-A935-F5BBB152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7B08E4-5271-4C05-A087-D092E3D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E3DFB-5A47-4208-B9E8-2C38FA57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B7F2BE-BAC6-4809-A0BE-9A3B826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5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5429-7532-430E-9EC6-ACDC5979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5688E-0206-42F4-A634-ABAB86F8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BF7CEF-FB04-4617-8D49-034FDD6C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CF745A-3672-4AFF-9984-BC3507AC7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A9E4D9-1100-4C37-8A4C-AF08EE92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48544-B423-44A5-A6B9-7DF23403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CB7135-332D-4AFB-893D-6D1FA71D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AB5094-1596-4D6B-AA6A-0D82324D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985-4A9F-414C-B238-5DDB887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3AEE5D-69A7-472B-A3B3-60D644A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08A1FB-B887-4B80-B22F-A088E7E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5E054-0667-4A1D-AF80-35FFC663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B955E-5849-474F-9675-89CF484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57F205-3B2E-46C9-834C-DE009E6C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0C557-00C0-4684-B466-1064490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479F9-CABA-4459-806E-E87CF53F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89582-A562-421D-A304-D816DDE9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146D3-9970-40A7-B645-A9EBF8F0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AAFBDD-3C4C-499D-8E4F-7432B948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9B85DC-7ACA-449C-AE66-C7947AA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9A8982-886D-4228-BADF-8C69DA9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64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87D17-94C3-45C3-A049-D409708E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FAF6C2-4F53-4E87-ABF5-F97975223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ED4734-D208-4735-B1C5-2A01C31A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15821-9121-414C-BADD-674B228B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4BB42-2798-41B3-91C8-7F7C7079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80D2C1-07B1-42AC-8429-4C16316C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84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BD36A-49AB-4BE8-8C2A-98EF8267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8BF14-3750-4018-8974-1264188F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D8DB6-155C-4EC4-86B3-EAD11899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A577-3EB1-4A83-ABD8-7419C322EEEC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699B0-6328-4355-B14B-191D4386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07B1C-176A-444D-9AFD-4A5DFC37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7EB5B-9658-47E8-89B9-1E9A1FF8C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Bosch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E721ED-12FA-499B-B6D7-9138CC49E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北川 知伸 </a:t>
            </a:r>
          </a:p>
        </p:txBody>
      </p:sp>
    </p:spTree>
    <p:extLst>
      <p:ext uri="{BB962C8B-B14F-4D97-AF65-F5344CB8AC3E}">
        <p14:creationId xmlns:p14="http://schemas.microsoft.com/office/powerpoint/2010/main" val="89740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2A1366B-1B6E-4751-A09E-6CB85072B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72" y="1690688"/>
            <a:ext cx="7421862" cy="48305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4475B4-884F-412B-BEDC-F42B3C10293C}"/>
              </a:ext>
            </a:extLst>
          </p:cNvPr>
          <p:cNvSpPr txBox="1"/>
          <p:nvPr/>
        </p:nvSpPr>
        <p:spPr>
          <a:xfrm>
            <a:off x="7818634" y="1847671"/>
            <a:ext cx="3688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Train,Test</a:t>
            </a:r>
            <a:r>
              <a:rPr kumimoji="1" lang="ja-JP" altLang="en-US" dirty="0"/>
              <a:t> は似た傾向でまんべんなく分布しているように見える。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一連のサンプルからランダムサンプルされてるのでは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67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9D1CF3E-99B3-4DCF-9E46-DE8FD852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6" y="1244200"/>
            <a:ext cx="7275892" cy="5613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7818634" y="1397675"/>
            <a:ext cx="3688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OK</a:t>
            </a:r>
            <a:r>
              <a:rPr lang="en-US" altLang="ja-JP" dirty="0"/>
              <a:t>(Response=0)</a:t>
            </a:r>
            <a:r>
              <a:rPr lang="ja-JP" altLang="en-US" dirty="0"/>
              <a:t> の分布と、</a:t>
            </a:r>
            <a:endParaRPr lang="en-US" altLang="ja-JP" dirty="0"/>
          </a:p>
          <a:p>
            <a:r>
              <a:rPr kumimoji="1" lang="en-US" altLang="ja-JP" dirty="0"/>
              <a:t>NG(Response=1) </a:t>
            </a:r>
            <a:r>
              <a:rPr kumimoji="1" lang="ja-JP" altLang="en-US" dirty="0"/>
              <a:t>の分布。</a:t>
            </a:r>
            <a:endParaRPr kumimoji="1" lang="en-US" altLang="ja-JP" dirty="0"/>
          </a:p>
          <a:p>
            <a:r>
              <a:rPr lang="ja-JP" altLang="en-US" dirty="0"/>
              <a:t>こちらもまんべんなく。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やっぱりランダムサンプル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00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他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kumimoji="1" lang="ja-JP" altLang="en-US" dirty="0"/>
              <a:t>ラインにいる時間も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と</a:t>
            </a:r>
            <a:r>
              <a:rPr kumimoji="1" lang="en-US" altLang="ja-JP" dirty="0"/>
              <a:t>NG</a:t>
            </a:r>
            <a:r>
              <a:rPr kumimoji="1" lang="ja-JP" altLang="en-US" dirty="0"/>
              <a:t>で差異はみられない。</a:t>
            </a:r>
          </a:p>
        </p:txBody>
      </p:sp>
    </p:spTree>
    <p:extLst>
      <p:ext uri="{BB962C8B-B14F-4D97-AF65-F5344CB8AC3E}">
        <p14:creationId xmlns:p14="http://schemas.microsoft.com/office/powerpoint/2010/main" val="387811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通過点ステーション情報をつくる。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6EE8C3D-6938-4FDA-B4FB-543DC811F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28859"/>
              </p:ext>
            </p:extLst>
          </p:nvPr>
        </p:nvGraphicFramePr>
        <p:xfrm>
          <a:off x="1963992" y="2148840"/>
          <a:ext cx="5518354" cy="2560320"/>
        </p:xfrm>
        <a:graphic>
          <a:graphicData uri="http://schemas.openxmlformats.org/drawingml/2006/table">
            <a:tbl>
              <a:tblPr/>
              <a:tblGrid>
                <a:gridCol w="906784">
                  <a:extLst>
                    <a:ext uri="{9D8B030D-6E8A-4147-A177-3AD203B41FA5}">
                      <a16:colId xmlns:a16="http://schemas.microsoft.com/office/drawing/2014/main" val="1406932097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1042099565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638334627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3187005060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3084527751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4059874464"/>
                    </a:ext>
                  </a:extLst>
                </a:gridCol>
              </a:tblGrid>
              <a:tr h="226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Id</a:t>
                      </a:r>
                      <a:endParaRPr kumimoji="1" lang="ja-JP" alt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S2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  <a:p>
                      <a:pPr algn="r"/>
                      <a:endParaRPr kumimoji="1" lang="en-US" altLang="ja-JP" dirty="0"/>
                    </a:p>
                    <a:p>
                      <a:pPr algn="r"/>
                      <a:endParaRPr kumimoji="1" lang="en-US" altLang="ja-JP" dirty="0"/>
                    </a:p>
                    <a:p>
                      <a:pPr algn="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S51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0814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82485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0447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7576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42766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01172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0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1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8381488" y="2232319"/>
            <a:ext cx="347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密度は表現されないので、油断ならない。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あくまで雰囲気。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B53F23B-DB61-42F2-AB51-2CD255C4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3" y="2232319"/>
            <a:ext cx="7617575" cy="46327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20FC26-D092-4739-90FD-66BF133F9223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ヒートマップ</a:t>
            </a:r>
            <a:r>
              <a:rPr lang="en-US" altLang="ja-JP" dirty="0"/>
              <a:t>(</a:t>
            </a:r>
            <a:r>
              <a:rPr lang="ja-JP" altLang="en-US" dirty="0"/>
              <a:t>全体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8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ヒートマップ</a:t>
            </a:r>
            <a:r>
              <a:rPr lang="en-US" altLang="ja-JP" dirty="0"/>
              <a:t>(</a:t>
            </a:r>
            <a:r>
              <a:rPr lang="ja-JP" altLang="en-US" dirty="0"/>
              <a:t>拡大</a:t>
            </a:r>
            <a:r>
              <a:rPr lang="en-US" altLang="ja-JP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4C6C41-49CA-42BA-BC13-74BF8B1F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9" y="2315829"/>
            <a:ext cx="7526596" cy="4483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5DF69-7AC4-404A-AAC8-D43B833C203E}"/>
              </a:ext>
            </a:extLst>
          </p:cNvPr>
          <p:cNvSpPr txBox="1"/>
          <p:nvPr/>
        </p:nvSpPr>
        <p:spPr>
          <a:xfrm>
            <a:off x="8381488" y="2232319"/>
            <a:ext cx="347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ここまで拡大すると通過点情報が読み取れる。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490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どうもこんな感じみたいだ。</a:t>
            </a:r>
            <a:r>
              <a:rPr lang="en-US" altLang="ja-JP" dirty="0"/>
              <a:t>(</a:t>
            </a:r>
            <a:r>
              <a:rPr lang="ja-JP" altLang="en-US" dirty="0"/>
              <a:t>このあたりが限界</a:t>
            </a:r>
            <a:r>
              <a:rPr lang="en-US" altLang="ja-JP" dirty="0"/>
              <a:t>…)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954734-506C-41DE-B9F1-15DBF7C7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54" y="1834901"/>
            <a:ext cx="9105900" cy="47148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25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ここで</a:t>
            </a:r>
            <a:r>
              <a:rPr lang="en-US" altLang="ja-JP" dirty="0"/>
              <a:t>Submit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通過</a:t>
            </a:r>
            <a:r>
              <a:rPr lang="en-US" altLang="ja-JP" sz="2400" dirty="0"/>
              <a:t>Station</a:t>
            </a:r>
            <a:r>
              <a:rPr lang="ja-JP" altLang="en-US" sz="2400" dirty="0"/>
              <a:t> 情報に</a:t>
            </a:r>
            <a:r>
              <a:rPr lang="en-US" altLang="ja-JP" sz="2400" dirty="0"/>
              <a:t>Date</a:t>
            </a:r>
            <a:r>
              <a:rPr lang="ja-JP" altLang="en-US" sz="2400" dirty="0"/>
              <a:t>をくっつけた。</a:t>
            </a:r>
            <a:endParaRPr lang="en-US" altLang="ja-JP" sz="24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94C1D0B-A213-42BB-84BB-23AEB29D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460325"/>
            <a:ext cx="8636655" cy="10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XgBoost</a:t>
            </a:r>
            <a:r>
              <a:rPr lang="ja-JP" altLang="en-US" sz="2400" dirty="0"/>
              <a:t>でハイパーパラメータのもちょっとチューニング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ja-JP" altLang="en-US" sz="3200" dirty="0">
                <a:solidFill>
                  <a:srgbClr val="FF0000"/>
                </a:solidFill>
              </a:rPr>
              <a:t>→ </a:t>
            </a:r>
            <a:r>
              <a:rPr lang="en-US" altLang="ja-JP" sz="3200" dirty="0">
                <a:solidFill>
                  <a:srgbClr val="FF0000"/>
                </a:solidFill>
              </a:rPr>
              <a:t>0.19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7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ここで</a:t>
            </a:r>
            <a:r>
              <a:rPr lang="en-US" altLang="ja-JP" dirty="0"/>
              <a:t>Submit</a:t>
            </a:r>
            <a:endParaRPr kumimoji="1"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94C1D0B-A213-42BB-84BB-23AEB29D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4200"/>
            <a:ext cx="8636655" cy="10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更に</a:t>
            </a:r>
            <a:r>
              <a:rPr lang="en-US" altLang="ja-JP" sz="2400" dirty="0"/>
              <a:t>Numeric</a:t>
            </a:r>
            <a:r>
              <a:rPr lang="ja-JP" altLang="en-US" sz="2400" dirty="0"/>
              <a:t>もつけたら成績上がるのでは。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→ </a:t>
            </a:r>
            <a:r>
              <a:rPr lang="en-US" altLang="ja-JP" sz="3200" dirty="0">
                <a:solidFill>
                  <a:srgbClr val="FF0000"/>
                </a:solidFill>
              </a:rPr>
              <a:t>0.18</a:t>
            </a:r>
            <a:r>
              <a:rPr lang="ja-JP" altLang="en-US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>
                <a:solidFill>
                  <a:srgbClr val="FF0000"/>
                </a:solidFill>
              </a:rPr>
              <a:t>    </a:t>
            </a:r>
            <a:r>
              <a:rPr lang="ja-JP" altLang="en-US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ja-JP" altLang="en-US" sz="3200" dirty="0">
                <a:solidFill>
                  <a:srgbClr val="FF0000"/>
                </a:solidFill>
              </a:rPr>
              <a:t>上がってない</a:t>
            </a:r>
            <a:r>
              <a:rPr lang="en-US" altLang="ja-JP" sz="3200" dirty="0">
                <a:solidFill>
                  <a:srgbClr val="FF0000"/>
                </a:solidFill>
              </a:rPr>
              <a:t>…)</a:t>
            </a:r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3979624"/>
            <a:ext cx="8636655" cy="10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Numeric</a:t>
            </a:r>
            <a:r>
              <a:rPr lang="ja-JP" altLang="en-US" sz="2400" dirty="0"/>
              <a:t>はそのまま使っても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Nan</a:t>
            </a:r>
            <a:r>
              <a:rPr lang="ja-JP" altLang="en-US" sz="2400" dirty="0"/>
              <a:t>かどうかくらいしか役に立ってない</a:t>
            </a:r>
            <a:r>
              <a:rPr lang="en-US" altLang="ja-JP" sz="2400" dirty="0"/>
              <a:t>?</a:t>
            </a: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8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Categorical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0"/>
            <a:ext cx="10249146" cy="10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Station1,</a:t>
            </a:r>
            <a:r>
              <a:rPr lang="ja-JP" altLang="en-US" sz="2400" dirty="0"/>
              <a:t> </a:t>
            </a:r>
            <a:r>
              <a:rPr lang="en-US" altLang="ja-JP" sz="2400" dirty="0"/>
              <a:t>Station2</a:t>
            </a:r>
            <a:r>
              <a:rPr lang="ja-JP" altLang="en-US" sz="2400" dirty="0"/>
              <a:t> </a:t>
            </a:r>
            <a:r>
              <a:rPr lang="en-US" altLang="ja-JP" sz="2400" dirty="0"/>
              <a:t>…</a:t>
            </a:r>
            <a:r>
              <a:rPr lang="ja-JP" altLang="en-US" sz="2400" dirty="0"/>
              <a:t> あたりは、通過してるのに</a:t>
            </a:r>
            <a:r>
              <a:rPr lang="en-US" altLang="ja-JP" sz="2400" dirty="0"/>
              <a:t>Nan</a:t>
            </a:r>
            <a:r>
              <a:rPr lang="ja-JP" altLang="en-US" sz="2400" dirty="0"/>
              <a:t>が混じってる。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Nan</a:t>
            </a:r>
            <a:r>
              <a:rPr lang="ja-JP" altLang="en-US" sz="2400" dirty="0"/>
              <a:t> か、 </a:t>
            </a:r>
            <a:r>
              <a:rPr lang="en-US" altLang="ja-JP" sz="2400" dirty="0"/>
              <a:t>T1-T32-T1…</a:t>
            </a:r>
            <a:r>
              <a:rPr lang="ja-JP" altLang="en-US" sz="2400" dirty="0"/>
              <a:t> のいずれか。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C5BAF4E-FACB-4C14-A805-C5840D0C45D6}"/>
              </a:ext>
            </a:extLst>
          </p:cNvPr>
          <p:cNvSpPr txBox="1">
            <a:spLocks/>
          </p:cNvSpPr>
          <p:nvPr/>
        </p:nvSpPr>
        <p:spPr>
          <a:xfrm>
            <a:off x="1097280" y="3898910"/>
            <a:ext cx="10249146" cy="10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Station32</a:t>
            </a:r>
            <a:r>
              <a:rPr lang="ja-JP" altLang="en-US" sz="2400" dirty="0"/>
              <a:t> あたりは、値の種類が増える。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205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1D5-F16E-48CC-92F3-1109C9F5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53DB1-6F6D-4744-9F90-A241D7CD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01" y="1591853"/>
            <a:ext cx="4840653" cy="811708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43</a:t>
            </a:r>
            <a:r>
              <a:rPr lang="ja-JP" altLang="en-US" sz="2000" dirty="0"/>
              <a:t>歳、</a:t>
            </a:r>
            <a:endParaRPr lang="en-US" altLang="ja-JP" sz="2000" dirty="0"/>
          </a:p>
          <a:p>
            <a:r>
              <a:rPr lang="en-US" altLang="ja-JP" sz="2000" dirty="0"/>
              <a:t>C</a:t>
            </a:r>
            <a:r>
              <a:rPr lang="ja-JP" altLang="en-US" sz="2000" dirty="0"/>
              <a:t>言語メイン</a:t>
            </a:r>
            <a:r>
              <a:rPr lang="en-US" altLang="ja-JP" sz="2000" dirty="0"/>
              <a:t>(</a:t>
            </a:r>
            <a:r>
              <a:rPr lang="ja-JP" altLang="en-US" sz="2000" dirty="0"/>
              <a:t>組み込み系</a:t>
            </a:r>
            <a:r>
              <a:rPr lang="en-US" altLang="ja-JP" sz="2000" dirty="0"/>
              <a:t>)</a:t>
            </a:r>
          </a:p>
          <a:p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FDF213C-C7B2-4A72-9F35-B57C8193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215269"/>
            <a:ext cx="8979858" cy="3320076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0973BD6-2394-4931-9281-D7B54B4036A5}"/>
              </a:ext>
            </a:extLst>
          </p:cNvPr>
          <p:cNvSpPr txBox="1">
            <a:spLocks/>
          </p:cNvSpPr>
          <p:nvPr/>
        </p:nvSpPr>
        <p:spPr>
          <a:xfrm>
            <a:off x="3010637" y="2809415"/>
            <a:ext cx="2373507" cy="4058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↓ 本業はこっち。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58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Categorical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0"/>
            <a:ext cx="10249146" cy="328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ビットフィールドだとすると</a:t>
            </a:r>
            <a:r>
              <a:rPr lang="en-US" altLang="ja-JP" sz="2400" dirty="0"/>
              <a:t>T0</a:t>
            </a:r>
            <a:r>
              <a:rPr lang="ja-JP" altLang="en-US" sz="2400" dirty="0"/>
              <a:t>があるはずだが、ない。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有効なはずのデータに</a:t>
            </a:r>
            <a:r>
              <a:rPr lang="en-US" altLang="ja-JP" sz="2400" dirty="0"/>
              <a:t>Nan</a:t>
            </a:r>
            <a:r>
              <a:rPr lang="ja-JP" altLang="en-US" sz="2400" dirty="0"/>
              <a:t>が混じってる。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 → </a:t>
            </a:r>
            <a:r>
              <a:rPr lang="en-US" altLang="ja-JP" sz="2400" dirty="0"/>
              <a:t>(</a:t>
            </a:r>
            <a:r>
              <a:rPr lang="ja-JP" altLang="en-US" sz="2400" dirty="0"/>
              <a:t>仮説</a:t>
            </a:r>
            <a:r>
              <a:rPr lang="en-US" altLang="ja-JP" sz="2400" dirty="0"/>
              <a:t>)</a:t>
            </a:r>
            <a:r>
              <a:rPr lang="ja-JP" altLang="en-US" sz="2400" dirty="0"/>
              <a:t> </a:t>
            </a:r>
            <a:r>
              <a:rPr lang="en-US" altLang="ja-JP" sz="2400" dirty="0"/>
              <a:t>T0</a:t>
            </a:r>
            <a:r>
              <a:rPr lang="ja-JP" altLang="en-US" sz="2400" dirty="0"/>
              <a:t> は </a:t>
            </a:r>
            <a:r>
              <a:rPr lang="en-US" altLang="ja-JP" sz="2400" dirty="0"/>
              <a:t>Nan</a:t>
            </a:r>
            <a:r>
              <a:rPr lang="ja-JP" altLang="en-US" sz="2400" dirty="0"/>
              <a:t> になってるのでは。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               </a:t>
            </a:r>
            <a:r>
              <a:rPr lang="en-US" altLang="ja-JP" sz="2400" dirty="0"/>
              <a:t>0</a:t>
            </a:r>
            <a:r>
              <a:rPr lang="ja-JP" altLang="en-US" sz="2400" dirty="0"/>
              <a:t>を無効値で置き換えるとこうなりそう。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77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Numerical 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1"/>
            <a:ext cx="10249146" cy="11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NG</a:t>
            </a:r>
            <a:r>
              <a:rPr lang="ja-JP" altLang="en-US" sz="2400" dirty="0"/>
              <a:t>と正常を重ねてみてみる。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…</a:t>
            </a:r>
            <a:r>
              <a:rPr lang="ja-JP" altLang="en-US" sz="2400" dirty="0"/>
              <a:t> 大した情報が見つからない</a:t>
            </a:r>
            <a:r>
              <a:rPr lang="en-US" altLang="ja-JP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AAFDF12-9FDC-4B08-A52B-16DBF37213E8}"/>
              </a:ext>
            </a:extLst>
          </p:cNvPr>
          <p:cNvSpPr txBox="1">
            <a:spLocks/>
          </p:cNvSpPr>
          <p:nvPr/>
        </p:nvSpPr>
        <p:spPr>
          <a:xfrm>
            <a:off x="1097280" y="4056227"/>
            <a:ext cx="10249146" cy="11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唯一、</a:t>
            </a:r>
            <a:r>
              <a:rPr lang="en-US" altLang="ja-JP" sz="2400" dirty="0"/>
              <a:t>Station32</a:t>
            </a:r>
            <a:r>
              <a:rPr lang="ja-JP" altLang="en-US" sz="2400" dirty="0" err="1"/>
              <a:t>だけは</a:t>
            </a:r>
            <a:r>
              <a:rPr lang="ja-JP" altLang="en-US" sz="2400" dirty="0"/>
              <a:t>やたらと</a:t>
            </a:r>
            <a:r>
              <a:rPr lang="en-US" altLang="ja-JP" sz="2400" dirty="0"/>
              <a:t>NG</a:t>
            </a:r>
            <a:r>
              <a:rPr lang="ja-JP" altLang="en-US" sz="2400" dirty="0"/>
              <a:t>が多いことには気づく。</a:t>
            </a:r>
            <a:endParaRPr lang="en-US" altLang="ja-JP" sz="32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601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56088" cy="3748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ノート</a:t>
            </a:r>
            <a:r>
              <a:rPr lang="en-US" altLang="ja-JP" sz="2400" dirty="0"/>
              <a:t>PC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Core i7</a:t>
            </a:r>
            <a:r>
              <a:rPr lang="ja-JP" altLang="en-US" sz="2400" dirty="0"/>
              <a:t>   </a:t>
            </a:r>
            <a:r>
              <a:rPr lang="en-US" altLang="ja-JP" sz="2400" dirty="0"/>
              <a:t>3.00GHz (2</a:t>
            </a:r>
            <a:r>
              <a:rPr lang="ja-JP" altLang="en-US" sz="2400" dirty="0"/>
              <a:t>コア</a:t>
            </a:r>
            <a:r>
              <a:rPr lang="en-US" altLang="ja-JP" sz="24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16GByte RAM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Windows 10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/>
              <a:t>Jupyter</a:t>
            </a:r>
            <a:r>
              <a:rPr lang="en-US" altLang="ja-JP" sz="2400" dirty="0"/>
              <a:t> Notebook + python (pandas)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62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15600" cy="3748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Date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Nan</a:t>
            </a:r>
            <a:r>
              <a:rPr kumimoji="1" lang="ja-JP" altLang="en-US" dirty="0"/>
              <a:t> は </a:t>
            </a:r>
            <a:r>
              <a:rPr kumimoji="1" lang="en-US" altLang="ja-JP" dirty="0"/>
              <a:t>Numeric</a:t>
            </a:r>
            <a:r>
              <a:rPr kumimoji="1" lang="ja-JP" altLang="en-US" dirty="0"/>
              <a:t> </a:t>
            </a:r>
            <a:r>
              <a:rPr lang="ja-JP" altLang="en-US" dirty="0"/>
              <a:t>と対応してそう。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Numeric</a:t>
            </a:r>
            <a:r>
              <a:rPr lang="ja-JP" altLang="en-US" dirty="0"/>
              <a:t> の </a:t>
            </a:r>
            <a:r>
              <a:rPr lang="en-US" altLang="ja-JP" dirty="0"/>
              <a:t>Nan</a:t>
            </a:r>
            <a:r>
              <a:rPr lang="ja-JP" altLang="en-US" dirty="0"/>
              <a:t> を </a:t>
            </a:r>
            <a:r>
              <a:rPr lang="en-US" altLang="ja-JP" dirty="0"/>
              <a:t>-999 </a:t>
            </a:r>
            <a:r>
              <a:rPr lang="ja-JP" altLang="en-US" dirty="0"/>
              <a:t>で置換。</a:t>
            </a:r>
            <a:r>
              <a:rPr lang="en-US" altLang="ja-JP" dirty="0"/>
              <a:t>Date</a:t>
            </a:r>
            <a:r>
              <a:rPr lang="ja-JP" altLang="en-US" dirty="0"/>
              <a:t>は使わなくていいか。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72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6050772" cy="425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Categorical</a:t>
            </a:r>
            <a:r>
              <a:rPr kumimoji="1" lang="ja-JP" altLang="en-US" dirty="0"/>
              <a:t>をどうするか。</a:t>
            </a:r>
            <a:r>
              <a:rPr kumimoji="1" lang="en-US" altLang="ja-JP" dirty="0"/>
              <a:t>Unique</a:t>
            </a:r>
            <a:r>
              <a:rPr kumimoji="1" lang="ja-JP" altLang="en-US" dirty="0"/>
              <a:t> 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 を見てみる。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E15EDD-CEAA-4EE2-9937-C4B980E7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12" y="2134402"/>
            <a:ext cx="8743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636655" cy="9957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/>
              <a:t>2^n </a:t>
            </a:r>
            <a:r>
              <a:rPr lang="ja-JP" altLang="en-US" dirty="0"/>
              <a:t>の値が多い。なんか</a:t>
            </a:r>
            <a:r>
              <a:rPr lang="en-US" altLang="ja-JP" dirty="0"/>
              <a:t>PLC</a:t>
            </a:r>
            <a:r>
              <a:rPr lang="ja-JP" altLang="en-US" dirty="0"/>
              <a:t>のビットデバイスっぽくない</a:t>
            </a:r>
            <a:r>
              <a:rPr lang="en-US" altLang="ja-JP" dirty="0"/>
              <a:t>?</a:t>
            </a:r>
          </a:p>
          <a:p>
            <a:pPr marL="0" indent="0">
              <a:buNone/>
            </a:pPr>
            <a:r>
              <a:rPr lang="en-US" altLang="ja-JP" dirty="0"/>
              <a:t>Bosch</a:t>
            </a:r>
            <a:r>
              <a:rPr lang="ja-JP" altLang="en-US" dirty="0"/>
              <a:t>だし。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DAE83B30-BE85-4104-8431-2C511BAF9569}"/>
              </a:ext>
            </a:extLst>
          </p:cNvPr>
          <p:cNvSpPr txBox="1">
            <a:spLocks/>
          </p:cNvSpPr>
          <p:nvPr/>
        </p:nvSpPr>
        <p:spPr>
          <a:xfrm>
            <a:off x="1097279" y="5008599"/>
            <a:ext cx="8636655" cy="9957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T32</a:t>
            </a:r>
            <a:r>
              <a:rPr lang="ja-JP" altLang="en-US" dirty="0"/>
              <a:t>                   </a:t>
            </a:r>
            <a:r>
              <a:rPr lang="en-US" altLang="ja-JP" dirty="0"/>
              <a:t> = 0x0000 0020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T-2147483648 </a:t>
            </a:r>
            <a:r>
              <a:rPr lang="ja-JP" altLang="en-US" dirty="0"/>
              <a:t>  </a:t>
            </a:r>
            <a:r>
              <a:rPr lang="en-US" altLang="ja-JP" dirty="0"/>
              <a:t>= 0x8000</a:t>
            </a:r>
            <a:r>
              <a:rPr lang="ja-JP" altLang="en-US" dirty="0"/>
              <a:t> </a:t>
            </a:r>
            <a:r>
              <a:rPr lang="en-US" altLang="ja-JP" dirty="0"/>
              <a:t>0000   (</a:t>
            </a:r>
            <a:r>
              <a:rPr lang="ja-JP" altLang="en-US" dirty="0"/>
              <a:t>符号付で扱ってる</a:t>
            </a:r>
            <a:r>
              <a:rPr lang="en-US" altLang="ja-JP" dirty="0"/>
              <a:t>)</a:t>
            </a:r>
          </a:p>
          <a:p>
            <a:endParaRPr lang="ja-JP" altLang="en-US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190BB72-90DB-4CF3-BD5A-3351DCF1605C}"/>
              </a:ext>
            </a:extLst>
          </p:cNvPr>
          <p:cNvGrpSpPr/>
          <p:nvPr/>
        </p:nvGrpSpPr>
        <p:grpSpPr>
          <a:xfrm>
            <a:off x="3175818" y="3353020"/>
            <a:ext cx="7452853" cy="799493"/>
            <a:chOff x="1593808" y="2976935"/>
            <a:chExt cx="9050674" cy="7724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5E1549F-2DE6-412D-B49C-D4984084F20D}"/>
                </a:ext>
              </a:extLst>
            </p:cNvPr>
            <p:cNvGrpSpPr/>
            <p:nvPr/>
          </p:nvGrpSpPr>
          <p:grpSpPr>
            <a:xfrm>
              <a:off x="8209936" y="3380058"/>
              <a:ext cx="2182760" cy="369332"/>
              <a:chOff x="7551174" y="2996600"/>
              <a:chExt cx="2182760" cy="369332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54E93E2-FE34-4AC8-9907-8F1AFBCFFBB7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30A0C7-35B5-49C3-A481-72F9CD9C927C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FBCA99B-7910-44CC-8319-213AFC989348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2758EF-AD00-4540-8521-4FCEDC270D41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3AD5AA1-9812-4543-A160-77D2E972D6A7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6E0DFB4-4772-404C-9804-FA2550E58EF5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6938E9-8BB2-4D20-8B2F-37D97FAC853D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B741DA3-7780-4ABD-A83F-AE9801A04907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5DC0CA5-F1E3-416D-8BCA-69F77C766BCB}"/>
                </a:ext>
              </a:extLst>
            </p:cNvPr>
            <p:cNvGrpSpPr/>
            <p:nvPr/>
          </p:nvGrpSpPr>
          <p:grpSpPr>
            <a:xfrm>
              <a:off x="6046840" y="3380058"/>
              <a:ext cx="2182760" cy="369332"/>
              <a:chOff x="7551174" y="2996600"/>
              <a:chExt cx="2182760" cy="369332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FD181A-4E1E-4482-AFE9-470AB178470A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1420B3-E1FB-4408-8ED6-569F46D6355F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7F8D964-6E45-4744-8195-747925CAB99B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445B84-F8DD-4E9D-AD6D-19E183FD47C2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405A9B4-A1CA-41F5-902C-ED8ED0D3C21B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AEC2D0B-7A37-4254-86B5-4C7FA27F1697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8FBFFA5-A78C-44C5-B8F2-8FBBFE83835D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AD6E715-6686-405E-A0C2-22D5D40C9DCD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5743318-8598-49D9-8CF7-F8155D990D0C}"/>
                </a:ext>
              </a:extLst>
            </p:cNvPr>
            <p:cNvGrpSpPr/>
            <p:nvPr/>
          </p:nvGrpSpPr>
          <p:grpSpPr>
            <a:xfrm>
              <a:off x="3891608" y="3380058"/>
              <a:ext cx="2182760" cy="369332"/>
              <a:chOff x="7551174" y="2996600"/>
              <a:chExt cx="2182760" cy="369332"/>
            </a:xfrm>
          </p:grpSpPr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8E18A86-F23A-42A7-A5B5-CB2CC40126BA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3992F0F-CCAE-4550-8F79-AA2430D565E9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B87489B-A373-404C-9BE3-7BC6F32E0396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BA10846-7839-460E-9D0F-1A305442ECFA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CD078E0-6DFC-4DBB-96CC-38F1BDD92485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32E5747-6F34-4C24-90ED-5F785B658E13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7FD267A-6A33-4980-BFA6-1E02C35F13EE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620AC8A-5AC3-45EB-AF0D-8F80F8DB9101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5E2AD9D-D127-467C-8693-D9DAD36C3925}"/>
                </a:ext>
              </a:extLst>
            </p:cNvPr>
            <p:cNvGrpSpPr/>
            <p:nvPr/>
          </p:nvGrpSpPr>
          <p:grpSpPr>
            <a:xfrm>
              <a:off x="1756041" y="3380058"/>
              <a:ext cx="2182760" cy="369332"/>
              <a:chOff x="7551174" y="2996600"/>
              <a:chExt cx="2182760" cy="369332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1DE79BD-0544-4C7F-AE8A-9C21B6B3B125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B2CBA03-F15E-4A19-8BCF-057F4D78D7B0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0A058D-4FDC-4285-B38D-70F274DE876D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696447B-0D73-49A6-81C8-8389DE5D878A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564F01E-BF61-446B-ABFF-F138E16F179A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66F5042-F30F-4241-B11D-E07ACD1FFB4C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A00BC62-EE79-47BF-882B-DAF3EFD88742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88F497B-00E1-42DB-834A-296BF46C0995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B5D3DDF4-437C-46D0-B5BD-7959F40681C3}"/>
                </a:ext>
              </a:extLst>
            </p:cNvPr>
            <p:cNvSpPr txBox="1"/>
            <p:nvPr/>
          </p:nvSpPr>
          <p:spPr>
            <a:xfrm>
              <a:off x="9822426" y="2976935"/>
              <a:ext cx="82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Bit0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89A307F-5D33-4146-B5DB-70416FF12D80}"/>
                </a:ext>
              </a:extLst>
            </p:cNvPr>
            <p:cNvSpPr txBox="1"/>
            <p:nvPr/>
          </p:nvSpPr>
          <p:spPr>
            <a:xfrm>
              <a:off x="1593808" y="2976935"/>
              <a:ext cx="958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Bit31</a:t>
              </a:r>
              <a:endParaRPr kumimoji="1" lang="ja-JP" altLang="en-US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F47F051-6F91-4128-AA39-5CABC5F25AE2}"/>
              </a:ext>
            </a:extLst>
          </p:cNvPr>
          <p:cNvSpPr txBox="1"/>
          <p:nvPr/>
        </p:nvSpPr>
        <p:spPr>
          <a:xfrm>
            <a:off x="1682324" y="3468970"/>
            <a:ext cx="138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353485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636655" cy="484511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ビットデバイスは</a:t>
            </a:r>
            <a:r>
              <a:rPr kumimoji="1" lang="en-US" altLang="ja-JP" dirty="0"/>
              <a:t>unique value </a:t>
            </a:r>
            <a:r>
              <a:rPr kumimoji="1" lang="ja-JP" altLang="en-US" dirty="0"/>
              <a:t>を見てビットエンコーディングすることにした。</a:t>
            </a:r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DAE83B30-BE85-4104-8431-2C511BAF9569}"/>
              </a:ext>
            </a:extLst>
          </p:cNvPr>
          <p:cNvSpPr txBox="1">
            <a:spLocks/>
          </p:cNvSpPr>
          <p:nvPr/>
        </p:nvSpPr>
        <p:spPr>
          <a:xfrm>
            <a:off x="1195602" y="2514328"/>
            <a:ext cx="8636655" cy="484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L0_S2_F43   </a:t>
            </a:r>
            <a:r>
              <a:rPr lang="ja-JP" altLang="en-US" dirty="0"/>
              <a:t>の </a:t>
            </a:r>
            <a:r>
              <a:rPr lang="en-US" altLang="ja-JP" dirty="0"/>
              <a:t>unique value </a:t>
            </a:r>
            <a:r>
              <a:rPr lang="ja-JP" altLang="en-US" dirty="0"/>
              <a:t>が</a:t>
            </a:r>
            <a:r>
              <a:rPr lang="en-US" altLang="ja-JP" dirty="0"/>
              <a:t>{T1, T32}</a:t>
            </a:r>
            <a:endParaRPr lang="ja-JP" altLang="en-US" dirty="0"/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7B6C0903-625C-47B8-8415-BD548A254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79256"/>
              </p:ext>
            </p:extLst>
          </p:nvPr>
        </p:nvGraphicFramePr>
        <p:xfrm>
          <a:off x="5683045" y="3429000"/>
          <a:ext cx="3805084" cy="2560320"/>
        </p:xfrm>
        <a:graphic>
          <a:graphicData uri="http://schemas.openxmlformats.org/drawingml/2006/table">
            <a:tbl>
              <a:tblPr/>
              <a:tblGrid>
                <a:gridCol w="1936955">
                  <a:extLst>
                    <a:ext uri="{9D8B030D-6E8A-4147-A177-3AD203B41FA5}">
                      <a16:colId xmlns:a16="http://schemas.microsoft.com/office/drawing/2014/main" val="1406932097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1042099565"/>
                    </a:ext>
                  </a:extLst>
                </a:gridCol>
              </a:tblGrid>
              <a:tr h="226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L0_S2_F43_bit0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L0_S2_F43_bit5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0814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82485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0447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7576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42766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01172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05263"/>
                  </a:ext>
                </a:extLst>
              </a:tr>
            </a:tbl>
          </a:graphicData>
        </a:graphic>
      </p:graphicFrame>
      <p:graphicFrame>
        <p:nvGraphicFramePr>
          <p:cNvPr id="52" name="表 51">
            <a:extLst>
              <a:ext uri="{FF2B5EF4-FFF2-40B4-BE49-F238E27FC236}">
                <a16:creationId xmlns:a16="http://schemas.microsoft.com/office/drawing/2014/main" id="{F81AA304-4AD4-4058-BF4C-7521E9D8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50367"/>
              </p:ext>
            </p:extLst>
          </p:nvPr>
        </p:nvGraphicFramePr>
        <p:xfrm>
          <a:off x="1612490" y="3429000"/>
          <a:ext cx="1936955" cy="2560320"/>
        </p:xfrm>
        <a:graphic>
          <a:graphicData uri="http://schemas.openxmlformats.org/drawingml/2006/table">
            <a:tbl>
              <a:tblPr/>
              <a:tblGrid>
                <a:gridCol w="1936955">
                  <a:extLst>
                    <a:ext uri="{9D8B030D-6E8A-4147-A177-3AD203B41FA5}">
                      <a16:colId xmlns:a16="http://schemas.microsoft.com/office/drawing/2014/main" val="1406932097"/>
                    </a:ext>
                  </a:extLst>
                </a:gridCol>
              </a:tblGrid>
              <a:tr h="226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L0_S2_F43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0814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82485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T1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0447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7576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42766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T32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01172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05263"/>
                  </a:ext>
                </a:extLst>
              </a:tr>
            </a:tbl>
          </a:graphicData>
        </a:graphic>
      </p:graphicFrame>
      <p:sp>
        <p:nvSpPr>
          <p:cNvPr id="53" name="矢印: 右 52">
            <a:extLst>
              <a:ext uri="{FF2B5EF4-FFF2-40B4-BE49-F238E27FC236}">
                <a16:creationId xmlns:a16="http://schemas.microsoft.com/office/drawing/2014/main" id="{8434F3B9-6421-4F81-A5CD-69C193C2C328}"/>
              </a:ext>
            </a:extLst>
          </p:cNvPr>
          <p:cNvSpPr/>
          <p:nvPr/>
        </p:nvSpPr>
        <p:spPr>
          <a:xfrm>
            <a:off x="4267200" y="4434348"/>
            <a:ext cx="865238" cy="61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37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6404"/>
            <a:ext cx="8636655" cy="262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Date</a:t>
            </a:r>
            <a:r>
              <a:rPr lang="ja-JP" altLang="en-US" sz="2400" dirty="0"/>
              <a:t>使用せず。</a:t>
            </a:r>
            <a:r>
              <a:rPr lang="en-US" altLang="ja-JP" sz="2400" dirty="0"/>
              <a:t>Numeric</a:t>
            </a:r>
            <a:r>
              <a:rPr lang="ja-JP" altLang="en-US" sz="2400" dirty="0"/>
              <a:t> と </a:t>
            </a:r>
            <a:r>
              <a:rPr lang="en-US" altLang="ja-JP" sz="2400" dirty="0"/>
              <a:t>Categorical</a:t>
            </a:r>
            <a:r>
              <a:rPr lang="ja-JP" altLang="en-US" sz="2400" dirty="0"/>
              <a:t> を使用。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Numeric</a:t>
            </a:r>
            <a:r>
              <a:rPr lang="ja-JP" altLang="en-US" sz="2400" dirty="0"/>
              <a:t> の </a:t>
            </a:r>
            <a:r>
              <a:rPr lang="en-US" altLang="ja-JP" sz="2400" dirty="0"/>
              <a:t>Nan</a:t>
            </a:r>
            <a:r>
              <a:rPr lang="ja-JP" altLang="en-US" sz="2400" dirty="0"/>
              <a:t> は </a:t>
            </a:r>
            <a:r>
              <a:rPr lang="en-US" altLang="ja-JP" sz="2400" dirty="0"/>
              <a:t>-999 </a:t>
            </a:r>
            <a:r>
              <a:rPr lang="ja-JP" altLang="en-US" sz="2400" dirty="0"/>
              <a:t>で置換。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Categorical</a:t>
            </a:r>
            <a:r>
              <a:rPr lang="ja-JP" altLang="en-US" sz="2400" dirty="0"/>
              <a:t> はビットエンコーディング。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とりあえず</a:t>
            </a:r>
            <a:r>
              <a:rPr lang="en-US" altLang="ja-JP" sz="2400" dirty="0" err="1"/>
              <a:t>RandomForest</a:t>
            </a:r>
            <a:r>
              <a:rPr lang="en-US" altLang="ja-JP" sz="2400" dirty="0"/>
              <a:t>.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ja-JP" altLang="en-US" sz="3200" dirty="0">
                <a:solidFill>
                  <a:srgbClr val="FF0000"/>
                </a:solidFill>
              </a:rPr>
              <a:t>→ </a:t>
            </a:r>
            <a:r>
              <a:rPr lang="en-US" altLang="ja-JP" sz="3200" dirty="0">
                <a:solidFill>
                  <a:srgbClr val="FF0000"/>
                </a:solidFill>
              </a:rPr>
              <a:t>0.14…</a:t>
            </a:r>
          </a:p>
          <a:p>
            <a:endParaRPr kumimoji="1" lang="ja-JP" altLang="en-US" dirty="0"/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8557D704-057E-43FB-A134-E8B2043D909E}"/>
              </a:ext>
            </a:extLst>
          </p:cNvPr>
          <p:cNvSpPr txBox="1">
            <a:spLocks/>
          </p:cNvSpPr>
          <p:nvPr/>
        </p:nvSpPr>
        <p:spPr>
          <a:xfrm>
            <a:off x="1097280" y="4986276"/>
            <a:ext cx="10748823" cy="2126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メモリに載らないので</a:t>
            </a:r>
            <a:r>
              <a:rPr lang="en-US" altLang="ja-JP" sz="2400" dirty="0"/>
              <a:t>50,000</a:t>
            </a:r>
            <a:r>
              <a:rPr lang="ja-JP" altLang="en-US" sz="2400" dirty="0"/>
              <a:t>行づつ。</a:t>
            </a:r>
            <a:endParaRPr lang="en-US" altLang="ja-JP" sz="2400" dirty="0"/>
          </a:p>
          <a:p>
            <a:r>
              <a:rPr lang="ja-JP" altLang="en-US" sz="2400" dirty="0"/>
              <a:t>サンプルにより値の構成が変わるので、</a:t>
            </a:r>
            <a:r>
              <a:rPr lang="en-US" altLang="ja-JP" sz="2400" dirty="0"/>
              <a:t>Train</a:t>
            </a:r>
            <a:r>
              <a:rPr lang="ja-JP" altLang="en-US" sz="2400" dirty="0"/>
              <a:t>と</a:t>
            </a:r>
            <a:r>
              <a:rPr lang="en-US" altLang="ja-JP" sz="2400" dirty="0"/>
              <a:t>Test</a:t>
            </a:r>
            <a:r>
              <a:rPr lang="ja-JP" altLang="en-US" sz="2400" dirty="0"/>
              <a:t>を混ぜて毎回ビットエンコーディング。結果が出るのに</a:t>
            </a:r>
            <a:r>
              <a:rPr lang="en-US" altLang="ja-JP" sz="2400" dirty="0"/>
              <a:t>10H</a:t>
            </a:r>
            <a:r>
              <a:rPr lang="ja-JP" altLang="en-US" sz="2400" dirty="0"/>
              <a:t>くらいかかる。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62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6404"/>
            <a:ext cx="8636655" cy="262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Date</a:t>
            </a:r>
            <a:r>
              <a:rPr lang="ja-JP" altLang="en-US" sz="2400" dirty="0"/>
              <a:t> に時間が入っているので、その情報を見てみる。 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   </a:t>
            </a:r>
            <a:r>
              <a:rPr kumimoji="1" lang="en-US" altLang="ja-JP" sz="2400" dirty="0" err="1"/>
              <a:t>StartTime</a:t>
            </a:r>
            <a:r>
              <a:rPr lang="en-US" altLang="ja-JP" sz="2400" dirty="0"/>
              <a:t> = </a:t>
            </a:r>
            <a:r>
              <a:rPr lang="ja-JP" altLang="en-US" sz="2400" dirty="0"/>
              <a:t>全時刻中の最小値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   </a:t>
            </a:r>
            <a:r>
              <a:rPr kumimoji="1" lang="en-US" altLang="ja-JP" sz="2400" dirty="0" err="1"/>
              <a:t>EndTime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= </a:t>
            </a:r>
            <a:r>
              <a:rPr kumimoji="1" lang="ja-JP" altLang="en-US" sz="2400" dirty="0"/>
              <a:t>全時刻中</a:t>
            </a:r>
            <a:r>
              <a:rPr lang="ja-JP" altLang="en-US" sz="2400" dirty="0"/>
              <a:t>の最大値 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として時間を抽出。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91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702</Words>
  <Application>Microsoft Office PowerPoint</Application>
  <PresentationFormat>ワイド画面</PresentationFormat>
  <Paragraphs>188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Calibri</vt:lpstr>
      <vt:lpstr>Wingdings</vt:lpstr>
      <vt:lpstr>Office テーマ</vt:lpstr>
      <vt:lpstr>Kaggle Bosch </vt:lpstr>
      <vt:lpstr>自己紹介</vt:lpstr>
      <vt:lpstr>環境</vt:lpstr>
      <vt:lpstr>まずやってみた</vt:lpstr>
      <vt:lpstr>まずやってみた</vt:lpstr>
      <vt:lpstr>まずやってみた</vt:lpstr>
      <vt:lpstr>まずやってみた</vt:lpstr>
      <vt:lpstr>まずやってみた</vt:lpstr>
      <vt:lpstr>データを眺める (Date)</vt:lpstr>
      <vt:lpstr>データを眺める (Date)</vt:lpstr>
      <vt:lpstr>データを眺める (Date)</vt:lpstr>
      <vt:lpstr>データを眺める (Date)</vt:lpstr>
      <vt:lpstr>データを眺める(通過ステーション)</vt:lpstr>
      <vt:lpstr>データを眺める(通過ステーション)</vt:lpstr>
      <vt:lpstr>データを眺める(通過ステーション)</vt:lpstr>
      <vt:lpstr>データを眺める(通過ステーション)</vt:lpstr>
      <vt:lpstr>ここでSubmit</vt:lpstr>
      <vt:lpstr>ここでSubmit</vt:lpstr>
      <vt:lpstr>CategoricalのEDA</vt:lpstr>
      <vt:lpstr>CategoricalのEDA</vt:lpstr>
      <vt:lpstr>Numerical のEDA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Bosch </dc:title>
  <dc:creator>vd7t-ktgw@asahi-net.or.jp</dc:creator>
  <cp:lastModifiedBy>vd7t-ktgw@asahi-net.or.jp</cp:lastModifiedBy>
  <cp:revision>16</cp:revision>
  <dcterms:created xsi:type="dcterms:W3CDTF">2018-06-25T14:38:56Z</dcterms:created>
  <dcterms:modified xsi:type="dcterms:W3CDTF">2018-06-25T15:59:01Z</dcterms:modified>
</cp:coreProperties>
</file>