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43" autoAdjust="0"/>
  </p:normalViewPr>
  <p:slideViewPr>
    <p:cSldViewPr>
      <p:cViewPr>
        <p:scale>
          <a:sx n="96" d="100"/>
          <a:sy n="96" d="100"/>
        </p:scale>
        <p:origin x="-120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E4351-6FD6-4465-B905-64F10389A373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BBFBB-2291-4721-9CBD-C06EF27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BB-2291-4721-9CBD-C06EF27068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1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5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F0E3-15E7-4A12-BA9B-A89ED1A30BD2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6B4D-284A-4E95-B6C1-DCABCD1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RGB to Gray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Input</a:t>
                </a:r>
                <a:r>
                  <a:rPr lang="en-US" sz="2200" dirty="0" smtClean="0"/>
                  <a:t>: </a:t>
                </a:r>
                <a:r>
                  <a:rPr lang="en-US" sz="1600" dirty="0" smtClean="0"/>
                  <a:t>RGB:Data1, Data2, Data3: 8 bit</a:t>
                </a:r>
              </a:p>
              <a:p>
                <a:r>
                  <a:rPr lang="en-US" dirty="0" smtClean="0"/>
                  <a:t>Output: </a:t>
                </a:r>
                <a:r>
                  <a:rPr lang="en-US" sz="1600" dirty="0" smtClean="0"/>
                  <a:t>Gray: </a:t>
                </a:r>
                <a:r>
                  <a:rPr lang="en-US" sz="1600" dirty="0" err="1" smtClean="0"/>
                  <a:t>Dataout</a:t>
                </a:r>
                <a:endParaRPr lang="en-US" sz="1600" dirty="0"/>
              </a:p>
              <a:p>
                <a:r>
                  <a:rPr lang="en-US" dirty="0" smtClean="0"/>
                  <a:t>Algorithm: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𝐷𝑎𝑡𝑎𝑂𝑢𝑡</m:t>
                    </m:r>
                    <m:r>
                      <a:rPr lang="en-US" sz="1600" b="0" i="1" smtClean="0">
                        <a:latin typeface="Cambria Math"/>
                      </a:rPr>
                      <m:t>=(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1∗</m:t>
                    </m:r>
                    <m:r>
                      <a:rPr lang="en-US" sz="1600" b="0" i="1" smtClean="0">
                        <a:latin typeface="Cambria Math"/>
                      </a:rPr>
                      <m:t>𝑌𝑅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2∗</m:t>
                    </m:r>
                    <m:r>
                      <a:rPr lang="en-US" sz="1600" b="0" i="1" smtClean="0">
                        <a:latin typeface="Cambria Math"/>
                      </a:rPr>
                      <m:t>𝑌𝐺</m:t>
                    </m:r>
                    <m:r>
                      <a:rPr lang="en-US" sz="1600" b="0" i="1" smtClean="0">
                        <a:latin typeface="Cambria Math"/>
                      </a:rPr>
                      <m:t> 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3∗</m:t>
                    </m:r>
                    <m:r>
                      <a:rPr lang="en-US" sz="1600" b="0" i="1" smtClean="0">
                        <a:latin typeface="Cambria Math"/>
                      </a:rPr>
                      <m:t>𝑌𝐵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600" i="1" dirty="0" smtClean="0"/>
                      <m:t>32768</m:t>
                    </m:r>
                    <m:r>
                      <m:rPr>
                        <m:nor/>
                      </m:rPr>
                      <a:rPr lang="en-US" sz="1600" b="0" i="1" dirty="0" smtClean="0"/>
                      <m:t>) </m:t>
                    </m:r>
                    <m:r>
                      <a:rPr lang="en-US" sz="1600" b="0" i="1" dirty="0" smtClean="0">
                        <a:latin typeface="Cambria Math"/>
                      </a:rPr>
                      <m:t>≫16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i="1" dirty="0" smtClean="0"/>
                  <a:t>	</a:t>
                </a:r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19595, </m:t>
                    </m:r>
                    <m:r>
                      <a:rPr lang="sv-SE" sz="1600" i="1" smtClean="0">
                        <a:latin typeface="Cambria Math"/>
                      </a:rPr>
                      <m:t>𝑌𝐵</m:t>
                    </m:r>
                    <m:r>
                      <a:rPr lang="sv-SE" sz="1600" i="1" smtClean="0">
                        <a:latin typeface="Cambria Math"/>
                      </a:rPr>
                      <m:t> = 7471, </m:t>
                    </m:r>
                    <m:r>
                      <a:rPr lang="sv-SE" sz="1600" i="1" smtClean="0">
                        <a:latin typeface="Cambria Math"/>
                      </a:rPr>
                      <m:t>𝑌𝐺</m:t>
                    </m:r>
                    <m:r>
                      <a:rPr lang="sv-SE" sz="1600" i="1" smtClean="0">
                        <a:latin typeface="Cambria Math"/>
                      </a:rPr>
                      <m:t> = 38470</m:t>
                    </m:r>
                  </m:oMath>
                </a14:m>
                <a:endParaRPr lang="en-US" sz="1600" i="1" dirty="0" smtClean="0"/>
              </a:p>
              <a:p>
                <a:r>
                  <a:rPr lang="en-US" dirty="0" smtClean="0"/>
                  <a:t>YR, YG, YB is constant =&gt; Use </a:t>
                </a:r>
                <a:r>
                  <a:rPr lang="en-US" b="1" dirty="0" smtClean="0"/>
                  <a:t>Shift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Adder</a:t>
                </a:r>
                <a:r>
                  <a:rPr lang="en-US" dirty="0" smtClean="0"/>
                  <a:t> instead of </a:t>
                </a:r>
                <a:r>
                  <a:rPr lang="en-US" b="1" dirty="0" smtClean="0"/>
                  <a:t>Multiplier</a:t>
                </a:r>
              </a:p>
              <a:p>
                <a:r>
                  <a:rPr lang="en-US" dirty="0" smtClean="0"/>
                  <a:t>Ex: </a:t>
                </a:r>
              </a:p>
              <a:p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0100110010001011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⇒</m:t>
                    </m:r>
                    <m:r>
                      <a:rPr lang="en-US" sz="1600" i="1">
                        <a:latin typeface="Cambria Math"/>
                      </a:rPr>
                      <m:t>𝐷𝑎𝑡𝑎</m:t>
                    </m:r>
                    <m:r>
                      <a:rPr lang="en-US" sz="1600" i="1">
                        <a:latin typeface="Cambria Math"/>
                      </a:rPr>
                      <m:t>1∗</m:t>
                    </m:r>
                    <m:r>
                      <a:rPr lang="en-US" sz="1600" i="1">
                        <a:latin typeface="Cambria Math"/>
                      </a:rPr>
                      <m:t>𝑌𝑅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&lt;&lt;14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&lt;&lt;10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&lt;&lt;7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&lt;&lt;3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;</m:t>
                    </m:r>
                  </m:oMath>
                </a14:m>
                <a:endParaRPr lang="en-US" sz="1600" i="1" dirty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1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763689" y="1208701"/>
            <a:ext cx="8751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63884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 flipH="1">
            <a:off x="2201267" y="848661"/>
            <a:ext cx="553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139952" y="-171400"/>
            <a:ext cx="7200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5" idx="1"/>
          </p:cNvCxnSpPr>
          <p:nvPr/>
        </p:nvCxnSpPr>
        <p:spPr>
          <a:xfrm rot="16200000" flipH="1">
            <a:off x="210405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26177" y="1208701"/>
            <a:ext cx="9924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Green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>
          <a:xfrm flipH="1">
            <a:off x="3622402" y="848661"/>
            <a:ext cx="894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36711" y="1208701"/>
            <a:ext cx="103666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6792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>
            <a:endCxn id="41" idx="0"/>
          </p:cNvCxnSpPr>
          <p:nvPr/>
        </p:nvCxnSpPr>
        <p:spPr>
          <a:xfrm>
            <a:off x="4935876" y="848661"/>
            <a:ext cx="1916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2" idx="1"/>
          </p:cNvCxnSpPr>
          <p:nvPr/>
        </p:nvCxnSpPr>
        <p:spPr>
          <a:xfrm rot="16200000" flipH="1">
            <a:off x="483313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5" idx="7"/>
          </p:cNvCxnSpPr>
          <p:nvPr/>
        </p:nvCxnSpPr>
        <p:spPr>
          <a:xfrm rot="5400000">
            <a:off x="3070921" y="1967318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5716514" y="1967317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62837" y="1429098"/>
            <a:ext cx="6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Bias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51013" y="358496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Elbow Connector 48"/>
          <p:cNvCxnSpPr>
            <a:stCxn id="35" idx="4"/>
            <a:endCxn id="48" idx="1"/>
          </p:cNvCxnSpPr>
          <p:nvPr/>
        </p:nvCxnSpPr>
        <p:spPr>
          <a:xfrm rot="16200000" flipH="1">
            <a:off x="3328194" y="2751601"/>
            <a:ext cx="588419" cy="1247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2" idx="4"/>
            <a:endCxn id="48" idx="7"/>
          </p:cNvCxnSpPr>
          <p:nvPr/>
        </p:nvCxnSpPr>
        <p:spPr>
          <a:xfrm rot="5400000">
            <a:off x="4921862" y="2863225"/>
            <a:ext cx="588419" cy="1023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4"/>
          </p:cNvCxnSpPr>
          <p:nvPr/>
        </p:nvCxnSpPr>
        <p:spPr>
          <a:xfrm>
            <a:off x="4475049" y="41610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01892" y="5445224"/>
            <a:ext cx="126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30732" y="4731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6177" y="484406"/>
            <a:ext cx="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36711" y="484406"/>
            <a:ext cx="9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8627" y="4521070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Shift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478667" y="50971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00258" y="1784765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29338" y="1768952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5656" y="179843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08691" y="4164931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21428" y="308091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Temp2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92347" y="3121203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148754" y="2784588"/>
            <a:ext cx="1635153" cy="65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RGB2Gray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71729" y="2595070"/>
            <a:ext cx="2589204" cy="1233914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>
            <a:off x="4283749" y="864848"/>
            <a:ext cx="1317466" cy="653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694765" y="481888"/>
            <a:ext cx="2588984" cy="1549983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617029" y="514519"/>
            <a:ext cx="1581336" cy="58656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Dual-port RAM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1885751" y="585192"/>
            <a:ext cx="2161162" cy="1212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SystemC</a:t>
            </a:r>
            <a:r>
              <a:rPr lang="en-US" sz="1600" dirty="0" smtClean="0">
                <a:solidFill>
                  <a:schemeClr val="tx1"/>
                </a:solidFill>
              </a:rPr>
              <a:t> - VHDL </a:t>
            </a:r>
            <a:r>
              <a:rPr lang="en-US" sz="1600" dirty="0" smtClean="0">
                <a:solidFill>
                  <a:schemeClr val="tx1"/>
                </a:solidFill>
              </a:rPr>
              <a:t>Wrapper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56647" y="1191355"/>
            <a:ext cx="1219370" cy="533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R/W PNG  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3781" y="4509120"/>
            <a:ext cx="2091389" cy="1526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HOG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94984" y="4373016"/>
            <a:ext cx="2588985" cy="2007131"/>
          </a:xfrm>
          <a:prstGeom prst="rect">
            <a:avLst/>
          </a:prstGeom>
          <a:noFill/>
          <a:ln w="63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4824063" y="3122424"/>
            <a:ext cx="777152" cy="232699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4283969" y="2987174"/>
            <a:ext cx="540094" cy="5662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4283749" y="5085184"/>
            <a:ext cx="533038" cy="4923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48753" y="3502178"/>
            <a:ext cx="163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VHDL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8755" y="6060897"/>
            <a:ext cx="163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VHDL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20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5609" y="17622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0313" y="374440"/>
            <a:ext cx="4737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13216" y="1906246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13216" y="2251479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17650" y="1731899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957753" y="2085891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709439" y="3130623"/>
            <a:ext cx="4278971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RGB2Gray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" idx="2"/>
          </p:cNvCxnSpPr>
          <p:nvPr/>
        </p:nvCxnSpPr>
        <p:spPr>
          <a:xfrm>
            <a:off x="4165649" y="2482310"/>
            <a:ext cx="0" cy="658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88885" y="176238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RegG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96492" y="1906398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296492" y="2251631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00926" y="1732051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641029" y="2086043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LoadG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7207370" y="17622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RegB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14977" y="1906246"/>
            <a:ext cx="1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014977" y="2251479"/>
            <a:ext cx="20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19411" y="1731899"/>
            <a:ext cx="51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CLK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359514" y="2085891"/>
            <a:ext cx="6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LoadB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7" idx="2"/>
            <a:endCxn id="65" idx="0"/>
          </p:cNvCxnSpPr>
          <p:nvPr/>
        </p:nvCxnSpPr>
        <p:spPr>
          <a:xfrm>
            <a:off x="5848925" y="1022512"/>
            <a:ext cx="0" cy="73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4" idx="0"/>
          </p:cNvCxnSpPr>
          <p:nvPr/>
        </p:nvCxnSpPr>
        <p:spPr>
          <a:xfrm rot="10800000" flipV="1">
            <a:off x="4165649" y="1268760"/>
            <a:ext cx="1683276" cy="493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70" idx="0"/>
          </p:cNvCxnSpPr>
          <p:nvPr/>
        </p:nvCxnSpPr>
        <p:spPr>
          <a:xfrm>
            <a:off x="5848925" y="1268760"/>
            <a:ext cx="1718485" cy="493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54" idx="0"/>
          </p:cNvCxnSpPr>
          <p:nvPr/>
        </p:nvCxnSpPr>
        <p:spPr>
          <a:xfrm>
            <a:off x="5848925" y="2482462"/>
            <a:ext cx="0" cy="64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0" idx="2"/>
          </p:cNvCxnSpPr>
          <p:nvPr/>
        </p:nvCxnSpPr>
        <p:spPr>
          <a:xfrm>
            <a:off x="7567410" y="2482310"/>
            <a:ext cx="0" cy="648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80313" y="4653136"/>
            <a:ext cx="4737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54" idx="2"/>
            <a:endCxn id="89" idx="0"/>
          </p:cNvCxnSpPr>
          <p:nvPr/>
        </p:nvCxnSpPr>
        <p:spPr>
          <a:xfrm>
            <a:off x="5848925" y="3922711"/>
            <a:ext cx="0" cy="73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67944" y="1392447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740913" y="1453971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459398" y="1453971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40912" y="4226399"/>
            <a:ext cx="216024" cy="12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56937" y="4118646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75449" y="1346217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912532" y="1346218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75422" y="1346217"/>
            <a:ext cx="19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988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FSM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704965" y="3032144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85287" y="195283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48164" y="3006992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00092" y="4585489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72627" y="4585489"/>
            <a:ext cx="112653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0"/>
            <a:endCxn id="6" idx="2"/>
          </p:cNvCxnSpPr>
          <p:nvPr/>
        </p:nvCxnSpPr>
        <p:spPr>
          <a:xfrm flipV="1">
            <a:off x="2317033" y="2276872"/>
            <a:ext cx="1668254" cy="75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7" idx="0"/>
          </p:cNvCxnSpPr>
          <p:nvPr/>
        </p:nvCxnSpPr>
        <p:spPr>
          <a:xfrm>
            <a:off x="5137415" y="2276872"/>
            <a:ext cx="1474018" cy="73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8" idx="0"/>
          </p:cNvCxnSpPr>
          <p:nvPr/>
        </p:nvCxnSpPr>
        <p:spPr>
          <a:xfrm flipH="1">
            <a:off x="5963361" y="3655064"/>
            <a:ext cx="648072" cy="93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6"/>
          </p:cNvCxnSpPr>
          <p:nvPr/>
        </p:nvCxnSpPr>
        <p:spPr>
          <a:xfrm flipH="1">
            <a:off x="4199164" y="4909525"/>
            <a:ext cx="1200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5" idx="4"/>
          </p:cNvCxnSpPr>
          <p:nvPr/>
        </p:nvCxnSpPr>
        <p:spPr>
          <a:xfrm flipH="1" flipV="1">
            <a:off x="2317033" y="3680216"/>
            <a:ext cx="755594" cy="1229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  <a:endCxn id="6" idx="4"/>
          </p:cNvCxnSpPr>
          <p:nvPr/>
        </p:nvCxnSpPr>
        <p:spPr>
          <a:xfrm flipV="1">
            <a:off x="3635896" y="2600908"/>
            <a:ext cx="925455" cy="1984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11760" y="2272600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Start/</a:t>
            </a:r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688124" y="2276872"/>
            <a:ext cx="838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</a:t>
            </a:r>
            <a:r>
              <a:rPr lang="en-US" sz="1400" dirty="0" err="1" smtClean="0"/>
              <a:t>LoadG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11796" y="4005064"/>
            <a:ext cx="86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</a:t>
            </a:r>
            <a:r>
              <a:rPr lang="en-US" sz="1400" dirty="0" err="1" smtClean="0"/>
              <a:t>LoadB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98624" y="4909525"/>
            <a:ext cx="130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1/Store &amp; Shift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12171" y="3371475"/>
            <a:ext cx="127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CNT /= 10x10</a:t>
            </a:r>
          </a:p>
          <a:p>
            <a:r>
              <a:rPr lang="en-US" sz="1400" dirty="0" smtClean="0"/>
              <a:t>/ </a:t>
            </a:r>
            <a:r>
              <a:rPr lang="en-US" sz="1400" dirty="0" err="1" smtClean="0"/>
              <a:t>LoadR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542703" y="4189730"/>
            <a:ext cx="122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CNT = 10x10 </a:t>
            </a:r>
          </a:p>
          <a:p>
            <a:r>
              <a:rPr lang="en-US" sz="1400" dirty="0" smtClean="0"/>
              <a:t>/ Done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51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1848883"/>
          </a:xfrm>
        </p:spPr>
      </p:pic>
      <p:sp>
        <p:nvSpPr>
          <p:cNvPr id="5" name="TextBox 4"/>
          <p:cNvSpPr txBox="1"/>
          <p:nvPr/>
        </p:nvSpPr>
        <p:spPr>
          <a:xfrm>
            <a:off x="827584" y="170080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 cycle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9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102</Words>
  <Application>Microsoft Office PowerPoint</Application>
  <PresentationFormat>On-screen Show (4:3)</PresentationFormat>
  <Paragraphs>71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RGB to Gray</vt:lpstr>
      <vt:lpstr>PowerPoint Presentation</vt:lpstr>
      <vt:lpstr>PowerPoint Presentation</vt:lpstr>
      <vt:lpstr>PowerPoint Presentation</vt:lpstr>
      <vt:lpstr>FSM</vt:lpstr>
      <vt:lpstr>Simulation 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20</cp:revision>
  <dcterms:created xsi:type="dcterms:W3CDTF">2017-03-20T10:07:40Z</dcterms:created>
  <dcterms:modified xsi:type="dcterms:W3CDTF">2017-04-05T07:45:45Z</dcterms:modified>
</cp:coreProperties>
</file>