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83" r:id="rId4"/>
    <p:sldId id="272" r:id="rId5"/>
    <p:sldId id="296" r:id="rId6"/>
    <p:sldId id="295" r:id="rId7"/>
    <p:sldId id="297" r:id="rId8"/>
    <p:sldId id="286" r:id="rId9"/>
    <p:sldId id="274" r:id="rId10"/>
    <p:sldId id="298" r:id="rId11"/>
    <p:sldId id="300" r:id="rId12"/>
    <p:sldId id="275" r:id="rId13"/>
    <p:sldId id="285" r:id="rId14"/>
    <p:sldId id="277" r:id="rId15"/>
    <p:sldId id="292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30" autoAdjust="0"/>
  </p:normalViewPr>
  <p:slideViewPr>
    <p:cSldViewPr>
      <p:cViewPr>
        <p:scale>
          <a:sx n="90" d="100"/>
          <a:sy n="90" d="100"/>
        </p:scale>
        <p:origin x="474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2A8E-D337-47F3-A4AC-B5B5D092F409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DC16-ECA8-4E52-A881-CD6DEB5634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Hôm</a:t>
            </a:r>
            <a:r>
              <a:rPr lang="en-US" baseline="0" dirty="0" smtClean="0"/>
              <a:t> nay 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“---”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7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gradient </a:t>
            </a:r>
            <a:r>
              <a:rPr lang="en-US" baseline="0" dirty="0" err="1" smtClean="0"/>
              <a:t>xấp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xs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lũy</a:t>
            </a:r>
            <a:r>
              <a:rPr lang="en-US" baseline="0" dirty="0" smtClean="0"/>
              <a:t> &gt; 91%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LUT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thắt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VHDL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HOG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RGB, qua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RGB sang Gray.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HOG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cỡ</a:t>
            </a:r>
            <a:r>
              <a:rPr lang="en-US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7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smtClean="0"/>
              <a:t>HOG </a:t>
            </a:r>
            <a:r>
              <a:rPr lang="en-US" sz="2000" dirty="0" err="1" smtClean="0"/>
              <a:t>là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thuật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độ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chính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xác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nhận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dạng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người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tuy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cũng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những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nút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thắt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endParaRPr lang="en-US" sz="2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block or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cửa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số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dùng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nhiêu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phép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bình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phương</a:t>
            </a:r>
            <a:r>
              <a:rPr lang="en-US" sz="2000" baseline="0" dirty="0" smtClean="0"/>
              <a:t>, chia, </a:t>
            </a:r>
            <a:r>
              <a:rPr lang="en-US" sz="2000" baseline="0" dirty="0" err="1" smtClean="0"/>
              <a:t>căn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bậc</a:t>
            </a:r>
            <a:r>
              <a:rPr lang="en-US" sz="2000" baseline="0" dirty="0" smtClean="0"/>
              <a:t> 2…</a:t>
            </a:r>
            <a:endParaRPr lang="en-US" sz="200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smtClean="0"/>
              <a:t>HOG </a:t>
            </a:r>
            <a:r>
              <a:rPr lang="en-US" sz="2000" dirty="0" err="1" smtClean="0"/>
              <a:t>là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thuật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độ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chính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xác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nhận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dạng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người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tuy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cũng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những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nút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thắt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endParaRPr lang="en-US" sz="2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block or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cửa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số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dùng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nhiêu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phép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bình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phương</a:t>
            </a:r>
            <a:r>
              <a:rPr lang="en-US" sz="2000" baseline="0" dirty="0" smtClean="0"/>
              <a:t>, chia, </a:t>
            </a:r>
            <a:r>
              <a:rPr lang="en-US" sz="2000" baseline="0" dirty="0" err="1" smtClean="0"/>
              <a:t>căn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bậc</a:t>
            </a:r>
            <a:r>
              <a:rPr lang="en-US" sz="2000" baseline="0" dirty="0" smtClean="0"/>
              <a:t> 2…</a:t>
            </a:r>
            <a:endParaRPr lang="en-US" sz="200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smtClean="0"/>
              <a:t>HOG </a:t>
            </a:r>
            <a:r>
              <a:rPr lang="en-US" sz="2000" dirty="0" err="1" smtClean="0"/>
              <a:t>là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thuật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độ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chính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xác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nhận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dạng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người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tuy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cũng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những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nút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thắt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endParaRPr lang="en-US" sz="2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block or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cửa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số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dùng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nhiêu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phép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bình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phương</a:t>
            </a:r>
            <a:r>
              <a:rPr lang="en-US" sz="2000" baseline="0" dirty="0" smtClean="0"/>
              <a:t>, chia, </a:t>
            </a:r>
            <a:r>
              <a:rPr lang="en-US" sz="2000" baseline="0" dirty="0" err="1" smtClean="0"/>
              <a:t>căn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bậc</a:t>
            </a:r>
            <a:r>
              <a:rPr lang="en-US" sz="2000" baseline="0" dirty="0" smtClean="0"/>
              <a:t> 2…</a:t>
            </a:r>
            <a:endParaRPr lang="en-US" sz="200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smtClean="0"/>
              <a:t>HOG </a:t>
            </a:r>
            <a:r>
              <a:rPr lang="en-US" sz="2000" dirty="0" err="1" smtClean="0"/>
              <a:t>là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thuật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độ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chính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xác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nhận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dạng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người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tuy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cũng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có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những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nút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thắt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trong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toán</a:t>
            </a:r>
            <a:endParaRPr lang="en-US" sz="2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/>
              <a:defRPr/>
            </a:pPr>
            <a:r>
              <a:rPr lang="en-US" sz="2000" dirty="0" err="1" smtClean="0"/>
              <a:t>Tính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block or </a:t>
            </a:r>
            <a:r>
              <a:rPr lang="en-US" sz="2000" baseline="0" dirty="0" err="1" smtClean="0"/>
              <a:t>mỗi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cửa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số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dùng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bao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nhiêu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phép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bình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phương</a:t>
            </a:r>
            <a:r>
              <a:rPr lang="en-US" sz="2000" baseline="0" dirty="0" smtClean="0"/>
              <a:t>, chia, </a:t>
            </a:r>
            <a:r>
              <a:rPr lang="en-US" sz="2000" baseline="0" dirty="0" err="1" smtClean="0"/>
              <a:t>căn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bậc</a:t>
            </a:r>
            <a:r>
              <a:rPr lang="en-US" sz="2000" baseline="0" dirty="0" smtClean="0"/>
              <a:t> 2…</a:t>
            </a:r>
            <a:endParaRPr lang="en-US" sz="200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7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HOG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2DC16-ECA8-4E52-A881-CD6DEB5634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07FC-F5B0-456C-A138-35BA9AF0912C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DB75-840B-4D4D-927F-928222E58E67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7CD1-C6E9-46D0-AB9C-DEFE7B65BCF4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2655-B6A2-4665-A800-B5BA74B3EC4E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71C-ECF5-42F8-B8E8-C61E15F5C5D5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A117-B374-4AE0-BE91-8767C9FA9708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6DD2-F62E-4DD6-B0AB-F0F903D91A2E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6EB-8902-443E-8281-BB7263E5BDED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833-0326-4983-B019-2891EB590863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4BFD-15DD-4614-9D09-F96585505765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79F0-6C28-40DB-9740-0D15B8238570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F96B-95F8-4C63-BE4D-6C735C4BB316}" type="datetime1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Human detection by Histogram of Oriented Gradient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Architecture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514" y="1991838"/>
            <a:ext cx="1447800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gradient</a:t>
            </a:r>
          </a:p>
          <a:p>
            <a:pPr algn="ctr"/>
            <a:r>
              <a:rPr lang="en-US" sz="1300" dirty="0" smtClean="0"/>
              <a:t>(wait until 3 rows)</a:t>
            </a:r>
            <a:endParaRPr lang="en-US" sz="13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714" y="241094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314" y="2119102"/>
            <a:ext cx="9223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314" y="2758828"/>
            <a:ext cx="9223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81" y="2087774"/>
            <a:ext cx="1066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row</a:t>
            </a:r>
          </a:p>
          <a:p>
            <a:pPr algn="ctr"/>
            <a:r>
              <a:rPr lang="en-US" sz="1500" dirty="0" smtClean="0"/>
              <a:t>(10 pixel)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2801" y="2781640"/>
            <a:ext cx="129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Gy</a:t>
            </a:r>
            <a:endParaRPr lang="en-US" sz="1500" dirty="0" smtClean="0"/>
          </a:p>
          <a:p>
            <a:pPr algn="ctr"/>
            <a:r>
              <a:rPr lang="en-US" sz="1500" dirty="0" smtClean="0"/>
              <a:t>(8 pixel)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2632801" y="1557786"/>
            <a:ext cx="129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Gx</a:t>
            </a:r>
            <a:endParaRPr lang="en-US" sz="1500" dirty="0" smtClean="0"/>
          </a:p>
          <a:p>
            <a:pPr algn="ctr"/>
            <a:r>
              <a:rPr lang="en-US" sz="1500" dirty="0" smtClean="0"/>
              <a:t>(8 pixel)</a:t>
            </a:r>
            <a:endParaRPr 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2" y="3886201"/>
            <a:ext cx="3486148" cy="251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41688" y="1971239"/>
            <a:ext cx="1287512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Histogram generator</a:t>
            </a:r>
            <a:endParaRPr lang="en-US" sz="13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93781" y="275882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2" idx="1"/>
          </p:cNvCxnSpPr>
          <p:nvPr/>
        </p:nvCxnSpPr>
        <p:spPr>
          <a:xfrm flipV="1">
            <a:off x="5020340" y="2503974"/>
            <a:ext cx="788581" cy="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08921" y="1970573"/>
            <a:ext cx="1135912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Norm block</a:t>
            </a:r>
          </a:p>
          <a:p>
            <a:pPr algn="ctr"/>
            <a:r>
              <a:rPr lang="en-US" sz="1300" dirty="0" smtClean="0"/>
              <a:t>(wait until 4 cell)</a:t>
            </a:r>
            <a:endParaRPr lang="en-US" sz="1300" dirty="0"/>
          </a:p>
        </p:txBody>
      </p:sp>
      <p:sp>
        <p:nvSpPr>
          <p:cNvPr id="37" name="TextBox 36"/>
          <p:cNvSpPr txBox="1"/>
          <p:nvPr/>
        </p:nvSpPr>
        <p:spPr>
          <a:xfrm>
            <a:off x="5047721" y="1942797"/>
            <a:ext cx="76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HOG cell</a:t>
            </a:r>
            <a:endParaRPr lang="en-US" sz="15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939828" y="2504639"/>
            <a:ext cx="788581" cy="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7210" y="1856278"/>
            <a:ext cx="76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HOG block</a:t>
            </a:r>
            <a:endParaRPr lang="en-US" sz="1500" dirty="0"/>
          </a:p>
        </p:txBody>
      </p:sp>
      <p:sp>
        <p:nvSpPr>
          <p:cNvPr id="41" name="Rectangle 40"/>
          <p:cNvSpPr/>
          <p:nvPr/>
        </p:nvSpPr>
        <p:spPr>
          <a:xfrm>
            <a:off x="7728411" y="1970572"/>
            <a:ext cx="1034590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block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218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2349" y="2799753"/>
            <a:ext cx="571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0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4341628" cy="5260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675" y="29718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Xác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/>
              <a:t> </a:t>
            </a:r>
            <a:r>
              <a:rPr lang="en-US" sz="2400" b="1" dirty="0" smtClean="0"/>
              <a:t>gradient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0 </a:t>
            </a:r>
            <a:r>
              <a:rPr lang="en-US" sz="2400" b="1" dirty="0" err="1" smtClean="0"/>
              <a:t>đến</a:t>
            </a:r>
            <a:r>
              <a:rPr lang="en-US" sz="2400" b="1" dirty="0" smtClean="0"/>
              <a:t> 15 </a:t>
            </a:r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chiếm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 91%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Giải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pháp</a:t>
            </a:r>
            <a:endParaRPr 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8345" y="1371600"/>
                <a:ext cx="4572000" cy="1406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b="1" dirty="0" err="1" smtClean="0"/>
                  <a:t>Độ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lớn</a:t>
                </a:r>
                <a:r>
                  <a:rPr lang="en-US" sz="2400" b="1" dirty="0" smtClean="0"/>
                  <a:t> gradient </a:t>
                </a:r>
                <a:r>
                  <a:rPr lang="en-US" sz="2400" b="1" dirty="0" err="1" smtClean="0"/>
                  <a:t>xấp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xỉ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độ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sai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khác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giữa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các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điểm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ảnh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lân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cận</a:t>
                </a:r>
                <a:r>
                  <a:rPr lang="en-US" sz="2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+1, 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−1, 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5" y="1371600"/>
                <a:ext cx="4572000" cy="1406924"/>
              </a:xfrm>
              <a:prstGeom prst="rect">
                <a:avLst/>
              </a:prstGeom>
              <a:blipFill rotWithShape="1">
                <a:blip r:embed="rId5"/>
                <a:stretch>
                  <a:fillRect l="-1867" t="-346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08345" y="44582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745" y="434199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</a:t>
            </a:r>
            <a:r>
              <a:rPr lang="en-GB" sz="2400" b="1" dirty="0" err="1" smtClean="0"/>
              <a:t>ử</a:t>
            </a:r>
            <a:r>
              <a:rPr lang="en-GB" sz="2400" b="1" dirty="0" smtClean="0"/>
              <a:t> </a:t>
            </a:r>
            <a:r>
              <a:rPr lang="en-GB" sz="2400" b="1" dirty="0" err="1"/>
              <a:t>dụng</a:t>
            </a:r>
            <a:r>
              <a:rPr lang="en-GB" sz="2400" b="1" dirty="0"/>
              <a:t> LUT (Look </a:t>
            </a:r>
            <a:r>
              <a:rPr lang="en-GB" sz="2400" b="1" dirty="0" smtClean="0"/>
              <a:t>Up Table</a:t>
            </a:r>
            <a:r>
              <a:rPr lang="en-GB" sz="2400" b="1" dirty="0"/>
              <a:t>) </a:t>
            </a:r>
            <a:r>
              <a:rPr lang="en-GB" sz="2400" b="1" dirty="0" err="1"/>
              <a:t>lưu</a:t>
            </a:r>
            <a:r>
              <a:rPr lang="en-GB" sz="2400" b="1" dirty="0"/>
              <a:t> </a:t>
            </a:r>
            <a:r>
              <a:rPr lang="en-GB" sz="2400" b="1" dirty="0" err="1"/>
              <a:t>trữ</a:t>
            </a:r>
            <a:r>
              <a:rPr lang="en-GB" sz="2400" b="1" dirty="0"/>
              <a:t> </a:t>
            </a:r>
            <a:r>
              <a:rPr lang="en-GB" sz="2400" b="1" dirty="0" err="1"/>
              <a:t>các</a:t>
            </a:r>
            <a:r>
              <a:rPr lang="en-GB" sz="2400" b="1" dirty="0"/>
              <a:t> </a:t>
            </a:r>
            <a:r>
              <a:rPr lang="en-GB" sz="2400" b="1" dirty="0" err="1"/>
              <a:t>giá</a:t>
            </a:r>
            <a:r>
              <a:rPr lang="en-GB" sz="2400" b="1" dirty="0"/>
              <a:t> </a:t>
            </a:r>
            <a:r>
              <a:rPr lang="en-GB" sz="2400" b="1" dirty="0" err="1"/>
              <a:t>trị</a:t>
            </a:r>
            <a:r>
              <a:rPr lang="en-GB" sz="2400" b="1" dirty="0"/>
              <a:t> </a:t>
            </a:r>
            <a:r>
              <a:rPr lang="en-GB" sz="2400" b="1" dirty="0" smtClean="0"/>
              <a:t>[0:15]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231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Tính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toán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sử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dụng</a:t>
            </a:r>
            <a:r>
              <a:rPr lang="en-US" sz="4000" dirty="0" smtClean="0">
                <a:solidFill>
                  <a:schemeClr val="bg1"/>
                </a:solidFill>
              </a:rPr>
              <a:t> LUT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8818" y="2502826"/>
                <a:ext cx="2735386" cy="959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/>
                        </a:rPr>
                        <m:t>m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x</m:t>
                          </m:r>
                          <m:r>
                            <a:rPr lang="fr-FR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fr-FR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fr-FR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/>
                        </a:rPr>
                        <m:t>arctan</m:t>
                      </m:r>
                      <m:r>
                        <a:rPr lang="fr-FR" i="1">
                          <a:latin typeface="Cambria Math"/>
                        </a:rPr>
                        <m:t>(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8" y="2502826"/>
                <a:ext cx="2735386" cy="9595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26622" y="1974499"/>
                <a:ext cx="3375108" cy="1971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(</m:t>
                      </m:r>
                      <m:r>
                        <a:rPr lang="en-US" i="1" smtClean="0">
                          <a:latin typeface="Cambria Math"/>
                        </a:rPr>
                        <m:t>𝑎</m:t>
                      </m:r>
                      <m:r>
                        <a:rPr lang="en-US" i="1" smtClean="0">
                          <a:latin typeface="Cambria Math"/>
                        </a:rPr>
                        <m:t>&lt;16 </m:t>
                      </m:r>
                      <m:r>
                        <a:rPr lang="en-US" i="1" smtClean="0">
                          <a:latin typeface="Cambria Math"/>
                        </a:rPr>
                        <m:t>𝑎𝑛𝑑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</a:rPr>
                        <m:t>𝑏</m:t>
                      </m:r>
                      <m:r>
                        <a:rPr lang="en-US" i="1" smtClean="0">
                          <a:latin typeface="Cambria Math"/>
                        </a:rPr>
                        <m:t>&lt;16)</m:t>
                      </m:r>
                    </m:oMath>
                  </m:oMathPara>
                </a14:m>
                <a:endParaRPr lang="en-US" dirty="0"/>
              </a:p>
              <a:p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x</m:t>
                        </m:r>
                        <m:r>
                          <a:rPr lang="fr-FR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𝐿𝑈𝑇</m:t>
                    </m:r>
                    <m:r>
                      <a:rPr lang="fr-FR" i="1">
                        <a:latin typeface="Cambria Math"/>
                      </a:rPr>
                      <m:t>_</m:t>
                    </m:r>
                    <m:r>
                      <a:rPr lang="fr-FR" i="1">
                        <a:latin typeface="Cambria Math"/>
                      </a:rPr>
                      <m:t>𝑚𝑎𝑔𝑛𝑖𝑡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𝐿𝑈𝑇</m:t>
                    </m:r>
                    <m:r>
                      <a:rPr lang="fr-FR" i="1">
                        <a:latin typeface="Cambria Math"/>
                      </a:rPr>
                      <m:t>_</m:t>
                    </m:r>
                    <m:r>
                      <a:rPr lang="en-US" i="1">
                        <a:latin typeface="Cambria Math"/>
                      </a:rPr>
                      <m:t>𝑎𝑛𝑔𝑙𝑒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𝑒𝑙𝑠𝑒</m:t>
                      </m:r>
                    </m:oMath>
                  </m:oMathPara>
                </a14:m>
                <a:endParaRPr lang="en-US" dirty="0"/>
              </a:p>
              <a:p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x</m:t>
                        </m:r>
                        <m:r>
                          <a:rPr lang="fr-FR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arctan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22" y="1974499"/>
                <a:ext cx="3375108" cy="1971052"/>
              </a:xfrm>
              <a:prstGeom prst="rect">
                <a:avLst/>
              </a:prstGeom>
              <a:blipFill rotWithShape="1">
                <a:blip r:embed="rId5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88819" y="1835926"/>
            <a:ext cx="2735385" cy="210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3710" y="1974499"/>
            <a:ext cx="3368020" cy="1971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98562" y="2248853"/>
            <a:ext cx="990600" cy="6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1730" y="1974498"/>
            <a:ext cx="914400" cy="197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730" y="1974499"/>
            <a:ext cx="91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2</a:t>
            </a:r>
          </a:p>
          <a:p>
            <a:pPr algn="ctr"/>
            <a:r>
              <a:rPr lang="en-US" sz="1900" dirty="0" smtClean="0"/>
              <a:t>1</a:t>
            </a:r>
          </a:p>
          <a:p>
            <a:pPr algn="ctr"/>
            <a:r>
              <a:rPr lang="en-US" sz="1900" dirty="0" smtClean="0"/>
              <a:t>1</a:t>
            </a:r>
          </a:p>
          <a:p>
            <a:pPr algn="ctr"/>
            <a:endParaRPr lang="en-US" sz="1900" dirty="0"/>
          </a:p>
          <a:p>
            <a:pPr algn="ctr"/>
            <a:r>
              <a:rPr lang="en-US" sz="1900" dirty="0"/>
              <a:t>4</a:t>
            </a:r>
            <a:endParaRPr lang="en-US" sz="1900" dirty="0" smtClean="0"/>
          </a:p>
          <a:p>
            <a:pPr algn="ctr"/>
            <a:r>
              <a:rPr lang="en-US" sz="19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066800"/>
                <a:ext cx="8610600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/>
                  <a:t>Đặt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fr-FR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x</m:t>
                    </m:r>
                    <m:r>
                      <a:rPr lang="fr-FR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y</m:t>
                    </m:r>
                    <m:r>
                      <a:rPr lang="fr-FR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x</m:t>
                        </m:r>
                        <m:r>
                          <a:rPr lang="fr-FR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8610600" cy="394852"/>
              </a:xfrm>
              <a:prstGeom prst="rect">
                <a:avLst/>
              </a:prstGeom>
              <a:blipFill rotWithShape="1">
                <a:blip r:embed="rId6"/>
                <a:stretch>
                  <a:fillRect l="-496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8818" y="1427539"/>
            <a:ext cx="2735385" cy="54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710" y="1427539"/>
            <a:ext cx="3368020" cy="546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LUT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730" y="1427539"/>
            <a:ext cx="914400" cy="54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Số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phép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tính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595" y="4038600"/>
            <a:ext cx="791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b="1" dirty="0" smtClean="0"/>
              <a:t>Giả </a:t>
            </a:r>
            <a:r>
              <a:rPr lang="fr-FR" sz="2400" b="1" dirty="0" err="1" smtClean="0"/>
              <a:t>sử</a:t>
            </a:r>
            <a:r>
              <a:rPr lang="fr-FR" sz="2400" b="1" dirty="0" smtClean="0"/>
              <a:t>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err="1" smtClean="0">
                <a:solidFill>
                  <a:srgbClr val="FF0000"/>
                </a:solidFill>
              </a:rPr>
              <a:t>Tất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cả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các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phép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tính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có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cùng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độ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phức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tạp</a:t>
            </a:r>
            <a:r>
              <a:rPr lang="fr-FR" dirty="0" smtClean="0">
                <a:solidFill>
                  <a:srgbClr val="FF0000"/>
                </a:solidFill>
              </a:rPr>
              <a:t> là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gradient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[0:15] </a:t>
            </a:r>
            <a:r>
              <a:rPr lang="en-US" dirty="0" err="1" smtClean="0"/>
              <a:t>là</a:t>
            </a:r>
            <a:r>
              <a:rPr lang="en-US" dirty="0" smtClean="0"/>
              <a:t> 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8819" y="5058127"/>
                <a:ext cx="783937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fr-FR" sz="2400" b="1" dirty="0" smtClean="0"/>
                  <a:t>Tổng </a:t>
                </a:r>
                <a:r>
                  <a:rPr lang="fr-FR" sz="2400" b="1" dirty="0" err="1" smtClean="0"/>
                  <a:t>số</a:t>
                </a:r>
                <a:r>
                  <a:rPr lang="fr-FR" sz="2400" b="1" dirty="0" smtClean="0"/>
                  <a:t> </a:t>
                </a:r>
                <a:r>
                  <a:rPr lang="fr-FR" sz="2400" b="1" dirty="0" err="1" smtClean="0"/>
                  <a:t>phép</a:t>
                </a:r>
                <a:r>
                  <a:rPr lang="fr-FR" sz="2400" b="1" dirty="0" smtClean="0"/>
                  <a:t> </a:t>
                </a:r>
                <a:r>
                  <a:rPr lang="fr-FR" sz="2400" b="1" dirty="0" err="1" smtClean="0"/>
                  <a:t>tính</a:t>
                </a:r>
                <a:r>
                  <a:rPr lang="fr-FR" sz="2400" b="1" dirty="0" smtClean="0"/>
                  <a:t> </a:t>
                </a:r>
                <a:r>
                  <a:rPr lang="fr-FR" sz="2400" b="1" dirty="0" err="1" smtClean="0"/>
                  <a:t>với</a:t>
                </a:r>
                <a:r>
                  <a:rPr lang="fr-FR" sz="2400" b="1" dirty="0" smtClean="0"/>
                  <a:t> 10 </a:t>
                </a:r>
                <a:r>
                  <a:rPr lang="fr-FR" sz="2400" b="1" dirty="0" err="1" smtClean="0"/>
                  <a:t>điểm</a:t>
                </a:r>
                <a:r>
                  <a:rPr lang="fr-FR" sz="2400" b="1" dirty="0" smtClean="0"/>
                  <a:t> </a:t>
                </a:r>
                <a:r>
                  <a:rPr lang="fr-FR" sz="2400" b="1" dirty="0" err="1" smtClean="0"/>
                  <a:t>ảnh</a:t>
                </a:r>
                <a:r>
                  <a:rPr lang="fr-FR" sz="2400" b="1" dirty="0" smtClean="0"/>
                  <a:t>: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fr-FR" dirty="0" err="1" smtClean="0"/>
                  <a:t>Phương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pháp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truyền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thống</a:t>
                </a:r>
                <a:r>
                  <a:rPr lang="fr-FR" dirty="0"/>
                  <a:t>	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(1)</m:t>
                    </m:r>
                    <m:r>
                      <a:rPr lang="en-US" b="0" i="1" smtClean="0">
                        <a:latin typeface="Cambria Math"/>
                      </a:rPr>
                      <m:t>=60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fr-FR" dirty="0" err="1" smtClean="0"/>
                  <a:t>Phương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án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đề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xuất</a:t>
                </a:r>
                <a:r>
                  <a:rPr lang="fr-FR" dirty="0"/>
                  <a:t>	</a:t>
                </a:r>
                <a:r>
                  <a:rPr lang="fr-FR" dirty="0" smtClean="0"/>
                  <a:t>	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(2)=80 −4×</m:t>
                    </m:r>
                  </m:oMath>
                </a14:m>
                <a:r>
                  <a:rPr lang="fr-FR" dirty="0" smtClean="0"/>
                  <a:t> P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(2)&lt;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fr-FR" b="1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9" y="5058127"/>
                <a:ext cx="7839376" cy="1292662"/>
              </a:xfrm>
              <a:prstGeom prst="rect">
                <a:avLst/>
              </a:prstGeom>
              <a:blipFill rotWithShape="1">
                <a:blip r:embed="rId7"/>
                <a:stretch>
                  <a:fillRect l="-1089" t="-37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3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Sử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dụng</a:t>
            </a:r>
            <a:r>
              <a:rPr lang="en-US" sz="4000" dirty="0" smtClean="0">
                <a:solidFill>
                  <a:schemeClr val="bg1"/>
                </a:solidFill>
              </a:rPr>
              <a:t> LUT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11865"/>
            <a:ext cx="5791200" cy="119793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500423" y="2125625"/>
            <a:ext cx="457200" cy="4651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2971800"/>
            <a:ext cx="4800601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2971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LUT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3802797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gradient </a:t>
            </a:r>
            <a:r>
              <a:rPr lang="en-US" sz="2400" dirty="0" err="1"/>
              <a:t>với</a:t>
            </a:r>
            <a:r>
              <a:rPr lang="en-US" sz="2400" dirty="0"/>
              <a:t> 16,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87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Architecture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53510"/>
              </p:ext>
            </p:extLst>
          </p:nvPr>
        </p:nvGraphicFramePr>
        <p:xfrm>
          <a:off x="3048000" y="1905000"/>
          <a:ext cx="36576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2286000"/>
            <a:ext cx="0" cy="2895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876800" y="76200"/>
            <a:ext cx="0" cy="2895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35491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pixel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114403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pixel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622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2200" y="5181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9000" y="1328701"/>
            <a:ext cx="0" cy="34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24600" y="1328700"/>
            <a:ext cx="0" cy="34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781800" y="2362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29893" y="211942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row</a:t>
            </a:r>
          </a:p>
          <a:p>
            <a:pPr algn="ctr"/>
            <a:r>
              <a:rPr lang="en-US" dirty="0" smtClean="0"/>
              <a:t>(10 pixel)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09900" y="2254102"/>
            <a:ext cx="37338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09900" y="2667000"/>
            <a:ext cx="3733800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3700" y="2254102"/>
            <a:ext cx="0" cy="412898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09900" y="2229292"/>
            <a:ext cx="0" cy="437708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09900" y="1905000"/>
            <a:ext cx="3738230" cy="0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14330" y="3033823"/>
            <a:ext cx="3733800" cy="0"/>
          </a:xfrm>
          <a:prstGeom prst="line">
            <a:avLst/>
          </a:prstGeom>
          <a:ln w="1905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09900" y="1905000"/>
            <a:ext cx="0" cy="349102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09900" y="2667000"/>
            <a:ext cx="4430" cy="381000"/>
          </a:xfrm>
          <a:prstGeom prst="line">
            <a:avLst/>
          </a:prstGeom>
          <a:ln w="1905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43700" y="1905000"/>
            <a:ext cx="0" cy="349102"/>
          </a:xfrm>
          <a:prstGeom prst="line">
            <a:avLst/>
          </a:prstGeom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43700" y="2667000"/>
            <a:ext cx="4430" cy="388088"/>
          </a:xfrm>
          <a:prstGeom prst="line">
            <a:avLst/>
          </a:prstGeom>
          <a:ln w="1905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Objective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5321340" y="5410199"/>
            <a:ext cx="1480281" cy="776025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4"/>
          <a:stretch/>
        </p:blipFill>
        <p:spPr>
          <a:xfrm>
            <a:off x="5328684" y="4124891"/>
            <a:ext cx="1465595" cy="936368"/>
          </a:xfrm>
          <a:prstGeom prst="rect">
            <a:avLst/>
          </a:prstGeom>
          <a:ln>
            <a:noFill/>
          </a:ln>
        </p:spPr>
      </p:pic>
      <p:sp>
        <p:nvSpPr>
          <p:cNvPr id="18" name="CustomShape 2"/>
          <p:cNvSpPr/>
          <p:nvPr/>
        </p:nvSpPr>
        <p:spPr>
          <a:xfrm>
            <a:off x="1678801" y="3124200"/>
            <a:ext cx="2213344" cy="674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</a:t>
            </a:r>
            <a:endParaRPr lang="en-US" sz="30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/>
          <a:stretch/>
        </p:blipFill>
        <p:spPr>
          <a:xfrm>
            <a:off x="2057400" y="4128146"/>
            <a:ext cx="1456147" cy="933113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/>
          <p:nvPr/>
        </p:nvPicPr>
        <p:blipFill>
          <a:blip r:embed="rId5"/>
          <a:stretch/>
        </p:blipFill>
        <p:spPr>
          <a:xfrm>
            <a:off x="5377719" y="3124200"/>
            <a:ext cx="1367523" cy="761999"/>
          </a:xfrm>
          <a:prstGeom prst="rect">
            <a:avLst/>
          </a:prstGeom>
          <a:ln>
            <a:noFill/>
          </a:ln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048000"/>
            <a:ext cx="7772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2"/>
          <p:cNvSpPr/>
          <p:nvPr/>
        </p:nvSpPr>
        <p:spPr>
          <a:xfrm>
            <a:off x="1678801" y="5511650"/>
            <a:ext cx="2213344" cy="674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lang="en-US" sz="30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382000" cy="838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Extract image feature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HOG – Histogram of Oriented Gradients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2057400"/>
            <a:ext cx="8382000" cy="847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SVM</a:t>
            </a:r>
            <a:r>
              <a:rPr lang="en-US" sz="1800" b="1" dirty="0" smtClean="0"/>
              <a:t> - </a:t>
            </a:r>
            <a:r>
              <a:rPr lang="en-US" sz="1800" dirty="0" smtClean="0"/>
              <a:t>Support Vector Machine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60378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Algorithm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78863"/>
            <a:ext cx="7467600" cy="20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11652"/>
            <a:ext cx="7467600" cy="17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7200" y="3886200"/>
                <a:ext cx="4114006" cy="232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+1, 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−1, 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fr-FR" dirty="0">
                  <a:latin typeface="Cambria Math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m</m:t>
                    </m:r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x</m:t>
                        </m:r>
                        <m:r>
                          <a:rPr lang="fr-FR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fr-F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fr-FR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y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y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fr-FR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/>
                                  </a:rPr>
                                  <m:t>y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fr-FR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arctan</m:t>
                    </m:r>
                    <m:r>
                      <a:rPr lang="fr-FR" i="1">
                        <a:latin typeface="Cambria Math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fr-FR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fr-FR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fr-FR" i="1">
                        <a:latin typeface="Cambria Math"/>
                      </a:rPr>
                      <m:t>) 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86200"/>
                <a:ext cx="4114006" cy="2325445"/>
              </a:xfrm>
              <a:prstGeom prst="rect">
                <a:avLst/>
              </a:prstGeom>
              <a:blipFill rotWithShape="1">
                <a:blip r:embed="rId4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Calculating gradient vector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2687"/>
            <a:ext cx="7467600" cy="20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p Arrow 1"/>
          <p:cNvSpPr/>
          <p:nvPr/>
        </p:nvSpPr>
        <p:spPr>
          <a:xfrm>
            <a:off x="2476500" y="3086986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1206" y="4201250"/>
            <a:ext cx="30559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17505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LUT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118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Calculating histogram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2687"/>
            <a:ext cx="7467600" cy="20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p Arrow 1"/>
          <p:cNvSpPr/>
          <p:nvPr/>
        </p:nvSpPr>
        <p:spPr>
          <a:xfrm>
            <a:off x="3124200" y="3086986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962400"/>
            <a:ext cx="5257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748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Normalization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2687"/>
            <a:ext cx="7467600" cy="20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p Arrow 1"/>
          <p:cNvSpPr/>
          <p:nvPr/>
        </p:nvSpPr>
        <p:spPr>
          <a:xfrm>
            <a:off x="3950484" y="3159642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4191000"/>
                <a:ext cx="7832652" cy="1624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b="0" dirty="0" smtClean="0">
                    <a:latin typeface="Cambria Math"/>
                  </a:rPr>
                  <a:t>Using L2 normalize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36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91000"/>
                <a:ext cx="7832652" cy="1624484"/>
              </a:xfrm>
              <a:prstGeom prst="rect">
                <a:avLst/>
              </a:prstGeom>
              <a:blipFill rotWithShape="1">
                <a:blip r:embed="rId5"/>
                <a:stretch>
                  <a:fillRect l="-1090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Classification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2687"/>
            <a:ext cx="7467600" cy="20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Up Arrow 1"/>
          <p:cNvSpPr/>
          <p:nvPr/>
        </p:nvSpPr>
        <p:spPr>
          <a:xfrm>
            <a:off x="6934200" y="3125972"/>
            <a:ext cx="5334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5548" y="4038600"/>
                <a:ext cx="78326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dirty="0"/>
                  <a:t>SVM trained: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dirty="0" smtClean="0"/>
                  <a:t>HOG feature: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dirty="0" smtClean="0"/>
                  <a:t>Bias: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 dirty="0" smtClean="0"/>
                  <a:t>Classification: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8" y="4038600"/>
                <a:ext cx="7832652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545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1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Software simulation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Human detection by HOG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3886200" cy="2658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57600"/>
            <a:ext cx="1809307" cy="262624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3657600"/>
            <a:ext cx="2714225" cy="2626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684182"/>
            <a:ext cx="3358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Programming language: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3874" y="1548825"/>
            <a:ext cx="83820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9564" y="1548825"/>
            <a:ext cx="899911" cy="738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12247" y="1548825"/>
            <a:ext cx="838200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267200" y="1823798"/>
            <a:ext cx="374908" cy="23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24764" y="1823798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800830" y="1838861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978802" y="1838861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75461" y="1690025"/>
            <a:ext cx="69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PNG image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260564" y="1775023"/>
            <a:ext cx="702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575461" y="1280636"/>
            <a:ext cx="5410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3" idx="2"/>
          </p:cNvCxnSpPr>
          <p:nvPr/>
        </p:nvCxnSpPr>
        <p:spPr>
          <a:xfrm flipV="1">
            <a:off x="5062974" y="2287489"/>
            <a:ext cx="0" cy="2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2107" y="2562761"/>
            <a:ext cx="8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Linux function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80402" y="2287489"/>
            <a:ext cx="0" cy="2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535" y="2562761"/>
            <a:ext cx="839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Myself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526497" y="2274800"/>
            <a:ext cx="0" cy="275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05630" y="2550072"/>
            <a:ext cx="102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From LSI Contest</a:t>
            </a:r>
          </a:p>
        </p:txBody>
      </p:sp>
    </p:spTree>
    <p:extLst>
      <p:ext uri="{BB962C8B-B14F-4D97-AF65-F5344CB8AC3E}">
        <p14:creationId xmlns:p14="http://schemas.microsoft.com/office/powerpoint/2010/main" val="562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Test environment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Human detection by HOG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3760643" cy="39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3487</TotalTime>
  <Words>1051</Words>
  <Application>Microsoft Office PowerPoint</Application>
  <PresentationFormat>On-screen Show (4:3)</PresentationFormat>
  <Paragraphs>160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2014-SISLAB template</vt:lpstr>
      <vt:lpstr>Human detection by Histogram of Oriented Gradient</vt:lpstr>
      <vt:lpstr>Objective</vt:lpstr>
      <vt:lpstr>Algorithm</vt:lpstr>
      <vt:lpstr>Calculating gradient vector</vt:lpstr>
      <vt:lpstr>Calculating histogram</vt:lpstr>
      <vt:lpstr>Normalization</vt:lpstr>
      <vt:lpstr>Classification</vt:lpstr>
      <vt:lpstr>Software simulation</vt:lpstr>
      <vt:lpstr>Test environment</vt:lpstr>
      <vt:lpstr>Architecture</vt:lpstr>
      <vt:lpstr>PowerPoint Presentation</vt:lpstr>
      <vt:lpstr>PowerPoint Presentation</vt:lpstr>
      <vt:lpstr>Giải pháp</vt:lpstr>
      <vt:lpstr>Tính toán sử dụng LUT</vt:lpstr>
      <vt:lpstr>Sử dụng LUT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LSI Design: Human detection by HOG</dc:title>
  <dc:creator>H3</dc:creator>
  <cp:lastModifiedBy>Ngoc-Sinh Nguyen</cp:lastModifiedBy>
  <cp:revision>174</cp:revision>
  <dcterms:created xsi:type="dcterms:W3CDTF">2017-02-21T17:04:00Z</dcterms:created>
  <dcterms:modified xsi:type="dcterms:W3CDTF">2017-07-19T10:53:09Z</dcterms:modified>
  <cp:contentStatus/>
</cp:coreProperties>
</file>