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0AEF-3003-4131-806A-9BE05ED8CB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D07C5-AD28-424F-A1BB-AED32B1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to Gray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Algorithm: 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𝐷𝑎𝑡𝑎𝑂𝑢𝑡</m:t>
                    </m:r>
                    <m:r>
                      <a:rPr lang="en-US" sz="1600" b="0" i="1" smtClean="0">
                        <a:latin typeface="Cambria Math"/>
                      </a:rPr>
                      <m:t>=(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1∗</m:t>
                    </m:r>
                    <m:r>
                      <a:rPr lang="en-US" sz="1600" b="0" i="1" smtClean="0">
                        <a:latin typeface="Cambria Math"/>
                      </a:rPr>
                      <m:t>𝑌𝑅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2∗</m:t>
                    </m:r>
                    <m:r>
                      <a:rPr lang="en-US" sz="1600" b="0" i="1" smtClean="0">
                        <a:latin typeface="Cambria Math"/>
                      </a:rPr>
                      <m:t>𝑌𝐺</m:t>
                    </m:r>
                    <m:r>
                      <a:rPr lang="en-US" sz="1600" b="0" i="1" smtClean="0">
                        <a:latin typeface="Cambria Math"/>
                      </a:rPr>
                      <m:t> +</m:t>
                    </m:r>
                    <m:r>
                      <a:rPr lang="en-US" sz="1600" b="0" i="1" smtClean="0">
                        <a:latin typeface="Cambria Math"/>
                      </a:rPr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3∗</m:t>
                    </m:r>
                    <m:r>
                      <a:rPr lang="en-US" sz="1600" b="0" i="1" smtClean="0">
                        <a:latin typeface="Cambria Math"/>
                      </a:rPr>
                      <m:t>𝑌𝐵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1600" i="1" dirty="0" smtClean="0"/>
                      <m:t>32768</m:t>
                    </m:r>
                    <m:r>
                      <m:rPr>
                        <m:nor/>
                      </m:rPr>
                      <a:rPr lang="en-US" sz="1600" b="0" i="1" dirty="0" smtClean="0"/>
                      <m:t>) </m:t>
                    </m:r>
                    <m:r>
                      <a:rPr lang="en-US" sz="1600" b="0" i="1" dirty="0" smtClean="0"/>
                      <m:t>≫</m:t>
                    </m:r>
                    <m:r>
                      <a:rPr lang="en-US" sz="1600" b="0" i="1" dirty="0" smtClean="0">
                        <a:latin typeface="Cambria Math"/>
                      </a:rPr>
                      <m:t>16</m:t>
                    </m:r>
                  </m:oMath>
                </a14:m>
                <a:endParaRPr lang="en-US" sz="1600" b="0" dirty="0" smtClean="0"/>
              </a:p>
              <a:p>
                <a:pPr marL="0" indent="0">
                  <a:buNone/>
                </a:pPr>
                <a:r>
                  <a:rPr lang="en-US" sz="1600" i="1" dirty="0" smtClean="0"/>
                  <a:t>	</a:t>
                </a:r>
                <a14:m>
                  <m:oMath xmlns:m="http://schemas.openxmlformats.org/officeDocument/2006/math">
                    <m:r>
                      <a:rPr lang="sv-SE" sz="1600" i="1" smtClean="0">
                        <a:latin typeface="Cambria Math"/>
                      </a:rPr>
                      <m:t>𝑌𝑅</m:t>
                    </m:r>
                    <m:r>
                      <a:rPr lang="sv-SE" sz="1600" i="1" smtClean="0">
                        <a:latin typeface="Cambria Math"/>
                      </a:rPr>
                      <m:t> = 19595, </m:t>
                    </m:r>
                    <m:r>
                      <a:rPr lang="sv-SE" sz="1600" i="1" smtClean="0">
                        <a:latin typeface="Cambria Math"/>
                      </a:rPr>
                      <m:t>𝑌𝐵</m:t>
                    </m:r>
                    <m:r>
                      <a:rPr lang="sv-SE" sz="1600" i="1" smtClean="0">
                        <a:latin typeface="Cambria Math"/>
                      </a:rPr>
                      <m:t> = 7471, </m:t>
                    </m:r>
                    <m:r>
                      <a:rPr lang="sv-SE" sz="1600" i="1" smtClean="0">
                        <a:latin typeface="Cambria Math"/>
                      </a:rPr>
                      <m:t>𝑌𝐺</m:t>
                    </m:r>
                    <m:r>
                      <a:rPr lang="sv-SE" sz="1600" i="1" smtClean="0">
                        <a:latin typeface="Cambria Math"/>
                      </a:rPr>
                      <m:t> = 38470</m:t>
                    </m:r>
                  </m:oMath>
                </a14:m>
                <a:endParaRPr lang="en-US" sz="1600" i="1" dirty="0" smtClean="0"/>
              </a:p>
              <a:p>
                <a:r>
                  <a:rPr lang="en-US" dirty="0" smtClean="0"/>
                  <a:t>YR, YG, YB is constant =&gt; Use </a:t>
                </a:r>
                <a:r>
                  <a:rPr lang="en-US" b="1" dirty="0" smtClean="0"/>
                  <a:t>Shift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Adder</a:t>
                </a:r>
                <a:r>
                  <a:rPr lang="en-US" dirty="0" smtClean="0"/>
                  <a:t> instead of </a:t>
                </a:r>
                <a:r>
                  <a:rPr lang="en-US" b="1" dirty="0" smtClean="0"/>
                  <a:t>Multiplier</a:t>
                </a:r>
              </a:p>
              <a:p>
                <a:r>
                  <a:rPr lang="en-US" dirty="0" smtClean="0"/>
                  <a:t>Ex: </a:t>
                </a:r>
              </a:p>
              <a:p>
                <a14:m>
                  <m:oMath xmlns:m="http://schemas.openxmlformats.org/officeDocument/2006/math">
                    <m:r>
                      <a:rPr lang="sv-SE" sz="1600" i="1" smtClean="0">
                        <a:latin typeface="Cambria Math"/>
                      </a:rPr>
                      <m:t>𝑌𝑅</m:t>
                    </m:r>
                    <m:r>
                      <a:rPr lang="sv-SE" sz="1600" i="1" smtClean="0">
                        <a:latin typeface="Cambria Math"/>
                      </a:rPr>
                      <m:t> = 19595=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0100110010001011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/>
              </a:p>
              <a:p>
                <a14:m>
                  <m:oMath xmlns:m="http://schemas.openxmlformats.org/officeDocument/2006/math">
                    <m:r>
                      <a:rPr lang="en-US" sz="1600" i="1"/>
                      <m:t>⇒</m:t>
                    </m:r>
                    <m:r>
                      <a:rPr lang="en-US" sz="1600" i="1"/>
                      <m:t>𝐷𝑎𝑡𝑎</m:t>
                    </m:r>
                    <m:r>
                      <a:rPr lang="en-US" sz="1600" i="1"/>
                      <m:t>1∗</m:t>
                    </m:r>
                    <m:r>
                      <a:rPr lang="en-US" sz="1600" i="1"/>
                      <m:t>𝑌𝑅</m:t>
                    </m:r>
                    <m:r>
                      <a:rPr lang="en-US" sz="1600" i="1"/>
                      <m:t>=</m:t>
                    </m:r>
                    <m:r>
                      <a:rPr lang="it-IT" sz="1600" i="1" smtClean="0"/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/>
                      <m:t>&lt;&lt;14 + </m:t>
                    </m:r>
                    <m:r>
                      <a:rPr lang="it-IT" sz="1600" i="1" smtClean="0"/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/>
                      <m:t>&lt;&lt;11 + </m:t>
                    </m:r>
                    <m:r>
                      <a:rPr lang="it-IT" sz="1600" i="1" smtClean="0"/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/>
                      <m:t>&lt;&lt;10 + </m:t>
                    </m:r>
                    <m:r>
                      <a:rPr lang="it-IT" sz="1600" i="1" smtClean="0"/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/>
                      <m:t>&lt;&lt;7 + </m:t>
                    </m:r>
                    <m:r>
                      <a:rPr lang="it-IT" sz="1600" i="1" smtClean="0"/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/>
                      <m:t>&lt;&lt;3 + </m:t>
                    </m:r>
                    <m:r>
                      <a:rPr lang="it-IT" sz="1600" i="1" smtClean="0"/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/>
                      <m:t>&lt;&lt;1 + </m:t>
                    </m:r>
                    <m:r>
                      <a:rPr lang="it-IT" sz="1600" i="1" smtClean="0"/>
                      <m:t>𝐷𝑎𝑡𝑎</m:t>
                    </m:r>
                    <m:r>
                      <a:rPr lang="en-US" sz="1600" b="0" i="1" smtClean="0">
                        <a:latin typeface="Cambria Math"/>
                      </a:rPr>
                      <m:t>1</m:t>
                    </m:r>
                    <m:r>
                      <a:rPr lang="it-IT" sz="1600" i="1" smtClean="0"/>
                      <m:t>;</m:t>
                    </m:r>
                  </m:oMath>
                </a14:m>
                <a:endParaRPr lang="en-US" sz="1600" i="1" dirty="0"/>
              </a:p>
              <a:p>
                <a:endParaRPr lang="en-US" sz="1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7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846756" y="1208701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38845" y="243283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endCxn id="28" idx="0"/>
          </p:cNvCxnSpPr>
          <p:nvPr/>
        </p:nvCxnSpPr>
        <p:spPr>
          <a:xfrm>
            <a:off x="2206796" y="84866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139952" y="-171400"/>
            <a:ext cx="7200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31" idx="1"/>
          </p:cNvCxnSpPr>
          <p:nvPr/>
        </p:nvCxnSpPr>
        <p:spPr>
          <a:xfrm rot="16200000" flipH="1">
            <a:off x="2104057" y="1887505"/>
            <a:ext cx="742980" cy="537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71308" y="1208701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endCxn id="47" idx="0"/>
          </p:cNvCxnSpPr>
          <p:nvPr/>
        </p:nvCxnSpPr>
        <p:spPr>
          <a:xfrm>
            <a:off x="3631348" y="84866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575836" y="1208701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Mult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367925" y="2432838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>
            <a:endCxn id="53" idx="0"/>
          </p:cNvCxnSpPr>
          <p:nvPr/>
        </p:nvCxnSpPr>
        <p:spPr>
          <a:xfrm>
            <a:off x="4935876" y="848661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55" idx="1"/>
          </p:cNvCxnSpPr>
          <p:nvPr/>
        </p:nvCxnSpPr>
        <p:spPr>
          <a:xfrm rot="16200000" flipH="1">
            <a:off x="4833137" y="1887505"/>
            <a:ext cx="742980" cy="537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31" idx="7"/>
          </p:cNvCxnSpPr>
          <p:nvPr/>
        </p:nvCxnSpPr>
        <p:spPr>
          <a:xfrm rot="5400000">
            <a:off x="3070921" y="1967318"/>
            <a:ext cx="742980" cy="3778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5400000">
            <a:off x="5716514" y="1967317"/>
            <a:ext cx="742980" cy="3778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62837" y="1429098"/>
            <a:ext cx="62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Bias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151013" y="358496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+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Elbow Connector 64"/>
          <p:cNvCxnSpPr>
            <a:stCxn id="31" idx="4"/>
            <a:endCxn id="63" idx="1"/>
          </p:cNvCxnSpPr>
          <p:nvPr/>
        </p:nvCxnSpPr>
        <p:spPr>
          <a:xfrm rot="16200000" flipH="1">
            <a:off x="3328194" y="2751601"/>
            <a:ext cx="588419" cy="12470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5" idx="4"/>
            <a:endCxn id="63" idx="7"/>
          </p:cNvCxnSpPr>
          <p:nvPr/>
        </p:nvCxnSpPr>
        <p:spPr>
          <a:xfrm rot="5400000">
            <a:off x="4921862" y="2863225"/>
            <a:ext cx="588419" cy="10237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4"/>
          </p:cNvCxnSpPr>
          <p:nvPr/>
        </p:nvCxnSpPr>
        <p:spPr>
          <a:xfrm>
            <a:off x="4475049" y="416103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01892" y="5445224"/>
            <a:ext cx="126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Out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30732" y="4731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26177" y="484406"/>
            <a:ext cx="9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6711" y="484406"/>
            <a:ext cx="9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Data 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118627" y="4521070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Shift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478667" y="509713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00258" y="1784765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29338" y="1768952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55656" y="1798430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Mout3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08691" y="4164931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Temp3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21428" y="3080910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Temp2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92347" y="3121203"/>
            <a:ext cx="6065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Temp1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30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RGB to Gray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Ngoc-Sinh Nguyen</dc:creator>
  <cp:lastModifiedBy>Ngoc-Sinh Nguyen</cp:lastModifiedBy>
  <cp:revision>6</cp:revision>
  <dcterms:created xsi:type="dcterms:W3CDTF">2017-02-27T03:07:31Z</dcterms:created>
  <dcterms:modified xsi:type="dcterms:W3CDTF">2017-02-27T07:12:21Z</dcterms:modified>
</cp:coreProperties>
</file>