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77" r:id="rId4"/>
    <p:sldId id="278" r:id="rId5"/>
    <p:sldId id="281" r:id="rId6"/>
    <p:sldId id="280" r:id="rId7"/>
    <p:sldId id="285" r:id="rId8"/>
    <p:sldId id="275" r:id="rId9"/>
    <p:sldId id="274" r:id="rId10"/>
    <p:sldId id="279" r:id="rId11"/>
    <p:sldId id="282" r:id="rId12"/>
    <p:sldId id="283" r:id="rId13"/>
    <p:sldId id="287" r:id="rId14"/>
    <p:sldId id="286" r:id="rId15"/>
    <p:sldId id="288" r:id="rId16"/>
    <p:sldId id="263" r:id="rId17"/>
    <p:sldId id="270" r:id="rId18"/>
    <p:sldId id="257" r:id="rId19"/>
    <p:sldId id="276" r:id="rId20"/>
    <p:sldId id="258" r:id="rId21"/>
    <p:sldId id="259" r:id="rId22"/>
    <p:sldId id="272" r:id="rId23"/>
    <p:sldId id="260" r:id="rId24"/>
    <p:sldId id="273" r:id="rId25"/>
    <p:sldId id="264" r:id="rId26"/>
    <p:sldId id="266" r:id="rId27"/>
    <p:sldId id="268" r:id="rId28"/>
    <p:sldId id="269" r:id="rId29"/>
    <p:sldId id="262" r:id="rId30"/>
  </p:sldIdLst>
  <p:sldSz cx="13716000" cy="9144000"/>
  <p:notesSz cx="6858000" cy="9144000"/>
  <p:defaultTextStyle>
    <a:defPPr>
      <a:defRPr lang="en-US"/>
    </a:defPPr>
    <a:lvl1pPr marL="0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45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89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135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80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224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269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359" algn="l" defTabSz="130608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9" autoAdjust="0"/>
    <p:restoredTop sz="86411" autoAdjust="0"/>
  </p:normalViewPr>
  <p:slideViewPr>
    <p:cSldViewPr>
      <p:cViewPr>
        <p:scale>
          <a:sx n="70" d="100"/>
          <a:sy n="70" d="100"/>
        </p:scale>
        <p:origin x="-1014" y="72"/>
      </p:cViewPr>
      <p:guideLst>
        <p:guide orient="horz" pos="2880"/>
        <p:guide pos="432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53D4-0D59-4580-A737-BE21634C5ECD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AB3C9-72C5-4D48-8A4C-D952C84C1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45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89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135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80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224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269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359" algn="l" defTabSz="13060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B3C9-72C5-4D48-8A4C-D952C84C16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13716000" cy="22352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130603" tIns="65302" rIns="130603" bIns="65302" anchor="ctr"/>
          <a:lstStyle/>
          <a:p>
            <a:pPr>
              <a:defRPr/>
            </a:pPr>
            <a:endParaRPr lang="fr-FR" sz="2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28700" y="2235209"/>
            <a:ext cx="11658600" cy="1828799"/>
          </a:xfrm>
        </p:spPr>
        <p:txBody>
          <a:bodyPr>
            <a:normAutofit/>
          </a:bodyPr>
          <a:lstStyle>
            <a:lvl1pPr algn="ctr">
              <a:defRPr sz="5100"/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LSI contest 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5B8B-4E14-4C0A-A774-15EAA4B078D1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5" y="241302"/>
            <a:ext cx="1873991" cy="1662620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43203" y="493998"/>
            <a:ext cx="10095111" cy="1239879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100" b="0" smtClean="0">
                <a:solidFill>
                  <a:schemeClr val="bg1"/>
                </a:solidFill>
              </a:rPr>
              <a:t>VIETNAM</a:t>
            </a:r>
            <a:r>
              <a:rPr lang="en-US" sz="3100" b="0" baseline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900" b="1" baseline="0" smtClean="0">
                <a:solidFill>
                  <a:schemeClr val="bg1"/>
                </a:solidFill>
              </a:rPr>
              <a:t>VNU UNIVERSITY OF ENGINEERING AND TECHNOLOGY</a:t>
            </a:r>
            <a:endParaRPr lang="en-US" sz="2900" b="1">
              <a:solidFill>
                <a:schemeClr val="bg1"/>
              </a:solidFill>
            </a:endParaRPr>
          </a:p>
        </p:txBody>
      </p:sp>
      <p:pic>
        <p:nvPicPr>
          <p:cNvPr id="10" name="Content Placeholder 9" descr="1.PNG"/>
          <p:cNvPicPr>
            <a:picLocks noGrp="1"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700" y="4775207"/>
            <a:ext cx="12344400" cy="30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6B61-8DBD-4866-93B5-9B06127AC306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1422408"/>
            <a:ext cx="3086100" cy="6745817"/>
          </a:xfrm>
        </p:spPr>
        <p:txBody>
          <a:bodyPr vert="eaVert">
            <a:normAutofit/>
          </a:bodyPr>
          <a:lstStyle>
            <a:lvl1pPr>
              <a:defRPr sz="2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22408"/>
            <a:ext cx="9029700" cy="6745817"/>
          </a:xfrm>
        </p:spPr>
        <p:txBody>
          <a:bodyPr vert="eaVert"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137E-BBEF-4D0C-B099-8310F317906A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03200"/>
            <a:ext cx="11544300" cy="95461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4"/>
            <a:ext cx="12344400" cy="6644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EEF0-2746-4B2A-9783-B1D0E725E295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208"/>
            <a:ext cx="1102218" cy="9778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4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4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8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2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3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3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2EB4-A342-47A6-8433-55A7979CC097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4"/>
            <a:ext cx="6057900" cy="66442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524004"/>
            <a:ext cx="6057900" cy="66442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DD7F-134A-4F10-8BBB-5A3F002CEF6D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5" indent="0">
              <a:buNone/>
              <a:defRPr sz="2900" b="1"/>
            </a:lvl2pPr>
            <a:lvl3pPr marL="1306089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0" indent="0">
              <a:buNone/>
              <a:defRPr sz="2300" b="1"/>
            </a:lvl5pPr>
            <a:lvl6pPr marL="3265224" indent="0">
              <a:buNone/>
              <a:defRPr sz="2300" b="1"/>
            </a:lvl6pPr>
            <a:lvl7pPr marL="3918269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8"/>
            <a:ext cx="6060282" cy="572981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1524000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5" indent="0">
              <a:buNone/>
              <a:defRPr sz="2900" b="1"/>
            </a:lvl2pPr>
            <a:lvl3pPr marL="1306089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0" indent="0">
              <a:buNone/>
              <a:defRPr sz="2300" b="1"/>
            </a:lvl5pPr>
            <a:lvl6pPr marL="3265224" indent="0">
              <a:buNone/>
              <a:defRPr sz="2300" b="1"/>
            </a:lvl6pPr>
            <a:lvl7pPr marL="3918269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438408"/>
            <a:ext cx="6062663" cy="572981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66E-D0BD-495E-88AA-B6F355B0F4A9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E696-E5BD-476A-A322-15B9AF57CA44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0B7C-8301-443D-AD06-1434F21418AD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439337"/>
            <a:ext cx="4512470" cy="99906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422408"/>
            <a:ext cx="7667625" cy="674581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2540008"/>
            <a:ext cx="4512470" cy="5628217"/>
          </a:xfrm>
        </p:spPr>
        <p:txBody>
          <a:bodyPr/>
          <a:lstStyle>
            <a:lvl1pPr marL="0" indent="0">
              <a:buNone/>
              <a:defRPr sz="2000"/>
            </a:lvl1pPr>
            <a:lvl2pPr marL="653045" indent="0">
              <a:buNone/>
              <a:defRPr sz="1700"/>
            </a:lvl2pPr>
            <a:lvl3pPr marL="1306089" indent="0">
              <a:buNone/>
              <a:defRPr sz="1400"/>
            </a:lvl3pPr>
            <a:lvl4pPr marL="1959135" indent="0">
              <a:buNone/>
              <a:defRPr sz="1300"/>
            </a:lvl4pPr>
            <a:lvl5pPr marL="2612180" indent="0">
              <a:buNone/>
              <a:defRPr sz="1300"/>
            </a:lvl5pPr>
            <a:lvl6pPr marL="3265224" indent="0">
              <a:buNone/>
              <a:defRPr sz="1300"/>
            </a:lvl6pPr>
            <a:lvl7pPr marL="3918269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0086-BA47-48D0-8C51-215F5456A6CF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7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422407"/>
            <a:ext cx="8229600" cy="4881033"/>
          </a:xfrm>
        </p:spPr>
        <p:txBody>
          <a:bodyPr/>
          <a:lstStyle>
            <a:lvl1pPr marL="0" indent="0">
              <a:buNone/>
              <a:defRPr sz="4600"/>
            </a:lvl1pPr>
            <a:lvl2pPr marL="653045" indent="0">
              <a:buNone/>
              <a:defRPr sz="4000"/>
            </a:lvl2pPr>
            <a:lvl3pPr marL="1306089" indent="0">
              <a:buNone/>
              <a:defRPr sz="3400"/>
            </a:lvl3pPr>
            <a:lvl4pPr marL="1959135" indent="0">
              <a:buNone/>
              <a:defRPr sz="2900"/>
            </a:lvl4pPr>
            <a:lvl5pPr marL="2612180" indent="0">
              <a:buNone/>
              <a:defRPr sz="2900"/>
            </a:lvl5pPr>
            <a:lvl6pPr marL="3265224" indent="0">
              <a:buNone/>
              <a:defRPr sz="2900"/>
            </a:lvl6pPr>
            <a:lvl7pPr marL="3918269" indent="0">
              <a:buNone/>
              <a:defRPr sz="2900"/>
            </a:lvl7pPr>
            <a:lvl8pPr marL="4571314" indent="0">
              <a:buNone/>
              <a:defRPr sz="2900"/>
            </a:lvl8pPr>
            <a:lvl9pPr marL="5224359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8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45" indent="0">
              <a:buNone/>
              <a:defRPr sz="1700"/>
            </a:lvl2pPr>
            <a:lvl3pPr marL="1306089" indent="0">
              <a:buNone/>
              <a:defRPr sz="1400"/>
            </a:lvl3pPr>
            <a:lvl4pPr marL="1959135" indent="0">
              <a:buNone/>
              <a:defRPr sz="1300"/>
            </a:lvl4pPr>
            <a:lvl5pPr marL="2612180" indent="0">
              <a:buNone/>
              <a:defRPr sz="1300"/>
            </a:lvl5pPr>
            <a:lvl6pPr marL="3265224" indent="0">
              <a:buNone/>
              <a:defRPr sz="1300"/>
            </a:lvl6pPr>
            <a:lvl7pPr marL="3918269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3EAC-53C0-42B2-8FDA-932B2E7D3EBF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13716000" cy="13208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130603" tIns="65302" rIns="130603" bIns="65302" anchor="ctr"/>
          <a:lstStyle/>
          <a:p>
            <a:pPr>
              <a:defRPr/>
            </a:pPr>
            <a:endParaRPr lang="fr-FR" sz="26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900" y="203200"/>
            <a:ext cx="11544300" cy="954616"/>
          </a:xfrm>
          <a:prstGeom prst="rect">
            <a:avLst/>
          </a:prstGeom>
        </p:spPr>
        <p:txBody>
          <a:bodyPr vert="horz" lIns="130609" tIns="65304" rIns="130609" bIns="6530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4"/>
            <a:ext cx="12344400" cy="6644217"/>
          </a:xfrm>
          <a:prstGeom prst="rect">
            <a:avLst/>
          </a:prstGeom>
        </p:spPr>
        <p:txBody>
          <a:bodyPr vert="horz" lIns="130609" tIns="65304" rIns="130609" bIns="6530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41"/>
            <a:ext cx="3200400" cy="486833"/>
          </a:xfrm>
          <a:prstGeom prst="rect">
            <a:avLst/>
          </a:prstGeom>
        </p:spPr>
        <p:txBody>
          <a:bodyPr vert="horz" lIns="130609" tIns="65304" rIns="130609" bIns="653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5A3F-FD12-4C8D-8218-0629EE82A9F5}" type="datetime1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41"/>
            <a:ext cx="4343400" cy="486833"/>
          </a:xfrm>
          <a:prstGeom prst="rect">
            <a:avLst/>
          </a:prstGeom>
        </p:spPr>
        <p:txBody>
          <a:bodyPr vert="horz" lIns="130609" tIns="65304" rIns="130609" bIns="653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41"/>
            <a:ext cx="3200400" cy="486833"/>
          </a:xfrm>
          <a:prstGeom prst="rect">
            <a:avLst/>
          </a:prstGeom>
        </p:spPr>
        <p:txBody>
          <a:bodyPr vert="horz" lIns="130609" tIns="65304" rIns="130609" bIns="653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208"/>
            <a:ext cx="1102218" cy="9778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306089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84" indent="-489784" algn="l" defTabSz="130608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98" indent="-408153" algn="l" defTabSz="1306089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13" indent="-326522" algn="l" defTabSz="130608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7" indent="-326522" algn="l" defTabSz="1306089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702" indent="-326522" algn="l" defTabSz="1306089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747" indent="-326522" algn="l" defTabSz="130608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91" indent="-326522" algn="l" defTabSz="130608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837" indent="-326522" algn="l" defTabSz="130608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882" indent="-326522" algn="l" defTabSz="130608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45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89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135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80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224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269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359" algn="l" defTabSz="130608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xghKvvmdklCRjY3UmRvQTZFY1U/view?usp=sharing" TargetMode="External"/><Relationship Id="rId2" Type="http://schemas.openxmlformats.org/officeDocument/2006/relationships/hyperlink" Target="https://drive.google.com/file/d/0B6sqrAPIdzZTU1RCaXRVNHFOTGM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4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0.png"/><Relationship Id="rId2" Type="http://schemas.openxmlformats.org/officeDocument/2006/relationships/image" Target="../media/image250.png"/><Relationship Id="rId16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19" Type="http://schemas.openxmlformats.org/officeDocument/2006/relationships/image" Target="../media/image42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988" y="2540007"/>
            <a:ext cx="11430000" cy="1901599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6900" b="1">
                <a:solidFill>
                  <a:srgbClr val="FF0000"/>
                </a:solidFill>
              </a:rPr>
              <a:t>Human detection by HOG</a:t>
            </a:r>
          </a:p>
          <a:p>
            <a:pPr algn="ctr"/>
            <a:r>
              <a:rPr lang="en-US" sz="4600" b="1" i="1">
                <a:solidFill>
                  <a:schemeClr val="accent1">
                    <a:lumMod val="50000"/>
                  </a:schemeClr>
                </a:solidFill>
              </a:rPr>
              <a:t>Hardware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" y="4838700"/>
            <a:ext cx="1245314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Block Normalization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00966"/>
            <a:ext cx="1218234" cy="8082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square</a:t>
            </a:r>
          </a:p>
        </p:txBody>
      </p:sp>
      <p:sp>
        <p:nvSpPr>
          <p:cNvPr id="7" name="Oval 6"/>
          <p:cNvSpPr/>
          <p:nvPr/>
        </p:nvSpPr>
        <p:spPr>
          <a:xfrm>
            <a:off x="5298296" y="4738001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6996" y="4738001"/>
            <a:ext cx="912004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smtClean="0"/>
              <a:t>Reg2</a:t>
            </a:r>
            <a:endParaRPr lang="en-US" sz="2300" b="1"/>
          </a:p>
        </p:txBody>
      </p:sp>
      <p:sp>
        <p:nvSpPr>
          <p:cNvPr id="9" name="Oval 8"/>
          <p:cNvSpPr/>
          <p:nvPr/>
        </p:nvSpPr>
        <p:spPr>
          <a:xfrm>
            <a:off x="8361273" y="5213806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5673" y="5213806"/>
            <a:ext cx="8001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err="1"/>
              <a:t>Reg</a:t>
            </a:r>
            <a:endParaRPr lang="en-US" sz="2300" b="1"/>
          </a:p>
        </p:txBody>
      </p:sp>
      <p:sp>
        <p:nvSpPr>
          <p:cNvPr id="11" name="Rectangle 10"/>
          <p:cNvSpPr/>
          <p:nvPr/>
        </p:nvSpPr>
        <p:spPr>
          <a:xfrm>
            <a:off x="9561423" y="4009097"/>
            <a:ext cx="1260285" cy="871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 smtClean="0">
                <a:solidFill>
                  <a:schemeClr val="tx1"/>
                </a:solidFill>
              </a:rPr>
              <a:t>Sqrt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61423" y="2712664"/>
            <a:ext cx="1257300" cy="10282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Divider</a:t>
            </a:r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4841096" y="4992008"/>
            <a:ext cx="457200" cy="21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1"/>
          </p:cNvCxnSpPr>
          <p:nvPr/>
        </p:nvCxnSpPr>
        <p:spPr>
          <a:xfrm>
            <a:off x="5869796" y="4992001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0" idx="1"/>
          </p:cNvCxnSpPr>
          <p:nvPr/>
        </p:nvCxnSpPr>
        <p:spPr>
          <a:xfrm>
            <a:off x="8932773" y="5467813"/>
            <a:ext cx="342900" cy="21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12" idx="2"/>
          </p:cNvCxnSpPr>
          <p:nvPr/>
        </p:nvCxnSpPr>
        <p:spPr>
          <a:xfrm flipH="1" flipV="1">
            <a:off x="10190073" y="3740893"/>
            <a:ext cx="1492" cy="2682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9" idx="4"/>
          </p:cNvCxnSpPr>
          <p:nvPr/>
        </p:nvCxnSpPr>
        <p:spPr>
          <a:xfrm rot="5400000">
            <a:off x="9161509" y="5207456"/>
            <a:ext cx="2117" cy="1028700"/>
          </a:xfrm>
          <a:prstGeom prst="bentConnector3">
            <a:avLst>
              <a:gd name="adj1" fmla="val 143954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7" idx="4"/>
          </p:cNvCxnSpPr>
          <p:nvPr/>
        </p:nvCxnSpPr>
        <p:spPr>
          <a:xfrm rot="5400000">
            <a:off x="6183522" y="4646525"/>
            <a:ext cx="12700" cy="1198952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990600" y="3076264"/>
            <a:ext cx="8570823" cy="272436"/>
          </a:xfrm>
          <a:prstGeom prst="right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0818723" y="3106743"/>
            <a:ext cx="685800" cy="241957"/>
          </a:xfrm>
          <a:prstGeom prst="right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12066498" y="2857186"/>
            <a:ext cx="2133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>
                <a:solidFill>
                  <a:srgbClr val="FF0000"/>
                </a:solidFill>
              </a:rPr>
              <a:t>HOG Feature</a:t>
            </a:r>
          </a:p>
          <a:p>
            <a:pPr algn="ctr"/>
            <a:r>
              <a:rPr lang="en-US" sz="2600">
                <a:solidFill>
                  <a:srgbClr val="FF0000"/>
                </a:solidFill>
              </a:rPr>
              <a:t>(36-D)</a:t>
            </a:r>
          </a:p>
        </p:txBody>
      </p:sp>
      <p:sp>
        <p:nvSpPr>
          <p:cNvPr id="28" name="Flowchart: Manual Operation 27"/>
          <p:cNvSpPr/>
          <p:nvPr/>
        </p:nvSpPr>
        <p:spPr>
          <a:xfrm rot="5400000">
            <a:off x="10837773" y="2828611"/>
            <a:ext cx="2133600" cy="800100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DEMUX</a:t>
            </a:r>
          </a:p>
        </p:txBody>
      </p:sp>
      <p:sp>
        <p:nvSpPr>
          <p:cNvPr id="29" name="Oval 28"/>
          <p:cNvSpPr/>
          <p:nvPr/>
        </p:nvSpPr>
        <p:spPr>
          <a:xfrm>
            <a:off x="12418928" y="277146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418928" y="3076264"/>
            <a:ext cx="68579" cy="60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418928" y="3381063"/>
            <a:ext cx="68579" cy="60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04623" y="2263463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304623" y="25682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304623" y="3584268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304623" y="38890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304623" y="4092268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98296" y="5786089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26996" y="5786089"/>
            <a:ext cx="912004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smtClean="0"/>
              <a:t>Reg3</a:t>
            </a:r>
            <a:endParaRPr lang="en-US" sz="2300" b="1"/>
          </a:p>
        </p:txBody>
      </p: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4841096" y="6040096"/>
            <a:ext cx="457200" cy="21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6"/>
            <a:endCxn id="47" idx="1"/>
          </p:cNvCxnSpPr>
          <p:nvPr/>
        </p:nvCxnSpPr>
        <p:spPr>
          <a:xfrm>
            <a:off x="5869796" y="6040089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7" idx="2"/>
            <a:endCxn id="46" idx="4"/>
          </p:cNvCxnSpPr>
          <p:nvPr/>
        </p:nvCxnSpPr>
        <p:spPr>
          <a:xfrm rot="5400000">
            <a:off x="6183522" y="5694613"/>
            <a:ext cx="12700" cy="1198952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323190" y="6858000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51890" y="6858000"/>
            <a:ext cx="88711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smtClean="0"/>
              <a:t>Reg4</a:t>
            </a:r>
            <a:endParaRPr lang="en-US" sz="2300" b="1"/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 flipV="1">
            <a:off x="4832279" y="7112001"/>
            <a:ext cx="490911" cy="21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6"/>
            <a:endCxn id="52" idx="1"/>
          </p:cNvCxnSpPr>
          <p:nvPr/>
        </p:nvCxnSpPr>
        <p:spPr>
          <a:xfrm>
            <a:off x="5894690" y="71120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2"/>
            <a:endCxn id="51" idx="4"/>
          </p:cNvCxnSpPr>
          <p:nvPr/>
        </p:nvCxnSpPr>
        <p:spPr>
          <a:xfrm rot="5400000">
            <a:off x="6202193" y="6772748"/>
            <a:ext cx="12700" cy="1186505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275436" y="3698388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4136" y="3698388"/>
            <a:ext cx="934864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smtClean="0"/>
              <a:t>Reg1</a:t>
            </a:r>
            <a:endParaRPr lang="en-US" sz="2300" b="1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>
            <a:off x="4818236" y="3952395"/>
            <a:ext cx="457200" cy="21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6"/>
            <a:endCxn id="57" idx="1"/>
          </p:cNvCxnSpPr>
          <p:nvPr/>
        </p:nvCxnSpPr>
        <p:spPr>
          <a:xfrm>
            <a:off x="5846936" y="3952388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7" idx="2"/>
            <a:endCxn id="56" idx="4"/>
          </p:cNvCxnSpPr>
          <p:nvPr/>
        </p:nvCxnSpPr>
        <p:spPr>
          <a:xfrm rot="5400000">
            <a:off x="6166377" y="3601197"/>
            <a:ext cx="12700" cy="1210382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524218" y="4736942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523023" y="5787153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61" idx="6"/>
          </p:cNvCxnSpPr>
          <p:nvPr/>
        </p:nvCxnSpPr>
        <p:spPr>
          <a:xfrm>
            <a:off x="8095718" y="4990943"/>
            <a:ext cx="359262" cy="25505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2" idx="6"/>
          </p:cNvCxnSpPr>
          <p:nvPr/>
        </p:nvCxnSpPr>
        <p:spPr>
          <a:xfrm flipV="1">
            <a:off x="8094523" y="5721489"/>
            <a:ext cx="359262" cy="31966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7" idx="3"/>
            <a:endCxn id="62" idx="2"/>
          </p:cNvCxnSpPr>
          <p:nvPr/>
        </p:nvCxnSpPr>
        <p:spPr>
          <a:xfrm>
            <a:off x="7239000" y="6040089"/>
            <a:ext cx="284023" cy="1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" idx="3"/>
            <a:endCxn id="61" idx="2"/>
          </p:cNvCxnSpPr>
          <p:nvPr/>
        </p:nvCxnSpPr>
        <p:spPr>
          <a:xfrm flipV="1">
            <a:off x="7239000" y="4990942"/>
            <a:ext cx="285218" cy="10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7" idx="3"/>
            <a:endCxn id="61" idx="0"/>
          </p:cNvCxnSpPr>
          <p:nvPr/>
        </p:nvCxnSpPr>
        <p:spPr>
          <a:xfrm>
            <a:off x="7239000" y="3952388"/>
            <a:ext cx="570968" cy="78455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2" idx="3"/>
            <a:endCxn id="62" idx="4"/>
          </p:cNvCxnSpPr>
          <p:nvPr/>
        </p:nvCxnSpPr>
        <p:spPr>
          <a:xfrm flipV="1">
            <a:off x="7239000" y="6295153"/>
            <a:ext cx="569773" cy="8168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Manual Operation 62"/>
          <p:cNvSpPr/>
          <p:nvPr/>
        </p:nvSpPr>
        <p:spPr>
          <a:xfrm rot="5400000">
            <a:off x="2780449" y="5205047"/>
            <a:ext cx="3301169" cy="800100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DEMUX</a:t>
            </a:r>
          </a:p>
        </p:txBody>
      </p:sp>
      <p:sp>
        <p:nvSpPr>
          <p:cNvPr id="64" name="Trapezoid 63"/>
          <p:cNvSpPr/>
          <p:nvPr/>
        </p:nvSpPr>
        <p:spPr>
          <a:xfrm rot="5400000">
            <a:off x="1172702" y="5376498"/>
            <a:ext cx="1392144" cy="4572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MUX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4" idx="0"/>
            <a:endCxn id="6" idx="1"/>
          </p:cNvCxnSpPr>
          <p:nvPr/>
        </p:nvCxnSpPr>
        <p:spPr>
          <a:xfrm flipV="1">
            <a:off x="2097374" y="5605097"/>
            <a:ext cx="34102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63" idx="2"/>
          </p:cNvCxnSpPr>
          <p:nvPr/>
        </p:nvCxnSpPr>
        <p:spPr>
          <a:xfrm>
            <a:off x="3656634" y="5605097"/>
            <a:ext cx="37435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0" idx="3"/>
            <a:endCxn id="11" idx="2"/>
          </p:cNvCxnSpPr>
          <p:nvPr/>
        </p:nvCxnSpPr>
        <p:spPr>
          <a:xfrm flipV="1">
            <a:off x="10075773" y="4880890"/>
            <a:ext cx="115792" cy="58691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431032" y="6961798"/>
            <a:ext cx="0" cy="541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456739" y="7502857"/>
            <a:ext cx="1948586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/>
              <a:t>Cell Select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90600" y="5477246"/>
            <a:ext cx="636666" cy="2435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22590" y="2055376"/>
            <a:ext cx="10639033" cy="584758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18695" y="5006135"/>
            <a:ext cx="883379" cy="49243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b="1" err="1" smtClean="0"/>
              <a:t>hist</a:t>
            </a:r>
            <a:endParaRPr lang="en-US" b="1"/>
          </a:p>
        </p:txBody>
      </p:sp>
      <p:sp>
        <p:nvSpPr>
          <p:cNvPr id="86" name="TextBox 85"/>
          <p:cNvSpPr txBox="1"/>
          <p:nvPr/>
        </p:nvSpPr>
        <p:spPr>
          <a:xfrm>
            <a:off x="756795" y="2586212"/>
            <a:ext cx="883379" cy="49243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b="1" smtClean="0"/>
              <a:t>Hist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01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3014"/>
              </p:ext>
            </p:extLst>
          </p:nvPr>
        </p:nvGraphicFramePr>
        <p:xfrm>
          <a:off x="381000" y="1447800"/>
          <a:ext cx="12954000" cy="690379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5400"/>
                <a:gridCol w="762000"/>
                <a:gridCol w="533400"/>
                <a:gridCol w="771007"/>
                <a:gridCol w="445992"/>
                <a:gridCol w="808160"/>
                <a:gridCol w="1175241"/>
                <a:gridCol w="3352800"/>
              </a:tblGrid>
              <a:tr h="78589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FPS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Area+ resolution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Comment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275"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>
                          <a:latin typeface="Times New Roman" pitchFamily="18" charset="0"/>
                          <a:cs typeface="Times New Roman" pitchFamily="18" charset="0"/>
                        </a:rPr>
                        <a:t>1. Takagi2013as1– </a:t>
                      </a:r>
                    </a:p>
                    <a:p>
                      <a:pPr algn="ctr"/>
                      <a:r>
                        <a:rPr lang="pt-BR" sz="1200" smtClean="0">
                          <a:latin typeface="Times New Roman" pitchFamily="18" charset="0"/>
                          <a:cs typeface="Times New Roman" pitchFamily="18" charset="0"/>
                        </a:rPr>
                        <a:t>A  Sub-100 mw Dual-Core HOG Accelerator VLSI for Parallel.</a:t>
                      </a:r>
                    </a:p>
                    <a:p>
                      <a:pPr algn="ctr"/>
                      <a:r>
                        <a:rPr lang="pt-BR" sz="1200" smtClean="0">
                          <a:latin typeface="Times New Roman" pitchFamily="18" charset="0"/>
                          <a:cs typeface="Times New Roman" pitchFamily="18" charset="0"/>
                        </a:rPr>
                        <a:t>Scale 1.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99.52 mW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42.9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1.22Mb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(dual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-core)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Times New Roman" pitchFamily="18" charset="0"/>
                          <a:cs typeface="Times New Roman" pitchFamily="18" charset="0"/>
                        </a:rPr>
                        <a:t>3.3×1.2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Cell Hist generation : 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46.8% cycle count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0.67 x10^6 clk / HDTV</a:t>
                      </a:r>
                    </a:p>
                  </a:txBody>
                  <a:tcPr/>
                </a:tc>
              </a:tr>
              <a:tr h="479021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2. beneson2012 – 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Pedestrian detection at 100 frames per second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135 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640 × 480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CPU+GPU.</a:t>
                      </a:r>
                    </a:p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da-DK" sz="1200" smtClean="0">
                          <a:latin typeface="Times New Roman" pitchFamily="18" charset="0"/>
                          <a:cs typeface="Times New Roman" pitchFamily="18" charset="0"/>
                        </a:rPr>
                        <a:t>PU runs at 145 Hz, CPU at 135</a:t>
                      </a:r>
                      <a:r>
                        <a:rPr lang="da-DK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Hz.</a:t>
                      </a:r>
                      <a:endParaRPr 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8332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3. mizuno2012aso –  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Architectural Study of HOG Feature Extraction Processor for Real-Time Object Detection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76.2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630kb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1920x1080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Cell Hist generation: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56% workload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1.3x10^6 clk / HDTV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85899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4. negy2011dp –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Deep pipelined one-chip FPGA implementation of a real-time image-based human detection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44.85 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62.5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640×480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Have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approximate bin cell generation &amp; Esenormalization by shift.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99661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5. kelly2014hoo –  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Histogram of oriented gradients front end processing: 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An FPGA based processor approach.</a:t>
                      </a:r>
                    </a:p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With IPPRO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90-cores  (Zynq 7020). Have timing.</a:t>
                      </a:r>
                      <a:endParaRPr 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3.6 W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404 MHZ 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90 cores)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1920x1080.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Used 16 IPPro cores. 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Cell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Hist generation: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0.39us /  6pixel + 0.49us/ 5pixel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135ms / HD + 204ms / HD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288MHz + 164 MHz</a:t>
                      </a:r>
                      <a:endParaRPr 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434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6. landola2015lee –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 libHOG: Energy-Efficient Histogram of Oriented Gradient Computation.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smtClean="0"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640x480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Use arctan LUT.</a:t>
                      </a:r>
                    </a:p>
                  </a:txBody>
                  <a:tcPr/>
                </a:tc>
              </a:tr>
              <a:tr h="60728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7. suleiman2014aee -- An Energy-Efficient Hardware Implementation of HOG-Based Object Detection at 1080HD 60 fps with Multi-Scale Support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Times New Roman" pitchFamily="18" charset="0"/>
                          <a:cs typeface="Times New Roman" pitchFamily="18" charset="0"/>
                        </a:rPr>
                        <a:t>45.3 mW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Times New Roman" pitchFamily="18" charset="0"/>
                          <a:cs typeface="Times New Roman" pitchFamily="18" charset="0"/>
                        </a:rPr>
                        <a:t>270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0.538Mb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mtClean="0">
                          <a:latin typeface="Times New Roman" pitchFamily="18" charset="0"/>
                          <a:cs typeface="Times New Roman" pitchFamily="18" charset="0"/>
                        </a:rPr>
                        <a:t>2.8×0.96</a:t>
                      </a:r>
                    </a:p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Cell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Hist generation: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Input: 8.2 bit / cycle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Output: 1.6 bit / cycle</a:t>
                      </a:r>
                      <a:endParaRPr 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434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9. hahnle2013fbr –</a:t>
                      </a:r>
                    </a:p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 FPGA-based Real-Time Pedestrian Detection on High-Resolution Images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Times New Roman" pitchFamily="18" charset="0"/>
                          <a:cs typeface="Times New Roman" pitchFamily="18" charset="0"/>
                        </a:rPr>
                        <a:t>270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1188kb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1920x1080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/>
                </a:tc>
              </a:tr>
              <a:tr h="54434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X. OURS2017hnf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</a:p>
                    <a:p>
                      <a:pPr algn="ctr"/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HOG non-normalized feature extraction with only shift and addition operators </a:t>
                      </a:r>
                      <a:endParaRPr 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r>
                        <a:rPr lang="en-US" sz="1200" b="1" baseline="0" smtClean="0">
                          <a:latin typeface="Times New Roman" pitchFamily="18" charset="0"/>
                          <a:cs typeface="Times New Roman" pitchFamily="18" charset="0"/>
                        </a:rPr>
                        <a:t> (only cell hist)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Reduce</a:t>
                      </a:r>
                      <a:r>
                        <a:rPr 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Gradient Cal. ?% workload &amp; ?% cycle count. </a:t>
                      </a:r>
                      <a:endParaRPr 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6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424036"/>
                  </p:ext>
                </p:extLst>
              </p:nvPr>
            </p:nvGraphicFramePr>
            <p:xfrm>
              <a:off x="685800" y="1600200"/>
              <a:ext cx="12649200" cy="6323638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276600"/>
                    <a:gridCol w="2173321"/>
                    <a:gridCol w="2153055"/>
                    <a:gridCol w="2085772"/>
                    <a:gridCol w="1741252"/>
                    <a:gridCol w="1219200"/>
                  </a:tblGrid>
                  <a:tr h="670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Paper</a:t>
                          </a:r>
                          <a:r>
                            <a:rPr lang="en-US" sz="1600" baseline="0" smtClean="0"/>
                            <a:t> name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Gradient Hist generation</a:t>
                          </a:r>
                        </a:p>
                        <a:p>
                          <a:pPr algn="ctr"/>
                          <a:r>
                            <a:rPr lang="en-US" sz="1600" smtClean="0"/>
                            <a:t>Cycle</a:t>
                          </a:r>
                          <a:r>
                            <a:rPr lang="en-US" sz="1600" baseline="0" smtClean="0"/>
                            <a:t> count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Gradient</a:t>
                          </a:r>
                          <a:r>
                            <a:rPr lang="en-US" sz="1600" baseline="0" smtClean="0"/>
                            <a:t>  Hist generation</a:t>
                          </a:r>
                        </a:p>
                        <a:p>
                          <a:pPr algn="ctr"/>
                          <a:r>
                            <a:rPr lang="en-US" sz="1600" smtClean="0"/>
                            <a:t>Throughput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Gradient</a:t>
                          </a:r>
                          <a:r>
                            <a:rPr lang="en-US" sz="1600" baseline="0" smtClean="0"/>
                            <a:t> Hist generation</a:t>
                          </a:r>
                        </a:p>
                        <a:p>
                          <a:pPr algn="ctr"/>
                          <a:r>
                            <a:rPr lang="en-US" sz="1600" baseline="0" smtClean="0"/>
                            <a:t>Latency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Frequency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Gate count (Kgates)</a:t>
                          </a:r>
                          <a:endParaRPr lang="en-US" sz="1600"/>
                        </a:p>
                      </a:txBody>
                      <a:tcPr/>
                    </a:tc>
                  </a:tr>
                  <a:tr h="728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mizuno2012aso –  </a:t>
                          </a:r>
                        </a:p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Architectural Study of HOG Feature Extraction Processor for Real-Time Object Detection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1.3</m:t>
                                </m:r>
                                <m:r>
                                  <a:rPr lang="en-US" sz="1600" b="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1600" i="1" baseline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baseline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i="1" baseline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𝑐𝑙𝑘</m:t>
                                </m:r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/ </m:t>
                                </m:r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𝐻𝐷𝑇𝑉</m:t>
                                </m:r>
                              </m:oMath>
                            </m:oMathPara>
                          </a14:m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/>
                                    <a:cs typeface="Times New Roman" pitchFamily="18" charset="0"/>
                                  </a:rPr>
                                  <m:t>76.2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812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takagi2013as1– </a:t>
                          </a:r>
                        </a:p>
                        <a:p>
                          <a:pPr algn="ctr"/>
                          <a:r>
                            <a:rPr lang="pt-BR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A  Sub-100 mw Dual-Core HOG Accelerator VLSI for Parallel.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0.67 </m:t>
                                </m:r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1600" i="1" baseline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baseline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i="1" baseline="0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𝑐𝑙</m:t>
                                </m:r>
                                <m:r>
                                  <a:rPr lang="en-US" sz="1600" b="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sz="1600" b="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 / </m:t>
                                </m:r>
                                <m:r>
                                  <a:rPr lang="en-US" sz="1600" i="1" baseline="0" smtClean="0">
                                    <a:latin typeface="Cambria Math"/>
                                    <a:cs typeface="Times New Roman" pitchFamily="18" charset="0"/>
                                  </a:rPr>
                                  <m:t>𝐻𝐷𝑇𝑉</m:t>
                                </m:r>
                              </m:oMath>
                            </m:oMathPara>
                          </a14:m>
                          <a:endParaRPr lang="en-US" sz="1600" baseline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/>
                                    <a:cs typeface="Times New Roman" pitchFamily="18" charset="0"/>
                                  </a:rPr>
                                  <m:t>42.9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502</a:t>
                          </a:r>
                        </a:p>
                      </a:txBody>
                      <a:tcPr anchor="ctr"/>
                    </a:tc>
                  </a:tr>
                  <a:tr h="1051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. kelly2014hoo –  </a:t>
                          </a:r>
                        </a:p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Histogram of oriented gradients front end processing: </a:t>
                          </a:r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An FPGA based processor approach.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Gradient: 0.39us /  6 pixel</a:t>
                          </a:r>
                        </a:p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Voting: 0.49us/ 5 pixel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Gradient: 288MHz Voting: 164 MHz</a:t>
                          </a:r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1233478"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suleiman2014aee -- An Energy-Efficient Hardware Implementation of HOG-Based Object Detection at 1080HD 60 fps with Multi-Scale Support.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Input: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8.2 </m:t>
                              </m:r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𝑏𝑖𝑡</m:t>
                              </m:r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 / </m:t>
                              </m:r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𝑐𝑦𝑐𝑙𝑒</m:t>
                              </m:r>
                            </m:oMath>
                          </a14:m>
                          <a:endParaRPr lang="en-US" sz="1600" baseline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1.6 </m:t>
                              </m:r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𝑏𝑖𝑡</m:t>
                              </m:r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 / </m:t>
                              </m:r>
                              <m:r>
                                <a:rPr lang="en-US" sz="1600" i="1" baseline="0" smtClean="0">
                                  <a:latin typeface="Cambria Math"/>
                                  <a:cs typeface="Times New Roman" pitchFamily="18" charset="0"/>
                                </a:rPr>
                                <m:t>𝑐𝑦𝑐𝑙𝑒</m:t>
                              </m:r>
                            </m:oMath>
                          </a14:m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270 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US" sz="1600" b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490;</a:t>
                          </a:r>
                        </a:p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86 for Detector 1</a:t>
                          </a:r>
                        </a:p>
                      </a:txBody>
                      <a:tcPr anchor="ctr"/>
                    </a:tc>
                  </a:tr>
                  <a:tr h="1233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400</a:t>
                          </a:r>
                          <a:r>
                            <a:rPr lang="en-US" sz="1600" b="1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MHz</a:t>
                          </a:r>
                        </a:p>
                        <a:p>
                          <a:pPr algn="ctr"/>
                          <a:r>
                            <a:rPr lang="en-US" sz="1600" b="1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(only Gradient</a:t>
                          </a:r>
                        </a:p>
                        <a:p>
                          <a:pPr algn="ctr"/>
                          <a:r>
                            <a:rPr lang="en-US" sz="1600" b="1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Hist genration)</a:t>
                          </a:r>
                          <a:endParaRPr lang="en-US" sz="1600" b="1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3.57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424036"/>
                  </p:ext>
                </p:extLst>
              </p:nvPr>
            </p:nvGraphicFramePr>
            <p:xfrm>
              <a:off x="685800" y="1600200"/>
              <a:ext cx="12649200" cy="6323638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276600"/>
                    <a:gridCol w="2173321"/>
                    <a:gridCol w="2153055"/>
                    <a:gridCol w="2085772"/>
                    <a:gridCol w="1741252"/>
                    <a:gridCol w="1219200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Paper</a:t>
                          </a:r>
                          <a:r>
                            <a:rPr lang="en-US" sz="1600" baseline="0" smtClean="0"/>
                            <a:t> name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Gradient Hist generation</a:t>
                          </a:r>
                        </a:p>
                        <a:p>
                          <a:pPr algn="ctr"/>
                          <a:r>
                            <a:rPr lang="en-US" sz="1600" smtClean="0"/>
                            <a:t>Cycle</a:t>
                          </a:r>
                          <a:r>
                            <a:rPr lang="en-US" sz="1600" baseline="0" smtClean="0"/>
                            <a:t> count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Gradient</a:t>
                          </a:r>
                          <a:r>
                            <a:rPr lang="en-US" sz="1600" baseline="0" smtClean="0"/>
                            <a:t>  Hist generation</a:t>
                          </a:r>
                        </a:p>
                        <a:p>
                          <a:pPr algn="ctr"/>
                          <a:r>
                            <a:rPr lang="en-US" sz="1600" smtClean="0"/>
                            <a:t>Throughput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Gradient</a:t>
                          </a:r>
                          <a:r>
                            <a:rPr lang="en-US" sz="1600" baseline="0" smtClean="0"/>
                            <a:t> Hist generation</a:t>
                          </a:r>
                        </a:p>
                        <a:p>
                          <a:pPr algn="ctr"/>
                          <a:r>
                            <a:rPr lang="en-US" sz="1600" baseline="0" smtClean="0"/>
                            <a:t>Latency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Frequency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/>
                            <a:t>Gate count (Kgates)</a:t>
                          </a:r>
                          <a:endParaRPr lang="en-US" sz="1600"/>
                        </a:p>
                      </a:txBody>
                      <a:tcPr/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mizuno2012aso –  </a:t>
                          </a:r>
                        </a:p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Architectural Study of HOG Feature Extraction Processor for Real-Time Object Detection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1404" t="-78857" r="-331742" b="-41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944" t="-78857" r="-69930" b="-41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takagi2013as1– </a:t>
                          </a:r>
                        </a:p>
                        <a:p>
                          <a:pPr algn="ctr"/>
                          <a:r>
                            <a:rPr lang="pt-BR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A  Sub-100 mw Dual-Core HOG Accelerator VLSI for Parallel.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1404" t="-231852" r="-331742" b="-43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944" t="-231852" r="-69930" b="-43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502</a:t>
                          </a:r>
                          <a:endParaRPr lang="en-US" sz="1600" b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. kelly2014hoo –  </a:t>
                          </a:r>
                        </a:p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Histogram of oriented gradients front end processing: </a:t>
                          </a:r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An FPGA based processor approach.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endParaRPr lang="en-US" sz="160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Gradient: 0.39us /  6 pixel</a:t>
                          </a:r>
                        </a:p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Voting: 0.49us/ 5 pixel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Gradient: 288MHz Voting: 164 MHz</a:t>
                          </a:r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suleiman2014aee -- An Energy-Efficient Hardware Implementation of HOG-Based Object Detection at 1080HD 60 fps with Multi-Scale Support.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3541" t="-289767" r="-234561" b="-9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944" t="-289767" r="-69930" b="-9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490;</a:t>
                          </a:r>
                        </a:p>
                        <a:p>
                          <a:pPr marL="0" marR="0" indent="0" algn="ctr" defTabSz="13060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86 for Detector 1</a:t>
                          </a:r>
                          <a:endParaRPr lang="en-US" sz="1600" b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1233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latin typeface="Times New Roman" pitchFamily="18" charset="0"/>
                              <a:cs typeface="Times New Roman" pitchFamily="18" charset="0"/>
                            </a:rPr>
                            <a:t>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400</a:t>
                          </a:r>
                          <a:r>
                            <a:rPr lang="en-US" sz="1600" b="1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MHz</a:t>
                          </a:r>
                        </a:p>
                        <a:p>
                          <a:pPr algn="ctr"/>
                          <a:r>
                            <a:rPr lang="en-US" sz="1600" b="1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(only Gradient</a:t>
                          </a:r>
                        </a:p>
                        <a:p>
                          <a:pPr algn="ctr"/>
                          <a:r>
                            <a:rPr lang="en-US" sz="1600" b="1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Hist genration)</a:t>
                          </a:r>
                          <a:endParaRPr lang="en-US" sz="1600" b="1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3.57</a:t>
                          </a:r>
                          <a:endParaRPr lang="en-US" sz="1600" b="1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82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64985"/>
              </p:ext>
            </p:extLst>
          </p:nvPr>
        </p:nvGraphicFramePr>
        <p:xfrm>
          <a:off x="685800" y="1600200"/>
          <a:ext cx="11811000" cy="50174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19600"/>
                <a:gridCol w="2133600"/>
                <a:gridCol w="5257800"/>
              </a:tblGrid>
              <a:tr h="67086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Paper</a:t>
                      </a:r>
                      <a:r>
                        <a:rPr lang="en-US" sz="2000" baseline="0" smtClean="0"/>
                        <a:t>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Feature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Comment</a:t>
                      </a:r>
                      <a:endParaRPr lang="en-US" sz="2000"/>
                    </a:p>
                  </a:txBody>
                  <a:tcPr/>
                </a:tc>
              </a:tr>
              <a:tr h="728566">
                <a:tc>
                  <a:txBody>
                    <a:bodyPr/>
                    <a:lstStyle/>
                    <a:p>
                      <a:pPr algn="ctr"/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Karakaya2009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Implementation of HOG algorithm for Real Time Object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Recognition Applications on FPGA based Embedded System 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Piece-wise</a:t>
                      </a:r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Tieng nuoc khac</a:t>
                      </a:r>
                      <a:endParaRPr lang="en-US" sz="1600" baseline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806">
                <a:tc>
                  <a:txBody>
                    <a:bodyPr/>
                    <a:lstStyle/>
                    <a:p>
                      <a:pPr algn="ctr"/>
                      <a:r>
                        <a:rPr lang="pt-BR" sz="1600" smtClean="0">
                          <a:latin typeface="Times New Roman" pitchFamily="18" charset="0"/>
                          <a:cs typeface="Times New Roman" pitchFamily="18" charset="0"/>
                        </a:rPr>
                        <a:t>Gu2013</a:t>
                      </a:r>
                      <a:r>
                        <a:rPr lang="pt-BR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Fast FPGA-Based Multiobject Feature</a:t>
                      </a:r>
                    </a:p>
                    <a:p>
                      <a:pPr algn="ctr"/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Extraction</a:t>
                      </a:r>
                      <a:endParaRPr lang="pt-BR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LUT</a:t>
                      </a:r>
                      <a:endParaRPr lang="en-US" sz="1600" baseline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Kho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hieu, dung label thay vi lut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33478">
                <a:tc>
                  <a:txBody>
                    <a:bodyPr/>
                    <a:lstStyle/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An Efficient Hardware Implementation of HOG</a:t>
                      </a:r>
                    </a:p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Feature Extraction for Human Detection</a:t>
                      </a:r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Xap xi acrtan, magnitude, vote,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norm</a:t>
                      </a:r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Accracy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is not change</a:t>
                      </a:r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3347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FLOATING POINT HOG IMPLEMENTATION FOR REAL-TIME MULTIPLE OBJECT</a:t>
                      </a:r>
                    </a:p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DETECTION</a:t>
                      </a:r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Gradient thuc thi voi 25MHz (minimum)</a:t>
                      </a:r>
                      <a:endParaRPr lang="en-US" sz="16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51612"/>
              </p:ext>
            </p:extLst>
          </p:nvPr>
        </p:nvGraphicFramePr>
        <p:xfrm>
          <a:off x="609601" y="2590800"/>
          <a:ext cx="11582399" cy="46482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4174"/>
                <a:gridCol w="1634613"/>
                <a:gridCol w="2335162"/>
                <a:gridCol w="2499850"/>
                <a:gridCol w="1890252"/>
                <a:gridCol w="2148348"/>
              </a:tblGrid>
              <a:tr h="909592">
                <a:tc grid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Frequency in phase 1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(MHz)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Gate count</a:t>
                      </a:r>
                    </a:p>
                    <a:p>
                      <a:pPr algn="ctr"/>
                      <a:r>
                        <a:rPr lang="en-US" sz="1800" smtClean="0"/>
                        <a:t>(Kgates)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Throughput in phase 1 (bit/ns)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Reduce</a:t>
                      </a:r>
                      <a:r>
                        <a:rPr lang="en-US" sz="1800" baseline="0" smtClean="0"/>
                        <a:t> accuracy</a:t>
                      </a:r>
                      <a:endParaRPr lang="en-US" sz="180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47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aseline="0" smtClean="0"/>
                        <a:t>Chen [11]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42.9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Times New Roman" pitchFamily="18" charset="0"/>
                          <a:cs typeface="Times New Roman" pitchFamily="18" charset="0"/>
                        </a:rPr>
                        <a:t>502 for all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0.30.49%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477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Kelly’s [10] 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Gradient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288</a:t>
                      </a:r>
                      <a:endParaRPr lang="en-US" sz="1800" baseline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0.123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aseline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47722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Voting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164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0.082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47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Suleiman’s [9]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270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Times New Roman" pitchFamily="18" charset="0"/>
                          <a:cs typeface="Times New Roman" pitchFamily="18" charset="0"/>
                        </a:rPr>
                        <a:t>86 for Detector 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0.432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47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Ours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400</a:t>
                      </a:r>
                      <a:endParaRPr lang="en-US" sz="18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3.57 for</a:t>
                      </a:r>
                      <a:r>
                        <a:rPr lang="en-US" sz="1800" baseline="0" smtClean="0"/>
                        <a:t> phase 1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smtClean="0"/>
                        <a:t>3.2</a:t>
                      </a:r>
                      <a:endParaRPr lang="en-US" sz="18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28374"/>
              </p:ext>
            </p:extLst>
          </p:nvPr>
        </p:nvGraphicFramePr>
        <p:xfrm>
          <a:off x="1371600" y="3657600"/>
          <a:ext cx="10439400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57600"/>
                <a:gridCol w="23622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Gate count</a:t>
                      </a:r>
                      <a:r>
                        <a:rPr lang="en-US" sz="2800" baseline="0" smtClean="0"/>
                        <a:t> </a:t>
                      </a:r>
                      <a:r>
                        <a:rPr lang="en-US" sz="2800" smtClean="0"/>
                        <a:t>(Kgates)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HOG </a:t>
                      </a:r>
                      <a:r>
                        <a:rPr lang="en-US" baseline="0" smtClean="0"/>
                        <a:t>[10]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HOG </a:t>
                      </a:r>
                      <a:r>
                        <a:rPr lang="en-US" baseline="0" smtClean="0"/>
                        <a:t>[11]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proposed HOG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Gradient &amp;</a:t>
                      </a:r>
                      <a:r>
                        <a:rPr lang="en-US" baseline="0" smtClean="0"/>
                        <a:t> Magnitude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0.51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1.25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3.57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Gradient vote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86.95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27.87</a:t>
                      </a: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4673601"/>
            <a:ext cx="10858500" cy="83977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4600" b="1">
                <a:solidFill>
                  <a:schemeClr val="accent1">
                    <a:lumMod val="50000"/>
                  </a:schemeClr>
                </a:solidFill>
              </a:rPr>
              <a:t>Thanks for watching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13716000" cy="2070876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12600" b="1">
                <a:solidFill>
                  <a:srgbClr val="FF0000"/>
                </a:solidFill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0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err="1">
                <a:latin typeface="Times New Roman" pitchFamily="18" charset="0"/>
                <a:cs typeface="Times New Roman" pitchFamily="18" charset="0"/>
              </a:rPr>
              <a:t>chung</a:t>
            </a:r>
            <a:endParaRPr 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z="200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3" y="4404672"/>
            <a:ext cx="2320031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Gradient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86306" y="4404665"/>
            <a:ext cx="1943099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HOG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8x8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00901" y="4404665"/>
            <a:ext cx="2132528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HOG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16x16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866400" y="4404665"/>
            <a:ext cx="18288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SVM</a:t>
            </a:r>
          </a:p>
        </p:txBody>
      </p:sp>
      <p:cxnSp>
        <p:nvCxnSpPr>
          <p:cNvPr id="6" name="Straight Arrow Connector 5"/>
          <p:cNvCxnSpPr>
            <a:stCxn id="30" idx="3"/>
          </p:cNvCxnSpPr>
          <p:nvPr/>
        </p:nvCxnSpPr>
        <p:spPr>
          <a:xfrm>
            <a:off x="11695203" y="4912665"/>
            <a:ext cx="1185381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28" idx="1"/>
          </p:cNvCxnSpPr>
          <p:nvPr/>
        </p:nvCxnSpPr>
        <p:spPr>
          <a:xfrm flipV="1">
            <a:off x="4148831" y="4912673"/>
            <a:ext cx="537473" cy="7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3"/>
            <a:endCxn id="29" idx="1"/>
          </p:cNvCxnSpPr>
          <p:nvPr/>
        </p:nvCxnSpPr>
        <p:spPr>
          <a:xfrm>
            <a:off x="6629400" y="4912665"/>
            <a:ext cx="571500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9333430" y="4912665"/>
            <a:ext cx="532973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" idx="1"/>
          </p:cNvCxnSpPr>
          <p:nvPr/>
        </p:nvCxnSpPr>
        <p:spPr>
          <a:xfrm>
            <a:off x="1066588" y="4912672"/>
            <a:ext cx="76221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 flipV="1">
            <a:off x="3343275" y="4090734"/>
            <a:ext cx="5129373" cy="304807"/>
          </a:xfrm>
          <a:prstGeom prst="bentConnector2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2051746" y="3591869"/>
            <a:ext cx="0" cy="1320800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 flipV="1">
            <a:off x="2957510" y="3591873"/>
            <a:ext cx="9094236" cy="812801"/>
          </a:xfrm>
          <a:prstGeom prst="bentConnector3">
            <a:avLst>
              <a:gd name="adj1" fmla="val 100022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43275" y="3737626"/>
            <a:ext cx="5129373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HOG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theo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083803" y="3217367"/>
            <a:ext cx="2967947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theo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5088" y="4876150"/>
            <a:ext cx="1253445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 err="1">
                <a:latin typeface="Times New Roman" pitchFamily="18" charset="0"/>
                <a:cs typeface="Times New Roman" pitchFamily="18" charset="0"/>
              </a:rPr>
              <a:t>Ảnh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vào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706760" y="4912679"/>
            <a:ext cx="1743236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loại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472645" y="4090734"/>
            <a:ext cx="0" cy="31393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Cell Input Generation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2336800"/>
            <a:ext cx="1600200" cy="19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/>
              <a:t>SDRAM </a:t>
            </a:r>
          </a:p>
          <a:p>
            <a:pPr algn="ctr"/>
            <a:r>
              <a:rPr lang="en-US"/>
              <a:t>640x480 RGB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0" y="2540000"/>
            <a:ext cx="1371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 sz="2300"/>
              <a:t>Window image</a:t>
            </a:r>
          </a:p>
          <a:p>
            <a:pPr algn="ctr"/>
            <a:r>
              <a:rPr lang="en-US" sz="2300"/>
              <a:t>130x66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3500" y="2641600"/>
            <a:ext cx="12573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/>
              <a:t>Block </a:t>
            </a:r>
          </a:p>
          <a:p>
            <a:pPr algn="ctr"/>
            <a:r>
              <a:rPr lang="en-US"/>
              <a:t>18x18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1625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4267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3454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254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11" name="Trapezoid 10"/>
          <p:cNvSpPr/>
          <p:nvPr/>
        </p:nvSpPr>
        <p:spPr>
          <a:xfrm rot="5400000">
            <a:off x="8197850" y="2457450"/>
            <a:ext cx="3149600" cy="14859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MUX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8001000" y="19304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8001000" y="28448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8001000" y="37592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8001000" y="45720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628900" y="3302007"/>
            <a:ext cx="6858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4686300" y="330200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6400800" y="2844800"/>
            <a:ext cx="685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" idx="1"/>
          </p:cNvCxnSpPr>
          <p:nvPr/>
        </p:nvCxnSpPr>
        <p:spPr>
          <a:xfrm>
            <a:off x="6400800" y="3454400"/>
            <a:ext cx="685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endCxn id="8" idx="1"/>
          </p:cNvCxnSpPr>
          <p:nvPr/>
        </p:nvCxnSpPr>
        <p:spPr>
          <a:xfrm rot="16200000" flipH="1">
            <a:off x="6286500" y="3771900"/>
            <a:ext cx="9144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7" idx="1"/>
          </p:cNvCxnSpPr>
          <p:nvPr/>
        </p:nvCxnSpPr>
        <p:spPr>
          <a:xfrm rot="5400000" flipH="1" flipV="1">
            <a:off x="6235700" y="2095500"/>
            <a:ext cx="10160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1500" y="1422400"/>
            <a:ext cx="10629900" cy="39624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658600" y="2946407"/>
            <a:ext cx="1485900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Pixels RGB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10x10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0" y="5384807"/>
            <a:ext cx="7772400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b="1" smtClean="0"/>
              <a:t>Cell Input Generation</a:t>
            </a:r>
            <a:endParaRPr lang="en-US" b="1"/>
          </a:p>
        </p:txBody>
      </p:sp>
      <p:sp>
        <p:nvSpPr>
          <p:cNvPr id="25" name="Right Arrow 24"/>
          <p:cNvSpPr/>
          <p:nvPr/>
        </p:nvSpPr>
        <p:spPr>
          <a:xfrm>
            <a:off x="10515600" y="3149600"/>
            <a:ext cx="11430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5" name="Picture 34" descr="shift regi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321"/>
            <a:ext cx="6286500" cy="3200687"/>
          </a:xfrm>
          <a:prstGeom prst="rect">
            <a:avLst/>
          </a:prstGeom>
        </p:spPr>
      </p:pic>
      <p:pic>
        <p:nvPicPr>
          <p:cNvPr id="36" name="Picture 35" descr="shift registe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951535"/>
            <a:ext cx="6172200" cy="319247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6172200" y="7213600"/>
            <a:ext cx="1143000" cy="711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Cell Input Generation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2336800"/>
            <a:ext cx="1600200" cy="19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/>
              <a:t>SDRAM </a:t>
            </a:r>
          </a:p>
          <a:p>
            <a:pPr algn="ctr"/>
            <a:r>
              <a:rPr lang="en-US"/>
              <a:t>640x480 RGB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0" y="2540000"/>
            <a:ext cx="1371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 sz="2300"/>
              <a:t>Window image</a:t>
            </a:r>
          </a:p>
          <a:p>
            <a:pPr algn="ctr"/>
            <a:r>
              <a:rPr lang="en-US" sz="2300"/>
              <a:t>130x66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3500" y="2641600"/>
            <a:ext cx="12573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/>
              <a:t>Block </a:t>
            </a:r>
          </a:p>
          <a:p>
            <a:pPr algn="ctr"/>
            <a:r>
              <a:rPr lang="en-US"/>
              <a:t>18x18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1625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4267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3454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254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Cell</a:t>
            </a:r>
          </a:p>
          <a:p>
            <a:pPr algn="ctr"/>
            <a:r>
              <a:rPr lang="en-US" sz="1600"/>
              <a:t>10x10</a:t>
            </a:r>
          </a:p>
        </p:txBody>
      </p:sp>
      <p:sp>
        <p:nvSpPr>
          <p:cNvPr id="11" name="Trapezoid 10"/>
          <p:cNvSpPr/>
          <p:nvPr/>
        </p:nvSpPr>
        <p:spPr>
          <a:xfrm rot="5400000">
            <a:off x="8197850" y="2457450"/>
            <a:ext cx="3149600" cy="14859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7353" tIns="73676" rIns="147353" bIns="73676"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MUX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8001000" y="19304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8001000" y="28448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8001000" y="37592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8001000" y="4572007"/>
            <a:ext cx="10287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628900" y="3302007"/>
            <a:ext cx="6858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4686300" y="330200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6400800" y="2844800"/>
            <a:ext cx="685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" idx="1"/>
          </p:cNvCxnSpPr>
          <p:nvPr/>
        </p:nvCxnSpPr>
        <p:spPr>
          <a:xfrm>
            <a:off x="6400800" y="3454400"/>
            <a:ext cx="685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endCxn id="8" idx="1"/>
          </p:cNvCxnSpPr>
          <p:nvPr/>
        </p:nvCxnSpPr>
        <p:spPr>
          <a:xfrm rot="16200000" flipH="1">
            <a:off x="6286500" y="3771900"/>
            <a:ext cx="9144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7" idx="1"/>
          </p:cNvCxnSpPr>
          <p:nvPr/>
        </p:nvCxnSpPr>
        <p:spPr>
          <a:xfrm rot="5400000" flipH="1" flipV="1">
            <a:off x="6235700" y="2095500"/>
            <a:ext cx="10160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1500" y="1422400"/>
            <a:ext cx="10629900" cy="39624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658600" y="2946407"/>
            <a:ext cx="1485900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Pixels RGB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10x10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0" y="5384807"/>
            <a:ext cx="7772400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b="1" smtClean="0"/>
              <a:t>Cell Input Generation</a:t>
            </a:r>
            <a:endParaRPr lang="en-US" b="1"/>
          </a:p>
        </p:txBody>
      </p:sp>
      <p:sp>
        <p:nvSpPr>
          <p:cNvPr id="25" name="Right Arrow 24"/>
          <p:cNvSpPr/>
          <p:nvPr/>
        </p:nvSpPr>
        <p:spPr>
          <a:xfrm>
            <a:off x="10515600" y="3149600"/>
            <a:ext cx="11430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5" name="Picture 34" descr="shift regi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321"/>
            <a:ext cx="6286500" cy="3200687"/>
          </a:xfrm>
          <a:prstGeom prst="rect">
            <a:avLst/>
          </a:prstGeom>
        </p:spPr>
      </p:pic>
      <p:pic>
        <p:nvPicPr>
          <p:cNvPr id="36" name="Picture 35" descr="shift registe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951535"/>
            <a:ext cx="6172200" cy="319247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6172200" y="7213600"/>
            <a:ext cx="1143000" cy="711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81948" y="4692952"/>
            <a:ext cx="1939247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Cell Oriented Histogram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06996" y="4692952"/>
            <a:ext cx="18288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Block Normalization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76819" y="4692952"/>
            <a:ext cx="18288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SVM Classification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307171" y="5188801"/>
            <a:ext cx="1116569" cy="12152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3"/>
            <a:endCxn id="29" idx="1"/>
          </p:cNvCxnSpPr>
          <p:nvPr/>
        </p:nvCxnSpPr>
        <p:spPr>
          <a:xfrm>
            <a:off x="5221195" y="5200952"/>
            <a:ext cx="685801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7735796" y="5200952"/>
            <a:ext cx="741023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379751" y="5188801"/>
            <a:ext cx="919322" cy="2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9" idx="0"/>
          </p:cNvCxnSpPr>
          <p:nvPr/>
        </p:nvCxnSpPr>
        <p:spPr>
          <a:xfrm>
            <a:off x="6821396" y="4388152"/>
            <a:ext cx="0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 flipV="1">
            <a:off x="4428756" y="4376001"/>
            <a:ext cx="2397684" cy="304806"/>
          </a:xfrm>
          <a:prstGeom prst="bentConnector2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782582" y="3638838"/>
            <a:ext cx="0" cy="1549963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 flipV="1">
            <a:off x="3908673" y="3638839"/>
            <a:ext cx="6873909" cy="1065672"/>
          </a:xfrm>
          <a:prstGeom prst="bentConnector3">
            <a:avLst>
              <a:gd name="adj1" fmla="val 100052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18947" y="3929152"/>
            <a:ext cx="5129373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/>
              <a:t>Collect HOG feature over detection window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56019" y="3199179"/>
            <a:ext cx="3632721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 smtClean="0"/>
              <a:t>Scan </a:t>
            </a:r>
            <a:r>
              <a:rPr lang="en-US" sz="2000"/>
              <a:t>next detection window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828801" y="5188803"/>
            <a:ext cx="1253445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/>
              <a:t>Input Image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52122" y="5209729"/>
            <a:ext cx="1743236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z="20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12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Cell Histogram Generation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43250" y="3644860"/>
            <a:ext cx="9144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tx1"/>
                </a:solidFill>
              </a:rPr>
              <a:t>RGB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To Gray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971550" y="4152867"/>
            <a:ext cx="1600200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0000"/>
                </a:solidFill>
              </a:rPr>
              <a:t>Pixels RGB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10x10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750" y="3136860"/>
            <a:ext cx="10287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 smtClean="0">
                <a:solidFill>
                  <a:schemeClr val="tx1"/>
                </a:solidFill>
              </a:rPr>
              <a:t>dx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7750" y="4660860"/>
            <a:ext cx="10287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 smtClean="0">
                <a:solidFill>
                  <a:schemeClr val="tx1"/>
                </a:solidFill>
              </a:rPr>
              <a:t>dy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6550" y="3136860"/>
            <a:ext cx="1143000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tx1"/>
                </a:solidFill>
              </a:rPr>
              <a:t>Magnitude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6550" y="4660860"/>
            <a:ext cx="11430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tx1"/>
                </a:solidFill>
              </a:rPr>
              <a:t>Angles</a:t>
            </a: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5886450" y="3644865"/>
            <a:ext cx="8001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9" idx="0"/>
          </p:cNvCxnSpPr>
          <p:nvPr/>
        </p:nvCxnSpPr>
        <p:spPr>
          <a:xfrm rot="16200000" flipH="1">
            <a:off x="6061075" y="3463885"/>
            <a:ext cx="508000" cy="18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886450" y="5168867"/>
            <a:ext cx="8001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5772150" y="4051260"/>
            <a:ext cx="914400" cy="71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4"/>
          <p:cNvSpPr txBox="1"/>
          <p:nvPr/>
        </p:nvSpPr>
        <p:spPr>
          <a:xfrm>
            <a:off x="7829550" y="5372068"/>
            <a:ext cx="5715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8x8</a:t>
            </a:r>
          </a:p>
        </p:txBody>
      </p:sp>
      <p:sp>
        <p:nvSpPr>
          <p:cNvPr id="15" name="TextBox 66"/>
          <p:cNvSpPr txBox="1"/>
          <p:nvPr/>
        </p:nvSpPr>
        <p:spPr>
          <a:xfrm>
            <a:off x="5886450" y="3340068"/>
            <a:ext cx="5715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8x8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72450" y="3644860"/>
            <a:ext cx="1485900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Histogram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00350" y="2527260"/>
            <a:ext cx="7086600" cy="3556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9658350" y="4254460"/>
            <a:ext cx="685800" cy="203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hape 81"/>
          <p:cNvCxnSpPr>
            <a:endCxn id="16" idx="0"/>
          </p:cNvCxnSpPr>
          <p:nvPr/>
        </p:nvCxnSpPr>
        <p:spPr>
          <a:xfrm>
            <a:off x="7829550" y="3441660"/>
            <a:ext cx="1085850" cy="203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87"/>
          <p:cNvCxnSpPr>
            <a:endCxn id="16" idx="2"/>
          </p:cNvCxnSpPr>
          <p:nvPr/>
        </p:nvCxnSpPr>
        <p:spPr>
          <a:xfrm flipV="1">
            <a:off x="7829550" y="5067260"/>
            <a:ext cx="108585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90"/>
          <p:cNvSpPr txBox="1"/>
          <p:nvPr/>
        </p:nvSpPr>
        <p:spPr>
          <a:xfrm>
            <a:off x="3486150" y="5372068"/>
            <a:ext cx="13716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10x10</a:t>
            </a:r>
          </a:p>
        </p:txBody>
      </p:sp>
      <p:cxnSp>
        <p:nvCxnSpPr>
          <p:cNvPr id="22" name="Shape 93"/>
          <p:cNvCxnSpPr>
            <a:stCxn id="4" idx="0"/>
          </p:cNvCxnSpPr>
          <p:nvPr/>
        </p:nvCxnSpPr>
        <p:spPr>
          <a:xfrm rot="5400000" flipH="1" flipV="1">
            <a:off x="4127500" y="2914610"/>
            <a:ext cx="203200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98"/>
          <p:cNvCxnSpPr>
            <a:stCxn id="4" idx="2"/>
          </p:cNvCxnSpPr>
          <p:nvPr/>
        </p:nvCxnSpPr>
        <p:spPr>
          <a:xfrm rot="16200000" flipH="1">
            <a:off x="4127500" y="4641810"/>
            <a:ext cx="203200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9"/>
          <p:cNvSpPr txBox="1"/>
          <p:nvPr/>
        </p:nvSpPr>
        <p:spPr>
          <a:xfrm>
            <a:off x="3486150" y="3136868"/>
            <a:ext cx="13716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10x10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344150" y="2527260"/>
            <a:ext cx="1143000" cy="35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/>
              <a:t>Histogram </a:t>
            </a:r>
          </a:p>
          <a:p>
            <a:pPr algn="ctr"/>
            <a:r>
              <a:rPr lang="en-US" sz="2300" b="1"/>
              <a:t>Buffer SRAM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11487150" y="4254460"/>
            <a:ext cx="685800" cy="203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103"/>
          <p:cNvSpPr txBox="1"/>
          <p:nvPr/>
        </p:nvSpPr>
        <p:spPr>
          <a:xfrm>
            <a:off x="11487150" y="3746460"/>
            <a:ext cx="1257300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FF0000"/>
                </a:solidFill>
              </a:rPr>
              <a:t>9 bins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" name="TextBox 105"/>
          <p:cNvSpPr txBox="1"/>
          <p:nvPr/>
        </p:nvSpPr>
        <p:spPr>
          <a:xfrm>
            <a:off x="3600450" y="6083260"/>
            <a:ext cx="5257800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/>
              <a:t>Cell Histogram Generation</a:t>
            </a:r>
            <a:endParaRPr lang="en-US" b="1"/>
          </a:p>
        </p:txBody>
      </p:sp>
      <p:sp>
        <p:nvSpPr>
          <p:cNvPr id="29" name="Right Arrow 28"/>
          <p:cNvSpPr/>
          <p:nvPr/>
        </p:nvSpPr>
        <p:spPr>
          <a:xfrm>
            <a:off x="2457450" y="4356060"/>
            <a:ext cx="685800" cy="203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extBox 111"/>
          <p:cNvSpPr txBox="1"/>
          <p:nvPr/>
        </p:nvSpPr>
        <p:spPr>
          <a:xfrm>
            <a:off x="5886450" y="5168868"/>
            <a:ext cx="5715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8x8</a:t>
            </a:r>
          </a:p>
        </p:txBody>
      </p:sp>
      <p:sp>
        <p:nvSpPr>
          <p:cNvPr id="31" name="TextBox 64"/>
          <p:cNvSpPr txBox="1"/>
          <p:nvPr/>
        </p:nvSpPr>
        <p:spPr>
          <a:xfrm>
            <a:off x="7829550" y="3136868"/>
            <a:ext cx="5715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8x8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0800000" flipV="1">
            <a:off x="4000500" y="3352801"/>
            <a:ext cx="228600" cy="19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4114800" y="5283200"/>
            <a:ext cx="228600" cy="19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6057900" y="5080007"/>
            <a:ext cx="228600" cy="19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V="1">
            <a:off x="6057900" y="3556005"/>
            <a:ext cx="228600" cy="19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8001000" y="5283200"/>
            <a:ext cx="228600" cy="19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8001000" y="3352801"/>
            <a:ext cx="228600" cy="19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fxf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3" y="7213607"/>
            <a:ext cx="4258269" cy="1168563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3" y="7721601"/>
            <a:ext cx="26003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49" descr="ang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2" y="7315208"/>
            <a:ext cx="3586664" cy="635089"/>
          </a:xfrm>
          <a:prstGeom prst="rect">
            <a:avLst/>
          </a:prstGeom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Histogram Normalization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4470407"/>
            <a:ext cx="1143000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>
                <a:solidFill>
                  <a:srgbClr val="FF0000"/>
                </a:solidFill>
              </a:rPr>
              <a:t>9 bins</a:t>
            </a:r>
          </a:p>
        </p:txBody>
      </p:sp>
      <p:sp>
        <p:nvSpPr>
          <p:cNvPr id="5" name="Trapezoid 4"/>
          <p:cNvSpPr/>
          <p:nvPr/>
        </p:nvSpPr>
        <p:spPr>
          <a:xfrm rot="5400000">
            <a:off x="2333625" y="4737060"/>
            <a:ext cx="1219200" cy="4572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MUX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025" y="4660860"/>
            <a:ext cx="571500" cy="50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tx1"/>
                </a:solidFill>
              </a:rPr>
              <a:t>(.)²</a:t>
            </a:r>
          </a:p>
        </p:txBody>
      </p:sp>
      <p:sp>
        <p:nvSpPr>
          <p:cNvPr id="7" name="Oval 6"/>
          <p:cNvSpPr/>
          <p:nvPr/>
        </p:nvSpPr>
        <p:spPr>
          <a:xfrm>
            <a:off x="4657725" y="4660860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6425" y="4660860"/>
            <a:ext cx="8001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err="1"/>
              <a:t>Reg</a:t>
            </a:r>
            <a:endParaRPr lang="en-US" sz="2300" b="1"/>
          </a:p>
        </p:txBody>
      </p:sp>
      <p:sp>
        <p:nvSpPr>
          <p:cNvPr id="9" name="Oval 8"/>
          <p:cNvSpPr/>
          <p:nvPr/>
        </p:nvSpPr>
        <p:spPr>
          <a:xfrm>
            <a:off x="7286625" y="4660860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1025" y="4660860"/>
            <a:ext cx="8001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err="1"/>
              <a:t>Reg</a:t>
            </a:r>
            <a:endParaRPr lang="en-US" sz="2300" b="1"/>
          </a:p>
        </p:txBody>
      </p:sp>
      <p:sp>
        <p:nvSpPr>
          <p:cNvPr id="11" name="Rectangle 10"/>
          <p:cNvSpPr/>
          <p:nvPr/>
        </p:nvSpPr>
        <p:spPr>
          <a:xfrm>
            <a:off x="9458325" y="4559260"/>
            <a:ext cx="1028700" cy="711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 smtClean="0">
                <a:solidFill>
                  <a:schemeClr val="tx1"/>
                </a:solidFill>
              </a:rPr>
              <a:t>Sqrt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44025" y="2933660"/>
            <a:ext cx="1257300" cy="711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Divider</a:t>
            </a:r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>
            <a:off x="3171825" y="49656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>
            <a:off x="4200525" y="49148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1"/>
          </p:cNvCxnSpPr>
          <p:nvPr/>
        </p:nvCxnSpPr>
        <p:spPr>
          <a:xfrm>
            <a:off x="5229225" y="49148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6486525" y="4914867"/>
            <a:ext cx="8001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0" idx="1"/>
          </p:cNvCxnSpPr>
          <p:nvPr/>
        </p:nvCxnSpPr>
        <p:spPr>
          <a:xfrm>
            <a:off x="7858125" y="4914867"/>
            <a:ext cx="3429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9001125" y="49148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12" idx="2"/>
          </p:cNvCxnSpPr>
          <p:nvPr/>
        </p:nvCxnSpPr>
        <p:spPr>
          <a:xfrm rot="5400000" flipH="1" flipV="1">
            <a:off x="9515475" y="4101928"/>
            <a:ext cx="914400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9" idx="4"/>
          </p:cNvCxnSpPr>
          <p:nvPr/>
        </p:nvCxnSpPr>
        <p:spPr>
          <a:xfrm rot="5400000">
            <a:off x="8086861" y="4654510"/>
            <a:ext cx="2117" cy="10287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7" idx="4"/>
          </p:cNvCxnSpPr>
          <p:nvPr/>
        </p:nvCxnSpPr>
        <p:spPr>
          <a:xfrm rot="5400000">
            <a:off x="5515112" y="4597360"/>
            <a:ext cx="2117" cy="1143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00425" y="4356060"/>
            <a:ext cx="3314700" cy="1320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58025" y="4356060"/>
            <a:ext cx="2171700" cy="1320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71625" y="3136860"/>
            <a:ext cx="7772400" cy="203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8825" y="2324060"/>
            <a:ext cx="8801100" cy="39624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0601325" y="3136860"/>
            <a:ext cx="6858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11849100" y="3019385"/>
            <a:ext cx="2133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>
                <a:solidFill>
                  <a:srgbClr val="FF0000"/>
                </a:solidFill>
              </a:rPr>
              <a:t>HOG Feature</a:t>
            </a:r>
          </a:p>
          <a:p>
            <a:pPr algn="ctr"/>
            <a:r>
              <a:rPr lang="en-US" sz="2600">
                <a:solidFill>
                  <a:srgbClr val="FF0000"/>
                </a:solidFill>
              </a:rPr>
              <a:t>(36-D)</a:t>
            </a:r>
          </a:p>
        </p:txBody>
      </p:sp>
      <p:sp>
        <p:nvSpPr>
          <p:cNvPr id="28" name="Flowchart: Manual Operation 27"/>
          <p:cNvSpPr/>
          <p:nvPr/>
        </p:nvSpPr>
        <p:spPr>
          <a:xfrm rot="5400000">
            <a:off x="10620375" y="2990810"/>
            <a:ext cx="2133600" cy="800100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>
                <a:solidFill>
                  <a:schemeClr val="tx1"/>
                </a:solidFill>
              </a:rPr>
              <a:t>DEMUX</a:t>
            </a:r>
          </a:p>
        </p:txBody>
      </p:sp>
      <p:sp>
        <p:nvSpPr>
          <p:cNvPr id="29" name="Oval 28"/>
          <p:cNvSpPr/>
          <p:nvPr/>
        </p:nvSpPr>
        <p:spPr>
          <a:xfrm>
            <a:off x="12201530" y="293366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201530" y="3238463"/>
            <a:ext cx="68579" cy="60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201530" y="3543262"/>
            <a:ext cx="68579" cy="60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087225" y="2425661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087225" y="2730466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087225" y="37464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087225" y="4051265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1571625" y="4864060"/>
            <a:ext cx="1143000" cy="203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116"/>
          <p:cNvSpPr txBox="1"/>
          <p:nvPr/>
        </p:nvSpPr>
        <p:spPr>
          <a:xfrm>
            <a:off x="914400" y="2743207"/>
            <a:ext cx="1143000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>
                <a:solidFill>
                  <a:srgbClr val="FF0000"/>
                </a:solidFill>
              </a:rPr>
              <a:t>9 bins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087225" y="42544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8"/>
          <p:cNvSpPr txBox="1"/>
          <p:nvPr/>
        </p:nvSpPr>
        <p:spPr>
          <a:xfrm>
            <a:off x="3514725" y="6286460"/>
            <a:ext cx="5829300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/>
              <a:t>Histogram Normalization</a:t>
            </a:r>
            <a:endParaRPr lang="en-US" b="1"/>
          </a:p>
        </p:txBody>
      </p:sp>
      <p:pic>
        <p:nvPicPr>
          <p:cNvPr id="41" name="Picture 40" descr="n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908807"/>
            <a:ext cx="5114286" cy="1612699"/>
          </a:xfrm>
          <a:prstGeom prst="rect">
            <a:avLst/>
          </a:prstGeom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Histogram Normalization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4470407"/>
            <a:ext cx="1143000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>
                <a:solidFill>
                  <a:srgbClr val="FF0000"/>
                </a:solidFill>
              </a:rPr>
              <a:t>9 bins</a:t>
            </a:r>
          </a:p>
        </p:txBody>
      </p:sp>
      <p:sp>
        <p:nvSpPr>
          <p:cNvPr id="5" name="Trapezoid 4"/>
          <p:cNvSpPr/>
          <p:nvPr/>
        </p:nvSpPr>
        <p:spPr>
          <a:xfrm rot="5400000">
            <a:off x="2333625" y="4737060"/>
            <a:ext cx="1219200" cy="4572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4728" y="4660867"/>
            <a:ext cx="828675" cy="5090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>
                <a:solidFill>
                  <a:schemeClr val="tx1"/>
                </a:solidFill>
              </a:rPr>
              <a:t>(.)²</a:t>
            </a:r>
          </a:p>
        </p:txBody>
      </p:sp>
      <p:sp>
        <p:nvSpPr>
          <p:cNvPr id="7" name="Oval 6"/>
          <p:cNvSpPr/>
          <p:nvPr/>
        </p:nvSpPr>
        <p:spPr>
          <a:xfrm>
            <a:off x="4657725" y="4660860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6425" y="4660860"/>
            <a:ext cx="8001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err="1"/>
              <a:t>Reg</a:t>
            </a:r>
            <a:endParaRPr lang="en-US" sz="2300" b="1"/>
          </a:p>
        </p:txBody>
      </p:sp>
      <p:sp>
        <p:nvSpPr>
          <p:cNvPr id="9" name="Oval 8"/>
          <p:cNvSpPr/>
          <p:nvPr/>
        </p:nvSpPr>
        <p:spPr>
          <a:xfrm>
            <a:off x="7286625" y="4660860"/>
            <a:ext cx="5715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1025" y="4660860"/>
            <a:ext cx="8001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b="1" err="1"/>
              <a:t>Reg</a:t>
            </a:r>
            <a:endParaRPr lang="en-US" sz="2300" b="1"/>
          </a:p>
        </p:txBody>
      </p:sp>
      <p:sp>
        <p:nvSpPr>
          <p:cNvPr id="11" name="Rectangle 10"/>
          <p:cNvSpPr/>
          <p:nvPr/>
        </p:nvSpPr>
        <p:spPr>
          <a:xfrm>
            <a:off x="9458325" y="4470408"/>
            <a:ext cx="1143000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err="1">
                <a:solidFill>
                  <a:schemeClr val="tx1"/>
                </a:solidFill>
              </a:rPr>
              <a:t>Bộ</a:t>
            </a:r>
            <a:r>
              <a:rPr lang="en-US" sz="2600">
                <a:solidFill>
                  <a:schemeClr val="tx1"/>
                </a:solidFill>
              </a:rPr>
              <a:t> </a:t>
            </a:r>
            <a:r>
              <a:rPr lang="en-US" sz="2600" err="1">
                <a:solidFill>
                  <a:schemeClr val="tx1"/>
                </a:solidFill>
              </a:rPr>
              <a:t>căn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01175" y="2935777"/>
            <a:ext cx="1257300" cy="812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err="1">
                <a:solidFill>
                  <a:schemeClr val="tx1"/>
                </a:solidFill>
              </a:rPr>
              <a:t>Bộ</a:t>
            </a:r>
            <a:r>
              <a:rPr lang="en-US" sz="2600">
                <a:solidFill>
                  <a:schemeClr val="tx1"/>
                </a:solidFill>
              </a:rPr>
              <a:t> chia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57525" y="4955813"/>
            <a:ext cx="4572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4343403" y="4914868"/>
            <a:ext cx="314325" cy="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1"/>
          </p:cNvCxnSpPr>
          <p:nvPr/>
        </p:nvCxnSpPr>
        <p:spPr>
          <a:xfrm>
            <a:off x="5229225" y="49148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6486525" y="4914867"/>
            <a:ext cx="8001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0" idx="1"/>
          </p:cNvCxnSpPr>
          <p:nvPr/>
        </p:nvCxnSpPr>
        <p:spPr>
          <a:xfrm>
            <a:off x="7858125" y="4914867"/>
            <a:ext cx="3429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9001125" y="4914861"/>
            <a:ext cx="457200" cy="12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12" idx="2"/>
          </p:cNvCxnSpPr>
          <p:nvPr/>
        </p:nvCxnSpPr>
        <p:spPr>
          <a:xfrm flipV="1">
            <a:off x="10029825" y="3748585"/>
            <a:ext cx="0" cy="72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9" idx="4"/>
          </p:cNvCxnSpPr>
          <p:nvPr/>
        </p:nvCxnSpPr>
        <p:spPr>
          <a:xfrm rot="5400000">
            <a:off x="8086861" y="4654510"/>
            <a:ext cx="2117" cy="10287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7" idx="4"/>
          </p:cNvCxnSpPr>
          <p:nvPr/>
        </p:nvCxnSpPr>
        <p:spPr>
          <a:xfrm rot="5400000">
            <a:off x="5515112" y="4597360"/>
            <a:ext cx="2117" cy="1143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00425" y="4356060"/>
            <a:ext cx="3314700" cy="1320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58025" y="4356060"/>
            <a:ext cx="2171700" cy="1320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71625" y="3235643"/>
            <a:ext cx="7829550" cy="2060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28825" y="2324060"/>
            <a:ext cx="8801100" cy="39624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0601325" y="3136860"/>
            <a:ext cx="6858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11849100" y="3019385"/>
            <a:ext cx="2133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err="1">
                <a:solidFill>
                  <a:srgbClr val="FF0000"/>
                </a:solidFill>
              </a:rPr>
              <a:t>Đặc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 err="1">
                <a:solidFill>
                  <a:srgbClr val="FF0000"/>
                </a:solidFill>
              </a:rPr>
              <a:t>trưng</a:t>
            </a:r>
            <a:r>
              <a:rPr lang="en-US" sz="2600">
                <a:solidFill>
                  <a:srgbClr val="FF0000"/>
                </a:solidFill>
              </a:rPr>
              <a:t> HOG</a:t>
            </a:r>
          </a:p>
          <a:p>
            <a:pPr algn="ctr"/>
            <a:r>
              <a:rPr lang="en-US" sz="2600">
                <a:solidFill>
                  <a:srgbClr val="FF0000"/>
                </a:solidFill>
              </a:rPr>
              <a:t>(36-D)</a:t>
            </a:r>
          </a:p>
        </p:txBody>
      </p:sp>
      <p:sp>
        <p:nvSpPr>
          <p:cNvPr id="28" name="Flowchart: Manual Operation 27"/>
          <p:cNvSpPr/>
          <p:nvPr/>
        </p:nvSpPr>
        <p:spPr>
          <a:xfrm rot="5400000">
            <a:off x="10620375" y="2990810"/>
            <a:ext cx="2133600" cy="800100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>
                <a:solidFill>
                  <a:schemeClr val="tx1"/>
                </a:solidFill>
              </a:rPr>
              <a:t>DEMUX</a:t>
            </a:r>
          </a:p>
        </p:txBody>
      </p:sp>
      <p:sp>
        <p:nvSpPr>
          <p:cNvPr id="29" name="Oval 28"/>
          <p:cNvSpPr/>
          <p:nvPr/>
        </p:nvSpPr>
        <p:spPr>
          <a:xfrm>
            <a:off x="12201530" y="293366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201530" y="3238463"/>
            <a:ext cx="68579" cy="60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201530" y="3543262"/>
            <a:ext cx="68579" cy="60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087225" y="2425661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087225" y="2730466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087225" y="37464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087225" y="4051265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1571625" y="4864060"/>
            <a:ext cx="1143000" cy="203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116"/>
          <p:cNvSpPr txBox="1"/>
          <p:nvPr/>
        </p:nvSpPr>
        <p:spPr>
          <a:xfrm>
            <a:off x="914400" y="2743207"/>
            <a:ext cx="1143000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>
                <a:solidFill>
                  <a:srgbClr val="FF0000"/>
                </a:solidFill>
              </a:rPr>
              <a:t>9 bins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087225" y="4254467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n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908807"/>
            <a:ext cx="5114286" cy="1612699"/>
          </a:xfrm>
          <a:prstGeom prst="rect">
            <a:avLst/>
          </a:prstGeom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43403" y="4927077"/>
            <a:ext cx="314325" cy="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29225" y="4927069"/>
            <a:ext cx="4572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86525" y="4927069"/>
            <a:ext cx="8001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858125" y="4927069"/>
            <a:ext cx="3429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001125" y="4927070"/>
            <a:ext cx="457200" cy="12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29825" y="3760794"/>
            <a:ext cx="0" cy="721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8086861" y="4666719"/>
            <a:ext cx="2117" cy="1028700"/>
          </a:xfrm>
          <a:prstGeom prst="bentConnector3">
            <a:avLst>
              <a:gd name="adj1" fmla="val 143954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5400000">
            <a:off x="5515112" y="4609569"/>
            <a:ext cx="2117" cy="1143000"/>
          </a:xfrm>
          <a:prstGeom prst="bentConnector3">
            <a:avLst>
              <a:gd name="adj1" fmla="val 143954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SVM Classification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2562595" y="3921339"/>
            <a:ext cx="23368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>
                <a:solidFill>
                  <a:srgbClr val="FF0000"/>
                </a:solidFill>
              </a:rPr>
              <a:t>HOG Feature</a:t>
            </a:r>
          </a:p>
          <a:p>
            <a:pPr algn="ctr"/>
            <a:r>
              <a:rPr lang="en-US" sz="2600">
                <a:solidFill>
                  <a:srgbClr val="FF0000"/>
                </a:solidFill>
              </a:rPr>
              <a:t>(36-D)</a:t>
            </a:r>
          </a:p>
        </p:txBody>
      </p:sp>
      <p:sp>
        <p:nvSpPr>
          <p:cNvPr id="5" name="Oval 4"/>
          <p:cNvSpPr/>
          <p:nvPr/>
        </p:nvSpPr>
        <p:spPr>
          <a:xfrm>
            <a:off x="5016870" y="3384764"/>
            <a:ext cx="2286000" cy="1930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Parallel</a:t>
            </a:r>
          </a:p>
        </p:txBody>
      </p:sp>
      <p:sp>
        <p:nvSpPr>
          <p:cNvPr id="6" name="Oval 5"/>
          <p:cNvSpPr/>
          <p:nvPr/>
        </p:nvSpPr>
        <p:spPr>
          <a:xfrm>
            <a:off x="4331075" y="3994367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31075" y="4197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31075" y="45023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5470" y="2571964"/>
            <a:ext cx="18288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>
                <a:solidFill>
                  <a:schemeClr val="tx1"/>
                </a:solidFill>
              </a:rPr>
              <a:t>Control Unit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221198" y="3232304"/>
            <a:ext cx="506941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500066" y="3180975"/>
            <a:ext cx="406400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17073" y="2978364"/>
            <a:ext cx="1191" cy="40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185866" y="3180975"/>
            <a:ext cx="406400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16770" y="3587967"/>
            <a:ext cx="10287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16770" y="3892765"/>
            <a:ext cx="9144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16770" y="4807171"/>
            <a:ext cx="9144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3870" y="5111971"/>
            <a:ext cx="14859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60070" y="247036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/>
              <a:t>SVM trained </a:t>
            </a:r>
          </a:p>
          <a:p>
            <a:pPr algn="ctr"/>
            <a:r>
              <a:rPr lang="en-US" sz="2300"/>
              <a:t>SRAM</a:t>
            </a:r>
          </a:p>
        </p:txBody>
      </p:sp>
      <p:sp>
        <p:nvSpPr>
          <p:cNvPr id="20" name="Oval 19"/>
          <p:cNvSpPr/>
          <p:nvPr/>
        </p:nvSpPr>
        <p:spPr>
          <a:xfrm>
            <a:off x="7760070" y="3994364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88770" y="3587964"/>
            <a:ext cx="1828800" cy="16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Accumulation SRAM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7302870" y="4294936"/>
            <a:ext cx="457200" cy="4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6"/>
          </p:cNvCxnSpPr>
          <p:nvPr/>
        </p:nvCxnSpPr>
        <p:spPr>
          <a:xfrm>
            <a:off x="8445870" y="4299171"/>
            <a:ext cx="3429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1" idx="2"/>
            <a:endCxn id="20" idx="4"/>
          </p:cNvCxnSpPr>
          <p:nvPr/>
        </p:nvCxnSpPr>
        <p:spPr>
          <a:xfrm rot="5400000" flipH="1">
            <a:off x="8598270" y="4108664"/>
            <a:ext cx="609600" cy="1600200"/>
          </a:xfrm>
          <a:prstGeom prst="bentConnector3">
            <a:avLst>
              <a:gd name="adj1" fmla="val -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816975" y="3181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6045575" y="3181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74175" y="3181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73970" y="2165564"/>
            <a:ext cx="2857500" cy="3556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7" name="Picture 36" descr="svm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6908801"/>
            <a:ext cx="6057900" cy="1257476"/>
          </a:xfrm>
          <a:prstGeom prst="rect">
            <a:avLst/>
          </a:prstGeom>
        </p:spPr>
      </p:pic>
      <p:pic>
        <p:nvPicPr>
          <p:cNvPr id="38" name="Picture 37" descr="s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6299201"/>
            <a:ext cx="5272824" cy="2121196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0631858" y="4364789"/>
            <a:ext cx="6858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7074270" y="2762470"/>
            <a:ext cx="6858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SVM Classification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2562595" y="3921339"/>
            <a:ext cx="23368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err="1">
                <a:solidFill>
                  <a:srgbClr val="FF0000"/>
                </a:solidFill>
              </a:rPr>
              <a:t>Đặc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 err="1">
                <a:solidFill>
                  <a:srgbClr val="FF0000"/>
                </a:solidFill>
              </a:rPr>
              <a:t>trưng</a:t>
            </a:r>
            <a:r>
              <a:rPr lang="en-US" sz="2600">
                <a:solidFill>
                  <a:srgbClr val="FF0000"/>
                </a:solidFill>
              </a:rPr>
              <a:t> HOG</a:t>
            </a:r>
          </a:p>
          <a:p>
            <a:pPr algn="ctr"/>
            <a:r>
              <a:rPr lang="en-US" sz="2600">
                <a:solidFill>
                  <a:srgbClr val="FF0000"/>
                </a:solidFill>
              </a:rPr>
              <a:t>(36-D)</a:t>
            </a:r>
          </a:p>
        </p:txBody>
      </p:sp>
      <p:sp>
        <p:nvSpPr>
          <p:cNvPr id="5" name="Oval 4"/>
          <p:cNvSpPr/>
          <p:nvPr/>
        </p:nvSpPr>
        <p:spPr>
          <a:xfrm>
            <a:off x="5016870" y="3384764"/>
            <a:ext cx="2286000" cy="1930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solidFill>
                  <a:schemeClr val="tx1"/>
                </a:solidFill>
              </a:rPr>
              <a:t>Nhân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chập</a:t>
            </a:r>
            <a:r>
              <a:rPr lang="en-US">
                <a:solidFill>
                  <a:schemeClr val="tx1"/>
                </a:solidFill>
              </a:rPr>
              <a:t> song </a:t>
            </a:r>
            <a:r>
              <a:rPr lang="en-US" err="1">
                <a:solidFill>
                  <a:schemeClr val="tx1"/>
                </a:solidFill>
              </a:rPr>
              <a:t>song</a:t>
            </a:r>
            <a:r>
              <a:rPr lang="en-US">
                <a:solidFill>
                  <a:schemeClr val="tx1"/>
                </a:solidFill>
              </a:rPr>
              <a:t> – </a:t>
            </a:r>
            <a:r>
              <a:rPr lang="en-US" err="1">
                <a:solidFill>
                  <a:schemeClr val="tx1"/>
                </a:solidFill>
              </a:rPr>
              <a:t>nối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tiếp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1075" y="3994367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31075" y="4197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31075" y="45023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31170" y="2571964"/>
            <a:ext cx="206973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err="1">
                <a:solidFill>
                  <a:schemeClr val="tx1"/>
                </a:solidFill>
              </a:rPr>
              <a:t>Bộ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điều</a:t>
            </a:r>
            <a:r>
              <a:rPr lang="en-US" sz="2300">
                <a:solidFill>
                  <a:schemeClr val="tx1"/>
                </a:solidFill>
              </a:rPr>
              <a:t> </a:t>
            </a:r>
            <a:r>
              <a:rPr lang="en-US" sz="2300" err="1">
                <a:solidFill>
                  <a:schemeClr val="tx1"/>
                </a:solidFill>
              </a:rPr>
              <a:t>khiển</a:t>
            </a:r>
            <a:endParaRPr lang="en-US" sz="23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221198" y="3232304"/>
            <a:ext cx="506941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500066" y="3180975"/>
            <a:ext cx="406400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17073" y="2978364"/>
            <a:ext cx="1191" cy="40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185866" y="3180975"/>
            <a:ext cx="406400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16770" y="3587967"/>
            <a:ext cx="10287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16770" y="3892765"/>
            <a:ext cx="9144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16770" y="4807171"/>
            <a:ext cx="9144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3870" y="5111971"/>
            <a:ext cx="14859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60070" y="247036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/>
              <a:t>SVM </a:t>
            </a:r>
            <a:r>
              <a:rPr lang="en-US" sz="2300" err="1"/>
              <a:t>đã</a:t>
            </a:r>
            <a:r>
              <a:rPr lang="en-US" sz="2300"/>
              <a:t> </a:t>
            </a:r>
            <a:r>
              <a:rPr lang="en-US" sz="2300" err="1"/>
              <a:t>đào</a:t>
            </a:r>
            <a:r>
              <a:rPr lang="en-US" sz="2300"/>
              <a:t> </a:t>
            </a:r>
            <a:r>
              <a:rPr lang="en-US" sz="2300" err="1"/>
              <a:t>tạo</a:t>
            </a:r>
            <a:r>
              <a:rPr lang="en-US" sz="2300"/>
              <a:t> (SRAM)</a:t>
            </a:r>
          </a:p>
        </p:txBody>
      </p:sp>
      <p:sp>
        <p:nvSpPr>
          <p:cNvPr id="20" name="Oval 19"/>
          <p:cNvSpPr/>
          <p:nvPr/>
        </p:nvSpPr>
        <p:spPr>
          <a:xfrm>
            <a:off x="7760070" y="3994364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0213" y="3487423"/>
            <a:ext cx="1828800" cy="16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err="1"/>
              <a:t>Bộ</a:t>
            </a:r>
            <a:r>
              <a:rPr lang="en-US" b="1"/>
              <a:t> </a:t>
            </a:r>
            <a:r>
              <a:rPr lang="en-US" b="1" err="1"/>
              <a:t>tích</a:t>
            </a:r>
            <a:r>
              <a:rPr lang="en-US" b="1"/>
              <a:t> </a:t>
            </a:r>
            <a:r>
              <a:rPr lang="en-US" b="1" err="1"/>
              <a:t>lũy</a:t>
            </a:r>
            <a:r>
              <a:rPr lang="en-US" b="1"/>
              <a:t> (SRAM)</a:t>
            </a:r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7302870" y="4294936"/>
            <a:ext cx="457200" cy="4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6"/>
            <a:endCxn id="21" idx="1"/>
          </p:cNvCxnSpPr>
          <p:nvPr/>
        </p:nvCxnSpPr>
        <p:spPr>
          <a:xfrm>
            <a:off x="8445870" y="4299171"/>
            <a:ext cx="464343" cy="1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1" idx="2"/>
            <a:endCxn id="20" idx="4"/>
          </p:cNvCxnSpPr>
          <p:nvPr/>
        </p:nvCxnSpPr>
        <p:spPr>
          <a:xfrm rot="5400000" flipH="1">
            <a:off x="8709266" y="3997675"/>
            <a:ext cx="509059" cy="1721643"/>
          </a:xfrm>
          <a:prstGeom prst="bentConnector3">
            <a:avLst>
              <a:gd name="adj1" fmla="val -598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816975" y="3181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6045575" y="3181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74175" y="3181572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73970" y="2165564"/>
            <a:ext cx="2857500" cy="35560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7" name="Picture 36" descr="svm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6908801"/>
            <a:ext cx="6057900" cy="1257476"/>
          </a:xfrm>
          <a:prstGeom prst="rect">
            <a:avLst/>
          </a:prstGeom>
        </p:spPr>
      </p:pic>
      <p:pic>
        <p:nvPicPr>
          <p:cNvPr id="38" name="Picture 37" descr="s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6299201"/>
            <a:ext cx="5272824" cy="2121196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0739013" y="4294937"/>
            <a:ext cx="576687" cy="52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3"/>
          </p:cNvCxnSpPr>
          <p:nvPr/>
        </p:nvCxnSpPr>
        <p:spPr>
          <a:xfrm flipH="1">
            <a:off x="7200900" y="2764589"/>
            <a:ext cx="559170" cy="105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2844800"/>
            <a:ext cx="10287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HOG Cell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3556000"/>
            <a:ext cx="10287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HOG Cell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4267200"/>
            <a:ext cx="10287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HOG Cell 3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0" y="4978400"/>
            <a:ext cx="10287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HOG Cell 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4673600"/>
            <a:ext cx="10287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/>
              <a:t>Cell  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86000" y="5283200"/>
            <a:ext cx="10287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/>
              <a:t>Cell  4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3314700" y="4876800"/>
            <a:ext cx="571500" cy="101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801100" y="2946400"/>
            <a:ext cx="1600200" cy="233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Histogram Normalization</a:t>
            </a:r>
          </a:p>
        </p:txBody>
      </p:sp>
      <p:sp>
        <p:nvSpPr>
          <p:cNvPr id="51" name="Right Arrow 50"/>
          <p:cNvSpPr/>
          <p:nvPr/>
        </p:nvSpPr>
        <p:spPr>
          <a:xfrm flipV="1">
            <a:off x="8001000" y="3759205"/>
            <a:ext cx="800100" cy="1016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4229100" y="5181600"/>
            <a:ext cx="685800" cy="101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314700" y="5486400"/>
            <a:ext cx="571500" cy="101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0" y="2743200"/>
            <a:ext cx="1143000" cy="284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25" name="Trapezoid 24"/>
          <p:cNvSpPr/>
          <p:nvPr/>
        </p:nvSpPr>
        <p:spPr>
          <a:xfrm rot="5400000">
            <a:off x="3498850" y="5060950"/>
            <a:ext cx="1117600" cy="342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7" name="Straight Arrow Connector 26"/>
          <p:cNvCxnSpPr>
            <a:stCxn id="9" idx="0"/>
            <a:endCxn id="8" idx="2"/>
          </p:cNvCxnSpPr>
          <p:nvPr/>
        </p:nvCxnSpPr>
        <p:spPr>
          <a:xfrm rot="5400000" flipH="1" flipV="1">
            <a:off x="7270750" y="4876668"/>
            <a:ext cx="203200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7" idx="2"/>
          </p:cNvCxnSpPr>
          <p:nvPr/>
        </p:nvCxnSpPr>
        <p:spPr>
          <a:xfrm rot="5400000" flipH="1" flipV="1">
            <a:off x="7270750" y="4165468"/>
            <a:ext cx="203200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  <a:endCxn id="6" idx="2"/>
          </p:cNvCxnSpPr>
          <p:nvPr/>
        </p:nvCxnSpPr>
        <p:spPr>
          <a:xfrm rot="5400000" flipH="1" flipV="1">
            <a:off x="7270750" y="3454268"/>
            <a:ext cx="203200" cy="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flipV="1">
            <a:off x="8001000" y="3149605"/>
            <a:ext cx="800100" cy="1016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flipV="1">
            <a:off x="8001000" y="4368805"/>
            <a:ext cx="800100" cy="1016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V="1">
            <a:off x="8001000" y="4978403"/>
            <a:ext cx="800100" cy="10160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0401300" y="3962400"/>
            <a:ext cx="685800" cy="203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10775950" y="3663950"/>
            <a:ext cx="1422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solidFill>
                  <a:schemeClr val="bg1"/>
                </a:solidFill>
              </a:rPr>
              <a:t>HOG Feature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(36-D)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914900" y="4368800"/>
            <a:ext cx="1371600" cy="142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Cell Histogram Generation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714500" y="2844800"/>
            <a:ext cx="2857500" cy="304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6286500" y="5181600"/>
            <a:ext cx="571500" cy="101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286000" y="3149608"/>
            <a:ext cx="1943100" cy="93210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mtClean="0"/>
              <a:t>Cell Input Generation</a:t>
            </a:r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42900" y="5080000"/>
            <a:ext cx="1371600" cy="203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4300" y="4775202"/>
            <a:ext cx="1714500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2000" b="1"/>
              <a:t>Shift register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5900" y="297451"/>
            <a:ext cx="12230100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4000" b="1"/>
              <a:t>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 parallel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228600" y="2311400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 smtClean="0">
                <a:solidFill>
                  <a:schemeClr val="bg1"/>
                </a:solidFill>
              </a:rPr>
              <a:t>Đặc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trưng</a:t>
            </a:r>
            <a:r>
              <a:rPr lang="en-US" smtClean="0">
                <a:solidFill>
                  <a:schemeClr val="bg1"/>
                </a:solidFill>
              </a:rPr>
              <a:t> HOG</a:t>
            </a:r>
            <a:endParaRPr lang="en-US" sz="2600">
              <a:solidFill>
                <a:schemeClr val="bg1"/>
              </a:solidFill>
            </a:endParaRPr>
          </a:p>
          <a:p>
            <a:pPr algn="ctr"/>
            <a:r>
              <a:rPr lang="en-US" sz="2600">
                <a:solidFill>
                  <a:schemeClr val="bg1"/>
                </a:solidFill>
              </a:rPr>
              <a:t>(36-D)</a:t>
            </a:r>
          </a:p>
        </p:txBody>
      </p:sp>
      <p:sp>
        <p:nvSpPr>
          <p:cNvPr id="8" name="Oval 7"/>
          <p:cNvSpPr/>
          <p:nvPr/>
        </p:nvSpPr>
        <p:spPr>
          <a:xfrm>
            <a:off x="4572005" y="21336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5" y="23368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5" y="25400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rapezoid 35"/>
          <p:cNvSpPr/>
          <p:nvPr/>
        </p:nvSpPr>
        <p:spPr>
          <a:xfrm rot="5400000">
            <a:off x="4540250" y="4946650"/>
            <a:ext cx="1320800" cy="571500"/>
          </a:xfrm>
          <a:prstGeom prst="trapezoid">
            <a:avLst>
              <a:gd name="adj" fmla="val 556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8" name="Trapezoid 37"/>
          <p:cNvSpPr/>
          <p:nvPr/>
        </p:nvSpPr>
        <p:spPr>
          <a:xfrm rot="5400000">
            <a:off x="4540250" y="6470650"/>
            <a:ext cx="1320800" cy="571500"/>
          </a:xfrm>
          <a:prstGeom prst="trapezoid">
            <a:avLst>
              <a:gd name="adj" fmla="val 515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15000" y="5689600"/>
            <a:ext cx="800100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*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43400" y="1930407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2641607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/>
          <p:cNvSpPr/>
          <p:nvPr/>
        </p:nvSpPr>
        <p:spPr>
          <a:xfrm rot="5400000">
            <a:off x="4540252" y="2000250"/>
            <a:ext cx="1320800" cy="571502"/>
          </a:xfrm>
          <a:prstGeom prst="trapezoid">
            <a:avLst>
              <a:gd name="adj" fmla="val 58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 rot="5400000">
            <a:off x="4591050" y="3473450"/>
            <a:ext cx="1219200" cy="571500"/>
          </a:xfrm>
          <a:prstGeom prst="trapezoid">
            <a:avLst>
              <a:gd name="adj" fmla="val 494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15000" y="2743200"/>
            <a:ext cx="800100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515100" y="4267200"/>
            <a:ext cx="800100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-228600" y="5257800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SVM </a:t>
            </a:r>
            <a:r>
              <a:rPr lang="en-US" err="1" smtClean="0"/>
              <a:t>đã</a:t>
            </a:r>
            <a:r>
              <a:rPr lang="en-US" smtClean="0"/>
              <a:t> </a:t>
            </a:r>
            <a:r>
              <a:rPr lang="en-US" err="1" smtClean="0"/>
              <a:t>đào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</a:p>
          <a:p>
            <a:pPr algn="ctr"/>
            <a:r>
              <a:rPr lang="en-US" smtClean="0"/>
              <a:t>(SRAM)</a:t>
            </a:r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1828800" y="1930400"/>
            <a:ext cx="1600200" cy="11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1828800" y="5689600"/>
            <a:ext cx="1600200" cy="11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43300" y="1828809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HOG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3300" y="2438404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HOG 4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343400" y="3454399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43400" y="4165606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43300" y="3352807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SVM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43300" y="3962406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SVM 4</a:t>
            </a:r>
          </a:p>
        </p:txBody>
      </p:sp>
      <p:cxnSp>
        <p:nvCxnSpPr>
          <p:cNvPr id="71" name="Shape 70"/>
          <p:cNvCxnSpPr>
            <a:stCxn id="45" idx="0"/>
            <a:endCxn id="47" idx="0"/>
          </p:cNvCxnSpPr>
          <p:nvPr/>
        </p:nvCxnSpPr>
        <p:spPr>
          <a:xfrm>
            <a:off x="5486403" y="2286000"/>
            <a:ext cx="628647" cy="4572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46" idx="0"/>
            <a:endCxn id="47" idx="4"/>
          </p:cNvCxnSpPr>
          <p:nvPr/>
        </p:nvCxnSpPr>
        <p:spPr>
          <a:xfrm flipV="1">
            <a:off x="5486400" y="3454400"/>
            <a:ext cx="628650" cy="304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36" idx="0"/>
            <a:endCxn id="39" idx="0"/>
          </p:cNvCxnSpPr>
          <p:nvPr/>
        </p:nvCxnSpPr>
        <p:spPr>
          <a:xfrm>
            <a:off x="5486400" y="5232400"/>
            <a:ext cx="628650" cy="4572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8" idx="0"/>
            <a:endCxn id="39" idx="4"/>
          </p:cNvCxnSpPr>
          <p:nvPr/>
        </p:nvCxnSpPr>
        <p:spPr>
          <a:xfrm flipV="1">
            <a:off x="5486400" y="6400800"/>
            <a:ext cx="628650" cy="3556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343400" y="4978407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343400" y="5689607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43300" y="4876808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HOG 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3300" y="5486406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HOG 8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343400" y="6502406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343400" y="7213601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43300" y="6400808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SVM 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43300" y="7010406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1400"/>
              <a:t>SVM 8</a:t>
            </a:r>
          </a:p>
        </p:txBody>
      </p:sp>
      <p:cxnSp>
        <p:nvCxnSpPr>
          <p:cNvPr id="94" name="Shape 93"/>
          <p:cNvCxnSpPr>
            <a:stCxn id="47" idx="6"/>
            <a:endCxn id="48" idx="0"/>
          </p:cNvCxnSpPr>
          <p:nvPr/>
        </p:nvCxnSpPr>
        <p:spPr>
          <a:xfrm>
            <a:off x="6515100" y="3098800"/>
            <a:ext cx="400050" cy="11684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39" idx="6"/>
            <a:endCxn id="48" idx="4"/>
          </p:cNvCxnSpPr>
          <p:nvPr/>
        </p:nvCxnSpPr>
        <p:spPr>
          <a:xfrm flipV="1">
            <a:off x="6515100" y="4978400"/>
            <a:ext cx="400050" cy="1066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572005" y="36576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572005" y="38608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572005" y="40640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572005" y="50800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572005" y="52832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572005" y="54864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572005" y="66040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572005" y="68072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572005" y="70104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7658100" y="5080000"/>
            <a:ext cx="800100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8686800" y="4267200"/>
            <a:ext cx="800100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2" name="Shape 321"/>
          <p:cNvCxnSpPr>
            <a:stCxn id="48" idx="6"/>
            <a:endCxn id="315" idx="1"/>
          </p:cNvCxnSpPr>
          <p:nvPr/>
        </p:nvCxnSpPr>
        <p:spPr>
          <a:xfrm>
            <a:off x="7315204" y="4622808"/>
            <a:ext cx="460073" cy="56135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323"/>
          <p:cNvCxnSpPr>
            <a:stCxn id="316" idx="2"/>
            <a:endCxn id="315" idx="7"/>
          </p:cNvCxnSpPr>
          <p:nvPr/>
        </p:nvCxnSpPr>
        <p:spPr>
          <a:xfrm rot="10800000" flipV="1">
            <a:off x="8341031" y="4622806"/>
            <a:ext cx="345773" cy="56135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9715500" y="5791200"/>
            <a:ext cx="800100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Oval 325"/>
          <p:cNvSpPr/>
          <p:nvPr/>
        </p:nvSpPr>
        <p:spPr>
          <a:xfrm>
            <a:off x="9829800" y="2743200"/>
            <a:ext cx="800100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*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0" name="Shape 329"/>
          <p:cNvCxnSpPr>
            <a:stCxn id="326" idx="2"/>
            <a:endCxn id="316" idx="0"/>
          </p:cNvCxnSpPr>
          <p:nvPr/>
        </p:nvCxnSpPr>
        <p:spPr>
          <a:xfrm rot="10800000" flipV="1">
            <a:off x="9086850" y="3098800"/>
            <a:ext cx="742950" cy="11684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331"/>
          <p:cNvCxnSpPr>
            <a:stCxn id="325" idx="2"/>
            <a:endCxn id="316" idx="4"/>
          </p:cNvCxnSpPr>
          <p:nvPr/>
        </p:nvCxnSpPr>
        <p:spPr>
          <a:xfrm rot="10800000">
            <a:off x="9086850" y="4978400"/>
            <a:ext cx="628650" cy="11684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rapezoid 333"/>
          <p:cNvSpPr/>
          <p:nvPr/>
        </p:nvSpPr>
        <p:spPr>
          <a:xfrm rot="16200000">
            <a:off x="10941050" y="1898650"/>
            <a:ext cx="1320800" cy="571500"/>
          </a:xfrm>
          <a:prstGeom prst="trapezoid">
            <a:avLst>
              <a:gd name="adj" fmla="val 58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35" name="Trapezoid 334"/>
          <p:cNvSpPr/>
          <p:nvPr/>
        </p:nvSpPr>
        <p:spPr>
          <a:xfrm rot="16200000">
            <a:off x="10941050" y="3422650"/>
            <a:ext cx="1320800" cy="571500"/>
          </a:xfrm>
          <a:prstGeom prst="trapezoid">
            <a:avLst>
              <a:gd name="adj" fmla="val 58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36" name="Trapezoid 335"/>
          <p:cNvSpPr/>
          <p:nvPr/>
        </p:nvSpPr>
        <p:spPr>
          <a:xfrm rot="16200000">
            <a:off x="10941050" y="4946650"/>
            <a:ext cx="1320800" cy="571500"/>
          </a:xfrm>
          <a:prstGeom prst="trapezoid">
            <a:avLst>
              <a:gd name="adj" fmla="val 58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337" name="Trapezoid 336"/>
          <p:cNvSpPr/>
          <p:nvPr/>
        </p:nvSpPr>
        <p:spPr>
          <a:xfrm rot="16200000">
            <a:off x="10941050" y="6572250"/>
            <a:ext cx="1320800" cy="571500"/>
          </a:xfrm>
          <a:prstGeom prst="trapezoid">
            <a:avLst>
              <a:gd name="adj" fmla="val 58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cxnSp>
        <p:nvCxnSpPr>
          <p:cNvPr id="339" name="Shape 338"/>
          <p:cNvCxnSpPr>
            <a:stCxn id="336" idx="0"/>
            <a:endCxn id="325" idx="0"/>
          </p:cNvCxnSpPr>
          <p:nvPr/>
        </p:nvCxnSpPr>
        <p:spPr>
          <a:xfrm rot="10800000" flipV="1">
            <a:off x="10115550" y="5232400"/>
            <a:ext cx="1200150" cy="558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340"/>
          <p:cNvCxnSpPr>
            <a:stCxn id="337" idx="0"/>
            <a:endCxn id="325" idx="4"/>
          </p:cNvCxnSpPr>
          <p:nvPr/>
        </p:nvCxnSpPr>
        <p:spPr>
          <a:xfrm rot="10800000">
            <a:off x="10115550" y="6502400"/>
            <a:ext cx="1200150" cy="3556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342"/>
          <p:cNvCxnSpPr>
            <a:stCxn id="334" idx="0"/>
            <a:endCxn id="326" idx="0"/>
          </p:cNvCxnSpPr>
          <p:nvPr/>
        </p:nvCxnSpPr>
        <p:spPr>
          <a:xfrm rot="10800000" flipV="1">
            <a:off x="10229850" y="2184400"/>
            <a:ext cx="1085850" cy="558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hape 344"/>
          <p:cNvCxnSpPr>
            <a:stCxn id="335" idx="0"/>
            <a:endCxn id="326" idx="4"/>
          </p:cNvCxnSpPr>
          <p:nvPr/>
        </p:nvCxnSpPr>
        <p:spPr>
          <a:xfrm rot="10800000">
            <a:off x="10229850" y="3454400"/>
            <a:ext cx="1085850" cy="2540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/>
          <p:cNvSpPr/>
          <p:nvPr/>
        </p:nvSpPr>
        <p:spPr>
          <a:xfrm rot="10800000" flipV="1">
            <a:off x="12115805" y="20320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 rot="10800000" flipV="1">
            <a:off x="12115805" y="22352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 rot="10800000" flipV="1">
            <a:off x="12115805" y="24384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7" name="Straight Arrow Connector 376"/>
          <p:cNvCxnSpPr/>
          <p:nvPr/>
        </p:nvCxnSpPr>
        <p:spPr>
          <a:xfrm rot="10800000" flipV="1">
            <a:off x="11887200" y="1828809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/>
          <p:nvPr/>
        </p:nvCxnSpPr>
        <p:spPr>
          <a:xfrm rot="10800000" flipV="1">
            <a:off x="11887200" y="2540008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61"/>
          <p:cNvSpPr txBox="1"/>
          <p:nvPr/>
        </p:nvSpPr>
        <p:spPr>
          <a:xfrm rot="10800000" flipV="1">
            <a:off x="12458700" y="1717694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HOG 9</a:t>
            </a:r>
          </a:p>
        </p:txBody>
      </p:sp>
      <p:sp>
        <p:nvSpPr>
          <p:cNvPr id="380" name="TextBox 62"/>
          <p:cNvSpPr txBox="1"/>
          <p:nvPr/>
        </p:nvSpPr>
        <p:spPr>
          <a:xfrm rot="10800000" flipV="1">
            <a:off x="12458700" y="2327293"/>
            <a:ext cx="9144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HOG 12</a:t>
            </a:r>
          </a:p>
        </p:txBody>
      </p:sp>
      <p:cxnSp>
        <p:nvCxnSpPr>
          <p:cNvPr id="381" name="Straight Arrow Connector 380"/>
          <p:cNvCxnSpPr/>
          <p:nvPr/>
        </p:nvCxnSpPr>
        <p:spPr>
          <a:xfrm rot="10800000" flipV="1">
            <a:off x="11887200" y="3352807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/>
          <p:nvPr/>
        </p:nvCxnSpPr>
        <p:spPr>
          <a:xfrm rot="10800000" flipV="1">
            <a:off x="11887200" y="4064005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65"/>
          <p:cNvSpPr txBox="1"/>
          <p:nvPr/>
        </p:nvSpPr>
        <p:spPr>
          <a:xfrm rot="10800000" flipV="1">
            <a:off x="12458700" y="3241692"/>
            <a:ext cx="8001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SVM 9</a:t>
            </a:r>
          </a:p>
        </p:txBody>
      </p:sp>
      <p:sp>
        <p:nvSpPr>
          <p:cNvPr id="384" name="TextBox 66"/>
          <p:cNvSpPr txBox="1"/>
          <p:nvPr/>
        </p:nvSpPr>
        <p:spPr>
          <a:xfrm rot="10800000" flipV="1">
            <a:off x="12458700" y="3851290"/>
            <a:ext cx="9144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SVM 12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 rot="10800000" flipV="1">
            <a:off x="11887200" y="4876809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 rot="10800000" flipV="1">
            <a:off x="11887200" y="5588008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86"/>
          <p:cNvSpPr txBox="1"/>
          <p:nvPr/>
        </p:nvSpPr>
        <p:spPr>
          <a:xfrm rot="10800000" flipV="1">
            <a:off x="12458700" y="4765694"/>
            <a:ext cx="9144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HOG 13</a:t>
            </a:r>
          </a:p>
        </p:txBody>
      </p:sp>
      <p:sp>
        <p:nvSpPr>
          <p:cNvPr id="388" name="TextBox 87"/>
          <p:cNvSpPr txBox="1"/>
          <p:nvPr/>
        </p:nvSpPr>
        <p:spPr>
          <a:xfrm rot="10800000" flipV="1">
            <a:off x="12458700" y="5375292"/>
            <a:ext cx="9144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HOG 16</a:t>
            </a:r>
          </a:p>
        </p:txBody>
      </p:sp>
      <p:cxnSp>
        <p:nvCxnSpPr>
          <p:cNvPr id="389" name="Straight Arrow Connector 388"/>
          <p:cNvCxnSpPr/>
          <p:nvPr/>
        </p:nvCxnSpPr>
        <p:spPr>
          <a:xfrm rot="10800000" flipV="1">
            <a:off x="11887200" y="6400807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 rot="10800000" flipV="1">
            <a:off x="11887200" y="7112007"/>
            <a:ext cx="5715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90"/>
          <p:cNvSpPr txBox="1"/>
          <p:nvPr/>
        </p:nvSpPr>
        <p:spPr>
          <a:xfrm rot="10800000" flipV="1">
            <a:off x="12458700" y="6289693"/>
            <a:ext cx="9144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SVM 13</a:t>
            </a:r>
          </a:p>
        </p:txBody>
      </p:sp>
      <p:sp>
        <p:nvSpPr>
          <p:cNvPr id="392" name="TextBox 91"/>
          <p:cNvSpPr txBox="1"/>
          <p:nvPr/>
        </p:nvSpPr>
        <p:spPr>
          <a:xfrm rot="10800000" flipV="1">
            <a:off x="12458700" y="6899288"/>
            <a:ext cx="1028700" cy="34732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SVM 16</a:t>
            </a:r>
          </a:p>
        </p:txBody>
      </p:sp>
      <p:sp>
        <p:nvSpPr>
          <p:cNvPr id="393" name="Oval 392"/>
          <p:cNvSpPr/>
          <p:nvPr/>
        </p:nvSpPr>
        <p:spPr>
          <a:xfrm rot="10800000" flipV="1">
            <a:off x="12115805" y="35560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10800000" flipV="1">
            <a:off x="12115805" y="37592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10800000" flipV="1">
            <a:off x="12115805" y="39624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10800000" flipV="1">
            <a:off x="12115805" y="49784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10800000" flipV="1">
            <a:off x="12115805" y="5181608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10800000" flipV="1">
            <a:off x="12115805" y="53848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10800000" flipV="1">
            <a:off x="12115805" y="65024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10800000" flipV="1">
            <a:off x="12115805" y="67056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10800000" flipV="1">
            <a:off x="12115805" y="6908809"/>
            <a:ext cx="68579" cy="60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03" name="Straight Arrow Connector 602"/>
          <p:cNvCxnSpPr/>
          <p:nvPr/>
        </p:nvCxnSpPr>
        <p:spPr>
          <a:xfrm flipH="1">
            <a:off x="8060718" y="5791203"/>
            <a:ext cx="2382" cy="508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07039" y="3891805"/>
            <a:ext cx="744029" cy="988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>
                <a:solidFill>
                  <a:schemeClr val="tx1"/>
                </a:solidFill>
              </a:rPr>
              <a:t>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31999" y="4422447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331" y="3316835"/>
                <a:ext cx="503063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4272137" y="4627632"/>
            <a:ext cx="33490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098283" y="2905984"/>
            <a:ext cx="1485900" cy="50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/>
              <a:t>Magnitude</a:t>
            </a:r>
          </a:p>
          <a:p>
            <a:pPr algn="ctr"/>
            <a:r>
              <a:rPr lang="en-US" sz="2000"/>
              <a:t>LUTs</a:t>
            </a:r>
          </a:p>
        </p:txBody>
      </p:sp>
      <p:sp>
        <p:nvSpPr>
          <p:cNvPr id="78" name="Flowchart: Delay 77"/>
          <p:cNvSpPr/>
          <p:nvPr/>
        </p:nvSpPr>
        <p:spPr>
          <a:xfrm>
            <a:off x="5911106" y="4880736"/>
            <a:ext cx="685800" cy="55929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55230" y="3814448"/>
            <a:ext cx="1657350" cy="82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Calculate magnitude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262094" y="4146719"/>
            <a:ext cx="3449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631999" y="3941535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330" y="2956150"/>
                <a:ext cx="50306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4607037" y="5440026"/>
            <a:ext cx="744029" cy="988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>
                <a:solidFill>
                  <a:schemeClr val="tx1"/>
                </a:solidFill>
              </a:rPr>
              <a:t>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664574" y="5873957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47" y="4405466"/>
                <a:ext cx="50306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4304708" y="6079140"/>
            <a:ext cx="3023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294670" y="5598227"/>
            <a:ext cx="31236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664573" y="5393043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46" y="4044781"/>
                <a:ext cx="503063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Elbow Connector 107"/>
          <p:cNvCxnSpPr/>
          <p:nvPr/>
        </p:nvCxnSpPr>
        <p:spPr>
          <a:xfrm>
            <a:off x="5370698" y="4223514"/>
            <a:ext cx="540408" cy="7741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flipV="1">
            <a:off x="5370698" y="5300227"/>
            <a:ext cx="540408" cy="739747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nual Operation 25"/>
          <p:cNvSpPr/>
          <p:nvPr/>
        </p:nvSpPr>
        <p:spPr>
          <a:xfrm rot="16200000">
            <a:off x="10320301" y="4078339"/>
            <a:ext cx="831859" cy="304085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245799" y="4380889"/>
            <a:ext cx="1338378" cy="35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193394" y="3993275"/>
            <a:ext cx="361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193394" y="4380889"/>
            <a:ext cx="361839" cy="35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2"/>
          </p:cNvCxnSpPr>
          <p:nvPr/>
        </p:nvCxnSpPr>
        <p:spPr>
          <a:xfrm>
            <a:off x="10888269" y="4230377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438799" y="3800831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31" y="2850622"/>
                <a:ext cx="50306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438799" y="4175441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30" y="3131579"/>
                <a:ext cx="503063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/>
          <p:cNvCxnSpPr>
            <a:stCxn id="78" idx="3"/>
          </p:cNvCxnSpPr>
          <p:nvPr/>
        </p:nvCxnSpPr>
        <p:spPr>
          <a:xfrm>
            <a:off x="6596908" y="5160377"/>
            <a:ext cx="41296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63" idx="2"/>
          </p:cNvCxnSpPr>
          <p:nvPr/>
        </p:nvCxnSpPr>
        <p:spPr>
          <a:xfrm rot="16200000" flipH="1">
            <a:off x="9916689" y="3338526"/>
            <a:ext cx="592036" cy="74294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065783" y="7028220"/>
            <a:ext cx="1485900" cy="50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/>
              <a:t>Angle</a:t>
            </a:r>
          </a:p>
          <a:p>
            <a:pPr algn="ctr"/>
            <a:r>
              <a:rPr lang="en-US" sz="2000"/>
              <a:t>LUTs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555230" y="5795367"/>
            <a:ext cx="1657350" cy="82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Calculate angle</a:t>
            </a:r>
          </a:p>
        </p:txBody>
      </p:sp>
      <p:sp>
        <p:nvSpPr>
          <p:cNvPr id="161" name="Flowchart: Manual Operation 160"/>
          <p:cNvSpPr/>
          <p:nvPr/>
        </p:nvSpPr>
        <p:spPr>
          <a:xfrm rot="16200000">
            <a:off x="10320301" y="6059258"/>
            <a:ext cx="831859" cy="304085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9245799" y="5990825"/>
            <a:ext cx="1338378" cy="35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193394" y="5974193"/>
            <a:ext cx="361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193394" y="6361805"/>
            <a:ext cx="361839" cy="35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2"/>
          </p:cNvCxnSpPr>
          <p:nvPr/>
        </p:nvCxnSpPr>
        <p:spPr>
          <a:xfrm>
            <a:off x="10888269" y="6211296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6418890" y="5789179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58" y="4341883"/>
                <a:ext cx="503063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6418889" y="6163789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57" y="4622840"/>
                <a:ext cx="503063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Elbow Connector 170"/>
          <p:cNvCxnSpPr>
            <a:stCxn id="159" idx="0"/>
          </p:cNvCxnSpPr>
          <p:nvPr/>
        </p:nvCxnSpPr>
        <p:spPr>
          <a:xfrm rot="5400000" flipH="1" flipV="1">
            <a:off x="9865024" y="6309060"/>
            <a:ext cx="662871" cy="77544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26" idx="1"/>
          </p:cNvCxnSpPr>
          <p:nvPr/>
        </p:nvCxnSpPr>
        <p:spPr>
          <a:xfrm flipV="1">
            <a:off x="10736228" y="4563121"/>
            <a:ext cx="0" cy="5972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61" idx="3"/>
          </p:cNvCxnSpPr>
          <p:nvPr/>
        </p:nvCxnSpPr>
        <p:spPr>
          <a:xfrm>
            <a:off x="10736228" y="5160376"/>
            <a:ext cx="0" cy="7181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83" idx="2"/>
          </p:cNvCxnSpPr>
          <p:nvPr/>
        </p:nvCxnSpPr>
        <p:spPr>
          <a:xfrm flipH="1" flipV="1">
            <a:off x="8383907" y="4639227"/>
            <a:ext cx="5714" cy="5166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60" idx="0"/>
          </p:cNvCxnSpPr>
          <p:nvPr/>
        </p:nvCxnSpPr>
        <p:spPr>
          <a:xfrm flipH="1">
            <a:off x="8383907" y="5127796"/>
            <a:ext cx="5714" cy="667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8349621" y="5091796"/>
            <a:ext cx="68579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0692308" y="5109576"/>
            <a:ext cx="68579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091817" y="2360569"/>
            <a:ext cx="8115300" cy="547443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291717" y="4146719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2291717" y="6127637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049582" y="3645590"/>
            <a:ext cx="667161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mtClean="0"/>
              <a:t>dx</a:t>
            </a:r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2049582" y="5598228"/>
            <a:ext cx="667161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err="1" smtClean="0"/>
              <a:t>dy</a:t>
            </a:r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1455416" y="3710000"/>
            <a:ext cx="1917684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mtClean="0"/>
              <a:t>magnitude</a:t>
            </a:r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1510990" y="5707111"/>
            <a:ext cx="1917684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mtClean="0"/>
              <a:t>angle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07039" y="3891805"/>
            <a:ext cx="744029" cy="988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>
                <a:solidFill>
                  <a:schemeClr val="tx1"/>
                </a:solidFill>
              </a:rPr>
              <a:t>So </a:t>
            </a:r>
            <a:r>
              <a:rPr lang="en-US" sz="1700" err="1">
                <a:solidFill>
                  <a:schemeClr val="tx1"/>
                </a:solidFill>
              </a:rPr>
              <a:t>sánh</a:t>
            </a:r>
            <a:endParaRPr lang="en-US" sz="17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31999" y="4422447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331" y="3316835"/>
                <a:ext cx="503063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4272137" y="4627632"/>
            <a:ext cx="33490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098283" y="2905984"/>
            <a:ext cx="1485900" cy="50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/>
              <a:t>LUT </a:t>
            </a:r>
            <a:r>
              <a:rPr lang="en-US" sz="2000" err="1"/>
              <a:t>của</a:t>
            </a:r>
            <a:r>
              <a:rPr lang="en-US" sz="2000"/>
              <a:t> </a:t>
            </a:r>
            <a:r>
              <a:rPr lang="en-US" sz="2000" err="1"/>
              <a:t>biên</a:t>
            </a:r>
            <a:r>
              <a:rPr lang="en-US" sz="2000"/>
              <a:t> </a:t>
            </a:r>
            <a:r>
              <a:rPr lang="en-US" sz="2000" err="1"/>
              <a:t>độ</a:t>
            </a:r>
            <a:endParaRPr lang="en-US" sz="2000"/>
          </a:p>
        </p:txBody>
      </p:sp>
      <p:sp>
        <p:nvSpPr>
          <p:cNvPr id="78" name="Flowchart: Delay 77"/>
          <p:cNvSpPr/>
          <p:nvPr/>
        </p:nvSpPr>
        <p:spPr>
          <a:xfrm>
            <a:off x="5911106" y="4880736"/>
            <a:ext cx="685800" cy="55929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55230" y="3814448"/>
            <a:ext cx="1657350" cy="82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Tính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toán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biên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độ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262094" y="4146719"/>
            <a:ext cx="3449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631999" y="3941535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330" y="2956150"/>
                <a:ext cx="50306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4607037" y="5440026"/>
            <a:ext cx="744029" cy="988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>
                <a:solidFill>
                  <a:schemeClr val="tx1"/>
                </a:solidFill>
              </a:rPr>
              <a:t>So </a:t>
            </a:r>
            <a:r>
              <a:rPr lang="en-US" sz="1700" err="1">
                <a:solidFill>
                  <a:schemeClr val="tx1"/>
                </a:solidFill>
              </a:rPr>
              <a:t>sánh</a:t>
            </a:r>
            <a:endParaRPr lang="en-US" sz="17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664574" y="5873957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47" y="4405466"/>
                <a:ext cx="50306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4304708" y="6079140"/>
            <a:ext cx="3023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294670" y="5598227"/>
            <a:ext cx="31236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664573" y="5393043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46" y="4044781"/>
                <a:ext cx="503063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Elbow Connector 107"/>
          <p:cNvCxnSpPr/>
          <p:nvPr/>
        </p:nvCxnSpPr>
        <p:spPr>
          <a:xfrm>
            <a:off x="5370698" y="4223514"/>
            <a:ext cx="540408" cy="7741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flipV="1">
            <a:off x="5370698" y="5300227"/>
            <a:ext cx="540408" cy="739747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nual Operation 25"/>
          <p:cNvSpPr/>
          <p:nvPr/>
        </p:nvSpPr>
        <p:spPr>
          <a:xfrm rot="16200000">
            <a:off x="10320301" y="4078339"/>
            <a:ext cx="831859" cy="304085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194256" y="4006020"/>
            <a:ext cx="1393088" cy="191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193394" y="3993275"/>
            <a:ext cx="361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193394" y="4380889"/>
            <a:ext cx="361839" cy="35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2"/>
          </p:cNvCxnSpPr>
          <p:nvPr/>
        </p:nvCxnSpPr>
        <p:spPr>
          <a:xfrm>
            <a:off x="10888269" y="4230377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438799" y="3800831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31" y="2850622"/>
                <a:ext cx="50306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438799" y="4175441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30" y="3131579"/>
                <a:ext cx="503063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/>
          <p:cNvCxnSpPr>
            <a:stCxn id="78" idx="3"/>
          </p:cNvCxnSpPr>
          <p:nvPr/>
        </p:nvCxnSpPr>
        <p:spPr>
          <a:xfrm>
            <a:off x="6596908" y="5160377"/>
            <a:ext cx="41296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6200000" flipH="1">
            <a:off x="9691086" y="3502153"/>
            <a:ext cx="984432" cy="80808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065783" y="7028220"/>
            <a:ext cx="1485900" cy="50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/>
              <a:t>LUT </a:t>
            </a:r>
            <a:r>
              <a:rPr lang="en-US" sz="2000" err="1"/>
              <a:t>của</a:t>
            </a:r>
            <a:r>
              <a:rPr lang="en-US" sz="2000"/>
              <a:t> </a:t>
            </a:r>
            <a:r>
              <a:rPr lang="en-US" sz="2000" err="1"/>
              <a:t>góc</a:t>
            </a:r>
            <a:endParaRPr lang="en-US" sz="2000"/>
          </a:p>
        </p:txBody>
      </p:sp>
      <p:sp>
        <p:nvSpPr>
          <p:cNvPr id="160" name="Rectangle 159"/>
          <p:cNvSpPr/>
          <p:nvPr/>
        </p:nvSpPr>
        <p:spPr>
          <a:xfrm>
            <a:off x="7555230" y="5795367"/>
            <a:ext cx="1657350" cy="82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Tính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toán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góc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1" name="Flowchart: Manual Operation 160"/>
          <p:cNvSpPr/>
          <p:nvPr/>
        </p:nvSpPr>
        <p:spPr>
          <a:xfrm rot="16200000">
            <a:off x="10320301" y="6059258"/>
            <a:ext cx="831859" cy="304085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9245799" y="5990825"/>
            <a:ext cx="1338378" cy="35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193394" y="5974193"/>
            <a:ext cx="361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193394" y="6361805"/>
            <a:ext cx="361839" cy="35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2"/>
          </p:cNvCxnSpPr>
          <p:nvPr/>
        </p:nvCxnSpPr>
        <p:spPr>
          <a:xfrm>
            <a:off x="10888269" y="6211296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6418890" y="5789179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58" y="4341883"/>
                <a:ext cx="503063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6418889" y="6163789"/>
                <a:ext cx="754595" cy="43966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57" y="4622840"/>
                <a:ext cx="503063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Elbow Connector 170"/>
          <p:cNvCxnSpPr>
            <a:stCxn id="159" idx="0"/>
          </p:cNvCxnSpPr>
          <p:nvPr/>
        </p:nvCxnSpPr>
        <p:spPr>
          <a:xfrm rot="5400000" flipH="1" flipV="1">
            <a:off x="9865024" y="6309060"/>
            <a:ext cx="662871" cy="77544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26" idx="1"/>
          </p:cNvCxnSpPr>
          <p:nvPr/>
        </p:nvCxnSpPr>
        <p:spPr>
          <a:xfrm flipV="1">
            <a:off x="10736228" y="4563121"/>
            <a:ext cx="0" cy="5972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61" idx="3"/>
          </p:cNvCxnSpPr>
          <p:nvPr/>
        </p:nvCxnSpPr>
        <p:spPr>
          <a:xfrm>
            <a:off x="10736228" y="5160376"/>
            <a:ext cx="0" cy="7181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83" idx="2"/>
          </p:cNvCxnSpPr>
          <p:nvPr/>
        </p:nvCxnSpPr>
        <p:spPr>
          <a:xfrm flipH="1" flipV="1">
            <a:off x="8383907" y="4639227"/>
            <a:ext cx="5714" cy="5166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60" idx="0"/>
          </p:cNvCxnSpPr>
          <p:nvPr/>
        </p:nvCxnSpPr>
        <p:spPr>
          <a:xfrm flipH="1">
            <a:off x="8383907" y="5127796"/>
            <a:ext cx="5714" cy="667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8349621" y="5091796"/>
            <a:ext cx="68579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0692308" y="5109576"/>
            <a:ext cx="68579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091817" y="2360569"/>
            <a:ext cx="8115300" cy="547443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291717" y="4146719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2291717" y="6127637"/>
            <a:ext cx="11057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049582" y="3645590"/>
            <a:ext cx="667161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smtClean="0"/>
              <a:t>dx</a:t>
            </a:r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2049582" y="5598228"/>
            <a:ext cx="667161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err="1" smtClean="0"/>
              <a:t>dy</a:t>
            </a:r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1455416" y="3710000"/>
            <a:ext cx="1917684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err="1" smtClean="0"/>
              <a:t>Biên</a:t>
            </a:r>
            <a:r>
              <a:rPr lang="en-US" smtClean="0"/>
              <a:t> </a:t>
            </a:r>
            <a:r>
              <a:rPr lang="en-US" err="1" smtClean="0"/>
              <a:t>độ</a:t>
            </a:r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1510990" y="5707111"/>
            <a:ext cx="1917684" cy="531993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pPr algn="ctr"/>
            <a:r>
              <a:rPr lang="en-US" err="1" smtClean="0"/>
              <a:t>Góc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70700" y="3820010"/>
            <a:ext cx="344303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200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0361" y="6053034"/>
            <a:ext cx="344303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/>
          <a:p>
            <a:r>
              <a:rPr lang="en-US" sz="200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08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>
                <a:hlinkClick r:id="rId2"/>
              </a:rPr>
              <a:t>Finding People in Images and Videos – </a:t>
            </a:r>
            <a:r>
              <a:rPr lang="en-US" sz="2900" err="1">
                <a:hlinkClick r:id="rId2"/>
              </a:rPr>
              <a:t>Navneet</a:t>
            </a:r>
            <a:r>
              <a:rPr lang="en-US" sz="2900">
                <a:hlinkClick r:id="rId2"/>
              </a:rPr>
              <a:t> DALAL</a:t>
            </a:r>
            <a:endParaRPr lang="en-US" sz="2900">
              <a:hlinkClick r:id="rId3"/>
            </a:endParaRPr>
          </a:p>
          <a:p>
            <a:r>
              <a:rPr lang="en-US" sz="2900">
                <a:hlinkClick r:id="rId3"/>
              </a:rPr>
              <a:t>An Energy-efficient Hardware Implementation of HOG-based - </a:t>
            </a:r>
            <a:r>
              <a:rPr lang="en-US" sz="2900" err="1">
                <a:hlinkClick r:id="rId3"/>
              </a:rPr>
              <a:t>Amr</a:t>
            </a:r>
            <a:r>
              <a:rPr lang="en-US" sz="2900">
                <a:hlinkClick r:id="rId3"/>
              </a:rPr>
              <a:t> Suleiman · Vivienne </a:t>
            </a:r>
            <a:r>
              <a:rPr lang="en-US" sz="2900" err="1">
                <a:hlinkClick r:id="rId3"/>
              </a:rPr>
              <a:t>Sze</a:t>
            </a:r>
            <a:endParaRPr lang="en-US" sz="2900"/>
          </a:p>
          <a:p>
            <a:endParaRPr lang="en-US" sz="2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Gradient</a:t>
            </a:r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2071502" y="3822611"/>
            <a:ext cx="2190750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="1" smtClean="0">
                <a:solidFill>
                  <a:srgbClr val="FF0000"/>
                </a:solidFill>
              </a:rPr>
              <a:t>ata RGB</a:t>
            </a: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[9..0][2..0][7..0]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6852" y="3300060"/>
            <a:ext cx="10287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err="1" smtClean="0">
                <a:solidFill>
                  <a:schemeClr val="tx1"/>
                </a:solidFill>
              </a:rPr>
              <a:t>dx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6852" y="4824060"/>
            <a:ext cx="1028700" cy="10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err="1" smtClean="0">
                <a:solidFill>
                  <a:schemeClr val="tx1"/>
                </a:solidFill>
              </a:rPr>
              <a:t>dy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52703" y="2677800"/>
            <a:ext cx="4162425" cy="379734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99"/>
          <p:cNvSpPr txBox="1"/>
          <p:nvPr/>
        </p:nvSpPr>
        <p:spPr>
          <a:xfrm>
            <a:off x="5500502" y="3089538"/>
            <a:ext cx="1371600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</a:t>
            </a:r>
            <a:r>
              <a:rPr lang="en-US" smtClean="0"/>
              <a:t>ata</a:t>
            </a:r>
          </a:p>
          <a:p>
            <a:pPr algn="ctr"/>
            <a:r>
              <a:rPr lang="en-US" smtClean="0"/>
              <a:t>[9..0][7..0]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491593" y="4570060"/>
            <a:ext cx="952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44093" y="3805356"/>
            <a:ext cx="1371600" cy="1529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>
                <a:solidFill>
                  <a:schemeClr val="tx1"/>
                </a:solidFill>
              </a:rPr>
              <a:t>RGB2Y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038" name="Elbow Connector 1037"/>
          <p:cNvCxnSpPr>
            <a:endCxn id="6" idx="1"/>
          </p:cNvCxnSpPr>
          <p:nvPr/>
        </p:nvCxnSpPr>
        <p:spPr>
          <a:xfrm flipV="1">
            <a:off x="5815695" y="3808060"/>
            <a:ext cx="961159" cy="5080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endCxn id="7" idx="1"/>
          </p:cNvCxnSpPr>
          <p:nvPr/>
        </p:nvCxnSpPr>
        <p:spPr>
          <a:xfrm>
            <a:off x="5815695" y="4824060"/>
            <a:ext cx="961159" cy="5080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99"/>
          <p:cNvSpPr txBox="1"/>
          <p:nvPr/>
        </p:nvSpPr>
        <p:spPr>
          <a:xfrm>
            <a:off x="5500502" y="5337474"/>
            <a:ext cx="1371600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</a:t>
            </a:r>
            <a:r>
              <a:rPr lang="en-US" smtClean="0"/>
              <a:t>ata</a:t>
            </a:r>
          </a:p>
          <a:p>
            <a:pPr algn="ctr"/>
            <a:r>
              <a:rPr lang="en-US" smtClean="0"/>
              <a:t>[9..0][7..0]</a:t>
            </a:r>
            <a:endParaRPr lang="en-US"/>
          </a:p>
        </p:txBody>
      </p:sp>
      <p:cxnSp>
        <p:nvCxnSpPr>
          <p:cNvPr id="1046" name="Straight Arrow Connector 1045"/>
          <p:cNvCxnSpPr>
            <a:stCxn id="6" idx="3"/>
          </p:cNvCxnSpPr>
          <p:nvPr/>
        </p:nvCxnSpPr>
        <p:spPr>
          <a:xfrm flipV="1">
            <a:off x="7805552" y="3805358"/>
            <a:ext cx="819150" cy="2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stCxn id="7" idx="3"/>
          </p:cNvCxnSpPr>
          <p:nvPr/>
        </p:nvCxnSpPr>
        <p:spPr>
          <a:xfrm>
            <a:off x="7805552" y="5332060"/>
            <a:ext cx="819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9"/>
          <p:cNvSpPr txBox="1"/>
          <p:nvPr/>
        </p:nvSpPr>
        <p:spPr>
          <a:xfrm>
            <a:off x="8624702" y="3431632"/>
            <a:ext cx="1509898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>
                <a:solidFill>
                  <a:srgbClr val="FF0000"/>
                </a:solidFill>
              </a:rPr>
              <a:t>dx</a:t>
            </a: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[9..0][7..0]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7" name="TextBox 99"/>
          <p:cNvSpPr txBox="1"/>
          <p:nvPr/>
        </p:nvSpPr>
        <p:spPr>
          <a:xfrm>
            <a:off x="8653401" y="4958337"/>
            <a:ext cx="1509898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err="1" smtClean="0">
                <a:solidFill>
                  <a:srgbClr val="FF0000"/>
                </a:solidFill>
              </a:rPr>
              <a:t>dy</a:t>
            </a:r>
            <a:endParaRPr lang="en-US" b="1" smtClean="0">
              <a:solidFill>
                <a:srgbClr val="FF0000"/>
              </a:solidFill>
            </a:endParaRP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[9..0][7..0]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Cell Oriented Histogram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5002" y="3424963"/>
            <a:ext cx="1414276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dx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5002" y="4768928"/>
            <a:ext cx="1414276" cy="7078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 b="1" err="1">
                <a:solidFill>
                  <a:srgbClr val="FF0000"/>
                </a:solidFill>
              </a:rPr>
              <a:t>dy</a:t>
            </a:r>
            <a:endParaRPr lang="en-US" sz="2000" b="1">
              <a:solidFill>
                <a:srgbClr val="FF0000"/>
              </a:solidFill>
            </a:endParaRP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[9..0][7..0]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3278148"/>
            <a:ext cx="1752600" cy="2333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Histogram Calculation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6491" y="2355787"/>
            <a:ext cx="6545964" cy="464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 rot="16200000">
            <a:off x="7151105" y="4108043"/>
            <a:ext cx="3064808" cy="911107"/>
          </a:xfrm>
          <a:prstGeom prst="trapezoid">
            <a:avLst>
              <a:gd name="adj" fmla="val 40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1" tIns="45715" rIns="91431" bIns="45715" rtlCol="0" anchor="ctr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MUX2-9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2253" y="4325944"/>
            <a:ext cx="1446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81802" y="3769444"/>
            <a:ext cx="1446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5" idx="1"/>
          </p:cNvCxnSpPr>
          <p:nvPr/>
        </p:nvCxnSpPr>
        <p:spPr>
          <a:xfrm flipV="1">
            <a:off x="8683510" y="5913128"/>
            <a:ext cx="0" cy="541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13410" y="5192972"/>
            <a:ext cx="722626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/>
              <a:t>bin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13409" y="4325944"/>
            <a:ext cx="1080212" cy="7078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/>
              <a:t>m1</a:t>
            </a:r>
          </a:p>
          <a:p>
            <a:pPr algn="ctr"/>
            <a:r>
              <a:rPr lang="en-US" sz="2000"/>
              <a:t>[22..0]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3408" y="3062948"/>
            <a:ext cx="1166805" cy="7078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/>
              <a:t>m2</a:t>
            </a:r>
          </a:p>
          <a:p>
            <a:pPr algn="ctr"/>
            <a:r>
              <a:rPr lang="en-US" sz="2000"/>
              <a:t>[22...0]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139062" y="3278148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139062" y="3632091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139062" y="3986034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39062" y="4301811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139062" y="4643985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139062" y="4968114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139062" y="5257799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139062" y="5593081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39062" y="5916890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677400" y="3062949"/>
            <a:ext cx="1066800" cy="326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US" err="1" smtClean="0"/>
              <a:t>Hist</a:t>
            </a:r>
            <a:endParaRPr lang="en-US" smtClean="0"/>
          </a:p>
          <a:p>
            <a:pPr algn="ctr"/>
            <a:r>
              <a:rPr lang="en-US" smtClean="0"/>
              <a:t>9 bins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744200" y="3687679"/>
            <a:ext cx="1524000" cy="7078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 b="1" err="1">
                <a:solidFill>
                  <a:srgbClr val="FF0000"/>
                </a:solidFill>
              </a:rPr>
              <a:t>hist</a:t>
            </a:r>
            <a:endParaRPr lang="en-US" sz="2000" b="1">
              <a:solidFill>
                <a:srgbClr val="FF0000"/>
              </a:solidFill>
            </a:endParaRP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[8..0][22..0]</a:t>
            </a:r>
          </a:p>
        </p:txBody>
      </p:sp>
      <p:cxnSp>
        <p:nvCxnSpPr>
          <p:cNvPr id="68" name="Elbow Connector 67"/>
          <p:cNvCxnSpPr/>
          <p:nvPr/>
        </p:nvCxnSpPr>
        <p:spPr>
          <a:xfrm>
            <a:off x="6781800" y="5163482"/>
            <a:ext cx="1915358" cy="129077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4019278" y="3632091"/>
            <a:ext cx="988312" cy="2936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4019278" y="4976061"/>
            <a:ext cx="988312" cy="2936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TextBox 8"/>
          <p:cNvSpPr txBox="1"/>
          <p:nvPr/>
        </p:nvSpPr>
        <p:spPr>
          <a:xfrm>
            <a:off x="1795774" y="4099140"/>
            <a:ext cx="2026926" cy="747437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(row = 10 pixel)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17677" y="3619391"/>
            <a:ext cx="1447797" cy="2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smtClean="0">
                <a:solidFill>
                  <a:schemeClr val="tx1"/>
                </a:solidFill>
              </a:rPr>
              <a:t>Gradient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32" name="TextBox 99"/>
          <p:cNvSpPr txBox="1"/>
          <p:nvPr/>
        </p:nvSpPr>
        <p:spPr>
          <a:xfrm>
            <a:off x="5290899" y="3179731"/>
            <a:ext cx="1509898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Dx row</a:t>
            </a:r>
            <a:endParaRPr lang="en-US"/>
          </a:p>
        </p:txBody>
      </p:sp>
      <p:sp>
        <p:nvSpPr>
          <p:cNvPr id="33" name="TextBox 99"/>
          <p:cNvSpPr txBox="1"/>
          <p:nvPr/>
        </p:nvSpPr>
        <p:spPr>
          <a:xfrm>
            <a:off x="5290899" y="6154451"/>
            <a:ext cx="1509898" cy="439660"/>
          </a:xfrm>
          <a:prstGeom prst="rect">
            <a:avLst/>
          </a:prstGeom>
          <a:noFill/>
        </p:spPr>
        <p:txBody>
          <a:bodyPr wrap="square" lIns="130609" tIns="65304" rIns="130609" bIns="65304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Dy row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47757" y="3619391"/>
            <a:ext cx="1752600" cy="2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Histogram Calculation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10000" y="2752085"/>
            <a:ext cx="8534400" cy="4648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0609" tIns="65304" rIns="130609" bIns="65304" rtlCol="0" anchor="ctr"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rapezoid 37"/>
          <p:cNvSpPr/>
          <p:nvPr/>
        </p:nvSpPr>
        <p:spPr>
          <a:xfrm rot="16200000">
            <a:off x="8321920" y="4504341"/>
            <a:ext cx="3064808" cy="911107"/>
          </a:xfrm>
          <a:prstGeom prst="trapezoid">
            <a:avLst>
              <a:gd name="adj" fmla="val 40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1" tIns="45715" rIns="91431" bIns="45715" rtlCol="0" anchor="ctr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MUX2-9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200810" y="4722242"/>
            <a:ext cx="1197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200359" y="4165742"/>
            <a:ext cx="1198411" cy="1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 flipV="1">
            <a:off x="9854324" y="6309426"/>
            <a:ext cx="1" cy="411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57099" y="6701838"/>
            <a:ext cx="722626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/>
              <a:t>bin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31966" y="4722242"/>
            <a:ext cx="1166804" cy="7078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 smtClean="0"/>
              <a:t>M2</a:t>
            </a:r>
          </a:p>
          <a:p>
            <a:pPr algn="ctr"/>
            <a:r>
              <a:rPr lang="en-US" sz="2000" smtClean="0"/>
              <a:t>(22 bit)</a:t>
            </a:r>
            <a:endParaRPr lang="en-US" sz="2000"/>
          </a:p>
        </p:txBody>
      </p:sp>
      <p:sp>
        <p:nvSpPr>
          <p:cNvPr id="44" name="TextBox 43"/>
          <p:cNvSpPr txBox="1"/>
          <p:nvPr/>
        </p:nvSpPr>
        <p:spPr>
          <a:xfrm>
            <a:off x="8231965" y="3459246"/>
            <a:ext cx="1166805" cy="7078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 smtClean="0"/>
              <a:t>M1</a:t>
            </a:r>
          </a:p>
          <a:p>
            <a:pPr algn="ctr"/>
            <a:r>
              <a:rPr lang="en-US" sz="2000" smtClean="0"/>
              <a:t>(22 bit)</a:t>
            </a:r>
            <a:endParaRPr lang="en-US" sz="200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0309877" y="3674446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309877" y="4028389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309877" y="4382332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309877" y="4698109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309877" y="5040283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309877" y="5364412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309877" y="5654097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309877" y="5989379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309877" y="6313188"/>
            <a:ext cx="538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848215" y="3459247"/>
            <a:ext cx="1066800" cy="326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US" err="1" smtClean="0"/>
              <a:t>Hist</a:t>
            </a:r>
            <a:endParaRPr lang="en-US" smtClean="0"/>
          </a:p>
          <a:p>
            <a:pPr algn="ctr"/>
            <a:r>
              <a:rPr lang="en-US" smtClean="0"/>
              <a:t>9 bins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1927714" y="4559794"/>
            <a:ext cx="1524000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Hist 1 bin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56" name="Elbow Connector 55"/>
          <p:cNvCxnSpPr/>
          <p:nvPr/>
        </p:nvCxnSpPr>
        <p:spPr>
          <a:xfrm>
            <a:off x="8207977" y="5812789"/>
            <a:ext cx="1646348" cy="90811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11915014" y="4933573"/>
            <a:ext cx="1648586" cy="2852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5665476" y="3980581"/>
            <a:ext cx="760745" cy="2714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5665475" y="5507287"/>
            <a:ext cx="750531" cy="282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3131826" y="4846577"/>
            <a:ext cx="1085851" cy="22663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 Calculation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18003" y="8445826"/>
            <a:ext cx="3200400" cy="486833"/>
          </a:xfrm>
        </p:spPr>
        <p:txBody>
          <a:bodyPr/>
          <a:lstStyle/>
          <a:p>
            <a:fld id="{5CA5FFF0-460B-4A40-9034-F2BF1761D3ED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45840" y="3729391"/>
                <a:ext cx="4307157" cy="129265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marL="457154" indent="-457154">
                  <a:buFont typeface="Wingdings" pitchFamily="2" charset="2"/>
                  <a:buChar char="Ø"/>
                </a:pPr>
                <a:r>
                  <a:rPr lang="en-US" smtClean="0"/>
                  <a:t>Histogram Calculation:</a:t>
                </a:r>
              </a:p>
              <a:p>
                <a:pPr marL="1110199" lvl="1" indent="-457154">
                  <a:buFont typeface="Arial" pitchFamily="34" charset="0"/>
                  <a:buChar char="•"/>
                </a:pPr>
                <a:r>
                  <a:rPr lang="en-US" smtClean="0"/>
                  <a:t>Input   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</m:oMath>
                </a14:m>
                <a:endParaRPr lang="en-US" smtClean="0"/>
              </a:p>
              <a:p>
                <a:pPr marL="1110199" lvl="1" indent="-457154">
                  <a:buFont typeface="Arial" pitchFamily="34" charset="0"/>
                  <a:buChar char="•"/>
                </a:pPr>
                <a:r>
                  <a:rPr lang="en-US" smtClean="0"/>
                  <a:t>Output: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40" y="3729391"/>
                <a:ext cx="4307157" cy="1292651"/>
              </a:xfrm>
              <a:prstGeom prst="rect">
                <a:avLst/>
              </a:prstGeom>
              <a:blipFill rotWithShape="1">
                <a:blip r:embed="rId2"/>
                <a:stretch>
                  <a:fillRect l="-1275" t="-3774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45841" y="5497610"/>
                <a:ext cx="11794850" cy="311789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marL="457154" indent="-457154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mtClean="0"/>
                  <a:t>Equation:</a:t>
                </a:r>
              </a:p>
              <a:p>
                <a:pPr marL="1167343" lvl="1" indent="-514299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;    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func>
                  </m:oMath>
                </a14:m>
                <a:endParaRPr lang="en-US"/>
              </a:p>
              <a:p>
                <a:pPr marL="1167343" lvl="1" indent="-514299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𝑑𝑥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⇒</m:t>
                    </m:r>
                    <m:r>
                      <a:rPr lang="en-US" i="1">
                        <a:latin typeface="Cambria Math"/>
                      </a:rPr>
                      <m:t>𝑏𝑖𝑛</m:t>
                    </m:r>
                  </m:oMath>
                </a14:m>
                <a:endParaRPr lang="en-US"/>
              </a:p>
              <a:p>
                <a:pPr marL="1167343" lvl="1" indent="-514299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1=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2800"/>
                  <a:t>; </a:t>
                </a:r>
                <a:r>
                  <a:rPr lang="en-US" sz="2800" smtClean="0"/>
                  <a:t>    </a:t>
                </a:r>
                <a:endParaRPr lang="en-US" smtClean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41" y="5497610"/>
                <a:ext cx="11794850" cy="3117895"/>
              </a:xfrm>
              <a:prstGeom prst="rect">
                <a:avLst/>
              </a:prstGeom>
              <a:blipFill rotWithShape="1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rot="-600000" flipH="1">
            <a:off x="9527330" y="2507571"/>
            <a:ext cx="1371600" cy="236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-600000" flipH="1">
            <a:off x="9509556" y="2278793"/>
            <a:ext cx="457200" cy="2667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-600000">
            <a:off x="9057631" y="2356052"/>
            <a:ext cx="457200" cy="2667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-600000">
            <a:off x="8258878" y="2810505"/>
            <a:ext cx="1295400" cy="228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-600000">
            <a:off x="7557223" y="3482011"/>
            <a:ext cx="2057400" cy="1676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-600000">
            <a:off x="7242426" y="4276413"/>
            <a:ext cx="2438400" cy="914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-600000" flipV="1">
            <a:off x="9592363" y="3078616"/>
            <a:ext cx="1676400" cy="1752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21000000" flipH="1">
            <a:off x="10769293" y="3057163"/>
            <a:ext cx="353140" cy="619132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800000" flipH="1">
            <a:off x="10247980" y="3111935"/>
            <a:ext cx="1371600" cy="236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600000" flipH="1">
            <a:off x="9942357" y="2749286"/>
            <a:ext cx="1371600" cy="236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9746928" y="4494564"/>
            <a:ext cx="2754481" cy="476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-600000" flipV="1">
            <a:off x="9646125" y="3795957"/>
            <a:ext cx="1277227" cy="1065812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21000000" flipH="1">
            <a:off x="9912192" y="3103792"/>
            <a:ext cx="1219206" cy="102156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-600000" flipV="1">
            <a:off x="9686786" y="4248683"/>
            <a:ext cx="387352" cy="692752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9735189" y="2948756"/>
            <a:ext cx="1367944" cy="2995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727457" y="4963455"/>
            <a:ext cx="13756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9735189" y="2951751"/>
            <a:ext cx="6143" cy="20117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11102615" y="2951754"/>
            <a:ext cx="518" cy="2011701"/>
          </a:xfrm>
          <a:prstGeom prst="line">
            <a:avLst/>
          </a:prstGeom>
          <a:ln w="127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829975" y="5025149"/>
                <a:ext cx="457200" cy="37496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acc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975" y="5025149"/>
                <a:ext cx="457200" cy="374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280956" y="2770505"/>
                <a:ext cx="457200" cy="37496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𝑑𝑦</m:t>
                          </m:r>
                        </m:e>
                      </m:acc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56" y="2770505"/>
                <a:ext cx="457200" cy="374964"/>
              </a:xfrm>
              <a:prstGeom prst="rect">
                <a:avLst/>
              </a:prstGeom>
              <a:blipFill rotWithShape="1">
                <a:blip r:embed="rId5"/>
                <a:stretch>
                  <a:fillRect l="-133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10762127" y="2648141"/>
            <a:ext cx="367066" cy="52321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val</a:t>
            </a:r>
            <a:endParaRPr 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0784502" y="3729391"/>
                <a:ext cx="367066" cy="307766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502" y="3729391"/>
                <a:ext cx="367066" cy="3077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749309" y="3854546"/>
                <a:ext cx="367066" cy="307766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309" y="3854546"/>
                <a:ext cx="367066" cy="3077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2849657" y="4293035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657" y="4293035"/>
                <a:ext cx="457200" cy="338544"/>
              </a:xfrm>
              <a:prstGeom prst="rect">
                <a:avLst/>
              </a:prstGeom>
              <a:blipFill rotWithShape="1">
                <a:blip r:embed="rId8"/>
                <a:stretch>
                  <a:fillRect l="-20000"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2535941" y="3218879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1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941" y="3218879"/>
                <a:ext cx="457200" cy="338544"/>
              </a:xfrm>
              <a:prstGeom prst="rect">
                <a:avLst/>
              </a:prstGeom>
              <a:blipFill rotWithShape="1">
                <a:blip r:embed="rId9"/>
                <a:stretch>
                  <a:fillRect l="-18667" r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1680542" y="2257177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2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542" y="2257177"/>
                <a:ext cx="457200" cy="338544"/>
              </a:xfrm>
              <a:prstGeom prst="rect">
                <a:avLst/>
              </a:prstGeom>
              <a:blipFill rotWithShape="1">
                <a:blip r:embed="rId10"/>
                <a:stretch>
                  <a:fillRect l="-20000"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0628157" y="1678289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3 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157" y="1678289"/>
                <a:ext cx="457200" cy="338544"/>
              </a:xfrm>
              <a:prstGeom prst="rect">
                <a:avLst/>
              </a:prstGeom>
              <a:blipFill rotWithShape="1">
                <a:blip r:embed="rId11"/>
                <a:stretch>
                  <a:fillRect l="-24000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509556" y="1544282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4 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556" y="1544282"/>
                <a:ext cx="457200" cy="338544"/>
              </a:xfrm>
              <a:prstGeom prst="rect">
                <a:avLst/>
              </a:prstGeom>
              <a:blipFill rotWithShape="1">
                <a:blip r:embed="rId12"/>
                <a:stretch>
                  <a:fillRect l="-24000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372344" y="1882826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5 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44" y="1882826"/>
                <a:ext cx="457200" cy="338544"/>
              </a:xfrm>
              <a:prstGeom prst="rect">
                <a:avLst/>
              </a:prstGeom>
              <a:blipFill rotWithShape="1">
                <a:blip r:embed="rId13"/>
                <a:stretch>
                  <a:fillRect l="-24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427299" y="2456761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6 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99" y="2456761"/>
                <a:ext cx="457200" cy="338544"/>
              </a:xfrm>
              <a:prstGeom prst="rect">
                <a:avLst/>
              </a:prstGeom>
              <a:blipFill rotWithShape="1">
                <a:blip r:embed="rId14"/>
                <a:stretch>
                  <a:fillRect l="-24000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81308" y="3273749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7 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08" y="3273749"/>
                <a:ext cx="457200" cy="338544"/>
              </a:xfrm>
              <a:prstGeom prst="rect">
                <a:avLst/>
              </a:prstGeom>
              <a:blipFill rotWithShape="1">
                <a:blip r:embed="rId15"/>
                <a:stretch>
                  <a:fillRect l="-24000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363741" y="4156020"/>
                <a:ext cx="457200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𝑏𝑖𝑛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8 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741" y="4156020"/>
                <a:ext cx="457200" cy="338544"/>
              </a:xfrm>
              <a:prstGeom prst="rect">
                <a:avLst/>
              </a:prstGeom>
              <a:blipFill rotWithShape="1">
                <a:blip r:embed="rId16"/>
                <a:stretch>
                  <a:fillRect l="-25333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1173507" y="2836423"/>
                <a:ext cx="491856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507" y="2836423"/>
                <a:ext cx="491856" cy="3385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0323236" y="2494258"/>
                <a:ext cx="622424" cy="307766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236" y="2494258"/>
                <a:ext cx="622424" cy="30776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/>
          <p:cNvSpPr/>
          <p:nvPr/>
        </p:nvSpPr>
        <p:spPr>
          <a:xfrm>
            <a:off x="9727457" y="4419882"/>
            <a:ext cx="739684" cy="1077728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0048662" y="4505801"/>
                <a:ext cx="488949" cy="338544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662" y="4505801"/>
                <a:ext cx="488949" cy="3385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901709" y="4006946"/>
                <a:ext cx="367066" cy="307766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709" y="4006946"/>
                <a:ext cx="367066" cy="30776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295735" y="4173314"/>
            <a:ext cx="1434322" cy="14322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298246" y="5236939"/>
            <a:ext cx="915064" cy="365436"/>
          </a:xfrm>
          <a:prstGeom prst="line">
            <a:avLst/>
          </a:prstGeom>
          <a:ln w="3175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295735" y="4525740"/>
            <a:ext cx="551672" cy="1079810"/>
          </a:xfrm>
          <a:prstGeom prst="line">
            <a:avLst/>
          </a:prstGeom>
          <a:ln w="317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0" idx="0"/>
          </p:cNvCxnSpPr>
          <p:nvPr/>
        </p:nvCxnSpPr>
        <p:spPr>
          <a:xfrm flipV="1">
            <a:off x="8445116" y="5622300"/>
            <a:ext cx="3021541" cy="2260"/>
          </a:xfrm>
          <a:prstGeom prst="straightConnector1">
            <a:avLst/>
          </a:prstGeom>
          <a:ln w="190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279441" y="3490691"/>
            <a:ext cx="549" cy="2896026"/>
          </a:xfrm>
          <a:prstGeom prst="straightConnector1">
            <a:avLst/>
          </a:prstGeom>
          <a:ln w="190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825816" y="5629106"/>
                <a:ext cx="457200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816" y="5629106"/>
                <a:ext cx="457200" cy="339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841710" y="4641363"/>
                <a:ext cx="457200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𝑑𝑦</m:t>
                          </m:r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710" y="4641363"/>
                <a:ext cx="457200" cy="339635"/>
              </a:xfrm>
              <a:prstGeom prst="rect">
                <a:avLst/>
              </a:prstGeom>
              <a:blipFill rotWithShape="1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>
          <a:xfrm flipH="1">
            <a:off x="9847407" y="4176489"/>
            <a:ext cx="879475" cy="3524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0210135" y="4176489"/>
            <a:ext cx="516747" cy="10668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8367857" y="4176493"/>
            <a:ext cx="2362200" cy="158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0730057" y="4173314"/>
            <a:ext cx="14605" cy="2133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210135" y="5240114"/>
            <a:ext cx="0" cy="36543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9841057" y="4518933"/>
            <a:ext cx="3176" cy="159384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298910" y="4529497"/>
            <a:ext cx="551672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653324" y="5240114"/>
            <a:ext cx="1556811" cy="375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277638" y="6112192"/>
            <a:ext cx="559608" cy="589"/>
          </a:xfrm>
          <a:prstGeom prst="straightConnector1">
            <a:avLst/>
          </a:prstGeom>
          <a:ln w="25400" cap="flat" cmpd="sng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850582" y="6112192"/>
            <a:ext cx="885825" cy="0"/>
          </a:xfrm>
          <a:prstGeom prst="straightConnector1">
            <a:avLst/>
          </a:prstGeom>
          <a:ln w="25400" cap="flat" cmpd="sng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9673099" y="4182884"/>
                <a:ext cx="354965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99" y="4182884"/>
                <a:ext cx="354965" cy="339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0253243" y="5047119"/>
                <a:ext cx="354965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243" y="5047119"/>
                <a:ext cx="354965" cy="3396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0615828" y="3875118"/>
                <a:ext cx="354965" cy="307766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28" y="3875118"/>
                <a:ext cx="354965" cy="3077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219592" y="6146212"/>
                <a:ext cx="810751" cy="24050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92" y="6146212"/>
                <a:ext cx="810751" cy="2405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9933911" y="6146212"/>
                <a:ext cx="810751" cy="24050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911" y="6146212"/>
                <a:ext cx="810751" cy="2405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/>
          <p:cNvCxnSpPr/>
          <p:nvPr/>
        </p:nvCxnSpPr>
        <p:spPr>
          <a:xfrm flipV="1">
            <a:off x="8634557" y="5247734"/>
            <a:ext cx="0" cy="37755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8630577" y="4175695"/>
            <a:ext cx="3980" cy="105775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7868464" y="5292152"/>
                <a:ext cx="766093" cy="24050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464" y="5292152"/>
                <a:ext cx="766093" cy="2405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868464" y="4579209"/>
                <a:ext cx="762113" cy="24050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464" y="4579209"/>
                <a:ext cx="762113" cy="2405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/>
          <p:cNvCxnSpPr/>
          <p:nvPr/>
        </p:nvCxnSpPr>
        <p:spPr>
          <a:xfrm>
            <a:off x="9281822" y="5614600"/>
            <a:ext cx="1444512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9279441" y="4178080"/>
            <a:ext cx="12611" cy="143291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11320607" y="5622300"/>
                <a:ext cx="292100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607" y="5622300"/>
                <a:ext cx="292100" cy="24621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8990270" y="3367583"/>
                <a:ext cx="292100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270" y="3367583"/>
                <a:ext cx="292100" cy="24621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985538" y="5614600"/>
                <a:ext cx="292100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38" y="5614600"/>
                <a:ext cx="292100" cy="24621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Arc 190"/>
          <p:cNvSpPr/>
          <p:nvPr/>
        </p:nvSpPr>
        <p:spPr>
          <a:xfrm>
            <a:off x="9184006" y="5324594"/>
            <a:ext cx="489093" cy="5728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>
            <a:off x="9738663" y="5393701"/>
            <a:ext cx="283659" cy="4671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584905" y="5192751"/>
                <a:ext cx="307516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905" y="5192751"/>
                <a:ext cx="307516" cy="246211"/>
              </a:xfrm>
              <a:prstGeom prst="rect">
                <a:avLst/>
              </a:prstGeom>
              <a:blipFill rotWithShape="1">
                <a:blip r:embed="rId14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9985978" y="5324594"/>
                <a:ext cx="307516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978" y="5324594"/>
                <a:ext cx="307516" cy="24621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Arc 223"/>
          <p:cNvSpPr/>
          <p:nvPr/>
        </p:nvSpPr>
        <p:spPr>
          <a:xfrm>
            <a:off x="9785305" y="5365039"/>
            <a:ext cx="269111" cy="47405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4631343" y="4052459"/>
            <a:ext cx="1434322" cy="1432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4640204" y="5122434"/>
            <a:ext cx="915064" cy="365436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4637693" y="4411235"/>
            <a:ext cx="551672" cy="1079810"/>
          </a:xfrm>
          <a:prstGeom prst="line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53" idx="0"/>
          </p:cNvCxnSpPr>
          <p:nvPr/>
        </p:nvCxnSpPr>
        <p:spPr>
          <a:xfrm flipV="1">
            <a:off x="3787074" y="5507795"/>
            <a:ext cx="3021541" cy="2260"/>
          </a:xfrm>
          <a:prstGeom prst="straightConnector1">
            <a:avLst/>
          </a:prstGeom>
          <a:ln w="190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4621399" y="3376186"/>
            <a:ext cx="549" cy="2896026"/>
          </a:xfrm>
          <a:prstGeom prst="straightConnector1">
            <a:avLst/>
          </a:prstGeom>
          <a:ln w="190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/>
              <p:cNvSpPr txBox="1"/>
              <p:nvPr/>
            </p:nvSpPr>
            <p:spPr>
              <a:xfrm>
                <a:off x="5167774" y="5514601"/>
                <a:ext cx="457200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774" y="5514601"/>
                <a:ext cx="457200" cy="33963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4183668" y="4526858"/>
                <a:ext cx="457200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𝑑𝑦</m:t>
                          </m:r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668" y="4526858"/>
                <a:ext cx="457200" cy="339635"/>
              </a:xfrm>
              <a:prstGeom prst="rect">
                <a:avLst/>
              </a:prstGeom>
              <a:blipFill rotWithShape="1"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Connector 231"/>
          <p:cNvCxnSpPr/>
          <p:nvPr/>
        </p:nvCxnSpPr>
        <p:spPr>
          <a:xfrm flipH="1">
            <a:off x="5189365" y="4061984"/>
            <a:ext cx="879475" cy="3524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5552093" y="4061984"/>
            <a:ext cx="516747" cy="10668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709815" y="4061988"/>
            <a:ext cx="2362200" cy="158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6072015" y="4058809"/>
            <a:ext cx="14605" cy="2133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552093" y="5125609"/>
            <a:ext cx="0" cy="36543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5183015" y="4404428"/>
            <a:ext cx="3176" cy="159384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640868" y="4414992"/>
            <a:ext cx="551672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3995282" y="5125609"/>
            <a:ext cx="1556811" cy="375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4619596" y="5997687"/>
            <a:ext cx="559608" cy="589"/>
          </a:xfrm>
          <a:prstGeom prst="straightConnector1">
            <a:avLst/>
          </a:prstGeom>
          <a:ln w="25400" cap="flat" cmpd="sng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5192540" y="5997687"/>
            <a:ext cx="885825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5015057" y="4068379"/>
                <a:ext cx="354965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57" y="4068379"/>
                <a:ext cx="354965" cy="33963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5595201" y="4932614"/>
                <a:ext cx="354965" cy="339635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1" y="4932614"/>
                <a:ext cx="354965" cy="33963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5957786" y="3760613"/>
                <a:ext cx="354965" cy="307766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86" y="3760613"/>
                <a:ext cx="354965" cy="30776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4540452" y="6006307"/>
                <a:ext cx="894023" cy="268910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52" y="6006307"/>
                <a:ext cx="894023" cy="2689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5339369" y="6006307"/>
                <a:ext cx="810751" cy="268910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69" y="6006307"/>
                <a:ext cx="810751" cy="2689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Straight Arrow Connector 246"/>
          <p:cNvCxnSpPr/>
          <p:nvPr/>
        </p:nvCxnSpPr>
        <p:spPr>
          <a:xfrm flipV="1">
            <a:off x="3976515" y="5133229"/>
            <a:ext cx="0" cy="3775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 flipV="1">
            <a:off x="3972535" y="4061190"/>
            <a:ext cx="3980" cy="105775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3197722" y="5190347"/>
                <a:ext cx="766093" cy="268910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22" y="5190347"/>
                <a:ext cx="766093" cy="2689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3071956" y="4458354"/>
                <a:ext cx="938680" cy="268910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56" y="4458354"/>
                <a:ext cx="938680" cy="2689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/>
          <p:nvPr/>
        </p:nvCxnSpPr>
        <p:spPr>
          <a:xfrm>
            <a:off x="4623780" y="5500095"/>
            <a:ext cx="144451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 flipV="1">
            <a:off x="4621399" y="4063575"/>
            <a:ext cx="12611" cy="14329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6662565" y="5507795"/>
                <a:ext cx="292100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65" y="5507795"/>
                <a:ext cx="292100" cy="24621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4332228" y="3253078"/>
                <a:ext cx="292100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28" y="3253078"/>
                <a:ext cx="292100" cy="24621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4327496" y="5500095"/>
                <a:ext cx="292100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96" y="5500095"/>
                <a:ext cx="292100" cy="24621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Arc 255"/>
          <p:cNvSpPr/>
          <p:nvPr/>
        </p:nvSpPr>
        <p:spPr>
          <a:xfrm>
            <a:off x="4525964" y="5210089"/>
            <a:ext cx="489093" cy="5728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c 256"/>
          <p:cNvSpPr/>
          <p:nvPr/>
        </p:nvSpPr>
        <p:spPr>
          <a:xfrm>
            <a:off x="5108526" y="5268541"/>
            <a:ext cx="282637" cy="47776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4954768" y="5059308"/>
                <a:ext cx="307516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68" y="5059308"/>
                <a:ext cx="307516" cy="246211"/>
              </a:xfrm>
              <a:prstGeom prst="rect">
                <a:avLst/>
              </a:prstGeom>
              <a:blipFill rotWithShape="1">
                <a:blip r:embed="rId14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5323176" y="5210089"/>
                <a:ext cx="307516" cy="246211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176" y="5210089"/>
                <a:ext cx="307516" cy="24621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Arc 259"/>
          <p:cNvSpPr/>
          <p:nvPr/>
        </p:nvSpPr>
        <p:spPr>
          <a:xfrm>
            <a:off x="5127577" y="5250366"/>
            <a:ext cx="287848" cy="49094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 Calculation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0456547"/>
                  </p:ext>
                </p:extLst>
              </p:nvPr>
            </p:nvGraphicFramePr>
            <p:xfrm>
              <a:off x="990601" y="1752600"/>
              <a:ext cx="12344401" cy="6621378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301240"/>
                    <a:gridCol w="2956561"/>
                    <a:gridCol w="838200"/>
                    <a:gridCol w="3108959"/>
                    <a:gridCol w="3139441"/>
                  </a:tblGrid>
                  <a:tr h="58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Sign(dx, </a:t>
                          </a:r>
                          <a:r>
                            <a:rPr lang="en-US" sz="2400" err="1" smtClean="0"/>
                            <a:t>dy</a:t>
                          </a:r>
                          <a:r>
                            <a:rPr lang="en-US" sz="2400" smtClean="0"/>
                            <a:t>)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dx, </a:t>
                          </a:r>
                          <a:r>
                            <a:rPr lang="en-US" sz="2400" err="1" smtClean="0"/>
                            <a:t>dy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bin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m1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m2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X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=0,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X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≠0,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X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/>
                                </a:rPr>
                                <m:t>𝑑𝑥</m:t>
                              </m:r>
                              <m:r>
                                <a:rPr lang="en-US" sz="2400" b="0" i="1" baseline="0" smtClean="0">
                                  <a:latin typeface="Cambria Math"/>
                                </a:rPr>
                                <m:t>=0, </m:t>
                              </m:r>
                              <m:r>
                                <a:rPr lang="en-US" sz="2400" b="0" i="1" baseline="0" smtClean="0">
                                  <a:latin typeface="Cambria Math"/>
                                </a:rPr>
                                <m:t>𝑑𝑦</m:t>
                              </m:r>
                              <m:r>
                                <a:rPr lang="en-US" sz="2400" b="0" i="1" baseline="0" smtClean="0">
                                  <a:latin typeface="Cambria Math"/>
                                </a:rPr>
                                <m:t>≠0</m:t>
                              </m:r>
                            </m:oMath>
                          </a14:m>
                          <a:r>
                            <a:rPr lang="en-US" sz="2400" baseline="0" smtClean="0"/>
                            <a:t> 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4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=0.5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−2.74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=2.92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30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1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=1.46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−2.53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=2.88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−0.51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50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2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=2.24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−1.88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=2.53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−1.46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70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3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=2.75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=1.88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−2.24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≥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70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4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=2.92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−2.75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8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30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7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50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6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70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5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062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≥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70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4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0456547"/>
                  </p:ext>
                </p:extLst>
              </p:nvPr>
            </p:nvGraphicFramePr>
            <p:xfrm>
              <a:off x="990601" y="1752600"/>
              <a:ext cx="12344401" cy="6621378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301240"/>
                    <a:gridCol w="2956561"/>
                    <a:gridCol w="838200"/>
                    <a:gridCol w="3108959"/>
                    <a:gridCol w="3139441"/>
                  </a:tblGrid>
                  <a:tr h="58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Sign(dx, </a:t>
                          </a:r>
                          <a:r>
                            <a:rPr lang="en-US" sz="2400" err="1" smtClean="0"/>
                            <a:t>dy</a:t>
                          </a:r>
                          <a:r>
                            <a:rPr lang="en-US" sz="2400" smtClean="0"/>
                            <a:t>)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dx, </a:t>
                          </a:r>
                          <a:r>
                            <a:rPr lang="en-US" sz="2400" err="1" smtClean="0"/>
                            <a:t>dy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bin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m1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m2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X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133766" r="-239095" b="-1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X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240000" r="-239095" b="-1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240000" r="-100980" b="-1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X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335526" r="-239095" b="-10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4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335526" r="-100980" b="-10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335526" b="-1031579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435526" r="-239095" b="-9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0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435526" r="-100980" b="-9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435526" b="-931579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528571" r="-239095" b="-8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1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528571" r="-100980" b="-8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528571" b="-819481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636842" r="-239095" b="-7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2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636842" r="-100980" b="-7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636842" b="-730263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736842" r="-239095" b="-6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3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736842" r="-100980" b="-6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736842" b="-630263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same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836842" r="-239095" b="-5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4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836842" r="-100980" b="-5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836842" b="-530263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924675" r="-239095" b="-423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8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924675" r="-100980" b="-423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924675" b="-423377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1038158" r="-239095" b="-3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7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1038158" r="-100980" b="-3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1038158" b="-328947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1138158" r="-239095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6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1138158" r="-100980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1138158" b="-228947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1222078" r="-239095" b="-1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5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1222078" r="-100980" b="-1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1222078" b="-125974"/>
                          </a:stretch>
                        </a:blipFill>
                      </a:tcPr>
                    </a:tc>
                  </a:tr>
                  <a:tr h="465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opposite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778" t="-1339474" r="-239095" b="-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/>
                            <a:t>4</a:t>
                          </a:r>
                          <a:endParaRPr lang="en-US" sz="24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6275" t="-1339474" r="-100980" b="-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3398" t="-1339474" b="-276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Histogram Calculation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>
          <a:xfrm>
            <a:off x="9926540" y="8534407"/>
            <a:ext cx="3200400" cy="486833"/>
          </a:xfrm>
        </p:spPr>
        <p:txBody>
          <a:bodyPr/>
          <a:lstStyle/>
          <a:p>
            <a:fld id="{5CA5FFF0-460B-4A40-9034-F2BF1761D3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7" name="Trapezoid 76"/>
          <p:cNvSpPr/>
          <p:nvPr/>
        </p:nvSpPr>
        <p:spPr>
          <a:xfrm rot="5400000">
            <a:off x="11486769" y="4452782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062906" y="3748894"/>
                <a:ext cx="571500" cy="778214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100" i="1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𝑋</m:t>
                      </m:r>
                      <m:r>
                        <a:rPr lang="en-US" sz="2100" i="1">
                          <a:latin typeface="Cambria Math"/>
                        </a:rPr>
                        <m:t>′0</m:t>
                      </m:r>
                    </m:oMath>
                  </m:oMathPara>
                </a14:m>
                <a:endParaRPr lang="en-US" sz="210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906" y="3748894"/>
                <a:ext cx="571500" cy="778214"/>
              </a:xfrm>
              <a:prstGeom prst="rect">
                <a:avLst/>
              </a:prstGeom>
              <a:blipFill rotWithShape="1">
                <a:blip r:embed="rId2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11607021" y="4041938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634406" y="4306732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rapezoid 86"/>
          <p:cNvSpPr/>
          <p:nvPr/>
        </p:nvSpPr>
        <p:spPr>
          <a:xfrm rot="5400000">
            <a:off x="10015156" y="4908975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610031" y="4187836"/>
                <a:ext cx="571500" cy="110138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2100" i="1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31" y="4187836"/>
                <a:ext cx="571500" cy="1101380"/>
              </a:xfrm>
              <a:prstGeom prst="rect">
                <a:avLst/>
              </a:prstGeom>
              <a:blipFill rotWithShape="1">
                <a:blip r:embed="rId3"/>
                <a:stretch>
                  <a:fillRect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10162793" y="4641972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162793" y="4845172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148506" y="5048372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0918554" y="5368392"/>
            <a:ext cx="10444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918555" y="5194730"/>
            <a:ext cx="10444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918554" y="5048372"/>
            <a:ext cx="1058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rapezoid 122"/>
          <p:cNvSpPr/>
          <p:nvPr/>
        </p:nvSpPr>
        <p:spPr>
          <a:xfrm rot="5400000">
            <a:off x="5584604" y="5820310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5316365" y="5984264"/>
                <a:ext cx="571500" cy="110138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100" i="1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65" y="5984264"/>
                <a:ext cx="571500" cy="1101380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/>
          <p:cNvCxnSpPr/>
          <p:nvPr/>
        </p:nvCxnSpPr>
        <p:spPr>
          <a:xfrm>
            <a:off x="5716415" y="653938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02128" y="6768125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636853" y="6256739"/>
            <a:ext cx="2374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636853" y="6087537"/>
            <a:ext cx="2389189" cy="5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apezoid 130"/>
          <p:cNvSpPr/>
          <p:nvPr/>
        </p:nvSpPr>
        <p:spPr>
          <a:xfrm rot="5400000">
            <a:off x="8535502" y="5313535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9430859" y="5780839"/>
            <a:ext cx="10444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430860" y="5607177"/>
            <a:ext cx="10444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9430861" y="5460819"/>
            <a:ext cx="1058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rapezoid 138"/>
          <p:cNvSpPr/>
          <p:nvPr/>
        </p:nvSpPr>
        <p:spPr>
          <a:xfrm rot="5400000">
            <a:off x="1680599" y="4493069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385536" y="3743792"/>
                <a:ext cx="571500" cy="110138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2100" i="1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536" y="3743792"/>
                <a:ext cx="571500" cy="1101380"/>
              </a:xfrm>
              <a:prstGeom prst="rect">
                <a:avLst/>
              </a:prstGeom>
              <a:blipFill rotWithShape="1">
                <a:blip r:embed="rId5"/>
                <a:stretch>
                  <a:fillRect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828236" y="4226066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1828236" y="4429266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813949" y="4632466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453947" y="4971938"/>
            <a:ext cx="9999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53945" y="4798276"/>
            <a:ext cx="9999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453945" y="4651918"/>
            <a:ext cx="999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7157588" y="4481169"/>
                <a:ext cx="1423001" cy="6455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1" tIns="45715" rIns="91431" bIns="45715" rtlCol="0" anchor="ctr"/>
              <a:lstStyle/>
              <a:p>
                <a:pPr algn="ctr"/>
                <a:r>
                  <a:rPr lang="en-US" sz="2300"/>
                  <a:t>Sub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8 −</m:t>
                    </m:r>
                    <m:r>
                      <a:rPr lang="en-US" sz="1800" i="1">
                        <a:latin typeface="Cambria Math"/>
                      </a:rPr>
                      <m:t>𝑏𝑖𝑛</m:t>
                    </m:r>
                  </m:oMath>
                </a14:m>
                <a:r>
                  <a:rPr lang="en-US" sz="1800"/>
                  <a:t>)</a:t>
                </a: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588" y="4481169"/>
                <a:ext cx="1423001" cy="645538"/>
              </a:xfrm>
              <a:prstGeom prst="rect">
                <a:avLst/>
              </a:prstGeom>
              <a:blipFill rotWithShape="1">
                <a:blip r:embed="rId6"/>
                <a:stretch>
                  <a:fillRect t="-10000" r="-42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0" name="Elbow Connector 1029"/>
          <p:cNvCxnSpPr>
            <a:stCxn id="112" idx="3"/>
          </p:cNvCxnSpPr>
          <p:nvPr/>
        </p:nvCxnSpPr>
        <p:spPr>
          <a:xfrm>
            <a:off x="8580589" y="4803938"/>
            <a:ext cx="431163" cy="2594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rapezoid 159"/>
          <p:cNvSpPr/>
          <p:nvPr/>
        </p:nvSpPr>
        <p:spPr>
          <a:xfrm rot="5400000">
            <a:off x="4310650" y="5371356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015047" y="5433980"/>
                <a:ext cx="571500" cy="110138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100" i="1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47" y="5433980"/>
                <a:ext cx="571500" cy="1101380"/>
              </a:xfrm>
              <a:prstGeom prst="rect">
                <a:avLst/>
              </a:prstGeom>
              <a:blipFill rotWithShape="1">
                <a:blip r:embed="rId7"/>
                <a:stretch>
                  <a:fillRect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/>
          <p:cNvCxnSpPr/>
          <p:nvPr/>
        </p:nvCxnSpPr>
        <p:spPr>
          <a:xfrm>
            <a:off x="4415097" y="5768318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415955" y="5971518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4415097" y="6182044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8008" y="5836270"/>
            <a:ext cx="10444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5018010" y="5662607"/>
            <a:ext cx="10444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5018010" y="5516250"/>
            <a:ext cx="1058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rapezoid 167"/>
          <p:cNvSpPr/>
          <p:nvPr/>
        </p:nvSpPr>
        <p:spPr>
          <a:xfrm rot="5400000">
            <a:off x="2977623" y="4923768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2632520" y="4971938"/>
                <a:ext cx="571500" cy="110138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100" i="1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20" y="4971938"/>
                <a:ext cx="571500" cy="1101380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>
            <a:off x="3115595" y="5338667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115595" y="5541867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01308" y="5745067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739622" y="5395869"/>
            <a:ext cx="10444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739623" y="5222207"/>
            <a:ext cx="10444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739623" y="5075849"/>
            <a:ext cx="1058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rapezoid 178"/>
          <p:cNvSpPr/>
          <p:nvPr/>
        </p:nvSpPr>
        <p:spPr>
          <a:xfrm rot="5400000">
            <a:off x="9788128" y="3220012"/>
            <a:ext cx="1524000" cy="571500"/>
          </a:xfrm>
          <a:prstGeom prst="trapezoid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130609" tIns="65304" rIns="130609" bIns="65304" spcCol="0" rtlCol="0" anchor="ctr" anchorCtr="1"/>
          <a:lstStyle/>
          <a:p>
            <a:pPr algn="r"/>
            <a:r>
              <a:rPr lang="en-US" sz="3600" baseline="-25000"/>
              <a:t>0</a:t>
            </a:r>
            <a:endParaRPr lang="en-US" sz="3600" b="1" baseline="-25000"/>
          </a:p>
          <a:p>
            <a:pPr algn="r"/>
            <a:endParaRPr lang="en-US" sz="3600" baseline="-25000"/>
          </a:p>
          <a:p>
            <a:pPr algn="r"/>
            <a:r>
              <a:rPr lang="en-US" sz="3600" baseline="-25000"/>
              <a:t>1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9921478" y="3182894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9902428" y="3944894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10490904" y="2503723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10087399" y="2030020"/>
                <a:ext cx="816920" cy="49243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399" y="2030020"/>
                <a:ext cx="816920" cy="4924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9085508" y="2936677"/>
                <a:ext cx="816920" cy="49243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′0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508" y="2936677"/>
                <a:ext cx="816920" cy="4924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9085508" y="3656944"/>
                <a:ext cx="816920" cy="49243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508" y="3656944"/>
                <a:ext cx="816920" cy="4924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Arrow Connector 225"/>
          <p:cNvCxnSpPr/>
          <p:nvPr/>
        </p:nvCxnSpPr>
        <p:spPr>
          <a:xfrm flipV="1">
            <a:off x="12254496" y="5393449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1846036" y="5611508"/>
                <a:ext cx="816920" cy="49243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036" y="5611508"/>
                <a:ext cx="816920" cy="4924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Arrow Connector 229"/>
          <p:cNvCxnSpPr/>
          <p:nvPr/>
        </p:nvCxnSpPr>
        <p:spPr>
          <a:xfrm flipV="1">
            <a:off x="10787640" y="5817280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10379180" y="6035339"/>
                <a:ext cx="816920" cy="49243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180" y="6035339"/>
                <a:ext cx="816920" cy="4924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/>
          <p:cNvCxnSpPr/>
          <p:nvPr/>
        </p:nvCxnSpPr>
        <p:spPr>
          <a:xfrm flipV="1">
            <a:off x="9297502" y="6215901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8159928" y="6534954"/>
                <a:ext cx="2315398" cy="400099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𝑑𝑥</m:t>
                      </m:r>
                      <m:r>
                        <a:rPr lang="en-US" sz="2000" i="1">
                          <a:latin typeface="Cambria Math"/>
                        </a:rPr>
                        <m:t>, </m:t>
                      </m:r>
                      <m:r>
                        <a:rPr lang="en-US" sz="2000" i="1">
                          <a:latin typeface="Cambria Math"/>
                        </a:rPr>
                        <m:t>𝑑𝑦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𝑠𝑎𝑚𝑒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𝑠𝑖𝑔𝑛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928" y="6534954"/>
                <a:ext cx="2315398" cy="400099"/>
              </a:xfrm>
              <a:prstGeom prst="rect">
                <a:avLst/>
              </a:prstGeom>
              <a:blipFill rotWithShape="1"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/>
          <p:nvPr/>
        </p:nvCxnSpPr>
        <p:spPr>
          <a:xfrm flipV="1">
            <a:off x="6427280" y="5805285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5188905" y="7181385"/>
                <a:ext cx="2315398" cy="36932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𝑑𝑦</m:t>
                      </m:r>
                      <m:r>
                        <a:rPr lang="en-US" sz="1800" i="1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20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/>
                        </a:rPr>
                        <m:t>∗</m:t>
                      </m:r>
                      <m:r>
                        <a:rPr lang="en-US" sz="18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05" y="7181385"/>
                <a:ext cx="2315398" cy="36932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3938128" y="4267762"/>
                <a:ext cx="2315398" cy="36932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𝑑𝑦</m:t>
                      </m:r>
                      <m:r>
                        <a:rPr lang="en-US" sz="1800" i="1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40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/>
                        </a:rPr>
                        <m:t>∗</m:t>
                      </m:r>
                      <m:r>
                        <a:rPr lang="en-US" sz="18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128" y="4267762"/>
                <a:ext cx="2315398" cy="36932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2581924" y="3707761"/>
                <a:ext cx="2315398" cy="36932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𝑑𝑦</m:t>
                      </m:r>
                      <m:r>
                        <a:rPr lang="en-US" sz="1800" i="1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/>
                        </a:rPr>
                        <m:t>∗</m:t>
                      </m:r>
                      <m:r>
                        <a:rPr lang="en-US" sz="18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24" y="3707761"/>
                <a:ext cx="2315398" cy="36932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1437634" y="3175428"/>
                <a:ext cx="2315398" cy="369322"/>
              </a:xfrm>
              <a:prstGeom prst="rect">
                <a:avLst/>
              </a:prstGeom>
              <a:noFill/>
            </p:spPr>
            <p:txBody>
              <a:bodyPr wrap="square" lIns="91431" tIns="45715" rIns="91431" bIns="4571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𝑑𝑦</m:t>
                      </m:r>
                      <m:r>
                        <a:rPr lang="en-US" sz="1800" i="1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80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/>
                        </a:rPr>
                        <m:t>∗</m:t>
                      </m:r>
                      <m:r>
                        <a:rPr lang="en-US" sz="18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34" y="3175428"/>
                <a:ext cx="2315398" cy="369322"/>
              </a:xfrm>
              <a:prstGeom prst="rect">
                <a:avLst/>
              </a:prstGeom>
              <a:blipFill rotWithShape="1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Arrow Connector 247"/>
          <p:cNvCxnSpPr/>
          <p:nvPr/>
        </p:nvCxnSpPr>
        <p:spPr>
          <a:xfrm>
            <a:off x="6636851" y="5874718"/>
            <a:ext cx="2374902" cy="2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endCxn id="112" idx="1"/>
          </p:cNvCxnSpPr>
          <p:nvPr/>
        </p:nvCxnSpPr>
        <p:spPr>
          <a:xfrm rot="5400000" flipH="1" flipV="1">
            <a:off x="6500664" y="5250731"/>
            <a:ext cx="1103717" cy="210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flipV="1">
            <a:off x="7340346" y="5460823"/>
            <a:ext cx="1685696" cy="632595"/>
          </a:xfrm>
          <a:prstGeom prst="bentConnector3">
            <a:avLst>
              <a:gd name="adj1" fmla="val 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/>
          <p:nvPr/>
        </p:nvCxnSpPr>
        <p:spPr>
          <a:xfrm flipV="1">
            <a:off x="7869088" y="5289230"/>
            <a:ext cx="1156954" cy="967509"/>
          </a:xfrm>
          <a:prstGeom prst="bentConnector3">
            <a:avLst>
              <a:gd name="adj1" fmla="val 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5716415" y="6283405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 flipV="1">
            <a:off x="6346604" y="6751624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5095827" y="4722587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3758221" y="4249168"/>
            <a:ext cx="0" cy="30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>
            <a:off x="2442600" y="3685138"/>
            <a:ext cx="12097" cy="42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/>
              <p:cNvSpPr txBox="1"/>
              <p:nvPr/>
            </p:nvSpPr>
            <p:spPr>
              <a:xfrm>
                <a:off x="1367722" y="4798892"/>
                <a:ext cx="571500" cy="1101380"/>
              </a:xfrm>
              <a:prstGeom prst="rect">
                <a:avLst/>
              </a:prstGeom>
              <a:noFill/>
            </p:spPr>
            <p:txBody>
              <a:bodyPr wrap="square" lIns="130609" tIns="65304" rIns="130609" bIns="65304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2100" i="1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100"/>
              </a:p>
            </p:txBody>
          </p:sp>
        </mc:Choice>
        <mc:Fallback xmlns="">
          <p:sp>
            <p:nvSpPr>
              <p:cNvPr id="284" name="TextBox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2" y="4798892"/>
                <a:ext cx="571500" cy="1101380"/>
              </a:xfrm>
              <a:prstGeom prst="rect">
                <a:avLst/>
              </a:prstGeom>
              <a:blipFill rotWithShape="1">
                <a:blip r:embed="rId19"/>
                <a:stretch>
                  <a:fillRect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/>
          <p:cNvCxnSpPr/>
          <p:nvPr/>
        </p:nvCxnSpPr>
        <p:spPr>
          <a:xfrm>
            <a:off x="1799873" y="5038261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1799873" y="5241461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1785586" y="5444661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>
            <a:off x="10869471" y="3459317"/>
            <a:ext cx="1108091" cy="1067807"/>
          </a:xfrm>
          <a:prstGeom prst="bentConnector3">
            <a:avLst>
              <a:gd name="adj1" fmla="val 229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169109" y="1837719"/>
            <a:ext cx="11635445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/>
          <p:cNvCxnSpPr/>
          <p:nvPr/>
        </p:nvCxnSpPr>
        <p:spPr>
          <a:xfrm>
            <a:off x="12510558" y="4432725"/>
            <a:ext cx="450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77" idx="0"/>
          </p:cNvCxnSpPr>
          <p:nvPr/>
        </p:nvCxnSpPr>
        <p:spPr>
          <a:xfrm>
            <a:off x="12534519" y="4738534"/>
            <a:ext cx="426932" cy="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12534519" y="5048372"/>
            <a:ext cx="4269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2961453" y="4113566"/>
            <a:ext cx="754549" cy="41548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100" b="1">
                <a:solidFill>
                  <a:srgbClr val="FF0000"/>
                </a:solidFill>
              </a:rPr>
              <a:t>bin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2961453" y="4525570"/>
            <a:ext cx="754549" cy="41548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100" b="1">
                <a:solidFill>
                  <a:srgbClr val="FF0000"/>
                </a:solidFill>
              </a:rPr>
              <a:t>m1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12961452" y="4952894"/>
            <a:ext cx="754549" cy="41548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100" b="1">
                <a:solidFill>
                  <a:srgbClr val="FF0000"/>
                </a:solidFill>
              </a:rPr>
              <a:t>m2</a:t>
            </a:r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704458" y="5075990"/>
            <a:ext cx="464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335349" y="3976248"/>
            <a:ext cx="754549" cy="41548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100" b="1">
                <a:solidFill>
                  <a:srgbClr val="FF0000"/>
                </a:solidFill>
              </a:rPr>
              <a:t>dx</a:t>
            </a:r>
          </a:p>
        </p:txBody>
      </p:sp>
      <p:cxnSp>
        <p:nvCxnSpPr>
          <p:cNvPr id="320" name="Straight Arrow Connector 319"/>
          <p:cNvCxnSpPr/>
          <p:nvPr/>
        </p:nvCxnSpPr>
        <p:spPr>
          <a:xfrm>
            <a:off x="712816" y="4347946"/>
            <a:ext cx="464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335349" y="5141838"/>
            <a:ext cx="754549" cy="41548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/>
            <a:r>
              <a:rPr lang="en-US" sz="2100" b="1" err="1">
                <a:solidFill>
                  <a:srgbClr val="FF0000"/>
                </a:solidFill>
              </a:rPr>
              <a:t>dy</a:t>
            </a:r>
            <a:endParaRPr lang="en-US" sz="2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2014-SISLAB template</Template>
  <TotalTime>5373</TotalTime>
  <Words>2054</Words>
  <Application>Microsoft Office PowerPoint</Application>
  <PresentationFormat>Custom</PresentationFormat>
  <Paragraphs>689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2014-SISLAB template</vt:lpstr>
      <vt:lpstr>PowerPoint Presentation</vt:lpstr>
      <vt:lpstr>General Arch</vt:lpstr>
      <vt:lpstr>Gradient</vt:lpstr>
      <vt:lpstr>Cell Oriented Histogram</vt:lpstr>
      <vt:lpstr>  </vt:lpstr>
      <vt:lpstr>Histogram Calculation</vt:lpstr>
      <vt:lpstr>PowerPoint Presentation</vt:lpstr>
      <vt:lpstr>Histogram Calculation</vt:lpstr>
      <vt:lpstr>Histogram Calculation</vt:lpstr>
      <vt:lpstr>Block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Kiến trúc chung</vt:lpstr>
      <vt:lpstr>Cell Input Generation</vt:lpstr>
      <vt:lpstr>Cell Input Generation</vt:lpstr>
      <vt:lpstr>Cell Histogram Generation</vt:lpstr>
      <vt:lpstr>Histogram Normalization</vt:lpstr>
      <vt:lpstr>Histogram Normalization</vt:lpstr>
      <vt:lpstr>SVM Classification</vt:lpstr>
      <vt:lpstr>SVM Classification</vt:lpstr>
      <vt:lpstr> </vt:lpstr>
      <vt:lpstr>Mult parallel</vt:lpstr>
      <vt:lpstr>LUT</vt:lpstr>
      <vt:lpstr>LUT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H3</dc:creator>
  <cp:lastModifiedBy>Ngoc-Sinh Nguyen</cp:lastModifiedBy>
  <cp:revision>231</cp:revision>
  <dcterms:created xsi:type="dcterms:W3CDTF">2017-01-16T22:20:05Z</dcterms:created>
  <dcterms:modified xsi:type="dcterms:W3CDTF">2017-07-29T10:06:21Z</dcterms:modified>
</cp:coreProperties>
</file>