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wmf" ContentType="image/x-wmf"/>
  <Override PartName="/ppt/media/image1.wmf" ContentType="image/x-wm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3716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1234404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5800" y="4994280"/>
            <a:ext cx="1234404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011360" y="15238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011360" y="49942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5800" y="49942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12344040" cy="664380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5800" y="1523880"/>
            <a:ext cx="12344040" cy="664380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694240" y="1523520"/>
            <a:ext cx="8326800" cy="66438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694240" y="1523520"/>
            <a:ext cx="8326800" cy="6643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85800" y="1523880"/>
            <a:ext cx="12344040" cy="664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12344040" cy="664380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6023880" cy="664380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011360" y="1523880"/>
            <a:ext cx="6023880" cy="664380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486080" y="203040"/>
            <a:ext cx="1154412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5800" y="49942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011360" y="1523880"/>
            <a:ext cx="6023880" cy="664380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6023880" cy="664380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011360" y="15238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011360" y="49942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15238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011360" y="1523880"/>
            <a:ext cx="602388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5800" y="4994280"/>
            <a:ext cx="12344040" cy="3169080"/>
          </a:xfrm>
          <a:prstGeom prst="rect">
            <a:avLst/>
          </a:prstGeom>
        </p:spPr>
        <p:txBody>
          <a:bodyPr lIns="0" rIns="0" tIns="0" bIns="0"/>
          <a:p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3715640" cy="1320480"/>
          </a:xfrm>
          <a:prstGeom prst="rect">
            <a:avLst/>
          </a:prstGeom>
          <a:gradFill>
            <a:gsLst>
              <a:gs pos="0">
                <a:srgbClr val="ff7373"/>
              </a:gs>
              <a:gs pos="44000">
                <a:srgbClr val="be1212"/>
              </a:gs>
              <a:gs pos="100000">
                <a:srgbClr val="5800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5" descr=""/>
          <p:cNvPicPr/>
          <p:nvPr/>
        </p:nvPicPr>
        <p:blipFill>
          <a:blip r:embed="rId2"/>
          <a:stretch/>
        </p:blipFill>
        <p:spPr>
          <a:xfrm>
            <a:off x="228600" y="203040"/>
            <a:ext cx="1101960" cy="9774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486080" y="203040"/>
            <a:ext cx="11544120" cy="954360"/>
          </a:xfrm>
          <a:prstGeom prst="rect">
            <a:avLst/>
          </a:prstGeom>
        </p:spPr>
        <p:txBody>
          <a:bodyPr lIns="130680" rIns="130680" tIns="65160" bIns="6516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85800" y="1523880"/>
            <a:ext cx="12344040" cy="6643800"/>
          </a:xfrm>
          <a:prstGeom prst="rect">
            <a:avLst/>
          </a:prstGeom>
        </p:spPr>
        <p:txBody>
          <a:bodyPr lIns="130680" rIns="130680" tIns="65160" bIns="651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89960" indent="-48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1061280" indent="-4078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632600" indent="-326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2285640" indent="-3261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938680" indent="-32616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685800" y="8475120"/>
            <a:ext cx="3200040" cy="486360"/>
          </a:xfrm>
          <a:prstGeom prst="rect">
            <a:avLst/>
          </a:prstGeom>
        </p:spPr>
        <p:txBody>
          <a:bodyPr lIns="130680" rIns="130680" tIns="65160" bIns="65160" anchor="ctr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4686480" y="8475120"/>
            <a:ext cx="4343040" cy="486360"/>
          </a:xfrm>
          <a:prstGeom prst="rect">
            <a:avLst/>
          </a:prstGeom>
        </p:spPr>
        <p:txBody>
          <a:bodyPr lIns="130680" rIns="130680" tIns="65160" bIns="6516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9829800" y="8475120"/>
            <a:ext cx="3200040" cy="486360"/>
          </a:xfrm>
          <a:prstGeom prst="rect">
            <a:avLst/>
          </a:prstGeom>
        </p:spPr>
        <p:txBody>
          <a:bodyPr lIns="130680" rIns="130680" tIns="65160" bIns="65160" anchor="ctr"/>
          <a:p>
            <a:pPr algn="r">
              <a:lnSpc>
                <a:spcPct val="100000"/>
              </a:lnSpc>
            </a:pPr>
            <a:fld id="{C76DB305-5B29-4702-B421-2DA2E79BCFB6}" type="slidenum">
              <a:rPr b="0" lang="en-US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5" descr=""/>
          <p:cNvPicPr/>
          <p:nvPr/>
        </p:nvPicPr>
        <p:blipFill>
          <a:blip r:embed="rId3"/>
          <a:stretch/>
        </p:blipFill>
        <p:spPr>
          <a:xfrm>
            <a:off x="228600" y="203040"/>
            <a:ext cx="1101960" cy="977400"/>
          </a:xfrm>
          <a:prstGeom prst="rect">
            <a:avLst/>
          </a:prstGeom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9829800" y="8229600"/>
            <a:ext cx="3200040" cy="486360"/>
          </a:xfrm>
          <a:prstGeom prst="rect">
            <a:avLst/>
          </a:prstGeom>
          <a:noFill/>
          <a:ln>
            <a:noFill/>
          </a:ln>
        </p:spPr>
        <p:txBody>
          <a:bodyPr lIns="130680" rIns="130680" tIns="65160" bIns="65160" anchor="ctr"/>
          <a:p>
            <a:pPr algn="r">
              <a:lnSpc>
                <a:spcPct val="100000"/>
              </a:lnSpc>
            </a:pPr>
            <a:fld id="{20E76B82-8A38-4283-8814-E8D0833367DB}" type="slidenum">
              <a:rPr b="0" lang="en-US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3" name="Table 2"/>
          <p:cNvGraphicFramePr/>
          <p:nvPr/>
        </p:nvGraphicFramePr>
        <p:xfrm>
          <a:off x="914400" y="1371600"/>
          <a:ext cx="11886480" cy="6947640"/>
        </p:xfrm>
        <a:graphic>
          <a:graphicData uri="http://schemas.openxmlformats.org/drawingml/2006/table">
            <a:tbl>
              <a:tblPr/>
              <a:tblGrid>
                <a:gridCol w="4163040"/>
                <a:gridCol w="637560"/>
                <a:gridCol w="533160"/>
                <a:gridCol w="770760"/>
                <a:gridCol w="445680"/>
                <a:gridCol w="807840"/>
                <a:gridCol w="1175040"/>
                <a:gridCol w="3353760"/>
              </a:tblGrid>
              <a:tr h="785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Paper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Technology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Power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Frequency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Image resolution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Comment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4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mizuno2013as1 – A  Sub-100 mw Dual-Core HOG Accelerator VLSI for Parallel.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Scale 1.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99.52 mW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42.9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1.22Mb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(dual-core)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HDTV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Dual-core, have detail HW architecture. Cell Histogam use 46.8% cycle 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0.67 / 1.439  (10^6 cycle/frame)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beneson2012pda -- Pedestrian detection at 100 frames per second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640 × 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CPU+GPU.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CPU runs at 145 Hz, CPU at 135 Hz.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83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mizuno2012aso -- Architectural Study of HOG Feature Extraction Processor for Real-Time Object Detection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76.2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630kb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Gradient Cal. account for 56% workload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and 51% cycle count.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Using Cyclone IV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85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negy2011dp -- Deep pipelined one-chip FPGA implementation of a real-time image-based human detection algorithm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44.85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62.5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640×480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96.6% and 20.7% of the detection rate.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Maximum throughput of 112 fps.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Have approximate bin cell generation &amp; normalization by shift.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33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kelly2014hoo -- Histogram of oriented gradients front end processing: An FPGA based processor approach.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With IPPRO 90-cores  (Zynq 7020).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Have timing.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3.6 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404 MHZ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(90 cores)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1920x1080.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Used 16 IPPro cores.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multi-core IPPro performance can exceed FPGA designs by up to 3.2 times.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288MHz for the Gradients and Magnitude design &amp; 164MHz for the Binning &amp; Cell Histogram.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4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landola2015lee -- libHOG: Energy-Efficient Histogram of Oriented Gradient Computation.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640x480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multicore CPU. Open-source in github.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Use arctan LUT.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6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suleiman2014aee -- An Energy-Efficient Hardware Implementation of HOG-Based Object Detection at 1080HD 60 fps with Multi-Scale Support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45.3 mW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0.538Mb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Scale 12.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4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Jinwook2012lpr -- Low-Power, Real-Time Object-Recognition Processors for Mobile Vision Systems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320 mW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640 GOPS/W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1280x720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multicore architecture &amp; noc.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don’t have paper.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5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hahnle2013fbr -- FPGA-based Real-Time Pedestrian Detection on High-Resolution Images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1188kb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1920x1080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9829800" y="8475120"/>
            <a:ext cx="3200040" cy="486360"/>
          </a:xfrm>
          <a:prstGeom prst="rect">
            <a:avLst/>
          </a:prstGeom>
          <a:noFill/>
          <a:ln>
            <a:noFill/>
          </a:ln>
        </p:spPr>
        <p:txBody>
          <a:bodyPr lIns="130680" rIns="130680" tIns="65160" bIns="65160" anchor="ctr"/>
          <a:p>
            <a:pPr algn="r">
              <a:lnSpc>
                <a:spcPct val="100000"/>
              </a:lnSpc>
            </a:pPr>
            <a:fld id="{37B37C7F-CD95-49F5-B5C3-FCAFCECACF8A}" type="slidenum">
              <a:rPr b="0" lang="en-US" sz="17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609480" y="1447920"/>
          <a:ext cx="12010320" cy="5310000"/>
        </p:xfrm>
        <a:graphic>
          <a:graphicData uri="http://schemas.openxmlformats.org/drawingml/2006/table">
            <a:tbl>
              <a:tblPr/>
              <a:tblGrid>
                <a:gridCol w="2840040"/>
                <a:gridCol w="2874600"/>
                <a:gridCol w="6295680"/>
              </a:tblGrid>
              <a:tr h="633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Paper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84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bauer2009fio -- FPGA Implementation of a HOG-based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Pedestrian Recognition System (have oritend appro)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Have approx bin generation.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Using FPGA+CPU+GPU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computation time for a detection window is below 150 μs, including the proportionate time for the FPGA-based HOGdescriptor generation (312 μs for the entire image),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CPU-based normalization (25μs) and GPU-based Kernel SVM classification (~110μs).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67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baurrasset2016dod -- Dataflow object detection system for FPGA-based smart camera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Improving multi-scale handling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Ideally, a class-specific object detector yiel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6752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9324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163520"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46" name="CustomShape 3"/>
          <p:cNvSpPr/>
          <p:nvPr/>
        </p:nvSpPr>
        <p:spPr>
          <a:xfrm>
            <a:off x="609480" y="7526880"/>
            <a:ext cx="9600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All of paper update and store in google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2014-SISLAB template</Template>
  <TotalTime>2858</TotalTime>
  <Application>LibreOffice/5.1.6.2$Linux_X86_64 LibreOffice_project/10m0$Build-2</Application>
  <Words>431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2017-01-16T22:20:05Z</dcterms:created>
  <dc:creator>H3</dc:creator>
  <dc:description/>
  <dc:language>en-US</dc:language>
  <cp:lastModifiedBy/>
  <dcterms:modified xsi:type="dcterms:W3CDTF">2017-07-19T08:54:21Z</dcterms:modified>
  <cp:revision>169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