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6858000" cy="9144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>
        <p:scale>
          <a:sx n="75" d="100"/>
          <a:sy n="75" d="100"/>
        </p:scale>
        <p:origin x="-1452" y="-72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30C87-01F2-4CB4-A37A-23DD034C4ED1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A842A-9BAB-4C4A-AFCD-FC41AC24D5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837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30C87-01F2-4CB4-A37A-23DD034C4ED1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A842A-9BAB-4C4A-AFCD-FC41AC24D5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095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30C87-01F2-4CB4-A37A-23DD034C4ED1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A842A-9BAB-4C4A-AFCD-FC41AC24D5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968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30C87-01F2-4CB4-A37A-23DD034C4ED1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A842A-9BAB-4C4A-AFCD-FC41AC24D5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709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30C87-01F2-4CB4-A37A-23DD034C4ED1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A842A-9BAB-4C4A-AFCD-FC41AC24D5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330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30C87-01F2-4CB4-A37A-23DD034C4ED1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A842A-9BAB-4C4A-AFCD-FC41AC24D5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295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30C87-01F2-4CB4-A37A-23DD034C4ED1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A842A-9BAB-4C4A-AFCD-FC41AC24D5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850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30C87-01F2-4CB4-A37A-23DD034C4ED1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A842A-9BAB-4C4A-AFCD-FC41AC24D5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290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30C87-01F2-4CB4-A37A-23DD034C4ED1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A842A-9BAB-4C4A-AFCD-FC41AC24D5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909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30C87-01F2-4CB4-A37A-23DD034C4ED1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A842A-9BAB-4C4A-AFCD-FC41AC24D5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778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30C87-01F2-4CB4-A37A-23DD034C4ED1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A842A-9BAB-4C4A-AFCD-FC41AC24D5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307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F30C87-01F2-4CB4-A37A-23DD034C4ED1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BA842A-9BAB-4C4A-AFCD-FC41AC24D5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624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/>
          <p:cNvGrpSpPr/>
          <p:nvPr/>
        </p:nvGrpSpPr>
        <p:grpSpPr>
          <a:xfrm>
            <a:off x="228600" y="0"/>
            <a:ext cx="6400800" cy="9144000"/>
            <a:chOff x="457200" y="0"/>
            <a:chExt cx="6400800" cy="9144000"/>
          </a:xfrm>
          <a:noFill/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" name="Rectangle 3"/>
                <p:cNvSpPr/>
                <p:nvPr/>
              </p:nvSpPr>
              <p:spPr>
                <a:xfrm>
                  <a:off x="3600450" y="2507996"/>
                  <a:ext cx="2209800" cy="758952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  <a:headEnd type="diamond"/>
                  <a:tailEnd type="triangle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itchFamily="18" charset="0"/>
                            <a:ea typeface="Cambria Math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itchFamily="18" charset="0"/>
                                <a:ea typeface="Cambria Math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itchFamily="18" charset="0"/>
                                <a:ea typeface="Cambria Math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itchFamily="18" charset="0"/>
                            <a:ea typeface="Cambria Math" pitchFamily="18" charset="0"/>
                          </a:rPr>
                          <m:t>|, </m:t>
                        </m:r>
                        <m:sSub>
                          <m:sSubPr>
                            <m:ctrlP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itchFamily="18" charset="0"/>
                                <a:ea typeface="Cambria Math" pitchFamily="18" charset="0"/>
                              </a:rPr>
                              <m:t>|</m:t>
                            </m:r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itchFamily="18" charset="0"/>
                                <a:ea typeface="Cambria Math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itchFamily="18" charset="0"/>
                                <a:ea typeface="Cambria Math" pitchFamily="18" charset="0"/>
                              </a:rPr>
                              <m:t>𝑦</m:t>
                            </m:r>
                          </m:sub>
                        </m:sSub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itchFamily="18" charset="0"/>
                            <a:ea typeface="Cambria Math" pitchFamily="18" charset="0"/>
                          </a:rPr>
                          <m:t>|</m:t>
                        </m:r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  <a:latin typeface="Cambria Math" pitchFamily="18" charset="0"/>
                    <a:ea typeface="Cambria Math" pitchFamily="18" charset="0"/>
                  </a:endParaRPr>
                </a:p>
              </p:txBody>
            </p:sp>
          </mc:Choice>
          <mc:Fallback>
            <p:sp>
              <p:nvSpPr>
                <p:cNvPr id="4" name="Rectangle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00450" y="2507996"/>
                  <a:ext cx="2209800" cy="75895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  <a:headEnd type="diamond"/>
                  <a:tailEnd type="triangle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Rectangle 4"/>
                <p:cNvSpPr/>
                <p:nvPr/>
              </p:nvSpPr>
              <p:spPr>
                <a:xfrm>
                  <a:off x="457200" y="2507996"/>
                  <a:ext cx="2755900" cy="758952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  <a:headEnd type="diamond"/>
                  <a:tailEnd type="triangle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itchFamily="18" charset="0"/>
                            <a:ea typeface="Cambria Math" pitchFamily="18" charset="0"/>
                          </a:rPr>
                          <m:t>𝑞𝑢𝑎𝑑𝑟𝑎𝑛𝑡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itchFamily="18" charset="0"/>
                            <a:ea typeface="Cambria Math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itchFamily="18" charset="0"/>
                            <a:ea typeface="Cambria Math" pitchFamily="18" charset="0"/>
                          </a:rPr>
                          <m:t>𝐼𝐼</m:t>
                        </m:r>
                      </m:oMath>
                    </m:oMathPara>
                  </a14:m>
                  <a:endParaRPr lang="en-US" sz="1600" b="0" i="1" dirty="0" smtClean="0">
                    <a:solidFill>
                      <a:schemeClr val="tx1"/>
                    </a:solidFill>
                    <a:latin typeface="Cambria Math" pitchFamily="18" charset="0"/>
                    <a:ea typeface="Cambria Math" pitchFamily="18" charset="0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itchFamily="18" charset="0"/>
                            <a:ea typeface="Cambria Math" pitchFamily="18" charset="0"/>
                          </a:rPr>
                          <m:t>= 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itchFamily="18" charset="0"/>
                            <a:ea typeface="Cambria Math" pitchFamily="18" charset="0"/>
                          </a:rPr>
                          <m:t>𝑠𝑖𝑔𝑛</m:t>
                        </m:r>
                        <m:d>
                          <m:dPr>
                            <m:ctrlP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itchFamily="18" charset="0"/>
                                    <a:ea typeface="Cambria Math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itchFamily="18" charset="0"/>
                                    <a:ea typeface="Cambria Math" pitchFamily="18" charset="0"/>
                                  </a:rPr>
                                  <m:t>𝑥</m:t>
                                </m:r>
                              </m:sub>
                            </m:sSub>
                          </m:e>
                        </m:d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itchFamily="18" charset="0"/>
                            <a:ea typeface="Cambria Math" pitchFamily="18" charset="0"/>
                          </a:rPr>
                          <m:t> ∗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itchFamily="18" charset="0"/>
                            <a:ea typeface="Cambria Math" pitchFamily="18" charset="0"/>
                          </a:rPr>
                          <m:t>𝑠𝑖𝑔𝑛</m:t>
                        </m:r>
                        <m:d>
                          <m:dPr>
                            <m:ctrlP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itchFamily="18" charset="0"/>
                                    <a:ea typeface="Cambria Math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itchFamily="18" charset="0"/>
                                    <a:ea typeface="Cambria Math" pitchFamily="18" charset="0"/>
                                  </a:rPr>
                                  <m:t>𝑦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  <a:latin typeface="Cambria Math" pitchFamily="18" charset="0"/>
                    <a:ea typeface="Cambria Math" pitchFamily="18" charset="0"/>
                  </a:endParaRPr>
                </a:p>
              </p:txBody>
            </p:sp>
          </mc:Choice>
          <mc:Fallback>
            <p:sp>
              <p:nvSpPr>
                <p:cNvPr id="5" name="Rectangle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200" y="2507996"/>
                  <a:ext cx="2755900" cy="75895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  <a:headEnd type="diamond"/>
                  <a:tailEnd type="triangle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Rectangle 5"/>
                <p:cNvSpPr/>
                <p:nvPr/>
              </p:nvSpPr>
              <p:spPr>
                <a:xfrm>
                  <a:off x="2552700" y="3733800"/>
                  <a:ext cx="4305300" cy="1524000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  <a:headEnd type="diamond"/>
                  <a:tailEnd type="triangle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itchFamily="18" charset="0"/>
                                <a:ea typeface="Cambria Math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itchFamily="18" charset="0"/>
                                <a:ea typeface="Cambria Math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itchFamily="18" charset="0"/>
                            <a:ea typeface="Cambria Math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itchFamily="18" charset="0"/>
                                <a:ea typeface="Cambria Math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itchFamily="18" charset="0"/>
                                <a:ea typeface="Cambria Math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itchFamily="18" charset="0"/>
                            <a:ea typeface="Cambria Math" pitchFamily="18" charset="0"/>
                          </a:rPr>
                          <m:t>= </m:t>
                        </m:r>
                        <m:d>
                          <m:dPr>
                            <m:begChr m:val="{"/>
                            <m:endChr m:val=""/>
                            <m:ctrlP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itchFamily="18" charset="0"/>
                                    <a:ea typeface="Cambria Math" pitchFamily="18" charset="0"/>
                                  </a:rPr>
                                  <m:t>070, 090 </m:t>
                                </m:r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itchFamily="18" charset="0"/>
                                    <a:ea typeface="Cambria Math" pitchFamily="18" charset="0"/>
                                  </a:rPr>
                                  <m:t>𝑖𝑓</m:t>
                                </m:r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itchFamily="18" charset="0"/>
                                    <a:ea typeface="Cambria Math" pitchFamily="18" charset="0"/>
                                  </a:rPr>
                                  <m:t> 004×</m:t>
                                </m:r>
                                <m:sSub>
                                  <m:sSubPr>
                                    <m:ctrlP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itchFamily="18" charset="0"/>
                                        <a:ea typeface="Cambria Math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itchFamily="18" charset="0"/>
                                        <a:ea typeface="Cambria Math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itchFamily="18" charset="0"/>
                                    <a:ea typeface="Cambria Math" pitchFamily="18" charset="0"/>
                                  </a:rPr>
                                  <m:t>≥011×</m:t>
                                </m:r>
                                <m:sSub>
                                  <m:sSubPr>
                                    <m:ctrlP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itchFamily="18" charset="0"/>
                                        <a:ea typeface="Cambria Math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itchFamily="18" charset="0"/>
                                        <a:ea typeface="Cambria Math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itchFamily="18" charset="0"/>
                                    <a:ea typeface="Cambria Math" pitchFamily="18" charset="0"/>
                                  </a:rPr>
                                  <m:t>050,070 </m:t>
                                </m:r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itchFamily="18" charset="0"/>
                                    <a:ea typeface="Cambria Math" pitchFamily="18" charset="0"/>
                                  </a:rPr>
                                  <m:t>𝑖𝑓</m:t>
                                </m:r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itchFamily="18" charset="0"/>
                                    <a:ea typeface="Cambria Math" pitchFamily="18" charset="0"/>
                                  </a:rPr>
                                  <m:t> 073×</m:t>
                                </m:r>
                                <m:sSub>
                                  <m:sSubPr>
                                    <m:ctrlP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itchFamily="18" charset="0"/>
                                        <a:ea typeface="Cambria Math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itchFamily="18" charset="0"/>
                                        <a:ea typeface="Cambria Math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itchFamily="18" charset="0"/>
                                    <a:ea typeface="Cambria Math" pitchFamily="18" charset="0"/>
                                  </a:rPr>
                                  <m:t>≥087×</m:t>
                                </m:r>
                                <m:sSub>
                                  <m:sSubPr>
                                    <m:ctrlP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itchFamily="18" charset="0"/>
                                        <a:ea typeface="Cambria Math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itchFamily="18" charset="0"/>
                                        <a:ea typeface="Cambria Math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itchFamily="18" charset="0"/>
                                    <a:ea typeface="Cambria Math" pitchFamily="18" charset="0"/>
                                  </a:rPr>
                                  <m:t>030,050 </m:t>
                                </m:r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itchFamily="18" charset="0"/>
                                    <a:ea typeface="Cambria Math" pitchFamily="18" charset="0"/>
                                  </a:rPr>
                                  <m:t>𝑖𝑓</m:t>
                                </m:r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itchFamily="18" charset="0"/>
                                    <a:ea typeface="Cambria Math" pitchFamily="18" charset="0"/>
                                  </a:rPr>
                                  <m:t> 168×</m:t>
                                </m:r>
                                <m:sSub>
                                  <m:sSubPr>
                                    <m:ctrlP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itchFamily="18" charset="0"/>
                                        <a:ea typeface="Cambria Math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itchFamily="18" charset="0"/>
                                        <a:ea typeface="Cambria Math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itchFamily="18" charset="0"/>
                                    <a:ea typeface="Cambria Math" pitchFamily="18" charset="0"/>
                                  </a:rPr>
                                  <m:t>≥097×</m:t>
                                </m:r>
                                <m:sSub>
                                  <m:sSubPr>
                                    <m:ctrlP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itchFamily="18" charset="0"/>
                                        <a:ea typeface="Cambria Math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itchFamily="18" charset="0"/>
                                        <a:ea typeface="Cambria Math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itchFamily="18" charset="0"/>
                                    <a:ea typeface="Cambria Math" pitchFamily="18" charset="0"/>
                                  </a:rPr>
                                  <m:t>010, 030 </m:t>
                                </m:r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itchFamily="18" charset="0"/>
                                    <a:ea typeface="Cambria Math" pitchFamily="18" charset="0"/>
                                  </a:rPr>
                                  <m:t>𝑖𝑓</m:t>
                                </m:r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itchFamily="18" charset="0"/>
                                    <a:ea typeface="Cambria Math" pitchFamily="18" charset="0"/>
                                  </a:rPr>
                                  <m:t> 017×</m:t>
                                </m:r>
                                <m:sSub>
                                  <m:sSubPr>
                                    <m:ctrlP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itchFamily="18" charset="0"/>
                                        <a:ea typeface="Cambria Math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itchFamily="18" charset="0"/>
                                        <a:ea typeface="Cambria Math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itchFamily="18" charset="0"/>
                                    <a:ea typeface="Cambria Math" pitchFamily="18" charset="0"/>
                                  </a:rPr>
                                  <m:t>≥003×</m:t>
                                </m:r>
                                <m:sSub>
                                  <m:sSubPr>
                                    <m:ctrlP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itchFamily="18" charset="0"/>
                                        <a:ea typeface="Cambria Math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itchFamily="18" charset="0"/>
                                        <a:ea typeface="Cambria Math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itchFamily="18" charset="0"/>
                                    <a:ea typeface="Cambria Math" pitchFamily="18" charset="0"/>
                                  </a:rPr>
                                  <m:t>170,010 </m:t>
                                </m:r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itchFamily="18" charset="0"/>
                                    <a:ea typeface="Cambria Math" pitchFamily="18" charset="0"/>
                                  </a:rPr>
                                  <m:t>𝑖𝑓</m:t>
                                </m:r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itchFamily="18" charset="0"/>
                                    <a:ea typeface="Cambria Math" pitchFamily="18" charset="0"/>
                                  </a:rPr>
                                  <m:t> </m:t>
                                </m:r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itchFamily="18" charset="0"/>
                                    <a:ea typeface="Cambria Math" pitchFamily="18" charset="0"/>
                                  </a:rPr>
                                  <m:t>𝑜𝑡h𝑒𝑟𝑠</m:t>
                                </m:r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itchFamily="18" charset="0"/>
                                    <a:ea typeface="Cambria Math" pitchFamily="18" charset="0"/>
                                  </a:rPr>
                                  <m:t>                            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  <a:latin typeface="Cambria Math" pitchFamily="18" charset="0"/>
                    <a:ea typeface="Cambria Math" pitchFamily="18" charset="0"/>
                  </a:endParaRPr>
                </a:p>
              </p:txBody>
            </p:sp>
          </mc:Choice>
          <mc:Fallback>
            <p:sp>
              <p:nvSpPr>
                <p:cNvPr id="6" name="Rectangle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52700" y="3733800"/>
                  <a:ext cx="4305300" cy="1524000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  <a:headEnd type="diamond"/>
                  <a:tailEnd type="triangle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Rectangle 6"/>
                <p:cNvSpPr/>
                <p:nvPr/>
              </p:nvSpPr>
              <p:spPr>
                <a:xfrm>
                  <a:off x="2552700" y="5715000"/>
                  <a:ext cx="4305300" cy="762000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  <a:headEnd type="diamond"/>
                  <a:tailEnd type="triangle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"/>
                            <m:ctrlPr>
                              <a:rPr lang="en-US" sz="160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sz="160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 pitchFamily="18" charset="0"/>
                                  </a:rPr>
                                </m:ctrlPr>
                              </m:eqArrPr>
                              <m:e>
                                <m:sSub>
                                  <m:sSubPr>
                                    <m:ctrlP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itchFamily="18" charset="0"/>
                                        <a:ea typeface="Cambria Math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itchFamily="18" charset="0"/>
                                        <a:ea typeface="Cambria Math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itchFamily="18" charset="0"/>
                                    <a:ea typeface="Cambria Math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itchFamily="18" charset="0"/>
                                        <a:ea typeface="Cambria Math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sz="1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itchFamily="18" charset="0"/>
                                            <a:ea typeface="Cambria Math" pitchFamily="18" charset="0"/>
                                          </a:rPr>
                                          <m:t>𝜙</m:t>
                                        </m:r>
                                      </m:e>
                                      <m:sub>
                                        <m:r>
                                          <a:rPr lang="en-US" sz="1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itchFamily="18" charset="0"/>
                                            <a:ea typeface="Cambria Math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sub>
                                </m:sSub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itchFamily="18" charset="0"/>
                                    <a:ea typeface="Cambria Math" pitchFamily="18" charset="0"/>
                                  </a:rPr>
                                  <m:t>×</m:t>
                                </m:r>
                                <m:func>
                                  <m:funcPr>
                                    <m:ctrlP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6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itchFamily="18" charset="0"/>
                                        <a:ea typeface="Cambria Math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sz="1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6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/>
                                                <a:ea typeface="Cambria Math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6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itchFamily="18" charset="0"/>
                                                <a:ea typeface="Cambria Math" pitchFamily="18" charset="0"/>
                                              </a:rPr>
                                              <m:t>𝜙</m:t>
                                            </m:r>
                                          </m:e>
                                          <m:sub>
                                            <m:r>
                                              <a:rPr lang="en-US" sz="16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itchFamily="18" charset="0"/>
                                                <a:ea typeface="Cambria Math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func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itchFamily="18" charset="0"/>
                                    <a:ea typeface="Cambria Math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itchFamily="18" charset="0"/>
                                        <a:ea typeface="Cambria Math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sz="1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itchFamily="18" charset="0"/>
                                            <a:ea typeface="Cambria Math" pitchFamily="18" charset="0"/>
                                          </a:rPr>
                                          <m:t>𝜙</m:t>
                                        </m:r>
                                      </m:e>
                                      <m:sub>
                                        <m:r>
                                          <a:rPr lang="en-US" sz="1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itchFamily="18" charset="0"/>
                                            <a:ea typeface="Cambria Math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sz="1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itchFamily="18" charset="0"/>
                                            <a:ea typeface="Cambria Math" pitchFamily="18" charset="0"/>
                                          </a:rPr>
                                          <m:t>+1</m:t>
                                        </m:r>
                                      </m:sub>
                                    </m:sSub>
                                  </m:sub>
                                </m:sSub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itchFamily="18" charset="0"/>
                                    <a:ea typeface="Cambria Math" pitchFamily="18" charset="0"/>
                                  </a:rPr>
                                  <m:t>×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600" b="0" i="0" smtClean="0">
                                    <a:solidFill>
                                      <a:schemeClr val="tx1"/>
                                    </a:solidFill>
                                    <a:latin typeface="Cambria Math" pitchFamily="18" charset="0"/>
                                    <a:ea typeface="Cambria Math" pitchFamily="18" charset="0"/>
                                  </a:rPr>
                                  <m:t>cos</m:t>
                                </m:r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itchFamily="18" charset="0"/>
                                    <a:ea typeface="Cambria Math" pitchFamily="18" charset="0"/>
                                  </a:rPr>
                                  <m:t>⁡(</m:t>
                                </m:r>
                                <m:sSub>
                                  <m:sSubPr>
                                    <m:ctrlP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itchFamily="18" charset="0"/>
                                        <a:ea typeface="Cambria Math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itchFamily="18" charset="0"/>
                                        <a:ea typeface="Cambria Math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itchFamily="18" charset="0"/>
                                        <a:ea typeface="Cambria Math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itchFamily="18" charset="0"/>
                                    <a:ea typeface="Cambria Math" pitchFamily="18" charset="0"/>
                                  </a:rPr>
                                  <m:t>)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itchFamily="18" charset="0"/>
                                        <a:ea typeface="Cambria Math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itchFamily="18" charset="0"/>
                                        <a:ea typeface="Cambria Math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itchFamily="18" charset="0"/>
                                    <a:ea typeface="Cambria Math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itchFamily="18" charset="0"/>
                                        <a:ea typeface="Cambria Math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sz="1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itchFamily="18" charset="0"/>
                                            <a:ea typeface="Cambria Math" pitchFamily="18" charset="0"/>
                                          </a:rPr>
                                          <m:t>𝜙</m:t>
                                        </m:r>
                                      </m:e>
                                      <m:sub>
                                        <m:r>
                                          <a:rPr lang="en-US" sz="1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itchFamily="18" charset="0"/>
                                            <a:ea typeface="Cambria Math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sub>
                                </m:sSub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itchFamily="18" charset="0"/>
                                    <a:ea typeface="Cambria Math" pitchFamily="18" charset="0"/>
                                  </a:rPr>
                                  <m:t>×</m:t>
                                </m:r>
                                <m:func>
                                  <m:funcPr>
                                    <m:ctrlP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6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itchFamily="18" charset="0"/>
                                        <a:ea typeface="Cambria Math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sz="1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6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/>
                                                <a:ea typeface="Cambria Math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6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itchFamily="18" charset="0"/>
                                                <a:ea typeface="Cambria Math" pitchFamily="18" charset="0"/>
                                              </a:rPr>
                                              <m:t>𝜙</m:t>
                                            </m:r>
                                          </m:e>
                                          <m:sub>
                                            <m:r>
                                              <a:rPr lang="en-US" sz="16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itchFamily="18" charset="0"/>
                                                <a:ea typeface="Cambria Math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func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itchFamily="18" charset="0"/>
                                    <a:ea typeface="Cambria Math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itchFamily="18" charset="0"/>
                                        <a:ea typeface="Cambria Math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sz="1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itchFamily="18" charset="0"/>
                                            <a:ea typeface="Cambria Math" pitchFamily="18" charset="0"/>
                                          </a:rPr>
                                          <m:t>𝜙</m:t>
                                        </m:r>
                                      </m:e>
                                      <m:sub>
                                        <m:r>
                                          <a:rPr lang="en-US" sz="1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itchFamily="18" charset="0"/>
                                            <a:ea typeface="Cambria Math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sz="1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itchFamily="18" charset="0"/>
                                            <a:ea typeface="Cambria Math" pitchFamily="18" charset="0"/>
                                          </a:rPr>
                                          <m:t>+1</m:t>
                                        </m:r>
                                      </m:sub>
                                    </m:sSub>
                                  </m:sub>
                                </m:sSub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itchFamily="18" charset="0"/>
                                    <a:ea typeface="Cambria Math" pitchFamily="18" charset="0"/>
                                  </a:rPr>
                                  <m:t>×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600" b="0" i="0" smtClean="0">
                                    <a:solidFill>
                                      <a:schemeClr val="tx1"/>
                                    </a:solidFill>
                                    <a:latin typeface="Cambria Math" pitchFamily="18" charset="0"/>
                                    <a:ea typeface="Cambria Math" pitchFamily="18" charset="0"/>
                                  </a:rPr>
                                  <m:t>sin</m:t>
                                </m:r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itchFamily="18" charset="0"/>
                                    <a:ea typeface="Cambria Math" pitchFamily="18" charset="0"/>
                                  </a:rPr>
                                  <m:t>⁡(</m:t>
                                </m:r>
                                <m:sSub>
                                  <m:sSubPr>
                                    <m:ctrlP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itchFamily="18" charset="0"/>
                                        <a:ea typeface="Cambria Math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sz="1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itchFamily="18" charset="0"/>
                                            <a:ea typeface="Cambria Math" pitchFamily="18" charset="0"/>
                                          </a:rPr>
                                          <m:t>𝑖</m:t>
                                        </m:r>
                                      </m:e>
                                      <m:sub>
                                        <m:r>
                                          <a:rPr lang="en-US" sz="1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itchFamily="18" charset="0"/>
                                            <a:ea typeface="Cambria Math" pitchFamily="18" charset="0"/>
                                          </a:rPr>
                                          <m:t>1+1</m:t>
                                        </m:r>
                                      </m:sub>
                                    </m:sSub>
                                  </m:sub>
                                </m:sSub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itchFamily="18" charset="0"/>
                                    <a:ea typeface="Cambria Math" pitchFamily="18" charset="0"/>
                                  </a:rPr>
                                  <m:t>)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  <a:latin typeface="Cambria Math" pitchFamily="18" charset="0"/>
                    <a:ea typeface="Cambria Math" pitchFamily="18" charset="0"/>
                  </a:endParaRPr>
                </a:p>
              </p:txBody>
            </p:sp>
          </mc:Choice>
          <mc:Fallback>
            <p:sp>
              <p:nvSpPr>
                <p:cNvPr id="7" name="Rectangle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52700" y="5715000"/>
                  <a:ext cx="4305300" cy="762000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  <a:headEnd type="diamond"/>
                  <a:tailEnd type="triangle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Rectangle 7"/>
                <p:cNvSpPr/>
                <p:nvPr/>
              </p:nvSpPr>
              <p:spPr>
                <a:xfrm>
                  <a:off x="3238500" y="7165848"/>
                  <a:ext cx="2933700" cy="758952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  <a:headEnd type="diamond"/>
                  <a:tailEnd type="triangle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itchFamily="18" charset="0"/>
                            <a:ea typeface="Cambria Math" pitchFamily="18" charset="0"/>
                          </a:rPr>
                          <m:t>𝜙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itchFamily="18" charset="0"/>
                            <a:ea typeface="Cambria Math" pitchFamily="18" charset="0"/>
                          </a:rPr>
                          <m:t>= </m:t>
                        </m:r>
                        <m:d>
                          <m:dPr>
                            <m:begChr m:val="{"/>
                            <m:endChr m:val=""/>
                            <m:ctrlP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itchFamily="18" charset="0"/>
                                    <a:ea typeface="Cambria Math" pitchFamily="18" charset="0"/>
                                  </a:rPr>
                                  <m:t>180 −</m:t>
                                </m:r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itchFamily="18" charset="0"/>
                                    <a:ea typeface="Cambria Math" pitchFamily="18" charset="0"/>
                                  </a:rPr>
                                  <m:t>𝜙</m:t>
                                </m:r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itchFamily="18" charset="0"/>
                                    <a:ea typeface="Cambria Math" pitchFamily="18" charset="0"/>
                                  </a:rPr>
                                  <m:t> </m:t>
                                </m:r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itchFamily="18" charset="0"/>
                                    <a:ea typeface="Cambria Math" pitchFamily="18" charset="0"/>
                                  </a:rPr>
                                  <m:t>𝑖𝑓</m:t>
                                </m:r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itchFamily="18" charset="0"/>
                                    <a:ea typeface="Cambria Math" pitchFamily="18" charset="0"/>
                                  </a:rPr>
                                  <m:t> </m:t>
                                </m:r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itchFamily="18" charset="0"/>
                                    <a:ea typeface="Cambria Math" pitchFamily="18" charset="0"/>
                                  </a:rPr>
                                  <m:t>𝑞𝑢𝑎𝑑𝑟𝑎𝑛𝑡</m:t>
                                </m:r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itchFamily="18" charset="0"/>
                                    <a:ea typeface="Cambria Math" pitchFamily="18" charset="0"/>
                                  </a:rPr>
                                  <m:t> </m:t>
                                </m:r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itchFamily="18" charset="0"/>
                                    <a:ea typeface="Cambria Math" pitchFamily="18" charset="0"/>
                                  </a:rPr>
                                  <m:t>𝐼𝐼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itchFamily="18" charset="0"/>
                                    <a:ea typeface="Cambria Math" pitchFamily="18" charset="0"/>
                                  </a:rPr>
                                  <m:t>𝜙</m:t>
                                </m:r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itchFamily="18" charset="0"/>
                                    <a:ea typeface="Cambria Math" pitchFamily="18" charset="0"/>
                                  </a:rPr>
                                  <m:t>             </m:t>
                                </m:r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itchFamily="18" charset="0"/>
                                    <a:ea typeface="Cambria Math" pitchFamily="18" charset="0"/>
                                  </a:rPr>
                                  <m:t>𝑖𝑓</m:t>
                                </m:r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itchFamily="18" charset="0"/>
                                    <a:ea typeface="Cambria Math" pitchFamily="18" charset="0"/>
                                  </a:rPr>
                                  <m:t> </m:t>
                                </m:r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itchFamily="18" charset="0"/>
                                    <a:ea typeface="Cambria Math" pitchFamily="18" charset="0"/>
                                  </a:rPr>
                                  <m:t>𝑜𝑡h𝑒𝑟𝑠</m:t>
                                </m:r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itchFamily="18" charset="0"/>
                                    <a:ea typeface="Cambria Math" pitchFamily="18" charset="0"/>
                                  </a:rPr>
                                  <m:t>         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  <a:latin typeface="Cambria Math" pitchFamily="18" charset="0"/>
                    <a:ea typeface="Cambria Math" pitchFamily="18" charset="0"/>
                  </a:endParaRPr>
                </a:p>
              </p:txBody>
            </p:sp>
          </mc:Choice>
          <mc:Fallback>
            <p:sp>
              <p:nvSpPr>
                <p:cNvPr id="8" name="Rectangle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38500" y="7165848"/>
                  <a:ext cx="2933700" cy="75895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  <a:headEnd type="diamond"/>
                  <a:tailEnd type="triangle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Rectangle 8"/>
                <p:cNvSpPr/>
                <p:nvPr/>
              </p:nvSpPr>
              <p:spPr>
                <a:xfrm>
                  <a:off x="3238500" y="8385048"/>
                  <a:ext cx="2933700" cy="758952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  <a:headEnd type="diamond"/>
                  <a:tailEnd type="triangle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itchFamily="18" charset="0"/>
                                <a:ea typeface="Cambria Math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itchFamily="18" charset="0"/>
                                <a:ea typeface="Cambria Math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itchFamily="18" charset="0"/>
                            <a:ea typeface="Cambria Math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itchFamily="18" charset="0"/>
                                <a:ea typeface="Cambria Math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itchFamily="18" charset="0"/>
                                <a:ea typeface="Cambria Math" pitchFamily="18" charset="0"/>
                              </a:rPr>
                              <m:t>𝑖</m:t>
                            </m:r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itchFamily="18" charset="0"/>
                                <a:ea typeface="Cambria Math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itchFamily="18" charset="0"/>
                            <a:ea typeface="Cambria Math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itchFamily="18" charset="0"/>
                                <a:ea typeface="Cambria Math" pitchFamily="18" charset="0"/>
                              </a:rPr>
                              <m:t>𝐵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itchFamily="18" charset="0"/>
                                    <a:ea typeface="Cambria Math" pitchFamily="18" charset="0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itchFamily="18" charset="0"/>
                                    <a:ea typeface="Cambria Math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itchFamily="18" charset="0"/>
                            <a:ea typeface="Cambria Math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itchFamily="18" charset="0"/>
                                <a:ea typeface="Cambria Math" pitchFamily="18" charset="0"/>
                              </a:rPr>
                              <m:t>𝐵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itchFamily="18" charset="0"/>
                                    <a:ea typeface="Cambria Math" pitchFamily="18" charset="0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itchFamily="18" charset="0"/>
                                    <a:ea typeface="Cambria Math" pitchFamily="18" charset="0"/>
                                  </a:rPr>
                                  <m:t>𝑖</m:t>
                                </m:r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itchFamily="18" charset="0"/>
                                    <a:ea typeface="Cambria Math" pitchFamily="18" charset="0"/>
                                  </a:rPr>
                                  <m:t>+1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  <a:latin typeface="Cambria Math" pitchFamily="18" charset="0"/>
                    <a:ea typeface="Cambria Math" pitchFamily="18" charset="0"/>
                  </a:endParaRPr>
                </a:p>
              </p:txBody>
            </p:sp>
          </mc:Choice>
          <mc:Fallback>
            <p:sp>
              <p:nvSpPr>
                <p:cNvPr id="9" name="Rectangle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38500" y="8385048"/>
                  <a:ext cx="2933700" cy="75895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  <a:headEnd type="diamond"/>
                  <a:tailEnd type="triangle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Rectangle 9"/>
                <p:cNvSpPr/>
                <p:nvPr/>
              </p:nvSpPr>
              <p:spPr>
                <a:xfrm>
                  <a:off x="2324100" y="0"/>
                  <a:ext cx="2209800" cy="762000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  <a:headEnd type="diamond"/>
                  <a:tailEnd type="triangle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itchFamily="18" charset="0"/>
                            <a:ea typeface="Cambria Math" pitchFamily="18" charset="0"/>
                          </a:rPr>
                          <m:t>𝐼</m:t>
                        </m:r>
                        <m:d>
                          <m:dPr>
                            <m:ctrlP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itchFamily="18" charset="0"/>
                                <a:ea typeface="Cambria Math" pitchFamily="18" charset="0"/>
                              </a:rPr>
                              <m:t>𝑥</m:t>
                            </m:r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itchFamily="18" charset="0"/>
                                <a:ea typeface="Cambria Math" pitchFamily="18" charset="0"/>
                              </a:rPr>
                              <m:t>+1,</m:t>
                            </m:r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itchFamily="18" charset="0"/>
                                <a:ea typeface="Cambria Math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itchFamily="18" charset="0"/>
                            <a:ea typeface="Cambria Math" pitchFamily="18" charset="0"/>
                          </a:rPr>
                          <m:t>, 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itchFamily="18" charset="0"/>
                            <a:ea typeface="Cambria Math" pitchFamily="18" charset="0"/>
                          </a:rPr>
                          <m:t>𝐼</m:t>
                        </m:r>
                        <m:d>
                          <m:dPr>
                            <m:ctrlP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itchFamily="18" charset="0"/>
                                <a:ea typeface="Cambria Math" pitchFamily="18" charset="0"/>
                              </a:rPr>
                              <m:t>𝑥</m:t>
                            </m:r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itchFamily="18" charset="0"/>
                                <a:ea typeface="Cambria Math" pitchFamily="18" charset="0"/>
                              </a:rPr>
                              <m:t>−1</m:t>
                            </m:r>
                          </m:e>
                        </m:d>
                        <m:d>
                          <m:dPr>
                            <m:ctrlP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itchFamily="18" charset="0"/>
                                <a:ea typeface="Cambria Math" pitchFamily="18" charset="0"/>
                              </a:rPr>
                              <m:t>𝑦</m:t>
                            </m:r>
                          </m:e>
                        </m:d>
                      </m:oMath>
                    </m:oMathPara>
                  </a14:m>
                  <a:endParaRPr lang="en-US" sz="1600" b="0" dirty="0" smtClean="0">
                    <a:solidFill>
                      <a:schemeClr val="tx1"/>
                    </a:solidFill>
                    <a:latin typeface="Cambria Math" pitchFamily="18" charset="0"/>
                    <a:ea typeface="Cambria Math" pitchFamily="18" charset="0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itchFamily="18" charset="0"/>
                            <a:ea typeface="Cambria Math" pitchFamily="18" charset="0"/>
                          </a:rPr>
                          <m:t>𝐼</m:t>
                        </m:r>
                        <m:d>
                          <m:dPr>
                            <m:ctrlP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itchFamily="18" charset="0"/>
                                <a:ea typeface="Cambria Math" pitchFamily="18" charset="0"/>
                              </a:rPr>
                              <m:t>𝑥</m:t>
                            </m:r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itchFamily="18" charset="0"/>
                                <a:ea typeface="Cambria Math" pitchFamily="18" charset="0"/>
                              </a:rPr>
                              <m:t>, </m:t>
                            </m:r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itchFamily="18" charset="0"/>
                                <a:ea typeface="Cambria Math" pitchFamily="18" charset="0"/>
                              </a:rPr>
                              <m:t>𝑦</m:t>
                            </m:r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itchFamily="18" charset="0"/>
                                <a:ea typeface="Cambria Math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itchFamily="18" charset="0"/>
                            <a:ea typeface="Cambria Math" pitchFamily="18" charset="0"/>
                          </a:rPr>
                          <m:t>, 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itchFamily="18" charset="0"/>
                            <a:ea typeface="Cambria Math" pitchFamily="18" charset="0"/>
                          </a:rPr>
                          <m:t>𝐼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itchFamily="18" charset="0"/>
                            <a:ea typeface="Cambria Math" pitchFamily="18" charset="0"/>
                          </a:rPr>
                          <m:t>(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itchFamily="18" charset="0"/>
                            <a:ea typeface="Cambria Math" pitchFamily="18" charset="0"/>
                          </a:rPr>
                          <m:t>𝑥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itchFamily="18" charset="0"/>
                            <a:ea typeface="Cambria Math" pitchFamily="18" charset="0"/>
                          </a:rPr>
                          <m:t>, 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itchFamily="18" charset="0"/>
                            <a:ea typeface="Cambria Math" pitchFamily="18" charset="0"/>
                          </a:rPr>
                          <m:t>𝑦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itchFamily="18" charset="0"/>
                            <a:ea typeface="Cambria Math" pitchFamily="18" charset="0"/>
                          </a:rPr>
                          <m:t> −1)</m:t>
                        </m:r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0" name="Rectangle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24100" y="0"/>
                  <a:ext cx="2209800" cy="762000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  <a:headEnd type="diamond"/>
                  <a:tailEnd type="triangle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Rectangle 10"/>
                <p:cNvSpPr/>
                <p:nvPr/>
              </p:nvSpPr>
              <p:spPr>
                <a:xfrm>
                  <a:off x="2324100" y="1222248"/>
                  <a:ext cx="2209800" cy="758952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  <a:headEnd type="diamond"/>
                  <a:tailEnd type="triangle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itchFamily="18" charset="0"/>
                              <a:ea typeface="Cambria Math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itchFamily="18" charset="0"/>
                              <a:ea typeface="Cambria Math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itchFamily="18" charset="0"/>
                              <a:ea typeface="Cambria Math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itchFamily="18" charset="0"/>
                              <a:ea typeface="Cambria Math" pitchFamily="18" charset="0"/>
                            </a:rPr>
                            <m:t>𝑦</m:t>
                          </m:r>
                        </m:sub>
                      </m:sSub>
                    </m:oMath>
                  </a14:m>
                  <a:r>
                    <a:rPr lang="en-US" sz="1600" dirty="0" smtClean="0">
                      <a:solidFill>
                        <a:schemeClr val="tx1"/>
                      </a:solidFill>
                      <a:latin typeface="Cambria Math" pitchFamily="18" charset="0"/>
                      <a:ea typeface="Cambria Math" pitchFamily="18" charset="0"/>
                    </a:rPr>
                    <a:t> </a:t>
                  </a:r>
                  <a:endParaRPr lang="en-US" sz="1600" dirty="0">
                    <a:solidFill>
                      <a:schemeClr val="tx1"/>
                    </a:solidFill>
                    <a:latin typeface="Cambria Math" pitchFamily="18" charset="0"/>
                    <a:ea typeface="Cambria Math" pitchFamily="18" charset="0"/>
                  </a:endParaRPr>
                </a:p>
              </p:txBody>
            </p:sp>
          </mc:Choice>
          <mc:Fallback>
            <p:sp>
              <p:nvSpPr>
                <p:cNvPr id="11" name="Rectangle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24100" y="1222248"/>
                  <a:ext cx="2209800" cy="75895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  <a:headEnd type="diamond"/>
                  <a:tailEnd type="triangle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Straight Arrow Connector 15"/>
            <p:cNvCxnSpPr>
              <a:stCxn id="10" idx="2"/>
              <a:endCxn id="11" idx="0"/>
            </p:cNvCxnSpPr>
            <p:nvPr/>
          </p:nvCxnSpPr>
          <p:spPr>
            <a:xfrm>
              <a:off x="3429000" y="762000"/>
              <a:ext cx="0" cy="460248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headEnd type="diamon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Elbow Connector 19"/>
            <p:cNvCxnSpPr>
              <a:stCxn id="11" idx="2"/>
              <a:endCxn id="4" idx="0"/>
            </p:cNvCxnSpPr>
            <p:nvPr/>
          </p:nvCxnSpPr>
          <p:spPr>
            <a:xfrm rot="16200000" flipH="1">
              <a:off x="3803777" y="1606423"/>
              <a:ext cx="526796" cy="1276350"/>
            </a:xfrm>
            <a:prstGeom prst="bentConnector3">
              <a:avLst>
                <a:gd name="adj1" fmla="val 50000"/>
              </a:avLst>
            </a:prstGeom>
            <a:grpFill/>
            <a:ln w="19050">
              <a:solidFill>
                <a:schemeClr val="tx1"/>
              </a:solidFill>
              <a:headEnd type="diamon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Elbow Connector 23"/>
            <p:cNvCxnSpPr>
              <a:stCxn id="11" idx="2"/>
              <a:endCxn id="5" idx="0"/>
            </p:cNvCxnSpPr>
            <p:nvPr/>
          </p:nvCxnSpPr>
          <p:spPr>
            <a:xfrm rot="5400000">
              <a:off x="2368677" y="1447673"/>
              <a:ext cx="526796" cy="1593850"/>
            </a:xfrm>
            <a:prstGeom prst="bentConnector3">
              <a:avLst/>
            </a:prstGeom>
            <a:grpFill/>
            <a:ln w="19050">
              <a:solidFill>
                <a:schemeClr val="tx1"/>
              </a:solidFill>
              <a:headEnd type="diamon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4" idx="2"/>
              <a:endCxn id="6" idx="0"/>
            </p:cNvCxnSpPr>
            <p:nvPr/>
          </p:nvCxnSpPr>
          <p:spPr>
            <a:xfrm>
              <a:off x="4705350" y="3266948"/>
              <a:ext cx="0" cy="466852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headEnd type="diamon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6" idx="2"/>
              <a:endCxn id="7" idx="0"/>
            </p:cNvCxnSpPr>
            <p:nvPr/>
          </p:nvCxnSpPr>
          <p:spPr>
            <a:xfrm>
              <a:off x="4705350" y="5257800"/>
              <a:ext cx="0" cy="457200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headEnd type="diamon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stCxn id="7" idx="2"/>
              <a:endCxn id="8" idx="0"/>
            </p:cNvCxnSpPr>
            <p:nvPr/>
          </p:nvCxnSpPr>
          <p:spPr>
            <a:xfrm>
              <a:off x="4705350" y="6477000"/>
              <a:ext cx="0" cy="688848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headEnd type="diamon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8" idx="2"/>
              <a:endCxn id="9" idx="0"/>
            </p:cNvCxnSpPr>
            <p:nvPr/>
          </p:nvCxnSpPr>
          <p:spPr>
            <a:xfrm>
              <a:off x="4705350" y="7924800"/>
              <a:ext cx="0" cy="460248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headEnd type="diamon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Elbow Connector 43"/>
            <p:cNvCxnSpPr>
              <a:stCxn id="5" idx="2"/>
              <a:endCxn id="8" idx="0"/>
            </p:cNvCxnSpPr>
            <p:nvPr/>
          </p:nvCxnSpPr>
          <p:spPr>
            <a:xfrm rot="16200000" flipH="1">
              <a:off x="1320800" y="3781298"/>
              <a:ext cx="3898900" cy="2870200"/>
            </a:xfrm>
            <a:prstGeom prst="bentConnector3">
              <a:avLst>
                <a:gd name="adj1" fmla="val 89414"/>
              </a:avLst>
            </a:prstGeom>
            <a:grpFill/>
            <a:ln w="19050">
              <a:solidFill>
                <a:schemeClr val="tx1"/>
              </a:solidFill>
              <a:headEnd type="diamon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48579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260</Words>
  <Application>Microsoft Office PowerPoint</Application>
  <PresentationFormat>On-screen Show (4:3)</PresentationFormat>
  <Paragraphs>10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Ngoc-Sinh Nguyen</dc:creator>
  <cp:lastModifiedBy>Ngoc-Sinh Nguyen</cp:lastModifiedBy>
  <cp:revision>17</cp:revision>
  <dcterms:created xsi:type="dcterms:W3CDTF">2017-07-25T06:20:35Z</dcterms:created>
  <dcterms:modified xsi:type="dcterms:W3CDTF">2017-07-25T07:25:39Z</dcterms:modified>
</cp:coreProperties>
</file>