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0D99-8159-4B35-AB05-F0C8F7DDB0D5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705D2-D3CF-4F17-BD2E-23C87B9C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4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705D2-D3CF-4F17-BD2E-23C87B9C05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4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4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6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B615-58EE-4690-9E61-21258ABC362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89473991"/>
              </p:ext>
            </p:extLst>
          </p:nvPr>
        </p:nvGraphicFramePr>
        <p:xfrm>
          <a:off x="228600" y="381000"/>
          <a:ext cx="2971800" cy="582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cell</a:t>
                      </a:r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38200" y="1028700"/>
            <a:ext cx="409575" cy="419100"/>
            <a:chOff x="914400" y="876300"/>
            <a:chExt cx="409575" cy="4191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946926" y="914400"/>
              <a:ext cx="300849" cy="0"/>
            </a:xfrm>
            <a:prstGeom prst="straightConnector1">
              <a:avLst/>
            </a:prstGeom>
            <a:ln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914400" y="8763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14400" y="121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47775" y="8763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6" idx="4"/>
            </p:cNvCxnSpPr>
            <p:nvPr/>
          </p:nvCxnSpPr>
          <p:spPr>
            <a:xfrm>
              <a:off x="952500" y="952500"/>
              <a:ext cx="0" cy="266700"/>
            </a:xfrm>
            <a:prstGeom prst="straightConnector1">
              <a:avLst/>
            </a:prstGeom>
            <a:ln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227926" y="0"/>
            <a:ext cx="13628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block = 2x2 cells</a:t>
            </a:r>
            <a:endParaRPr lang="en-US" sz="1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2628930" y="0"/>
            <a:ext cx="1174341" cy="307777"/>
            <a:chOff x="1416459" y="0"/>
            <a:chExt cx="1174341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1443242" y="0"/>
              <a:ext cx="11475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= center of b</a:t>
              </a:r>
              <a:endParaRPr lang="en-US" sz="1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416459" y="11430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48780" y="0"/>
            <a:ext cx="26282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window = 16x8 cells = </a:t>
            </a:r>
            <a:r>
              <a:rPr lang="en-US" sz="1400" dirty="0" err="1" smtClean="0"/>
              <a:t>mxn</a:t>
            </a:r>
            <a:r>
              <a:rPr lang="en-US" sz="1400" dirty="0" smtClean="0"/>
              <a:t> blocks</a:t>
            </a:r>
            <a:endParaRPr lang="en-US" sz="1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6546471" y="0"/>
            <a:ext cx="2521329" cy="307777"/>
            <a:chOff x="2819400" y="301823"/>
            <a:chExt cx="2521329" cy="307777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2819400" y="457200"/>
              <a:ext cx="3008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20249" y="301823"/>
              <a:ext cx="222048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= z cell, , z = 1 =&gt; w = 15x7 b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76200" y="0"/>
            <a:ext cx="1276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cell= 8x8 pixels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553817" y="533400"/>
                <a:ext cx="5590183" cy="5285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𝑃𝑖𝑥𝑒𝑙</m:t>
                      </m:r>
                      <m:r>
                        <a:rPr lang="en-US" sz="16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𝑖𝑖𝑖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600" b="0" i="1" dirty="0" smtClean="0">
                    <a:latin typeface="Cambria Math"/>
                  </a:rPr>
                  <a:t> </a:t>
                </a:r>
                <a:r>
                  <a:rPr lang="en-US" sz="1600" b="0" i="1" dirty="0" smtClean="0">
                    <a:latin typeface="+mj-lt"/>
                  </a:rPr>
                  <a:t> </a:t>
                </a:r>
                <a:r>
                  <a:rPr lang="en-US" sz="1600" dirty="0" smtClean="0"/>
                  <a:t>is 15-bit float number with 8-bit fractional part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&lt;255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sz="1600" b="0" i="1" smtClean="0">
                          <a:latin typeface="Cambria Math"/>
                        </a:rPr>
                        <m:t> ∗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20</m:t>
                              </m:r>
                            </m:e>
                          </m:d>
                        </m:e>
                      </m:func>
                      <m:r>
                        <a:rPr lang="en-US" sz="1600" b="0" i="0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</a:rPr>
                        <m:t>𝑖𝑖</m:t>
                      </m:r>
                      <m:r>
                        <a:rPr lang="en-US" sz="1600" b="0" i="1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</a:rPr>
                        <m:t>𝑖𝑖𝑖</m:t>
                      </m:r>
                      <m:r>
                        <a:rPr lang="en-US" sz="1600" b="0" i="1" smtClean="0">
                          <a:latin typeface="Cambria Math"/>
                        </a:rPr>
                        <m:t>∈[0..8]</m:t>
                      </m:r>
                    </m:oMath>
                  </m:oMathPara>
                </a14:m>
                <a:endParaRPr lang="en-US" sz="1600" dirty="0" smtClean="0"/>
              </a:p>
              <a:p>
                <a:r>
                  <a:rPr lang="en-US" sz="1600" b="0" i="1" dirty="0" smtClean="0">
                    <a:latin typeface="+mj-lt"/>
                  </a:rPr>
                  <a:t>-----------------------------------------------------------------------------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𝐶𝑒𝑙𝑙</m:t>
                    </m:r>
                    <m:r>
                      <a:rPr lang="en-US" sz="1600" b="0" i="1" smtClean="0">
                        <a:latin typeface="Cambria Math"/>
                      </a:rPr>
                      <m:t> → </m:t>
                    </m:r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/>
                              </a:rPr>
                              <m:t>=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𝑐𝑏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=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8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nary>
                          </m:e>
                        </m:eqArr>
                      </m:e>
                    </m:d>
                  </m:oMath>
                </a14:m>
                <a:r>
                  <a:rPr lang="en-US" sz="1600" dirty="0" smtClean="0"/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𝑖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0..8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dirty="0" smtClean="0"/>
                  <a:t> is 13-bit integer number,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   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r>
                      <a:rPr lang="en-US" sz="1600" b="0" i="1" smtClean="0">
                        <a:latin typeface="Cambria Math"/>
                      </a:rPr>
                      <m:t>&lt;255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1600" b="0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600" b="0" i="1" smtClean="0">
                            <a:latin typeface="Cambria Math"/>
                          </a:rPr>
                          <m:t>𝑠𝑖𝑛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20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/>
                      </a:rPr>
                      <m:t>∗64 </m:t>
                    </m:r>
                  </m:oMath>
                </a14:m>
                <a:endParaRPr lang="en-US" sz="1600" i="1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𝑐𝑏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30 bits data</a:t>
                </a:r>
                <a:endParaRPr lang="en-US" sz="1600" i="1" dirty="0" smtClean="0"/>
              </a:p>
              <a:p>
                <a:r>
                  <a:rPr lang="en-US" sz="1600" dirty="0" smtClean="0"/>
                  <a:t>Storing full cell need: 13 * 9 bits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+ 30 bits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𝑐𝑏</m:t>
                    </m:r>
                  </m:oMath>
                </a14:m>
                <a:r>
                  <a:rPr lang="en-US" sz="1600" dirty="0" smtClean="0"/>
                  <a:t> = </a:t>
                </a:r>
                <a:r>
                  <a:rPr lang="en-US" sz="1600" b="1" dirty="0" smtClean="0"/>
                  <a:t>147bits</a:t>
                </a:r>
              </a:p>
              <a:p>
                <a:r>
                  <a:rPr lang="en-US" sz="1600" b="0" i="1" dirty="0" smtClean="0">
                    <a:latin typeface="Cambria Math"/>
                  </a:rPr>
                  <a:t>----------------------------------------------------------------------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𝐵𝑙𝑜𝑐𝑘</m:t>
                      </m:r>
                      <m:r>
                        <a:rPr lang="en-US" sz="16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𝑐𝑏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  <m:r>
                        <a:rPr lang="en-US" sz="1600" b="0" i="0" smtClean="0">
                          <a:latin typeface="Cambria Math"/>
                        </a:rPr>
                        <m:t> 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0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sz="1600" b="0" i="0" smtClean="0">
                          <a:latin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</a:rPr>
                        <m:t>𝑗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0..3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is</m:t>
                    </m:r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r>
                      <a:rPr lang="en-US" sz="1600" b="1" i="1" smtClean="0">
                        <a:latin typeface="Cambria Math"/>
                      </a:rPr>
                      <m:t>𝜶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bit data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→</m:t>
                    </m:r>
                    <m:r>
                      <a:rPr lang="en-US" sz="1600" b="1" i="1" smtClean="0">
                        <a:latin typeface="Cambria Math"/>
                      </a:rPr>
                      <m:t>𝟑𝟔</m:t>
                    </m:r>
                    <m:r>
                      <a:rPr lang="en-US" sz="1600" b="1" i="1" smtClean="0">
                        <a:latin typeface="Cambria Math"/>
                      </a:rPr>
                      <m:t> ∗</m:t>
                    </m:r>
                    <m:r>
                      <a:rPr lang="en-US" sz="1600" b="1" i="1" smtClean="0">
                        <a:latin typeface="Cambria Math"/>
                      </a:rPr>
                      <m:t>𝜶</m:t>
                    </m:r>
                  </m:oMath>
                </a14:m>
                <a:r>
                  <a:rPr lang="en-US" sz="1600" dirty="0" smtClean="0"/>
                  <a:t> bits for storing full Block</a:t>
                </a:r>
              </a:p>
              <a:p>
                <a:r>
                  <a:rPr lang="en-US" sz="1600" dirty="0"/>
                  <a:t>2</a:t>
                </a:r>
                <a:r>
                  <a:rPr lang="en-US" sz="1600" dirty="0" smtClean="0"/>
                  <a:t> adjacent blocks </a:t>
                </a:r>
                <a:r>
                  <a:rPr lang="en-US" sz="1600" b="1" u="sng" dirty="0" smtClean="0">
                    <a:solidFill>
                      <a:srgbClr val="FF0000"/>
                    </a:solidFill>
                  </a:rPr>
                  <a:t>share 2 cells</a:t>
                </a:r>
              </a:p>
              <a:p>
                <a:r>
                  <a:rPr lang="en-US" sz="1600" dirty="0" smtClean="0"/>
                  <a:t>-----------------------------------------------------------------------------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𝑊𝑖𝑛𝑑𝑜𝑤</m:t>
                      </m:r>
                      <m:r>
                        <a:rPr lang="en-US" sz="16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⇒15×7×4×9=3780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h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0, 15×7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z="1600" dirty="0" smtClean="0"/>
                  <a:t> 105 Blocks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⇒3780 ∗</m:t>
                    </m:r>
                    <m:r>
                      <a:rPr lang="en-US" sz="1600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16×8</m:t>
                    </m:r>
                    <m:r>
                      <a:rPr lang="en-US" sz="1600" b="0" i="0" smtClean="0">
                        <a:latin typeface="Cambria Math"/>
                      </a:rPr>
                      <m:t>=128 </m:t>
                    </m:r>
                  </m:oMath>
                </a14:m>
                <a:r>
                  <a:rPr lang="en-US" sz="1600" dirty="0" smtClean="0"/>
                  <a:t>cells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sz="1600" dirty="0" smtClean="0"/>
                  <a:t>18.816 bits </a:t>
                </a:r>
              </a:p>
              <a:p>
                <a:r>
                  <a:rPr lang="en-US" sz="1600" dirty="0" smtClean="0"/>
                  <a:t>2 adjacent window </a:t>
                </a:r>
                <a:r>
                  <a:rPr lang="en-US" sz="1600" b="1" u="sng" dirty="0" smtClean="0"/>
                  <a:t>share ? blocks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817" y="533400"/>
                <a:ext cx="5590183" cy="5285742"/>
              </a:xfrm>
              <a:prstGeom prst="rect">
                <a:avLst/>
              </a:prstGeom>
              <a:blipFill rotWithShape="1">
                <a:blip r:embed="rId2"/>
                <a:stretch>
                  <a:fillRect l="-654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6216134"/>
            <a:ext cx="346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 and Block in a Window of HOG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65877"/>
              </p:ext>
            </p:extLst>
          </p:nvPr>
        </p:nvGraphicFramePr>
        <p:xfrm>
          <a:off x="-29027" y="1"/>
          <a:ext cx="4067624" cy="6248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84"/>
                <a:gridCol w="369784"/>
                <a:gridCol w="369784"/>
                <a:gridCol w="369784"/>
                <a:gridCol w="369784"/>
                <a:gridCol w="369784"/>
                <a:gridCol w="369784"/>
                <a:gridCol w="369784"/>
                <a:gridCol w="369784"/>
                <a:gridCol w="369784"/>
                <a:gridCol w="369784"/>
              </a:tblGrid>
              <a:tr h="29754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54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16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1752600" y="2667000"/>
            <a:ext cx="121920" cy="685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38680" y="2667000"/>
            <a:ext cx="121920" cy="685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52600" y="2998470"/>
            <a:ext cx="121920" cy="6858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28800" y="2667000"/>
            <a:ext cx="309880" cy="0"/>
          </a:xfrm>
          <a:prstGeom prst="straightConnector1">
            <a:avLst/>
          </a:prstGeom>
          <a:ln w="12700">
            <a:solidFill>
              <a:srgbClr val="0000FF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2" idx="0"/>
          </p:cNvCxnSpPr>
          <p:nvPr/>
        </p:nvCxnSpPr>
        <p:spPr>
          <a:xfrm>
            <a:off x="1813560" y="2735580"/>
            <a:ext cx="0" cy="262890"/>
          </a:xfrm>
          <a:prstGeom prst="straightConnector1">
            <a:avLst/>
          </a:prstGeom>
          <a:ln w="12700">
            <a:solidFill>
              <a:srgbClr val="0000FF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038600" y="514350"/>
            <a:ext cx="121920" cy="685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363721" y="400050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Center of window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38600" y="1028700"/>
            <a:ext cx="2617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adjacent windows share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15 * 8 or 16 * 7 cells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? blocks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1" y="6324600"/>
            <a:ext cx="276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movement in HOG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85494"/>
              </p:ext>
            </p:extLst>
          </p:nvPr>
        </p:nvGraphicFramePr>
        <p:xfrm>
          <a:off x="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36122" y="6172200"/>
            <a:ext cx="621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Example if  </a:t>
            </a:r>
            <a:r>
              <a:rPr lang="en-US" b="1" dirty="0" smtClean="0"/>
              <a:t>4 pixels/load for GRAY </a:t>
            </a:r>
            <a:r>
              <a:rPr lang="en-US" dirty="0" smtClean="0"/>
              <a:t>in CELL histogram generation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63169"/>
              </p:ext>
            </p:extLst>
          </p:nvPr>
        </p:nvGraphicFramePr>
        <p:xfrm>
          <a:off x="5562600" y="1676400"/>
          <a:ext cx="3581400" cy="252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154"/>
                <a:gridCol w="3122246"/>
              </a:tblGrid>
              <a:tr h="36068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0/1</a:t>
                      </a:r>
                      <a:r>
                        <a:rPr lang="en-US" sz="1400" baseline="0" dirty="0" smtClean="0"/>
                        <a:t> means don’t/do compute gradient of pixel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 0,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0000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r>
                        <a:rPr lang="en-US" sz="1400" baseline="0" dirty="0" smtClean="0"/>
                        <a:t> 1, 0011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 2, 1111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 3, 1100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 4, 1111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 5, 1111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228600"/>
            <a:ext cx="404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Same color </a:t>
            </a:r>
            <a:r>
              <a:rPr lang="en-US" dirty="0" smtClean="0"/>
              <a:t>means </a:t>
            </a:r>
            <a:r>
              <a:rPr lang="en-US" dirty="0" smtClean="0">
                <a:solidFill>
                  <a:srgbClr val="FF0000"/>
                </a:solidFill>
              </a:rPr>
              <a:t>the same load(packet</a:t>
            </a:r>
            <a:r>
              <a:rPr lang="en-US" dirty="0" smtClean="0"/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15200" y="12192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1"/>
          </p:cNvCxnSpPr>
          <p:nvPr/>
        </p:nvCxnSpPr>
        <p:spPr>
          <a:xfrm flipH="1">
            <a:off x="5257800" y="413266"/>
            <a:ext cx="1295400" cy="4249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53200" y="228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GRAY pixel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95921"/>
              </p:ext>
            </p:extLst>
          </p:nvPr>
        </p:nvGraphicFramePr>
        <p:xfrm>
          <a:off x="302260" y="3657600"/>
          <a:ext cx="8539480" cy="2933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1600" y="3244334"/>
            <a:ext cx="54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Example if  1 PIXEL(RGBA) in CELL histogram generation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73198"/>
              </p:ext>
            </p:extLst>
          </p:nvPr>
        </p:nvGraphicFramePr>
        <p:xfrm>
          <a:off x="5486400" y="1168400"/>
          <a:ext cx="3581400" cy="180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154"/>
                <a:gridCol w="3122246"/>
              </a:tblGrid>
              <a:tr h="36068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0/1</a:t>
                      </a:r>
                      <a:r>
                        <a:rPr lang="en-US" sz="1400" baseline="0" dirty="0" smtClean="0"/>
                        <a:t> means don’t/do compute gradient of pixel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 Type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 Type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 Type 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10" idx="2"/>
          </p:cNvCxnSpPr>
          <p:nvPr/>
        </p:nvCxnSpPr>
        <p:spPr>
          <a:xfrm>
            <a:off x="933856" y="3048000"/>
            <a:ext cx="0" cy="565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856" y="274022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Pixel: RGBA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00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902147" y="76200"/>
            <a:ext cx="6318115" cy="3352800"/>
            <a:chOff x="1902147" y="76200"/>
            <a:chExt cx="6318115" cy="3352800"/>
          </a:xfrm>
        </p:grpSpPr>
        <p:grpSp>
          <p:nvGrpSpPr>
            <p:cNvPr id="49" name="Group 48"/>
            <p:cNvGrpSpPr/>
            <p:nvPr/>
          </p:nvGrpSpPr>
          <p:grpSpPr>
            <a:xfrm>
              <a:off x="1902147" y="990600"/>
              <a:ext cx="6318115" cy="2438400"/>
              <a:chOff x="1066800" y="1981200"/>
              <a:chExt cx="6318115" cy="24384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066800" y="1981200"/>
                <a:ext cx="1453507" cy="2438400"/>
                <a:chOff x="984892" y="2362200"/>
                <a:chExt cx="1453507" cy="24384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1143000" y="28194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295400" y="29718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984892" y="2362200"/>
                      <a:ext cx="1453507" cy="2438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 anchorCtr="1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 </a:t>
                      </a:r>
                      <a14:m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×</m:t>
                          </m:r>
                        </m:oMath>
                      </a14:m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cell histogram generation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4892" y="2362200"/>
                      <a:ext cx="1453507" cy="2438400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173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Rectangle 11"/>
                <p:cNvSpPr/>
                <p:nvPr/>
              </p:nvSpPr>
              <p:spPr>
                <a:xfrm>
                  <a:off x="1447800" y="31242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Cell histogram generation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3505200" y="1981200"/>
                <a:ext cx="1453507" cy="2438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Local MEM of CELL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ight Arrow 39"/>
              <p:cNvSpPr/>
              <p:nvPr/>
            </p:nvSpPr>
            <p:spPr>
              <a:xfrm>
                <a:off x="2526792" y="2944368"/>
                <a:ext cx="978408" cy="484632"/>
              </a:xfrm>
              <a:prstGeom prst="right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CELL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5931408" y="1981200"/>
                    <a:ext cx="1453507" cy="2438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 anchorCtr="1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M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 </m:t>
                        </m:r>
                      </m:oMath>
                    </a14:m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Window 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1408" y="1981200"/>
                    <a:ext cx="1453507" cy="243840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73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Right Arrow 41"/>
              <p:cNvSpPr/>
              <p:nvPr/>
            </p:nvSpPr>
            <p:spPr>
              <a:xfrm>
                <a:off x="4953000" y="2944368"/>
                <a:ext cx="978408" cy="484632"/>
              </a:xfrm>
              <a:prstGeom prst="right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CELL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019800" y="2590800"/>
                <a:ext cx="914400" cy="914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72200" y="2743200"/>
                <a:ext cx="914400" cy="914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324600" y="2895600"/>
                <a:ext cx="914400" cy="914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Window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4114800" y="76200"/>
              <a:ext cx="18288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Control Center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Elbow Connector 4"/>
            <p:cNvCxnSpPr>
              <a:stCxn id="2" idx="1"/>
              <a:endCxn id="7" idx="0"/>
            </p:cNvCxnSpPr>
            <p:nvPr/>
          </p:nvCxnSpPr>
          <p:spPr>
            <a:xfrm rot="10800000" flipV="1">
              <a:off x="2628902" y="381000"/>
              <a:ext cx="1485899" cy="6096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" idx="3"/>
              <a:endCxn id="41" idx="0"/>
            </p:cNvCxnSpPr>
            <p:nvPr/>
          </p:nvCxnSpPr>
          <p:spPr>
            <a:xfrm>
              <a:off x="5943600" y="381000"/>
              <a:ext cx="1549909" cy="6096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4556390"/>
                  </p:ext>
                </p:extLst>
              </p:nvPr>
            </p:nvGraphicFramePr>
            <p:xfrm>
              <a:off x="0" y="3701732"/>
              <a:ext cx="9144000" cy="31893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0"/>
                    <a:gridCol w="4572000"/>
                  </a:tblGrid>
                  <a:tr h="1219200">
                    <a:tc>
                      <a:txBody>
                        <a:bodyPr/>
                        <a:lstStyle/>
                        <a:p>
                          <a:pPr marL="285750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Cell histogram generation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eceive pixel data in row order: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10×10</m:t>
                              </m:r>
                            </m:oMath>
                          </a14:m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 pixels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Compute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 is 13-bit integer number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Computing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𝑐𝑏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1400" b="0" dirty="0" err="1" smtClean="0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 is 30-bit integer number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Write output 147 bit data in order: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..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𝑐𝑏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NOTES: If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we </a:t>
                          </a:r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do </a:t>
                          </a:r>
                          <a:r>
                            <a:rPr lang="en-US" sz="1400" b="0" dirty="0" smtClean="0">
                              <a:solidFill>
                                <a:srgbClr val="FF0000"/>
                              </a:solidFill>
                            </a:rPr>
                            <a:t>not store CELL</a:t>
                          </a:r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, we will have to </a:t>
                          </a:r>
                          <a:r>
                            <a:rPr lang="en-US" sz="1400" b="0" dirty="0" smtClean="0">
                              <a:solidFill>
                                <a:srgbClr val="FF0000"/>
                              </a:solidFill>
                            </a:rPr>
                            <a:t>re-read pixe</a:t>
                          </a:r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l data in each CELL  </a:t>
                          </a:r>
                          <a:r>
                            <a:rPr lang="en-US" sz="1400" b="0" dirty="0" smtClean="0">
                              <a:solidFill>
                                <a:srgbClr val="FF0000"/>
                              </a:solidFill>
                            </a:rPr>
                            <a:t>or storing pixel data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MEM of CELL</a:t>
                          </a:r>
                          <a:endParaRPr lang="en-US" sz="1400" b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Storing CELL as image order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 row of CELL need: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×147</m:t>
                              </m:r>
                            </m:oMath>
                          </a14:m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 bit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1 row of Window need: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×16×147</m:t>
                              </m:r>
                            </m:oMath>
                          </a14:m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 bit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FULL image need: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×147</m:t>
                              </m:r>
                            </m:oMath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Window  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Read CELL data in memory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Computing corresponding normalization data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4556390"/>
                  </p:ext>
                </p:extLst>
              </p:nvPr>
            </p:nvGraphicFramePr>
            <p:xfrm>
              <a:off x="0" y="3701732"/>
              <a:ext cx="9144000" cy="31893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0"/>
                    <a:gridCol w="4572000"/>
                  </a:tblGrid>
                  <a:tr h="3189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r="-100000" b="-9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00000" b="-9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ight Arrow 24"/>
          <p:cNvSpPr/>
          <p:nvPr/>
        </p:nvSpPr>
        <p:spPr>
          <a:xfrm>
            <a:off x="152400" y="1975720"/>
            <a:ext cx="978408" cy="4846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7008" y="0"/>
            <a:ext cx="7632192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HOG 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4592" y="1371600"/>
            <a:ext cx="978408" cy="0"/>
          </a:xfrm>
          <a:prstGeom prst="straightConnector1">
            <a:avLst/>
          </a:prstGeom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" y="1153180"/>
            <a:ext cx="1197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Mode</a:t>
            </a:r>
          </a:p>
          <a:p>
            <a:pPr algn="ctr"/>
            <a:r>
              <a:rPr lang="en-US" sz="1400" dirty="0" smtClean="0"/>
              <a:t>RGBA/RGB/Y..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96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1146</Words>
  <Application>Microsoft Office PowerPoint</Application>
  <PresentationFormat>On-screen Show (4:3)</PresentationFormat>
  <Paragraphs>651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112</cp:revision>
  <cp:lastPrinted>2017-08-19T10:33:29Z</cp:lastPrinted>
  <dcterms:created xsi:type="dcterms:W3CDTF">2017-08-19T02:56:00Z</dcterms:created>
  <dcterms:modified xsi:type="dcterms:W3CDTF">2017-09-08T10:04:15Z</dcterms:modified>
</cp:coreProperties>
</file>