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08" autoAdjust="0"/>
  </p:normalViewPr>
  <p:slideViewPr>
    <p:cSldViewPr>
      <p:cViewPr>
        <p:scale>
          <a:sx n="90" d="100"/>
          <a:sy n="90" d="100"/>
        </p:scale>
        <p:origin x="-13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3309-6226-41F5-B0F2-2A9A415747F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EFC94-9DDA-4423-A98C-E34A2535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200" smtClean="0"/>
              <a:t>Hệ thống hỗ trợ lái xe nâng cao (ADAS)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smtClean="0"/>
              <a:t>Điều khiển tự động trong máy bay không người lái (UAV)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1200" smtClean="0"/>
              <a:t>Dây chuyền sản xuất tự động, tương tác người và máy tính, robot…</a:t>
            </a:r>
            <a:endParaRPr lang="en-US" sz="12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6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CB36-4EBA-4479-8256-79EFE8594BD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Accurate and Low Complex Cell Histogram Generation By Bypass The Gradient of Pixel </a:t>
            </a:r>
            <a:r>
              <a:rPr lang="en-US" dirty="0" smtClean="0">
                <a:solidFill>
                  <a:schemeClr val="tx2"/>
                </a:solidFill>
              </a:rPr>
              <a:t>Computation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772400" cy="1447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Huy</a:t>
            </a:r>
            <a:r>
              <a:rPr lang="en-US" dirty="0">
                <a:solidFill>
                  <a:schemeClr val="tx1"/>
                </a:solidFill>
              </a:rPr>
              <a:t>-Hung Ho, Ngoc-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Nguyen,  </a:t>
            </a:r>
            <a:r>
              <a:rPr lang="en-US" dirty="0" err="1" smtClean="0">
                <a:solidFill>
                  <a:schemeClr val="tx1"/>
                </a:solidFill>
              </a:rPr>
              <a:t>Duy-Hieu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Bui, </a:t>
            </a:r>
            <a:r>
              <a:rPr lang="en-US" dirty="0" err="1">
                <a:solidFill>
                  <a:schemeClr val="tx1"/>
                </a:solidFill>
              </a:rPr>
              <a:t>Xuan-Tu</a:t>
            </a:r>
            <a:r>
              <a:rPr lang="en-US" dirty="0">
                <a:solidFill>
                  <a:schemeClr val="tx1"/>
                </a:solidFill>
              </a:rPr>
              <a:t> Tran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Laboratory for Smart Integrated Systems (SISLAB),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VNU </a:t>
            </a:r>
            <a:r>
              <a:rPr lang="en-US" dirty="0">
                <a:solidFill>
                  <a:schemeClr val="tx1"/>
                </a:solidFill>
              </a:rPr>
              <a:t>University of Engineering and Technology (VNU-UET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Outline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/>
              <a:t>Context </a:t>
            </a:r>
            <a:r>
              <a:rPr lang="en-US"/>
              <a:t>and </a:t>
            </a:r>
            <a:r>
              <a:rPr lang="en-US" smtClean="0"/>
              <a:t>Motivation</a:t>
            </a:r>
          </a:p>
          <a:p>
            <a:pPr>
              <a:buClr>
                <a:srgbClr val="92D050"/>
              </a:buClr>
            </a:pPr>
            <a:r>
              <a:rPr lang="en-US" smtClean="0"/>
              <a:t>Bypass the gradient of pixel computation in HOG</a:t>
            </a:r>
          </a:p>
          <a:p>
            <a:pPr>
              <a:buClr>
                <a:srgbClr val="92D050"/>
              </a:buClr>
            </a:pPr>
            <a:r>
              <a:rPr lang="en-US" smtClean="0"/>
              <a:t>Proposed architecture</a:t>
            </a:r>
          </a:p>
          <a:p>
            <a:pPr>
              <a:buClr>
                <a:srgbClr val="92D050"/>
              </a:buClr>
            </a:pPr>
            <a:r>
              <a:rPr lang="en-US" smtClean="0"/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1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Detection </a:t>
            </a:r>
            <a:r>
              <a:rPr lang="en-US" smtClean="0"/>
              <a:t>&amp; HOG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3886200" cy="1371599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sz="2000" smtClean="0"/>
              <a:t>Object detection/recognition</a:t>
            </a:r>
          </a:p>
          <a:p>
            <a:pPr lvl="1"/>
            <a:r>
              <a:rPr lang="en-US" sz="2000" smtClean="0"/>
              <a:t>“That’s a person”</a:t>
            </a:r>
          </a:p>
          <a:p>
            <a:pPr lvl="1"/>
            <a:r>
              <a:rPr lang="en-US" sz="2000" smtClean="0"/>
              <a:t>“That’s </a:t>
            </a:r>
            <a:r>
              <a:rPr lang="en-US" sz="2000" smtClean="0"/>
              <a:t>a </a:t>
            </a:r>
            <a:r>
              <a:rPr lang="en-US" sz="2000"/>
              <a:t>car</a:t>
            </a:r>
            <a:r>
              <a:rPr lang="en-US" sz="200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2890391"/>
            <a:ext cx="189613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Automotive: </a:t>
            </a:r>
            <a:r>
              <a:rPr lang="en-US" sz="1500" b="1" smtClean="0"/>
              <a:t>pedestrian detection</a:t>
            </a:r>
            <a:endParaRPr lang="en-US" sz="15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99" y="1123481"/>
            <a:ext cx="1328515" cy="1772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123481"/>
            <a:ext cx="1329068" cy="17691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8800" y="2895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Automotive: </a:t>
            </a:r>
          </a:p>
          <a:p>
            <a:pPr algn="ctr"/>
            <a:r>
              <a:rPr lang="en-US" sz="1400" smtClean="0"/>
              <a:t>vehicle detection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7391400" y="290578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Search:</a:t>
            </a:r>
            <a:endParaRPr lang="en-US" sz="1400"/>
          </a:p>
          <a:p>
            <a:pPr algn="ctr"/>
            <a:r>
              <a:rPr lang="en-US" sz="1400"/>
              <a:t>image categorization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3902148"/>
            <a:ext cx="3276600" cy="259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1800" smtClean="0"/>
              <a:t>•  </a:t>
            </a:r>
            <a:r>
              <a:rPr lang="en-US" sz="2000" smtClean="0"/>
              <a:t>Histograms of Oriented Gradients for Human Detection (</a:t>
            </a:r>
            <a:r>
              <a:rPr lang="en-US" sz="2000" smtClean="0"/>
              <a:t>HOG)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sz="2000" smtClean="0"/>
              <a:t>Rigid Template based on edge</a:t>
            </a:r>
          </a:p>
          <a:p>
            <a:pPr marL="0" indent="0" algn="just">
              <a:buNone/>
            </a:pPr>
            <a:r>
              <a:rPr lang="en-US" sz="2000" smtClean="0"/>
              <a:t>- </a:t>
            </a:r>
            <a:r>
              <a:rPr lang="en-US" sz="2000" smtClean="0"/>
              <a:t>High accuracy: 96.6</a:t>
            </a:r>
            <a:r>
              <a:rPr lang="en-US" sz="2000"/>
              <a:t>%  </a:t>
            </a:r>
            <a:r>
              <a:rPr lang="en-US" sz="2000" smtClean="0"/>
              <a:t>detection rate in [2]</a:t>
            </a:r>
            <a:endParaRPr lang="en-US" sz="20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76" y="4196404"/>
            <a:ext cx="1039983" cy="2002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3124200"/>
            <a:ext cx="116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05" y="1123482"/>
            <a:ext cx="1332932" cy="176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63366"/>
      </p:ext>
    </p:extLst>
  </p:cSld>
  <p:clrMapOvr>
    <a:masterClrMapping/>
  </p:clrMapOvr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155</Words>
  <Application>Microsoft Office PowerPoint</Application>
  <PresentationFormat>On-screen Show (4:3)</PresentationFormat>
  <Paragraphs>25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2014-SISLAB template</vt:lpstr>
      <vt:lpstr>Accurate and Low Complex Cell Histogram Generation By Bypass The Gradient of Pixel Computation</vt:lpstr>
      <vt:lpstr>Outline</vt:lpstr>
      <vt:lpstr>Object Detection &amp; HOG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TXT</dc:creator>
  <cp:lastModifiedBy>Ngoc-Sinh Nguyen</cp:lastModifiedBy>
  <cp:revision>16</cp:revision>
  <dcterms:created xsi:type="dcterms:W3CDTF">2014-04-07T08:20:53Z</dcterms:created>
  <dcterms:modified xsi:type="dcterms:W3CDTF">2017-11-14T20:07:13Z</dcterms:modified>
</cp:coreProperties>
</file>