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75" r:id="rId3"/>
  </p:sldMasterIdLst>
  <p:notesMasterIdLst>
    <p:notesMasterId r:id="rId20"/>
  </p:notesMasterIdLst>
  <p:sldIdLst>
    <p:sldId id="699" r:id="rId4"/>
    <p:sldId id="700" r:id="rId5"/>
    <p:sldId id="256" r:id="rId6"/>
    <p:sldId id="736" r:id="rId7"/>
    <p:sldId id="737" r:id="rId8"/>
    <p:sldId id="738" r:id="rId9"/>
    <p:sldId id="739" r:id="rId10"/>
    <p:sldId id="740" r:id="rId11"/>
    <p:sldId id="741" r:id="rId12"/>
    <p:sldId id="742" r:id="rId13"/>
    <p:sldId id="743" r:id="rId14"/>
    <p:sldId id="745" r:id="rId15"/>
    <p:sldId id="746" r:id="rId16"/>
    <p:sldId id="749" r:id="rId17"/>
    <p:sldId id="747" r:id="rId18"/>
    <p:sldId id="698" r:id="rId19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3300"/>
    <a:srgbClr val="FFCCCC"/>
    <a:srgbClr val="006600"/>
    <a:srgbClr val="0000CC"/>
    <a:srgbClr val="000099"/>
    <a:srgbClr val="FF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92985" autoAdjust="0"/>
  </p:normalViewPr>
  <p:slideViewPr>
    <p:cSldViewPr>
      <p:cViewPr>
        <p:scale>
          <a:sx n="75" d="100"/>
          <a:sy n="75" d="100"/>
        </p:scale>
        <p:origin x="-954" y="-1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8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17758-26C5-413D-BA80-DA77E4935E4C}" type="datetimeFigureOut">
              <a:rPr lang="zh-CN" altLang="en-US" smtClean="0"/>
              <a:t>2014-4-21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35339-1903-4671-BA75-20E6B2E52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3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24563"/>
            <a:ext cx="68421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15954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>
                <a:solidFill>
                  <a:schemeClr val="bg2"/>
                </a:solidFill>
                <a:latin typeface="宋体" panose="02010600030101010101" pitchFamily="2" charset="-122"/>
              </a:rPr>
              <a:t>传智播客</a:t>
            </a:r>
            <a:r>
              <a:rPr lang="en-US" altLang="zh-CN" sz="1000" b="1" dirty="0">
                <a:solidFill>
                  <a:schemeClr val="bg2"/>
                </a:solidFill>
                <a:latin typeface="宋体" panose="02010600030101010101" pitchFamily="2" charset="-122"/>
              </a:rPr>
              <a:t>C/C++</a:t>
            </a:r>
            <a:r>
              <a:rPr lang="zh-CN" altLang="en-US" sz="1000" b="1">
                <a:solidFill>
                  <a:schemeClr val="bg2"/>
                </a:solidFill>
                <a:latin typeface="宋体" panose="02010600030101010101" pitchFamily="2" charset="-122"/>
              </a:rPr>
              <a:t>学院 </a:t>
            </a:r>
            <a:r>
              <a:rPr lang="en-US" altLang="zh-CN" sz="1000" b="1" dirty="0">
                <a:solidFill>
                  <a:schemeClr val="bg2"/>
                </a:solidFill>
                <a:latin typeface="宋体" panose="02010600030101010101" pitchFamily="2" charset="-122"/>
              </a:rPr>
              <a:t>2013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5181600" y="4038600"/>
            <a:ext cx="3960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kumimoji="0" sz="1400" smtClean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400" smtClean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0" sz="1400" smtClean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fld id="{2E0DA7F4-A776-44F1-B01C-2EB71D80FA6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469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8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3713" y="228600"/>
            <a:ext cx="2071687" cy="5948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28600"/>
            <a:ext cx="6062663" cy="594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1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2" descr="1"/>
          <p:cNvSpPr>
            <a:spLocks/>
          </p:cNvSpPr>
          <p:nvPr/>
        </p:nvSpPr>
        <p:spPr bwMode="ltGray">
          <a:xfrm>
            <a:off x="-22225" y="0"/>
            <a:ext cx="9191625" cy="6156325"/>
          </a:xfrm>
          <a:custGeom>
            <a:avLst/>
            <a:gdLst/>
            <a:ahLst/>
            <a:cxnLst>
              <a:cxn ang="0">
                <a:pos x="22" y="3783"/>
              </a:cxn>
              <a:cxn ang="0">
                <a:pos x="1792" y="3857"/>
              </a:cxn>
              <a:cxn ang="0">
                <a:pos x="5774" y="3089"/>
              </a:cxn>
              <a:cxn ang="0">
                <a:pos x="5790" y="0"/>
              </a:cxn>
              <a:cxn ang="0">
                <a:pos x="0" y="0"/>
              </a:cxn>
              <a:cxn ang="0">
                <a:pos x="14" y="3791"/>
              </a:cxn>
            </a:cxnLst>
            <a:rect l="0" t="0" r="r" b="b"/>
            <a:pathLst>
              <a:path w="5790" h="3878">
                <a:moveTo>
                  <a:pt x="22" y="3783"/>
                </a:moveTo>
                <a:cubicBezTo>
                  <a:pt x="316" y="3795"/>
                  <a:pt x="788" y="3878"/>
                  <a:pt x="1792" y="3857"/>
                </a:cubicBezTo>
                <a:cubicBezTo>
                  <a:pt x="2796" y="3838"/>
                  <a:pt x="5112" y="3299"/>
                  <a:pt x="5774" y="3089"/>
                </a:cubicBezTo>
                <a:lnTo>
                  <a:pt x="5790" y="0"/>
                </a:lnTo>
                <a:lnTo>
                  <a:pt x="0" y="0"/>
                </a:lnTo>
                <a:lnTo>
                  <a:pt x="14" y="3791"/>
                </a:lnTo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5" name="Freeform 34"/>
          <p:cNvSpPr>
            <a:spLocks/>
          </p:cNvSpPr>
          <p:nvPr/>
        </p:nvSpPr>
        <p:spPr bwMode="ltGray">
          <a:xfrm>
            <a:off x="0" y="4419600"/>
            <a:ext cx="9153525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rgbClr val="FFFFFF">
              <a:alpha val="89999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6" name="Freeform 35"/>
          <p:cNvSpPr>
            <a:spLocks/>
          </p:cNvSpPr>
          <p:nvPr/>
        </p:nvSpPr>
        <p:spPr bwMode="gray">
          <a:xfrm>
            <a:off x="0" y="51816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853024">
            <a:off x="1062038" y="1265238"/>
            <a:ext cx="685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267200" y="4379913"/>
            <a:ext cx="39624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385846">
            <a:off x="1897063" y="4740275"/>
            <a:ext cx="22098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9600" y="3352800"/>
            <a:ext cx="28194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562851">
            <a:off x="1573213" y="2192338"/>
            <a:ext cx="1000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95400" y="1649413"/>
            <a:ext cx="190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1000" y="609600"/>
            <a:ext cx="1447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15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39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4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60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1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03" cy="616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7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8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9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9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2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5851" name="Rectangle 1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819400" y="914400"/>
            <a:ext cx="6097588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505200" y="2590800"/>
            <a:ext cx="5410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64313"/>
            <a:ext cx="2133600" cy="217487"/>
          </a:xfrm>
        </p:spPr>
        <p:txBody>
          <a:bodyPr/>
          <a:lstStyle>
            <a:lvl1pPr algn="ctr">
              <a:defRPr kumimoji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" name="Rectangle 15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3048000" y="6553200"/>
            <a:ext cx="2743200" cy="217488"/>
          </a:xfrm>
        </p:spPr>
        <p:txBody>
          <a:bodyPr/>
          <a:lstStyle>
            <a:lvl1pPr>
              <a:defRPr kumimoji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F010AF1-4EAF-4A26-934E-CF7A798619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6477000"/>
            <a:ext cx="3124200" cy="304800"/>
          </a:xfrm>
        </p:spPr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50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7D35F559-31B4-4E0F-832F-CE22019BFDF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52714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EAFF4137-ABD3-405F-BD22-C6893E5AB6A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98407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C38FB0C3-6E93-4B02-8E31-4AB68D72F2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13322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B8B6852D-7809-43E4-B0C7-EC394F8C11E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97302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5AA86E81-8419-4548-8505-835C5262AD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713835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84431E2-862B-4627-AAC2-7133D90111F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874619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1BBEA07B-C4AE-4E66-934A-BB188C593E4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22585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34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2F297CC5-28FA-4C95-9AFB-176F36C4F35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824184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C880E885-92C6-42FA-9F8B-70A81C40A2E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119786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DEA2357C-00A2-469B-8334-41319AD3D66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331728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A85AF9FE-F3F9-46D8-B961-BB675F1CED3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8019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CD5F870-E25B-4271-9425-57CFB3E8673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683106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2" descr="1"/>
          <p:cNvSpPr>
            <a:spLocks/>
          </p:cNvSpPr>
          <p:nvPr/>
        </p:nvSpPr>
        <p:spPr bwMode="ltGray">
          <a:xfrm>
            <a:off x="-22225" y="0"/>
            <a:ext cx="9191625" cy="6156325"/>
          </a:xfrm>
          <a:custGeom>
            <a:avLst/>
            <a:gdLst/>
            <a:ahLst/>
            <a:cxnLst>
              <a:cxn ang="0">
                <a:pos x="22" y="3783"/>
              </a:cxn>
              <a:cxn ang="0">
                <a:pos x="1792" y="3857"/>
              </a:cxn>
              <a:cxn ang="0">
                <a:pos x="5774" y="3089"/>
              </a:cxn>
              <a:cxn ang="0">
                <a:pos x="5790" y="0"/>
              </a:cxn>
              <a:cxn ang="0">
                <a:pos x="0" y="0"/>
              </a:cxn>
              <a:cxn ang="0">
                <a:pos x="14" y="3791"/>
              </a:cxn>
            </a:cxnLst>
            <a:rect l="0" t="0" r="r" b="b"/>
            <a:pathLst>
              <a:path w="5790" h="3878">
                <a:moveTo>
                  <a:pt x="22" y="3783"/>
                </a:moveTo>
                <a:cubicBezTo>
                  <a:pt x="316" y="3795"/>
                  <a:pt x="788" y="3878"/>
                  <a:pt x="1792" y="3857"/>
                </a:cubicBezTo>
                <a:cubicBezTo>
                  <a:pt x="2796" y="3838"/>
                  <a:pt x="5112" y="3299"/>
                  <a:pt x="5774" y="3089"/>
                </a:cubicBezTo>
                <a:lnTo>
                  <a:pt x="5790" y="0"/>
                </a:lnTo>
                <a:lnTo>
                  <a:pt x="0" y="0"/>
                </a:lnTo>
                <a:lnTo>
                  <a:pt x="14" y="3791"/>
                </a:lnTo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5" name="Freeform 34"/>
          <p:cNvSpPr>
            <a:spLocks/>
          </p:cNvSpPr>
          <p:nvPr/>
        </p:nvSpPr>
        <p:spPr bwMode="ltGray">
          <a:xfrm>
            <a:off x="0" y="4419600"/>
            <a:ext cx="9153525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rgbClr val="FFFFFF">
              <a:alpha val="89999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6" name="Freeform 35"/>
          <p:cNvSpPr>
            <a:spLocks/>
          </p:cNvSpPr>
          <p:nvPr/>
        </p:nvSpPr>
        <p:spPr bwMode="gray">
          <a:xfrm>
            <a:off x="0" y="51816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853024">
            <a:off x="1062038" y="1265238"/>
            <a:ext cx="685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267200" y="4379913"/>
            <a:ext cx="39624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385846">
            <a:off x="1897063" y="4740275"/>
            <a:ext cx="22098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9600" y="3352800"/>
            <a:ext cx="28194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562851">
            <a:off x="1573213" y="2192338"/>
            <a:ext cx="1000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95400" y="1649413"/>
            <a:ext cx="190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1000" y="609600"/>
            <a:ext cx="1447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15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39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4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60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1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03" cy="616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7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8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9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9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2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5851" name="Rectangle 1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819400" y="914400"/>
            <a:ext cx="6097588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505200" y="2590800"/>
            <a:ext cx="5410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64313"/>
            <a:ext cx="2133600" cy="217487"/>
          </a:xfrm>
        </p:spPr>
        <p:txBody>
          <a:bodyPr/>
          <a:lstStyle>
            <a:lvl1pPr algn="ctr">
              <a:defRPr kumimoji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" name="Rectangle 15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3048000" y="6553200"/>
            <a:ext cx="2743200" cy="217488"/>
          </a:xfrm>
        </p:spPr>
        <p:txBody>
          <a:bodyPr/>
          <a:lstStyle>
            <a:lvl1pPr>
              <a:defRPr kumimoji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273D58A-C91B-43B9-A3EC-68ED2AA48C1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6477000"/>
            <a:ext cx="3124200" cy="304800"/>
          </a:xfrm>
        </p:spPr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254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E5415693-9480-40DC-820C-D00108C1755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614606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20C7AF8E-845B-48BE-98FE-FE2FAE126A8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817398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6734D534-8303-4649-AFD1-F35737A68DA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7964899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D4565379-65E7-4CCE-BC50-9D8A3BCE65D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8077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69740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0CD78649-8E96-4FA7-AEFA-5F82F81D841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59765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DC959D48-2117-4155-80F9-91979679537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643414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2333B785-4ADA-417A-9BCE-4CD4D4F61E6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167611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5D7ADA8-0080-4521-B0F8-D1971447AC3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82698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CFBEBCE9-09E5-43C7-9C0E-DFF06CE3D34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0592599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E3B92FD8-4C33-40FA-8A9F-6580B8559EF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1078637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5E0185C7-BE12-4872-8216-C5B9541B84B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638278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74BD6B13-AC54-49FA-BC27-8F5499CA719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677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9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7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0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62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440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105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3800" y="228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7" name="Picture 8" descr="129">
            <a:hlinkClick r:id="rId13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24563"/>
            <a:ext cx="68421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0"/>
          <p:cNvSpPr>
            <a:spLocks noChangeArrowheads="1"/>
          </p:cNvSpPr>
          <p:nvPr userDrawn="1"/>
        </p:nvSpPr>
        <p:spPr bwMode="auto">
          <a:xfrm>
            <a:off x="0" y="6477000"/>
            <a:ext cx="15954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>
                <a:solidFill>
                  <a:schemeClr val="bg2"/>
                </a:solidFill>
                <a:latin typeface="宋体" panose="02010600030101010101" pitchFamily="2" charset="-122"/>
              </a:rPr>
              <a:t>传智播客</a:t>
            </a:r>
            <a:r>
              <a:rPr lang="en-US" altLang="zh-CN" sz="1000" b="1" dirty="0">
                <a:solidFill>
                  <a:schemeClr val="bg2"/>
                </a:solidFill>
                <a:latin typeface="宋体" panose="02010600030101010101" pitchFamily="2" charset="-122"/>
              </a:rPr>
              <a:t>C/C++</a:t>
            </a:r>
            <a:r>
              <a:rPr lang="zh-CN" altLang="en-US" sz="1000" b="1">
                <a:solidFill>
                  <a:schemeClr val="bg2"/>
                </a:solidFill>
                <a:latin typeface="宋体" panose="02010600030101010101" pitchFamily="2" charset="-122"/>
              </a:rPr>
              <a:t>学院 </a:t>
            </a:r>
            <a:r>
              <a:rPr lang="en-US" altLang="zh-CN" sz="1000" b="1" dirty="0">
                <a:solidFill>
                  <a:schemeClr val="bg2"/>
                </a:solidFill>
                <a:latin typeface="宋体" panose="02010600030101010101" pitchFamily="2" charset="-122"/>
              </a:rPr>
              <a:t>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10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w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1752600" y="990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-228600" y="-179388"/>
            <a:ext cx="2743200" cy="2714626"/>
            <a:chOff x="-144" y="-113"/>
            <a:chExt cx="1728" cy="1710"/>
          </a:xfrm>
        </p:grpSpPr>
        <p:sp>
          <p:nvSpPr>
            <p:cNvPr id="34853" name="Freeform 37"/>
            <p:cNvSpPr>
              <a:spLocks/>
            </p:cNvSpPr>
            <p:nvPr userDrawn="1"/>
          </p:nvSpPr>
          <p:spPr bwMode="gray">
            <a:xfrm rot="14847100" flipH="1">
              <a:off x="-225" y="1185"/>
              <a:ext cx="463" cy="301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617" y="67"/>
                </a:cxn>
                <a:cxn ang="0">
                  <a:pos x="38" y="401"/>
                </a:cxn>
                <a:cxn ang="0">
                  <a:pos x="0" y="335"/>
                </a:cxn>
                <a:cxn ang="0">
                  <a:pos x="580" y="0"/>
                </a:cxn>
              </a:cxnLst>
              <a:rect l="0" t="0" r="r" b="b"/>
              <a:pathLst>
                <a:path w="617" h="401">
                  <a:moveTo>
                    <a:pt x="580" y="0"/>
                  </a:moveTo>
                  <a:lnTo>
                    <a:pt x="617" y="67"/>
                  </a:lnTo>
                  <a:lnTo>
                    <a:pt x="38" y="401"/>
                  </a:lnTo>
                  <a:lnTo>
                    <a:pt x="0" y="335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4" name="Freeform 38"/>
            <p:cNvSpPr>
              <a:spLocks/>
            </p:cNvSpPr>
            <p:nvPr userDrawn="1"/>
          </p:nvSpPr>
          <p:spPr bwMode="gray">
            <a:xfrm rot="14847100" flipH="1">
              <a:off x="-129" y="1215"/>
              <a:ext cx="478" cy="266"/>
            </a:xfrm>
            <a:custGeom>
              <a:avLst/>
              <a:gdLst/>
              <a:ahLst/>
              <a:cxnLst>
                <a:cxn ang="0">
                  <a:pos x="607" y="0"/>
                </a:cxn>
                <a:cxn ang="0">
                  <a:pos x="638" y="71"/>
                </a:cxn>
                <a:cxn ang="0">
                  <a:pos x="33" y="353"/>
                </a:cxn>
                <a:cxn ang="0">
                  <a:pos x="0" y="284"/>
                </a:cxn>
                <a:cxn ang="0">
                  <a:pos x="607" y="0"/>
                </a:cxn>
              </a:cxnLst>
              <a:rect l="0" t="0" r="r" b="b"/>
              <a:pathLst>
                <a:path w="638" h="353">
                  <a:moveTo>
                    <a:pt x="607" y="0"/>
                  </a:moveTo>
                  <a:lnTo>
                    <a:pt x="638" y="71"/>
                  </a:lnTo>
                  <a:lnTo>
                    <a:pt x="33" y="353"/>
                  </a:lnTo>
                  <a:lnTo>
                    <a:pt x="0" y="284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5" name="Freeform 39"/>
            <p:cNvSpPr>
              <a:spLocks/>
            </p:cNvSpPr>
            <p:nvPr userDrawn="1"/>
          </p:nvSpPr>
          <p:spPr bwMode="gray">
            <a:xfrm rot="14847100" flipH="1">
              <a:off x="-26" y="1239"/>
              <a:ext cx="490" cy="226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6" name="Freeform 40"/>
            <p:cNvSpPr>
              <a:spLocks/>
            </p:cNvSpPr>
            <p:nvPr userDrawn="1"/>
          </p:nvSpPr>
          <p:spPr bwMode="gray">
            <a:xfrm rot="14847100" flipH="1">
              <a:off x="75" y="1252"/>
              <a:ext cx="499" cy="186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7" name="Freeform 41"/>
            <p:cNvSpPr>
              <a:spLocks/>
            </p:cNvSpPr>
            <p:nvPr userDrawn="1"/>
          </p:nvSpPr>
          <p:spPr bwMode="gray">
            <a:xfrm rot="14847100" flipH="1">
              <a:off x="177" y="1260"/>
              <a:ext cx="504" cy="145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8" name="Freeform 42"/>
            <p:cNvSpPr>
              <a:spLocks/>
            </p:cNvSpPr>
            <p:nvPr userDrawn="1"/>
          </p:nvSpPr>
          <p:spPr bwMode="gray">
            <a:xfrm rot="14847100" flipH="1">
              <a:off x="278" y="1260"/>
              <a:ext cx="504" cy="10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9" name="AutoShape 43"/>
            <p:cNvSpPr>
              <a:spLocks noChangeArrowheads="1"/>
            </p:cNvSpPr>
            <p:nvPr userDrawn="1"/>
          </p:nvSpPr>
          <p:spPr bwMode="gray">
            <a:xfrm rot="14847100" flipH="1">
              <a:off x="380" y="1248"/>
              <a:ext cx="501" cy="58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0" name="Freeform 44"/>
            <p:cNvSpPr>
              <a:spLocks/>
            </p:cNvSpPr>
            <p:nvPr userDrawn="1"/>
          </p:nvSpPr>
          <p:spPr bwMode="gray">
            <a:xfrm rot="14847100" flipH="1">
              <a:off x="470" y="1187"/>
              <a:ext cx="505" cy="10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1" name="Freeform 45"/>
            <p:cNvSpPr>
              <a:spLocks/>
            </p:cNvSpPr>
            <p:nvPr userDrawn="1"/>
          </p:nvSpPr>
          <p:spPr bwMode="gray">
            <a:xfrm rot="14847100" flipH="1">
              <a:off x="561" y="1118"/>
              <a:ext cx="505" cy="14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2" name="Freeform 46"/>
            <p:cNvSpPr>
              <a:spLocks/>
            </p:cNvSpPr>
            <p:nvPr userDrawn="1"/>
          </p:nvSpPr>
          <p:spPr bwMode="gray">
            <a:xfrm rot="14847100" flipH="1">
              <a:off x="648" y="1041"/>
              <a:ext cx="499" cy="1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3" name="Freeform 47"/>
            <p:cNvSpPr>
              <a:spLocks/>
            </p:cNvSpPr>
            <p:nvPr userDrawn="1"/>
          </p:nvSpPr>
          <p:spPr bwMode="gray">
            <a:xfrm rot="14847100" flipH="1">
              <a:off x="731" y="957"/>
              <a:ext cx="490" cy="22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4" name="Freeform 48"/>
            <p:cNvSpPr>
              <a:spLocks/>
            </p:cNvSpPr>
            <p:nvPr userDrawn="1"/>
          </p:nvSpPr>
          <p:spPr bwMode="gray">
            <a:xfrm rot="14847100" flipH="1">
              <a:off x="811" y="870"/>
              <a:ext cx="478" cy="26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5" name="Freeform 49"/>
            <p:cNvSpPr>
              <a:spLocks/>
            </p:cNvSpPr>
            <p:nvPr userDrawn="1"/>
          </p:nvSpPr>
          <p:spPr bwMode="gray">
            <a:xfrm rot="14847100" flipH="1">
              <a:off x="883" y="775"/>
              <a:ext cx="462" cy="30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6" name="Freeform 50"/>
            <p:cNvSpPr>
              <a:spLocks/>
            </p:cNvSpPr>
            <p:nvPr userDrawn="1"/>
          </p:nvSpPr>
          <p:spPr bwMode="gray">
            <a:xfrm rot="14847100" flipH="1">
              <a:off x="950" y="675"/>
              <a:ext cx="443" cy="3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7" name="Freeform 51"/>
            <p:cNvSpPr>
              <a:spLocks/>
            </p:cNvSpPr>
            <p:nvPr userDrawn="1"/>
          </p:nvSpPr>
          <p:spPr bwMode="gray">
            <a:xfrm rot="14847100" flipH="1">
              <a:off x="1013" y="573"/>
              <a:ext cx="421" cy="36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8" name="Freeform 52"/>
            <p:cNvSpPr>
              <a:spLocks/>
            </p:cNvSpPr>
            <p:nvPr userDrawn="1"/>
          </p:nvSpPr>
          <p:spPr bwMode="gray">
            <a:xfrm rot="14847100" flipH="1">
              <a:off x="1067" y="466"/>
              <a:ext cx="396" cy="39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9" name="Freeform 53"/>
            <p:cNvSpPr>
              <a:spLocks/>
            </p:cNvSpPr>
            <p:nvPr userDrawn="1"/>
          </p:nvSpPr>
          <p:spPr bwMode="gray">
            <a:xfrm rot="14847100" flipH="1">
              <a:off x="1113" y="358"/>
              <a:ext cx="367" cy="421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0" name="Freeform 54"/>
            <p:cNvSpPr>
              <a:spLocks/>
            </p:cNvSpPr>
            <p:nvPr userDrawn="1"/>
          </p:nvSpPr>
          <p:spPr bwMode="gray">
            <a:xfrm rot="14847100" flipH="1">
              <a:off x="1153" y="247"/>
              <a:ext cx="335" cy="446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1" name="Freeform 55"/>
            <p:cNvSpPr>
              <a:spLocks/>
            </p:cNvSpPr>
            <p:nvPr userDrawn="1"/>
          </p:nvSpPr>
          <p:spPr bwMode="gray">
            <a:xfrm rot="14847100" flipH="1">
              <a:off x="1187" y="137"/>
              <a:ext cx="299" cy="46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2" name="Freeform 56"/>
            <p:cNvSpPr>
              <a:spLocks/>
            </p:cNvSpPr>
            <p:nvPr userDrawn="1"/>
          </p:nvSpPr>
          <p:spPr bwMode="gray">
            <a:xfrm rot="14847100" flipH="1">
              <a:off x="1210" y="29"/>
              <a:ext cx="264" cy="48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3" name="Freeform 57"/>
            <p:cNvSpPr>
              <a:spLocks/>
            </p:cNvSpPr>
            <p:nvPr userDrawn="1"/>
          </p:nvSpPr>
          <p:spPr bwMode="gray">
            <a:xfrm rot="14847100" flipH="1">
              <a:off x="1225" y="-81"/>
              <a:ext cx="225" cy="49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4" name="Freeform 58"/>
            <p:cNvSpPr>
              <a:spLocks/>
            </p:cNvSpPr>
            <p:nvPr userDrawn="1"/>
          </p:nvSpPr>
          <p:spPr bwMode="gray">
            <a:xfrm rot="14847100" flipH="1">
              <a:off x="1231" y="-189"/>
              <a:ext cx="185" cy="5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5" name="Freeform 59"/>
            <p:cNvSpPr>
              <a:spLocks/>
            </p:cNvSpPr>
            <p:nvPr userDrawn="1"/>
          </p:nvSpPr>
          <p:spPr bwMode="gray">
            <a:xfrm rot="14847100" flipH="1">
              <a:off x="1229" y="-294"/>
              <a:ext cx="144" cy="50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pic>
          <p:nvPicPr>
            <p:cNvPr id="2083" name="Picture 30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" y="185"/>
              <a:ext cx="912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43" name="Freeform 27"/>
          <p:cNvSpPr>
            <a:spLocks/>
          </p:cNvSpPr>
          <p:nvPr/>
        </p:nvSpPr>
        <p:spPr bwMode="gray">
          <a:xfrm>
            <a:off x="-25400" y="5124450"/>
            <a:ext cx="9156700" cy="1758950"/>
          </a:xfrm>
          <a:custGeom>
            <a:avLst/>
            <a:gdLst/>
            <a:ahLst/>
            <a:cxnLst>
              <a:cxn ang="0">
                <a:pos x="3" y="1092"/>
              </a:cxn>
              <a:cxn ang="0">
                <a:pos x="5768" y="1108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8" h="1108">
                <a:moveTo>
                  <a:pt x="3" y="1092"/>
                </a:moveTo>
                <a:lnTo>
                  <a:pt x="5768" y="1108"/>
                </a:ln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4" name="Freeform 28"/>
          <p:cNvSpPr>
            <a:spLocks/>
          </p:cNvSpPr>
          <p:nvPr/>
        </p:nvSpPr>
        <p:spPr bwMode="gray">
          <a:xfrm>
            <a:off x="-20638" y="5062538"/>
            <a:ext cx="9159876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5" name="Freeform 29"/>
          <p:cNvSpPr>
            <a:spLocks/>
          </p:cNvSpPr>
          <p:nvPr/>
        </p:nvSpPr>
        <p:spPr bwMode="gray">
          <a:xfrm>
            <a:off x="-25400" y="57658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40080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733800" y="658495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75D9B4-B470-4C61-81E9-79C048D2FB0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48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905000" y="228600"/>
            <a:ext cx="678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43600" y="6451600"/>
            <a:ext cx="2895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1752600" y="990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-228600" y="-179388"/>
            <a:ext cx="2743200" cy="2714626"/>
            <a:chOff x="-144" y="-113"/>
            <a:chExt cx="1728" cy="1710"/>
          </a:xfrm>
        </p:grpSpPr>
        <p:sp>
          <p:nvSpPr>
            <p:cNvPr id="34853" name="Freeform 37"/>
            <p:cNvSpPr>
              <a:spLocks/>
            </p:cNvSpPr>
            <p:nvPr userDrawn="1"/>
          </p:nvSpPr>
          <p:spPr bwMode="gray">
            <a:xfrm rot="14847100" flipH="1">
              <a:off x="-225" y="1185"/>
              <a:ext cx="463" cy="301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617" y="67"/>
                </a:cxn>
                <a:cxn ang="0">
                  <a:pos x="38" y="401"/>
                </a:cxn>
                <a:cxn ang="0">
                  <a:pos x="0" y="335"/>
                </a:cxn>
                <a:cxn ang="0">
                  <a:pos x="580" y="0"/>
                </a:cxn>
              </a:cxnLst>
              <a:rect l="0" t="0" r="r" b="b"/>
              <a:pathLst>
                <a:path w="617" h="401">
                  <a:moveTo>
                    <a:pt x="580" y="0"/>
                  </a:moveTo>
                  <a:lnTo>
                    <a:pt x="617" y="67"/>
                  </a:lnTo>
                  <a:lnTo>
                    <a:pt x="38" y="401"/>
                  </a:lnTo>
                  <a:lnTo>
                    <a:pt x="0" y="335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4" name="Freeform 38"/>
            <p:cNvSpPr>
              <a:spLocks/>
            </p:cNvSpPr>
            <p:nvPr userDrawn="1"/>
          </p:nvSpPr>
          <p:spPr bwMode="gray">
            <a:xfrm rot="14847100" flipH="1">
              <a:off x="-129" y="1215"/>
              <a:ext cx="478" cy="266"/>
            </a:xfrm>
            <a:custGeom>
              <a:avLst/>
              <a:gdLst/>
              <a:ahLst/>
              <a:cxnLst>
                <a:cxn ang="0">
                  <a:pos x="607" y="0"/>
                </a:cxn>
                <a:cxn ang="0">
                  <a:pos x="638" y="71"/>
                </a:cxn>
                <a:cxn ang="0">
                  <a:pos x="33" y="353"/>
                </a:cxn>
                <a:cxn ang="0">
                  <a:pos x="0" y="284"/>
                </a:cxn>
                <a:cxn ang="0">
                  <a:pos x="607" y="0"/>
                </a:cxn>
              </a:cxnLst>
              <a:rect l="0" t="0" r="r" b="b"/>
              <a:pathLst>
                <a:path w="638" h="353">
                  <a:moveTo>
                    <a:pt x="607" y="0"/>
                  </a:moveTo>
                  <a:lnTo>
                    <a:pt x="638" y="71"/>
                  </a:lnTo>
                  <a:lnTo>
                    <a:pt x="33" y="353"/>
                  </a:lnTo>
                  <a:lnTo>
                    <a:pt x="0" y="284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5" name="Freeform 39"/>
            <p:cNvSpPr>
              <a:spLocks/>
            </p:cNvSpPr>
            <p:nvPr userDrawn="1"/>
          </p:nvSpPr>
          <p:spPr bwMode="gray">
            <a:xfrm rot="14847100" flipH="1">
              <a:off x="-26" y="1239"/>
              <a:ext cx="490" cy="226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6" name="Freeform 40"/>
            <p:cNvSpPr>
              <a:spLocks/>
            </p:cNvSpPr>
            <p:nvPr userDrawn="1"/>
          </p:nvSpPr>
          <p:spPr bwMode="gray">
            <a:xfrm rot="14847100" flipH="1">
              <a:off x="75" y="1252"/>
              <a:ext cx="499" cy="186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7" name="Freeform 41"/>
            <p:cNvSpPr>
              <a:spLocks/>
            </p:cNvSpPr>
            <p:nvPr userDrawn="1"/>
          </p:nvSpPr>
          <p:spPr bwMode="gray">
            <a:xfrm rot="14847100" flipH="1">
              <a:off x="177" y="1260"/>
              <a:ext cx="504" cy="145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8" name="Freeform 42"/>
            <p:cNvSpPr>
              <a:spLocks/>
            </p:cNvSpPr>
            <p:nvPr userDrawn="1"/>
          </p:nvSpPr>
          <p:spPr bwMode="gray">
            <a:xfrm rot="14847100" flipH="1">
              <a:off x="278" y="1260"/>
              <a:ext cx="504" cy="10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9" name="AutoShape 43"/>
            <p:cNvSpPr>
              <a:spLocks noChangeArrowheads="1"/>
            </p:cNvSpPr>
            <p:nvPr userDrawn="1"/>
          </p:nvSpPr>
          <p:spPr bwMode="gray">
            <a:xfrm rot="14847100" flipH="1">
              <a:off x="380" y="1248"/>
              <a:ext cx="501" cy="58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0" name="Freeform 44"/>
            <p:cNvSpPr>
              <a:spLocks/>
            </p:cNvSpPr>
            <p:nvPr userDrawn="1"/>
          </p:nvSpPr>
          <p:spPr bwMode="gray">
            <a:xfrm rot="14847100" flipH="1">
              <a:off x="470" y="1187"/>
              <a:ext cx="505" cy="10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1" name="Freeform 45"/>
            <p:cNvSpPr>
              <a:spLocks/>
            </p:cNvSpPr>
            <p:nvPr userDrawn="1"/>
          </p:nvSpPr>
          <p:spPr bwMode="gray">
            <a:xfrm rot="14847100" flipH="1">
              <a:off x="561" y="1118"/>
              <a:ext cx="505" cy="14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2" name="Freeform 46"/>
            <p:cNvSpPr>
              <a:spLocks/>
            </p:cNvSpPr>
            <p:nvPr userDrawn="1"/>
          </p:nvSpPr>
          <p:spPr bwMode="gray">
            <a:xfrm rot="14847100" flipH="1">
              <a:off x="648" y="1041"/>
              <a:ext cx="499" cy="1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3" name="Freeform 47"/>
            <p:cNvSpPr>
              <a:spLocks/>
            </p:cNvSpPr>
            <p:nvPr userDrawn="1"/>
          </p:nvSpPr>
          <p:spPr bwMode="gray">
            <a:xfrm rot="14847100" flipH="1">
              <a:off x="731" y="957"/>
              <a:ext cx="490" cy="22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4" name="Freeform 48"/>
            <p:cNvSpPr>
              <a:spLocks/>
            </p:cNvSpPr>
            <p:nvPr userDrawn="1"/>
          </p:nvSpPr>
          <p:spPr bwMode="gray">
            <a:xfrm rot="14847100" flipH="1">
              <a:off x="811" y="870"/>
              <a:ext cx="478" cy="26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5" name="Freeform 49"/>
            <p:cNvSpPr>
              <a:spLocks/>
            </p:cNvSpPr>
            <p:nvPr userDrawn="1"/>
          </p:nvSpPr>
          <p:spPr bwMode="gray">
            <a:xfrm rot="14847100" flipH="1">
              <a:off x="883" y="775"/>
              <a:ext cx="462" cy="30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6" name="Freeform 50"/>
            <p:cNvSpPr>
              <a:spLocks/>
            </p:cNvSpPr>
            <p:nvPr userDrawn="1"/>
          </p:nvSpPr>
          <p:spPr bwMode="gray">
            <a:xfrm rot="14847100" flipH="1">
              <a:off x="950" y="675"/>
              <a:ext cx="443" cy="3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7" name="Freeform 51"/>
            <p:cNvSpPr>
              <a:spLocks/>
            </p:cNvSpPr>
            <p:nvPr userDrawn="1"/>
          </p:nvSpPr>
          <p:spPr bwMode="gray">
            <a:xfrm rot="14847100" flipH="1">
              <a:off x="1013" y="573"/>
              <a:ext cx="421" cy="36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8" name="Freeform 52"/>
            <p:cNvSpPr>
              <a:spLocks/>
            </p:cNvSpPr>
            <p:nvPr userDrawn="1"/>
          </p:nvSpPr>
          <p:spPr bwMode="gray">
            <a:xfrm rot="14847100" flipH="1">
              <a:off x="1067" y="466"/>
              <a:ext cx="396" cy="39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9" name="Freeform 53"/>
            <p:cNvSpPr>
              <a:spLocks/>
            </p:cNvSpPr>
            <p:nvPr userDrawn="1"/>
          </p:nvSpPr>
          <p:spPr bwMode="gray">
            <a:xfrm rot="14847100" flipH="1">
              <a:off x="1113" y="358"/>
              <a:ext cx="367" cy="421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0" name="Freeform 54"/>
            <p:cNvSpPr>
              <a:spLocks/>
            </p:cNvSpPr>
            <p:nvPr userDrawn="1"/>
          </p:nvSpPr>
          <p:spPr bwMode="gray">
            <a:xfrm rot="14847100" flipH="1">
              <a:off x="1153" y="247"/>
              <a:ext cx="335" cy="446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1" name="Freeform 55"/>
            <p:cNvSpPr>
              <a:spLocks/>
            </p:cNvSpPr>
            <p:nvPr userDrawn="1"/>
          </p:nvSpPr>
          <p:spPr bwMode="gray">
            <a:xfrm rot="14847100" flipH="1">
              <a:off x="1187" y="137"/>
              <a:ext cx="299" cy="46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2" name="Freeform 56"/>
            <p:cNvSpPr>
              <a:spLocks/>
            </p:cNvSpPr>
            <p:nvPr userDrawn="1"/>
          </p:nvSpPr>
          <p:spPr bwMode="gray">
            <a:xfrm rot="14847100" flipH="1">
              <a:off x="1210" y="29"/>
              <a:ext cx="264" cy="48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3" name="Freeform 57"/>
            <p:cNvSpPr>
              <a:spLocks/>
            </p:cNvSpPr>
            <p:nvPr userDrawn="1"/>
          </p:nvSpPr>
          <p:spPr bwMode="gray">
            <a:xfrm rot="14847100" flipH="1">
              <a:off x="1225" y="-81"/>
              <a:ext cx="225" cy="49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4" name="Freeform 58"/>
            <p:cNvSpPr>
              <a:spLocks/>
            </p:cNvSpPr>
            <p:nvPr userDrawn="1"/>
          </p:nvSpPr>
          <p:spPr bwMode="gray">
            <a:xfrm rot="14847100" flipH="1">
              <a:off x="1231" y="-189"/>
              <a:ext cx="185" cy="5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5" name="Freeform 59"/>
            <p:cNvSpPr>
              <a:spLocks/>
            </p:cNvSpPr>
            <p:nvPr userDrawn="1"/>
          </p:nvSpPr>
          <p:spPr bwMode="gray">
            <a:xfrm rot="14847100" flipH="1">
              <a:off x="1229" y="-294"/>
              <a:ext cx="144" cy="50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pic>
          <p:nvPicPr>
            <p:cNvPr id="3107" name="Picture 30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" y="185"/>
              <a:ext cx="912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43" name="Freeform 27"/>
          <p:cNvSpPr>
            <a:spLocks/>
          </p:cNvSpPr>
          <p:nvPr/>
        </p:nvSpPr>
        <p:spPr bwMode="gray">
          <a:xfrm>
            <a:off x="-25400" y="5124450"/>
            <a:ext cx="9156700" cy="1758950"/>
          </a:xfrm>
          <a:custGeom>
            <a:avLst/>
            <a:gdLst/>
            <a:ahLst/>
            <a:cxnLst>
              <a:cxn ang="0">
                <a:pos x="3" y="1092"/>
              </a:cxn>
              <a:cxn ang="0">
                <a:pos x="5768" y="1108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8" h="1108">
                <a:moveTo>
                  <a:pt x="3" y="1092"/>
                </a:moveTo>
                <a:lnTo>
                  <a:pt x="5768" y="1108"/>
                </a:ln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4" name="Freeform 28"/>
          <p:cNvSpPr>
            <a:spLocks/>
          </p:cNvSpPr>
          <p:nvPr/>
        </p:nvSpPr>
        <p:spPr bwMode="gray">
          <a:xfrm>
            <a:off x="-20638" y="5062538"/>
            <a:ext cx="9159876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5" name="Freeform 29"/>
          <p:cNvSpPr>
            <a:spLocks/>
          </p:cNvSpPr>
          <p:nvPr/>
        </p:nvSpPr>
        <p:spPr bwMode="gray">
          <a:xfrm>
            <a:off x="-25400" y="57658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40080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733800" y="658495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2414A6-2036-42AB-B222-58A95ADC0E2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48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905000" y="228600"/>
            <a:ext cx="678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43600" y="6451600"/>
            <a:ext cx="2895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hyperlink" Target="C++&#31243;&#24207;&#35774;&#35745;&#22522;&#30784;&#35838;&#20214;2&#29256;(&#20363;&#39064;&#32534;&#21495;)/c++&#65288;4&#65289;/4-&#25968;&#32452;(4.3).ppt#-1,1,4.3. &#20108;&#32500;&#25968;&#32452; 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hyperlink" Target="C++&#31243;&#24207;&#35774;&#35745;&#22522;&#30784;&#35838;&#20214;2&#29256;(&#20363;&#39064;&#32534;&#21495;)/c++&#65288;4&#65289;/4-&#25968;&#32452;(4.2).ppt#-1,1,4.2  &#25351;&#38024;&#25968;&#32452;" TargetMode="External"/><Relationship Id="rId10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12"/>
          <p:cNvSpPr txBox="1">
            <a:spLocks noChangeArrowheads="1"/>
          </p:cNvSpPr>
          <p:nvPr/>
        </p:nvSpPr>
        <p:spPr bwMode="auto">
          <a:xfrm>
            <a:off x="4143375" y="2428875"/>
            <a:ext cx="457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讲师：王保明</a:t>
            </a:r>
            <a:endParaRPr kumimoji="0" lang="en-US" altLang="zh-CN" sz="1800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博客</a:t>
            </a:r>
            <a:r>
              <a:rPr kumimoji="0" lang="en-US" altLang="zh-CN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:    http</a:t>
            </a:r>
            <a:r>
              <a:rPr kumimoji="0" lang="en-US" altLang="zh-CN" sz="1800" dirty="0">
                <a:solidFill>
                  <a:srgbClr val="FFFFFF"/>
                </a:solidFill>
                <a:latin typeface="Garamond" panose="02020404030301010803" pitchFamily="18" charset="0"/>
              </a:rPr>
              <a:t>://</a:t>
            </a:r>
            <a:r>
              <a:rPr kumimoji="0" lang="en-US" altLang="zh-CN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blog.csdn.net/baoming_wang</a:t>
            </a:r>
            <a:endParaRPr kumimoji="0" lang="en-US" altLang="zh-CN" sz="1800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Mail:     iambombing@126.com</a:t>
            </a:r>
            <a:endParaRPr kumimoji="0" lang="en-US" altLang="zh-CN" sz="1800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网址</a:t>
            </a:r>
            <a:r>
              <a:rPr kumimoji="0" lang="en-US" altLang="zh-CN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:    http</a:t>
            </a:r>
            <a:r>
              <a:rPr kumimoji="0" lang="en-US" altLang="zh-CN" sz="1800" dirty="0">
                <a:solidFill>
                  <a:srgbClr val="FFFFFF"/>
                </a:solidFill>
                <a:latin typeface="Garamond" panose="02020404030301010803" pitchFamily="18" charset="0"/>
              </a:rPr>
              <a:t>://www.itcast.cn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31748" name="TextBox 17"/>
          <p:cNvSpPr txBox="1">
            <a:spLocks noChangeArrowheads="1"/>
          </p:cNvSpPr>
          <p:nvPr/>
        </p:nvSpPr>
        <p:spPr bwMode="auto">
          <a:xfrm>
            <a:off x="714375" y="642938"/>
            <a:ext cx="857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C</a:t>
            </a:r>
            <a:r>
              <a:rPr kumimoji="0" lang="zh-CN" altLang="en-US" sz="1800" b="1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31749" name="TextBox 18"/>
          <p:cNvSpPr txBox="1">
            <a:spLocks noChangeArrowheads="1"/>
          </p:cNvSpPr>
          <p:nvPr/>
        </p:nvSpPr>
        <p:spPr bwMode="auto">
          <a:xfrm>
            <a:off x="1643063" y="1785938"/>
            <a:ext cx="1214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C++</a:t>
            </a:r>
            <a:r>
              <a:rPr kumimoji="0" lang="zh-CN" altLang="en-US" sz="1800" b="1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31750" name="TextBox 22"/>
          <p:cNvSpPr txBox="1">
            <a:spLocks noChangeArrowheads="1"/>
          </p:cNvSpPr>
          <p:nvPr/>
        </p:nvSpPr>
        <p:spPr bwMode="auto">
          <a:xfrm>
            <a:off x="4714875" y="4643438"/>
            <a:ext cx="31432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b="1">
                <a:solidFill>
                  <a:srgbClr val="000000"/>
                </a:solidFill>
                <a:latin typeface="Garamond" panose="02020404030301010803" pitchFamily="18" charset="0"/>
              </a:rPr>
              <a:t>          传智播客</a:t>
            </a:r>
            <a:endParaRPr kumimoji="0" lang="en-US" altLang="zh-CN" sz="26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http://www.itcast.cn</a:t>
            </a:r>
            <a:endParaRPr kumimoji="0" lang="zh-CN" altLang="en-US" sz="2600" b="1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1751" name="TextBox 23"/>
          <p:cNvSpPr txBox="1">
            <a:spLocks noChangeArrowheads="1"/>
          </p:cNvSpPr>
          <p:nvPr/>
        </p:nvSpPr>
        <p:spPr bwMode="auto">
          <a:xfrm>
            <a:off x="1285875" y="3571875"/>
            <a:ext cx="1500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高薪就业</a:t>
            </a:r>
          </a:p>
        </p:txBody>
      </p:sp>
      <p:sp>
        <p:nvSpPr>
          <p:cNvPr id="9" name="标题 5"/>
          <p:cNvSpPr txBox="1">
            <a:spLocks/>
          </p:cNvSpPr>
          <p:nvPr/>
        </p:nvSpPr>
        <p:spPr bwMode="gray">
          <a:xfrm>
            <a:off x="1857375" y="571500"/>
            <a:ext cx="7286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9pPr>
          </a:lstStyle>
          <a:p>
            <a:pPr eaLnBrk="1" hangingPunct="1">
              <a:defRPr/>
            </a:pPr>
            <a:r>
              <a:rPr kumimoji="0" lang="zh-CN" altLang="en-US" sz="4000" kern="0" dirty="0" smtClean="0">
                <a:ea typeface="宋体" panose="02010600030101010101" pitchFamily="2" charset="-122"/>
              </a:rPr>
              <a:t>数组类型及数组指针专题讲座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数组类型</a:t>
            </a: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556792"/>
            <a:ext cx="731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/>
              <a:t>定义 数组类型，并用数组类型定义变量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956902"/>
            <a:ext cx="59766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(MYINT5)[5];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</a:t>
            </a:r>
            <a:endParaRPr lang="zh-CN" altLang="zh-CN" sz="1600" dirty="0"/>
          </a:p>
          <a:p>
            <a:r>
              <a:rPr lang="en-US" altLang="zh-CN" sz="1600" dirty="0"/>
              <a:t>	MYINT5 array;</a:t>
            </a:r>
            <a:endParaRPr lang="zh-CN" altLang="zh-CN" sz="1600" dirty="0"/>
          </a:p>
          <a:p>
            <a:r>
              <a:rPr lang="en-US" altLang="zh-CN" sz="1600" dirty="0"/>
              <a:t>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zh-CN" altLang="zh-CN" sz="1600" dirty="0"/>
          </a:p>
          <a:p>
            <a:r>
              <a:rPr lang="en-US" altLang="zh-CN" sz="1600" dirty="0"/>
              <a:t>	{</a:t>
            </a:r>
            <a:endParaRPr lang="zh-CN" altLang="zh-CN" sz="1600" dirty="0"/>
          </a:p>
          <a:p>
            <a:r>
              <a:rPr lang="en-US" altLang="zh-CN" sz="1600" dirty="0"/>
              <a:t>		array[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zh-CN" altLang="zh-CN" sz="1600" dirty="0"/>
          </a:p>
          <a:p>
            <a:r>
              <a:rPr lang="en-US" altLang="zh-CN" sz="1600" dirty="0"/>
              <a:t>	{</a:t>
            </a:r>
            <a:endParaRPr lang="zh-CN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("%d ", array[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getchar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	return 0;	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821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数组类型</a:t>
            </a: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556792"/>
            <a:ext cx="731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/>
              <a:t>定义 数组类型，并用数组类型定义变量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956902"/>
            <a:ext cx="59766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(MYINT5)[5];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</a:t>
            </a:r>
            <a:endParaRPr lang="zh-CN" altLang="zh-CN" sz="1600" dirty="0"/>
          </a:p>
          <a:p>
            <a:r>
              <a:rPr lang="en-US" altLang="zh-CN" sz="1600" dirty="0"/>
              <a:t>	MYINT5 array;</a:t>
            </a:r>
            <a:endParaRPr lang="zh-CN" altLang="zh-CN" sz="1600" dirty="0"/>
          </a:p>
          <a:p>
            <a:r>
              <a:rPr lang="en-US" altLang="zh-CN" sz="1600" dirty="0"/>
              <a:t>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zh-CN" altLang="zh-CN" sz="1600" dirty="0"/>
          </a:p>
          <a:p>
            <a:r>
              <a:rPr lang="en-US" altLang="zh-CN" sz="1600" dirty="0"/>
              <a:t>	{</a:t>
            </a:r>
            <a:endParaRPr lang="zh-CN" altLang="zh-CN" sz="1600" dirty="0"/>
          </a:p>
          <a:p>
            <a:r>
              <a:rPr lang="en-US" altLang="zh-CN" sz="1600" dirty="0"/>
              <a:t>		array[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zh-CN" altLang="zh-CN" sz="1600" dirty="0"/>
          </a:p>
          <a:p>
            <a:r>
              <a:rPr lang="en-US" altLang="zh-CN" sz="1600" dirty="0"/>
              <a:t>	{</a:t>
            </a:r>
            <a:endParaRPr lang="zh-CN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("%d ", array[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getchar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	return 0;	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664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数组指针</a:t>
            </a: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340768"/>
            <a:ext cx="7315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数组指针用于指向一个数组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2048654"/>
            <a:ext cx="734481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/>
              <a:t>i</a:t>
            </a:r>
            <a:r>
              <a:rPr lang="en-US" altLang="zh-CN" sz="1800" dirty="0" err="1" smtClean="0"/>
              <a:t>nt</a:t>
            </a:r>
            <a:r>
              <a:rPr lang="en-US" altLang="zh-CN" sz="1800" dirty="0" smtClean="0"/>
              <a:t> a[10]</a:t>
            </a:r>
          </a:p>
          <a:p>
            <a:r>
              <a:rPr lang="zh-CN" altLang="en-US" sz="1800" dirty="0" smtClean="0"/>
              <a:t>数组</a:t>
            </a:r>
            <a:r>
              <a:rPr lang="zh-CN" altLang="en-US" sz="1800" dirty="0"/>
              <a:t>名是数组首元素的起始地址，但并不是数组的起始地址</a:t>
            </a:r>
          </a:p>
          <a:p>
            <a:r>
              <a:rPr lang="zh-CN" altLang="en-US" sz="1800" dirty="0" smtClean="0"/>
              <a:t>通过</a:t>
            </a:r>
            <a:r>
              <a:rPr lang="zh-CN" altLang="en-US" sz="1800" dirty="0"/>
              <a:t>将取地址符</a:t>
            </a:r>
            <a:r>
              <a:rPr lang="en-US" altLang="zh-CN" sz="1800" dirty="0"/>
              <a:t>&amp;</a:t>
            </a:r>
            <a:r>
              <a:rPr lang="zh-CN" altLang="en-US" sz="1800" dirty="0"/>
              <a:t>作用于数组名可以</a:t>
            </a:r>
            <a:r>
              <a:rPr lang="zh-CN" altLang="en-US" sz="1800" dirty="0" smtClean="0"/>
              <a:t>得到</a:t>
            </a:r>
            <a:r>
              <a:rPr lang="zh-CN" altLang="en-US" sz="1800" dirty="0" smtClean="0">
                <a:solidFill>
                  <a:srgbClr val="FF0000"/>
                </a:solidFill>
              </a:rPr>
              <a:t>整个数组</a:t>
            </a:r>
            <a:r>
              <a:rPr lang="zh-CN" altLang="en-US" sz="1800" dirty="0" smtClean="0"/>
              <a:t>的起始地址</a:t>
            </a:r>
          </a:p>
          <a:p>
            <a:r>
              <a:rPr lang="en-US" altLang="zh-CN" sz="1800" dirty="0" smtClean="0"/>
              <a:t>//</a:t>
            </a:r>
            <a:r>
              <a:rPr lang="zh-CN" altLang="en-US" sz="1800" dirty="0" smtClean="0"/>
              <a:t>定义数组指针 有两种</a:t>
            </a:r>
          </a:p>
          <a:p>
            <a:endParaRPr lang="zh-CN" altLang="en-US" sz="1800" dirty="0"/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）通过数组类型定义数组指针</a:t>
            </a:r>
            <a:r>
              <a:rPr lang="en-US" altLang="zh-CN" sz="1800" dirty="0"/>
              <a:t>: </a:t>
            </a:r>
            <a:endParaRPr lang="en-US" altLang="zh-CN" sz="1800" dirty="0" smtClean="0"/>
          </a:p>
          <a:p>
            <a:r>
              <a:rPr lang="en-US" altLang="zh-CN" sz="1800" dirty="0" err="1"/>
              <a:t>typedef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ArrayType</a:t>
            </a:r>
            <a:r>
              <a:rPr lang="en-US" altLang="zh-CN" sz="1800" dirty="0" smtClean="0"/>
              <a:t>)[</a:t>
            </a:r>
            <a:r>
              <a:rPr lang="en-US" altLang="zh-CN" sz="1800" dirty="0"/>
              <a:t>5];</a:t>
            </a:r>
          </a:p>
          <a:p>
            <a:r>
              <a:rPr lang="en-US" altLang="zh-CN" sz="1800" dirty="0" err="1" smtClean="0">
                <a:solidFill>
                  <a:srgbClr val="FF0000"/>
                </a:solidFill>
              </a:rPr>
              <a:t>ArrayType</a:t>
            </a:r>
            <a:r>
              <a:rPr lang="en-US" altLang="zh-CN" sz="1800" dirty="0">
                <a:solidFill>
                  <a:srgbClr val="FF0000"/>
                </a:solidFill>
              </a:rPr>
              <a:t>* pointer;</a:t>
            </a:r>
          </a:p>
          <a:p>
            <a:r>
              <a:rPr lang="en-US" altLang="zh-CN" sz="1800" dirty="0" smtClean="0"/>
              <a:t>2)</a:t>
            </a:r>
            <a:r>
              <a:rPr lang="zh-CN" altLang="en-US" sz="1800" dirty="0" smtClean="0"/>
              <a:t> 声明一个数组指针类型 </a:t>
            </a:r>
            <a:r>
              <a:rPr lang="en-US" altLang="zh-CN" sz="1800" dirty="0" err="1"/>
              <a:t>typedef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(*</a:t>
            </a:r>
            <a:r>
              <a:rPr lang="en-US" altLang="zh-CN" sz="1800" dirty="0" err="1"/>
              <a:t>MyPointer</a:t>
            </a:r>
            <a:r>
              <a:rPr lang="en-US" altLang="zh-CN" sz="1800" dirty="0"/>
              <a:t>)[5</a:t>
            </a:r>
            <a:r>
              <a:rPr lang="en-US" altLang="zh-CN" sz="1800" dirty="0" smtClean="0"/>
              <a:t>];</a:t>
            </a:r>
            <a:endParaRPr lang="en-US" altLang="zh-CN" sz="1800" dirty="0"/>
          </a:p>
          <a:p>
            <a:r>
              <a:rPr lang="en-US" altLang="zh-CN" sz="1800" dirty="0" err="1" smtClean="0"/>
              <a:t>MyPointer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myPoint</a:t>
            </a:r>
            <a:r>
              <a:rPr lang="en-US" altLang="zh-CN" sz="1800" dirty="0" smtClean="0"/>
              <a:t>;</a:t>
            </a:r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）</a:t>
            </a:r>
            <a:r>
              <a:rPr lang="zh-CN" altLang="en-US" sz="1800" dirty="0"/>
              <a:t>直接定义：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(*pointer)[n];  </a:t>
            </a:r>
          </a:p>
          <a:p>
            <a:r>
              <a:rPr lang="en-US" altLang="zh-CN" sz="1800" dirty="0"/>
              <a:t>	pointer	</a:t>
            </a:r>
            <a:r>
              <a:rPr lang="zh-CN" altLang="en-US" sz="1800" dirty="0"/>
              <a:t>为数组指针变量名</a:t>
            </a:r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type	</a:t>
            </a:r>
            <a:r>
              <a:rPr lang="zh-CN" altLang="en-US" sz="1800" dirty="0"/>
              <a:t>为指向的数组的类型</a:t>
            </a:r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n		</a:t>
            </a:r>
            <a:r>
              <a:rPr lang="zh-CN" altLang="en-US" sz="1800" dirty="0"/>
              <a:t>为指向的数组的大小</a:t>
            </a:r>
          </a:p>
          <a:p>
            <a:r>
              <a:rPr lang="zh-CN" altLang="en-US" sz="1800" dirty="0"/>
              <a:t>注意这个地方是</a:t>
            </a:r>
            <a:r>
              <a:rPr lang="en-US" altLang="zh-CN" sz="1800" dirty="0"/>
              <a:t>type</a:t>
            </a:r>
            <a:r>
              <a:rPr lang="zh-CN" altLang="en-US" sz="1800" dirty="0"/>
              <a:t>类型（比如 </a:t>
            </a:r>
            <a:r>
              <a:rPr lang="en-US" altLang="zh-CN" sz="1800" dirty="0" err="1">
                <a:solidFill>
                  <a:srgbClr val="FF0000"/>
                </a:solidFill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（*</a:t>
            </a:r>
            <a:r>
              <a:rPr lang="en-US" altLang="zh-CN" sz="1800" dirty="0">
                <a:solidFill>
                  <a:srgbClr val="FF0000"/>
                </a:solidFill>
              </a:rPr>
              <a:t>pointer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r>
              <a:rPr lang="en-US" altLang="zh-CN" sz="1800" dirty="0">
                <a:solidFill>
                  <a:srgbClr val="FF0000"/>
                </a:solidFill>
              </a:rPr>
              <a:t>[10]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endParaRPr lang="zh-CN" altLang="zh-CN" sz="1800" dirty="0"/>
          </a:p>
          <a:p>
            <a:endParaRPr lang="zh-CN" altLang="en-US" sz="1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55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数组指针</a:t>
            </a: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556792"/>
            <a:ext cx="731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数组指针：用数组类型加*定义一个数组指针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1" y="1956902"/>
            <a:ext cx="754352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	//1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a[5];</a:t>
            </a:r>
          </a:p>
          <a:p>
            <a:r>
              <a:rPr lang="en-US" altLang="zh-CN" sz="1600" dirty="0"/>
              <a:t>		//</a:t>
            </a:r>
            <a:r>
              <a:rPr lang="zh-CN" altLang="en-US" sz="1600" dirty="0"/>
              <a:t>声明一个数组类型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(MYINT5)[5];</a:t>
            </a:r>
          </a:p>
          <a:p>
            <a:r>
              <a:rPr lang="en-US" altLang="zh-CN" sz="1600" dirty="0"/>
              <a:t>		//</a:t>
            </a:r>
            <a:r>
              <a:rPr lang="zh-CN" altLang="en-US" sz="1600" dirty="0"/>
              <a:t>用数组类型 加*，定义一个数组指针变量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MYINT5 *array;</a:t>
            </a:r>
          </a:p>
          <a:p>
            <a:r>
              <a:rPr lang="en-US" altLang="zh-CN" sz="1600" dirty="0"/>
              <a:t>		array = &amp;a;</a:t>
            </a:r>
          </a:p>
          <a:p>
            <a:endParaRPr lang="en-US" altLang="zh-CN" sz="1600" dirty="0"/>
          </a:p>
          <a:p>
            <a:r>
              <a:rPr lang="en-US" altLang="zh-CN" sz="1600" dirty="0"/>
              <a:t>	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(*array)[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	//</a:t>
            </a:r>
          </a:p>
          <a:p>
            <a:r>
              <a:rPr lang="en-US" altLang="zh-CN" sz="1600" dirty="0"/>
              <a:t>	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("\</a:t>
            </a:r>
            <a:r>
              <a:rPr lang="en-US" altLang="zh-CN" sz="1600" dirty="0" err="1"/>
              <a:t>n%d</a:t>
            </a:r>
            <a:r>
              <a:rPr lang="en-US" altLang="zh-CN" sz="1600" dirty="0"/>
              <a:t> %d",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], (*array)[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5856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数组指针</a:t>
            </a: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556792"/>
            <a:ext cx="731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数组指针：定义一个数组指针类型，然后用类型定义变量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1" y="1956902"/>
            <a:ext cx="75435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//2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b[5];</a:t>
            </a:r>
          </a:p>
          <a:p>
            <a:r>
              <a:rPr lang="en-US" altLang="zh-CN" sz="1600" dirty="0"/>
              <a:t>		//</a:t>
            </a:r>
            <a:r>
              <a:rPr lang="zh-CN" altLang="en-US" sz="1600" dirty="0"/>
              <a:t>声明一个数组指针类型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(*</a:t>
            </a:r>
            <a:r>
              <a:rPr lang="en-US" altLang="zh-CN" sz="1600" dirty="0" err="1"/>
              <a:t>MyPointer</a:t>
            </a:r>
            <a:r>
              <a:rPr lang="en-US" altLang="zh-CN" sz="1600" dirty="0"/>
              <a:t>)[5];</a:t>
            </a:r>
          </a:p>
          <a:p>
            <a:r>
              <a:rPr lang="en-US" altLang="zh-CN" sz="1600" dirty="0"/>
              <a:t>		//</a:t>
            </a:r>
            <a:r>
              <a:rPr lang="zh-CN" altLang="en-US" sz="1600" dirty="0"/>
              <a:t>用数组指针类型，去定义一个变量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 err="1"/>
              <a:t>MyPointer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mypoint</a:t>
            </a:r>
            <a:r>
              <a:rPr lang="en-US" altLang="zh-CN" sz="1600" dirty="0"/>
              <a:t> 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mypoint</a:t>
            </a:r>
            <a:r>
              <a:rPr lang="en-US" altLang="zh-CN" sz="1600" dirty="0"/>
              <a:t>= &amp;b;	</a:t>
            </a:r>
          </a:p>
          <a:p>
            <a:r>
              <a:rPr lang="en-US" altLang="zh-CN" sz="1600" dirty="0"/>
              <a:t>	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(*</a:t>
            </a:r>
            <a:r>
              <a:rPr lang="en-US" altLang="zh-CN" sz="1600" dirty="0" err="1"/>
              <a:t>mypoint</a:t>
            </a:r>
            <a:r>
              <a:rPr lang="en-US" altLang="zh-CN" sz="1600" dirty="0"/>
              <a:t>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	//</a:t>
            </a:r>
          </a:p>
          <a:p>
            <a:r>
              <a:rPr lang="en-US" altLang="zh-CN" sz="1600" dirty="0"/>
              <a:t>	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("\</a:t>
            </a:r>
            <a:r>
              <a:rPr lang="en-US" altLang="zh-CN" sz="1600" dirty="0" err="1"/>
              <a:t>n%d</a:t>
            </a:r>
            <a:r>
              <a:rPr lang="en-US" altLang="zh-CN" sz="1600" dirty="0"/>
              <a:t> %d", b[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], (*</a:t>
            </a:r>
            <a:r>
              <a:rPr lang="en-US" altLang="zh-CN" sz="1600" dirty="0" err="1"/>
              <a:t>mypoint</a:t>
            </a:r>
            <a:r>
              <a:rPr lang="en-US" altLang="zh-CN" sz="1600" dirty="0"/>
              <a:t>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2907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数组指针</a:t>
            </a: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556792"/>
            <a:ext cx="731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数组指针：直接定义</a:t>
            </a:r>
            <a:r>
              <a:rPr lang="zh-CN" altLang="en-US" sz="200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一个数组指针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变量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1" y="1956902"/>
            <a:ext cx="75435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//3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c[5];</a:t>
            </a:r>
          </a:p>
          <a:p>
            <a:r>
              <a:rPr lang="en-US" altLang="zh-CN" sz="1600" dirty="0"/>
              <a:t>		//</a:t>
            </a:r>
            <a:r>
              <a:rPr lang="zh-CN" altLang="en-US" sz="1600" dirty="0"/>
              <a:t>直接声明一个数组指针变量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(*pointer)[5] = &amp;c;</a:t>
            </a:r>
          </a:p>
          <a:p>
            <a:r>
              <a:rPr lang="en-US" altLang="zh-CN" sz="1600" dirty="0"/>
              <a:t>	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(*pointer)[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}</a:t>
            </a:r>
          </a:p>
          <a:p>
            <a:endParaRPr lang="en-US" altLang="zh-CN" sz="1600" dirty="0"/>
          </a:p>
          <a:p>
            <a:r>
              <a:rPr lang="en-US" altLang="zh-CN" sz="1600" dirty="0"/>
              <a:t>	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("\</a:t>
            </a:r>
            <a:r>
              <a:rPr lang="en-US" altLang="zh-CN" sz="1600" dirty="0" err="1"/>
              <a:t>n%d</a:t>
            </a:r>
            <a:r>
              <a:rPr lang="en-US" altLang="zh-CN" sz="1600" dirty="0"/>
              <a:t> %d", c[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], (*pointer)[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792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0438" y="714375"/>
            <a:ext cx="5186362" cy="5048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1800" b="1" dirty="0" smtClean="0">
                <a:ea typeface="宋体" pitchFamily="2" charset="-122"/>
              </a:rPr>
              <a:t>传智播客创始人张孝祥老师的理念就是帮助每一位学员都成功。帮助每一位学员都少走弯路。</a:t>
            </a:r>
            <a:endParaRPr lang="en-US" altLang="zh-CN" sz="1800" b="1" dirty="0">
              <a:ea typeface="宋体" pitchFamily="2" charset="-122"/>
            </a:endParaRPr>
          </a:p>
        </p:txBody>
      </p:sp>
      <p:sp>
        <p:nvSpPr>
          <p:cNvPr id="477187" name="TextBox 4"/>
          <p:cNvSpPr txBox="1">
            <a:spLocks noChangeArrowheads="1"/>
          </p:cNvSpPr>
          <p:nvPr/>
        </p:nvSpPr>
        <p:spPr bwMode="auto">
          <a:xfrm>
            <a:off x="714375" y="63023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Garamond" panose="02020404030301010803" pitchFamily="18" charset="0"/>
              </a:rPr>
              <a:t>C</a:t>
            </a:r>
            <a:r>
              <a:rPr kumimoji="0" lang="zh-CN" altLang="en-US" sz="1800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477188" name="TextBox 5"/>
          <p:cNvSpPr txBox="1">
            <a:spLocks noChangeArrowheads="1"/>
          </p:cNvSpPr>
          <p:nvPr/>
        </p:nvSpPr>
        <p:spPr bwMode="auto">
          <a:xfrm>
            <a:off x="1714500" y="17859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Garamond" panose="02020404030301010803" pitchFamily="18" charset="0"/>
              </a:rPr>
              <a:t>C++</a:t>
            </a:r>
            <a:r>
              <a:rPr kumimoji="0" lang="zh-CN" altLang="en-US" sz="1800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477189" name="TextBox 6"/>
          <p:cNvSpPr txBox="1">
            <a:spLocks noChangeArrowheads="1"/>
          </p:cNvSpPr>
          <p:nvPr/>
        </p:nvSpPr>
        <p:spPr bwMode="auto">
          <a:xfrm>
            <a:off x="1071563" y="3500438"/>
            <a:ext cx="1928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>
                <a:solidFill>
                  <a:srgbClr val="000000"/>
                </a:solidFill>
                <a:latin typeface="Garamond" panose="02020404030301010803" pitchFamily="18" charset="0"/>
              </a:rPr>
              <a:t>高薪就业</a:t>
            </a:r>
          </a:p>
        </p:txBody>
      </p:sp>
      <p:sp>
        <p:nvSpPr>
          <p:cNvPr id="477190" name="TextBox 7"/>
          <p:cNvSpPr txBox="1">
            <a:spLocks noChangeArrowheads="1"/>
          </p:cNvSpPr>
          <p:nvPr/>
        </p:nvSpPr>
        <p:spPr bwMode="auto">
          <a:xfrm>
            <a:off x="4500563" y="2071688"/>
            <a:ext cx="39290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9600">
                <a:solidFill>
                  <a:srgbClr val="FFFFFF"/>
                </a:solidFill>
                <a:latin typeface="Garamond" panose="02020404030301010803" pitchFamily="18" charset="0"/>
              </a:rPr>
              <a:t>谢谢！</a:t>
            </a:r>
          </a:p>
        </p:txBody>
      </p:sp>
      <p:sp>
        <p:nvSpPr>
          <p:cNvPr id="477191" name="TextBox 8"/>
          <p:cNvSpPr txBox="1">
            <a:spLocks noChangeArrowheads="1"/>
          </p:cNvSpPr>
          <p:nvPr/>
        </p:nvSpPr>
        <p:spPr bwMode="auto">
          <a:xfrm>
            <a:off x="4714875" y="4643438"/>
            <a:ext cx="31432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b="1">
                <a:solidFill>
                  <a:srgbClr val="000000"/>
                </a:solidFill>
                <a:latin typeface="Garamond" panose="02020404030301010803" pitchFamily="18" charset="0"/>
              </a:rPr>
              <a:t>          传智播客</a:t>
            </a:r>
            <a:endParaRPr kumimoji="0" lang="en-US" altLang="zh-CN" sz="26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http://www.itcast.cn</a:t>
            </a:r>
            <a:endParaRPr kumimoji="0" lang="zh-CN" altLang="en-US" sz="2600" b="1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752600" y="533400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数组类型及数组指针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579607" name="Group 23"/>
          <p:cNvGrpSpPr>
            <a:grpSpLocks/>
          </p:cNvGrpSpPr>
          <p:nvPr/>
        </p:nvGrpSpPr>
        <p:grpSpPr bwMode="auto">
          <a:xfrm>
            <a:off x="1187624" y="1700808"/>
            <a:ext cx="6705600" cy="468312"/>
            <a:chOff x="768" y="1433"/>
            <a:chExt cx="4224" cy="295"/>
          </a:xfrm>
        </p:grpSpPr>
        <p:sp>
          <p:nvSpPr>
            <p:cNvPr id="32791" name="Rectangle 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768" y="143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 b="1" dirty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数组概念 </a:t>
              </a:r>
              <a:endPara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aphicFrame>
          <p:nvGraphicFramePr>
            <p:cNvPr id="32792" name="Object 16"/>
            <p:cNvGraphicFramePr>
              <a:graphicFrameLocks noChangeAspect="1"/>
            </p:cNvGraphicFramePr>
            <p:nvPr/>
          </p:nvGraphicFramePr>
          <p:xfrm>
            <a:off x="1536" y="1466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0" name="BMP 图象" r:id="rId3" imgW="1276190" imgH="1286055" progId="Paint.Picture">
                    <p:embed/>
                  </p:oleObj>
                </mc:Choice>
                <mc:Fallback>
                  <p:oleObj name="BMP 图象" r:id="rId3" imgW="1276190" imgH="1286055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466"/>
                          <a:ext cx="2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9608" name="Group 24"/>
          <p:cNvGrpSpPr>
            <a:grpSpLocks/>
          </p:cNvGrpSpPr>
          <p:nvPr/>
        </p:nvGrpSpPr>
        <p:grpSpPr bwMode="auto">
          <a:xfrm>
            <a:off x="1219200" y="2235795"/>
            <a:ext cx="6705600" cy="468313"/>
            <a:chOff x="768" y="1770"/>
            <a:chExt cx="4224" cy="295"/>
          </a:xfrm>
        </p:grpSpPr>
        <p:sp>
          <p:nvSpPr>
            <p:cNvPr id="32789" name="Rectangle 9">
              <a:hlinkClick r:id="rId5" action="ppaction://hlinkpres?slideindex=1&amp;slidetitle=4.2  指针数组"/>
            </p:cNvPr>
            <p:cNvSpPr>
              <a:spLocks noChangeArrowheads="1"/>
            </p:cNvSpPr>
            <p:nvPr/>
          </p:nvSpPr>
          <p:spPr bwMode="auto">
            <a:xfrm>
              <a:off x="768" y="1770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40000"/>
                </a:lnSpc>
              </a:pPr>
              <a:r>
                <a:rPr lang="en-US" altLang="zh-CN" sz="2000" b="1" dirty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	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数组类型</a:t>
              </a:r>
              <a:endPara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aphicFrame>
          <p:nvGraphicFramePr>
            <p:cNvPr id="32790" name="Object 17"/>
            <p:cNvGraphicFramePr>
              <a:graphicFrameLocks noChangeAspect="1"/>
            </p:cNvGraphicFramePr>
            <p:nvPr/>
          </p:nvGraphicFramePr>
          <p:xfrm>
            <a:off x="1536" y="1803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1" name="BMP 图象" r:id="rId6" imgW="1276190" imgH="1286055" progId="Paint.Picture">
                    <p:embed/>
                  </p:oleObj>
                </mc:Choice>
                <mc:Fallback>
                  <p:oleObj name="BMP 图象" r:id="rId6" imgW="1276190" imgH="1286055" progId="Paint.Picture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803"/>
                          <a:ext cx="2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9609" name="Group 25"/>
          <p:cNvGrpSpPr>
            <a:grpSpLocks/>
          </p:cNvGrpSpPr>
          <p:nvPr/>
        </p:nvGrpSpPr>
        <p:grpSpPr bwMode="auto">
          <a:xfrm>
            <a:off x="1219200" y="2780928"/>
            <a:ext cx="6705600" cy="468312"/>
            <a:chOff x="768" y="2107"/>
            <a:chExt cx="4224" cy="295"/>
          </a:xfrm>
        </p:grpSpPr>
        <p:sp>
          <p:nvSpPr>
            <p:cNvPr id="32787" name="Rectangle 10">
              <a:hlinkClick r:id="rId7" action="ppaction://hlinkpres?slideindex=1&amp;slidetitle=4.3. 二维数组 "/>
            </p:cNvPr>
            <p:cNvSpPr>
              <a:spLocks noChangeArrowheads="1"/>
            </p:cNvSpPr>
            <p:nvPr/>
          </p:nvSpPr>
          <p:spPr bwMode="auto">
            <a:xfrm>
              <a:off x="768" y="210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 b="1" dirty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	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数组指针</a:t>
              </a:r>
              <a:endPara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aphicFrame>
          <p:nvGraphicFramePr>
            <p:cNvPr id="32788" name="Object 18"/>
            <p:cNvGraphicFramePr>
              <a:graphicFrameLocks noChangeAspect="1"/>
            </p:cNvGraphicFramePr>
            <p:nvPr/>
          </p:nvGraphicFramePr>
          <p:xfrm>
            <a:off x="1536" y="2140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2" name="BMP 图象" r:id="rId8" imgW="1276190" imgH="1286055" progId="Paint.Picture">
                    <p:embed/>
                  </p:oleObj>
                </mc:Choice>
                <mc:Fallback>
                  <p:oleObj name="BMP 图象" r:id="rId8" imgW="1276190" imgH="1286055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140"/>
                          <a:ext cx="2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2778" name="Picture 32" descr="129">
            <a:hlinkClick r:id="rId9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7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7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7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98623" y="1855744"/>
            <a:ext cx="7315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zh-CN" altLang="en-US" sz="2000" dirty="0"/>
              <a:t>元素</a:t>
            </a:r>
            <a:r>
              <a:rPr lang="zh-CN" altLang="zh-CN" sz="2000" dirty="0" smtClean="0"/>
              <a:t>类型</a:t>
            </a:r>
            <a:r>
              <a:rPr lang="zh-CN" altLang="en-US" sz="2000" dirty="0"/>
              <a:t>角度</a:t>
            </a:r>
            <a:r>
              <a:rPr lang="zh-CN" altLang="zh-CN" sz="2000" dirty="0" smtClean="0"/>
              <a:t>：</a:t>
            </a:r>
            <a:r>
              <a:rPr lang="zh-CN" altLang="zh-CN" sz="2000" dirty="0"/>
              <a:t>数组是相同类型的变量的有序集合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测试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指针变量占有内存空间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大小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）内存角度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zh-CN" sz="2000" dirty="0" smtClean="0"/>
              <a:t>联系</a:t>
            </a:r>
            <a:r>
              <a:rPr lang="zh-CN" altLang="zh-CN" sz="2000" dirty="0"/>
              <a:t>的一大片内存空间</a:t>
            </a:r>
            <a:endParaRPr lang="zh-CN" altLang="en-US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1235224"/>
            <a:ext cx="7566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数组概念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pic>
        <p:nvPicPr>
          <p:cNvPr id="7" name="Picture 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9626" y="3887182"/>
            <a:ext cx="5486400" cy="2632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556792"/>
            <a:ext cx="7315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数组元素的个数可以显示或隐式指定</a:t>
            </a: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分析数组初始化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{0}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与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memset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比较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980728"/>
            <a:ext cx="7566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数组初始化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348880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a[10] = {1,2}; //</a:t>
            </a:r>
            <a:r>
              <a:rPr lang="zh-CN" altLang="zh-CN" sz="1600" dirty="0"/>
              <a:t>其他初始化为</a:t>
            </a:r>
            <a:r>
              <a:rPr lang="en-US" altLang="zh-CN" sz="1600" dirty="0"/>
              <a:t>0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b[] = {1, 2};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c[20] = {0};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&lt;10;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zh-CN" altLang="zh-CN" sz="1600" dirty="0"/>
          </a:p>
          <a:p>
            <a:r>
              <a:rPr lang="en-US" altLang="zh-CN" sz="1600" dirty="0"/>
              <a:t>	{</a:t>
            </a:r>
            <a:endParaRPr lang="zh-CN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("%d ",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memset</a:t>
            </a:r>
            <a:r>
              <a:rPr lang="en-US" altLang="zh-CN" sz="1600" dirty="0"/>
              <a:t>(a, 0, 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(a));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getchar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	return 0;	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395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758294"/>
            <a:ext cx="740129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）数组首元素的地址和数组地址是两个不同的概念</a:t>
            </a: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）数组名代表数组首元素的地址，它是个常量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解释如下：变量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本质是内存空间的别名，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一定义数组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，就分配内存，内存就固定了。所以数组名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起名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以后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就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不能被修改了。</a:t>
            </a: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）数组首元素的地址和数组的地址值相等</a:t>
            </a: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、怎么样得到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整一维数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组的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地址？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980728"/>
            <a:ext cx="7566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数组名的技术盲点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27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980728"/>
            <a:ext cx="7566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数组名的技术盲点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556792"/>
            <a:ext cx="61926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main03()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a[10] = {1,2}; //</a:t>
            </a:r>
            <a:r>
              <a:rPr lang="zh-CN" altLang="zh-CN" sz="2000" dirty="0"/>
              <a:t>其他初始化为</a:t>
            </a:r>
            <a:r>
              <a:rPr lang="en-US" altLang="zh-CN" sz="2000" dirty="0"/>
              <a:t>0;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b[10];</a:t>
            </a:r>
            <a:endParaRPr lang="zh-CN" altLang="zh-CN" sz="2000" dirty="0"/>
          </a:p>
          <a:p>
            <a:r>
              <a:rPr lang="en-US" altLang="zh-CN" sz="2000" dirty="0"/>
              <a:t>	a = b;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("a:%d, a+1:%d, &amp;a:%d, &amp;a+1:%d", a, a+1, &amp;a, &amp;a+1);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r>
              <a:rPr lang="en-US" altLang="zh-CN" sz="2000" dirty="0"/>
              <a:t>	return 0;	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5273973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结论：数据类型不一样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怎么样表达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a[10]</a:t>
            </a:r>
            <a:r>
              <a:rPr lang="zh-CN" altLang="zh-CN" dirty="0">
                <a:solidFill>
                  <a:srgbClr val="FF0000"/>
                </a:solidFill>
              </a:rPr>
              <a:t>这种数据类型那？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9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980728"/>
            <a:ext cx="7566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数组名的技术盲点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556792"/>
            <a:ext cx="61926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main03()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a[10] = {1,2}; //</a:t>
            </a:r>
            <a:r>
              <a:rPr lang="zh-CN" altLang="zh-CN" sz="2000" dirty="0"/>
              <a:t>其他初始化为</a:t>
            </a:r>
            <a:r>
              <a:rPr lang="en-US" altLang="zh-CN" sz="2000" dirty="0"/>
              <a:t>0;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b[10];</a:t>
            </a:r>
            <a:endParaRPr lang="zh-CN" altLang="zh-CN" sz="2000" dirty="0"/>
          </a:p>
          <a:p>
            <a:r>
              <a:rPr lang="en-US" altLang="zh-CN" sz="2000" dirty="0"/>
              <a:t>	a = b;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("a:%d, a+1:%d, &amp;a:%d, &amp;a+1:%d", a, a+1, &amp;a, &amp;a+1);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r>
              <a:rPr lang="en-US" altLang="zh-CN" sz="2000" dirty="0"/>
              <a:t>	return 0;	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5273973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结论：数据类型不一样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怎么样表达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a[10]</a:t>
            </a:r>
            <a:r>
              <a:rPr lang="zh-CN" altLang="zh-CN" dirty="0">
                <a:solidFill>
                  <a:srgbClr val="FF0000"/>
                </a:solidFill>
              </a:rPr>
              <a:t>这种数据类型那</a:t>
            </a:r>
            <a:r>
              <a:rPr lang="zh-CN" altLang="zh-CN" dirty="0" smtClean="0">
                <a:solidFill>
                  <a:srgbClr val="FF0000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[10]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4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980728"/>
            <a:ext cx="7566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数组名的技术盲点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556792"/>
            <a:ext cx="61926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main03()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a[10] = {1,2}; //</a:t>
            </a:r>
            <a:r>
              <a:rPr lang="zh-CN" altLang="zh-CN" sz="2000" dirty="0"/>
              <a:t>其他初始化为</a:t>
            </a:r>
            <a:r>
              <a:rPr lang="en-US" altLang="zh-CN" sz="2000" dirty="0"/>
              <a:t>0;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b[10];</a:t>
            </a:r>
            <a:endParaRPr lang="zh-CN" altLang="zh-CN" sz="2000" dirty="0"/>
          </a:p>
          <a:p>
            <a:r>
              <a:rPr lang="en-US" altLang="zh-CN" sz="2000" dirty="0"/>
              <a:t>	a = b;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("a:%d, a+1:%d, &amp;a:%d, &amp;a+1:%d", a, a+1, &amp;a, &amp;a+1);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r>
              <a:rPr lang="en-US" altLang="zh-CN" sz="2000" dirty="0"/>
              <a:t>	return 0;	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5273973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结论：数据类型不一样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怎么样表达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a[10]</a:t>
            </a:r>
            <a:r>
              <a:rPr lang="zh-CN" altLang="zh-CN" dirty="0">
                <a:solidFill>
                  <a:srgbClr val="FF0000"/>
                </a:solidFill>
              </a:rPr>
              <a:t>这种数据类型那？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数组类型</a:t>
            </a: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556792"/>
            <a:ext cx="7315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数据类型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分为基础、非基础，思考角度应该发生变化</a:t>
            </a: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语言中的数组有自己特定的类型</a:t>
            </a:r>
          </a:p>
          <a:p>
            <a:pPr lvl="1"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数组的类型由元素类型和数组大小共同决定</a:t>
            </a:r>
          </a:p>
          <a:p>
            <a:pPr lvl="1"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例：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array[5]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的类型为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[5]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3212976"/>
            <a:ext cx="5976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/*</a:t>
            </a:r>
          </a:p>
          <a:p>
            <a:r>
              <a:rPr lang="zh-CN" altLang="en-US" sz="1600" dirty="0"/>
              <a:t>数组类型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dirty="0"/>
              <a:t>	</a:t>
            </a: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(MYINT5)[5];   </a:t>
            </a:r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typedef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float(MYFLOAT10)[10];</a:t>
            </a:r>
          </a:p>
          <a:p>
            <a:r>
              <a:rPr lang="zh-CN" altLang="en-US" sz="1600" dirty="0"/>
              <a:t>数组定义：</a:t>
            </a:r>
          </a:p>
          <a:p>
            <a:r>
              <a:rPr lang="zh-CN" altLang="en-US" sz="1600" dirty="0"/>
              <a:t>	</a:t>
            </a:r>
            <a:r>
              <a:rPr lang="en-US" altLang="zh-CN" sz="1600" dirty="0"/>
              <a:t>MYINT5i Array; 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array[5];</a:t>
            </a:r>
            <a:endParaRPr lang="en-US" altLang="zh-CN" sz="1600" dirty="0"/>
          </a:p>
          <a:p>
            <a:r>
              <a:rPr lang="en-US" altLang="zh-CN" sz="1600" dirty="0"/>
              <a:t>MYFLOAT10fArray</a:t>
            </a:r>
          </a:p>
          <a:p>
            <a:r>
              <a:rPr lang="en-US" altLang="zh-CN" sz="1600" dirty="0"/>
              <a:t>*/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871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</p:bldLst>
  </p:timing>
</p:sld>
</file>

<file path=ppt/theme/theme1.xml><?xml version="1.0" encoding="utf-8"?>
<a:theme xmlns:a="http://schemas.openxmlformats.org/drawingml/2006/main" name="Strategic">
  <a:themeElements>
    <a:clrScheme name="Strategic 7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FFFFFF"/>
      </a:hlink>
      <a:folHlink>
        <a:srgbClr val="FFFFCC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45TGp_tech_dark_ani">
  <a:themeElements>
    <a:clrScheme name="Stream 1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417799"/>
      </a:accent1>
      <a:accent2>
        <a:srgbClr val="009999"/>
      </a:accent2>
      <a:accent3>
        <a:srgbClr val="B0B6BE"/>
      </a:accent3>
      <a:accent4>
        <a:srgbClr val="DADADA"/>
      </a:accent4>
      <a:accent5>
        <a:srgbClr val="B0BDCA"/>
      </a:accent5>
      <a:accent6>
        <a:srgbClr val="008A8A"/>
      </a:accent6>
      <a:hlink>
        <a:srgbClr val="C47C40"/>
      </a:hlink>
      <a:folHlink>
        <a:srgbClr val="E25832"/>
      </a:folHlink>
    </a:clrScheme>
    <a:fontScheme name="Stream">
      <a:majorFont>
        <a:latin typeface="Lucida Sans Unicode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417799"/>
        </a:accent1>
        <a:accent2>
          <a:srgbClr val="009999"/>
        </a:accent2>
        <a:accent3>
          <a:srgbClr val="B0B6BE"/>
        </a:accent3>
        <a:accent4>
          <a:srgbClr val="DADADA"/>
        </a:accent4>
        <a:accent5>
          <a:srgbClr val="B0BDCA"/>
        </a:accent5>
        <a:accent6>
          <a:srgbClr val="008A8A"/>
        </a:accent6>
        <a:hlink>
          <a:srgbClr val="C47C40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2A7CD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CBFE8"/>
        </a:accent5>
        <a:accent6>
          <a:srgbClr val="9879CB"/>
        </a:accent6>
        <a:hlink>
          <a:srgbClr val="25B9E7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3468A6"/>
        </a:accent1>
        <a:accent2>
          <a:srgbClr val="E49D1C"/>
        </a:accent2>
        <a:accent3>
          <a:srgbClr val="B0B6BE"/>
        </a:accent3>
        <a:accent4>
          <a:srgbClr val="DADADA"/>
        </a:accent4>
        <a:accent5>
          <a:srgbClr val="AEB9D0"/>
        </a:accent5>
        <a:accent6>
          <a:srgbClr val="CF8E18"/>
        </a:accent6>
        <a:hlink>
          <a:srgbClr val="4EA5B6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445TGp_tech_dark_ani">
  <a:themeElements>
    <a:clrScheme name="Stream 1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417799"/>
      </a:accent1>
      <a:accent2>
        <a:srgbClr val="009999"/>
      </a:accent2>
      <a:accent3>
        <a:srgbClr val="B0B6BE"/>
      </a:accent3>
      <a:accent4>
        <a:srgbClr val="DADADA"/>
      </a:accent4>
      <a:accent5>
        <a:srgbClr val="B0BDCA"/>
      </a:accent5>
      <a:accent6>
        <a:srgbClr val="008A8A"/>
      </a:accent6>
      <a:hlink>
        <a:srgbClr val="C47C40"/>
      </a:hlink>
      <a:folHlink>
        <a:srgbClr val="E25832"/>
      </a:folHlink>
    </a:clrScheme>
    <a:fontScheme name="Stream">
      <a:majorFont>
        <a:latin typeface="Lucida Sans Unicode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417799"/>
        </a:accent1>
        <a:accent2>
          <a:srgbClr val="009999"/>
        </a:accent2>
        <a:accent3>
          <a:srgbClr val="B0B6BE"/>
        </a:accent3>
        <a:accent4>
          <a:srgbClr val="DADADA"/>
        </a:accent4>
        <a:accent5>
          <a:srgbClr val="B0BDCA"/>
        </a:accent5>
        <a:accent6>
          <a:srgbClr val="008A8A"/>
        </a:accent6>
        <a:hlink>
          <a:srgbClr val="C47C40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2A7CD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CBFE8"/>
        </a:accent5>
        <a:accent6>
          <a:srgbClr val="9879CB"/>
        </a:accent6>
        <a:hlink>
          <a:srgbClr val="25B9E7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3468A6"/>
        </a:accent1>
        <a:accent2>
          <a:srgbClr val="E49D1C"/>
        </a:accent2>
        <a:accent3>
          <a:srgbClr val="B0B6BE"/>
        </a:accent3>
        <a:accent4>
          <a:srgbClr val="DADADA"/>
        </a:accent4>
        <a:accent5>
          <a:srgbClr val="AEB9D0"/>
        </a:accent5>
        <a:accent6>
          <a:srgbClr val="CF8E18"/>
        </a:accent6>
        <a:hlink>
          <a:srgbClr val="4EA5B6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7472</TotalTime>
  <Words>572</Words>
  <Application>Microsoft Office PowerPoint</Application>
  <PresentationFormat>全屏显示(4:3)</PresentationFormat>
  <Paragraphs>224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Strategic</vt:lpstr>
      <vt:lpstr>445TGp_tech_dark_ani</vt:lpstr>
      <vt:lpstr>1_445TGp_tech_dark_ani</vt:lpstr>
      <vt:lpstr>BMP 图象</vt:lpstr>
      <vt:lpstr>PowerPoint 演示文稿</vt:lpstr>
      <vt:lpstr>数组类型及数组指针</vt:lpstr>
      <vt:lpstr>01数组概念</vt:lpstr>
      <vt:lpstr>01数组概念</vt:lpstr>
      <vt:lpstr>01数组概念</vt:lpstr>
      <vt:lpstr>01数组概念</vt:lpstr>
      <vt:lpstr>02数组概念</vt:lpstr>
      <vt:lpstr>01数组概念</vt:lpstr>
      <vt:lpstr>02数组类型</vt:lpstr>
      <vt:lpstr>02数组类型</vt:lpstr>
      <vt:lpstr>02数组类型</vt:lpstr>
      <vt:lpstr>03数组指针</vt:lpstr>
      <vt:lpstr>03数组指针</vt:lpstr>
      <vt:lpstr>03数组指针</vt:lpstr>
      <vt:lpstr>03数组指针</vt:lpstr>
      <vt:lpstr>PowerPoint 演示文稿</vt:lpstr>
    </vt:vector>
  </TitlesOfParts>
  <Company>zhou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微软用户</cp:lastModifiedBy>
  <cp:revision>439</cp:revision>
  <dcterms:created xsi:type="dcterms:W3CDTF">2002-08-30T17:00:15Z</dcterms:created>
  <dcterms:modified xsi:type="dcterms:W3CDTF">2014-04-21T05:48:40Z</dcterms:modified>
</cp:coreProperties>
</file>