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4" r:id="rId6"/>
    <p:sldId id="282" r:id="rId7"/>
    <p:sldId id="279" r:id="rId8"/>
    <p:sldId id="258" r:id="rId9"/>
    <p:sldId id="261" r:id="rId10"/>
    <p:sldId id="286" r:id="rId11"/>
    <p:sldId id="285" r:id="rId12"/>
    <p:sldId id="284" r:id="rId13"/>
    <p:sldId id="268" r:id="rId14"/>
    <p:sldId id="274" r:id="rId15"/>
    <p:sldId id="281" r:id="rId16"/>
    <p:sldId id="27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94879" autoAdjust="0"/>
  </p:normalViewPr>
  <p:slideViewPr>
    <p:cSldViewPr showGuides="1">
      <p:cViewPr varScale="1">
        <p:scale>
          <a:sx n="71" d="100"/>
          <a:sy n="71" d="100"/>
        </p:scale>
        <p:origin x="1056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200" dirty="0"/>
            <a:t>Foster collaborative </a:t>
          </a:r>
          <a:br>
            <a:rPr lang="en-US" sz="1200" dirty="0"/>
          </a:br>
          <a:r>
            <a:rPr lang="en-US" sz="1200" dirty="0"/>
            <a:t>growth</a:t>
          </a:r>
          <a:endParaRPr lang="en-US" sz="1200" b="0" dirty="0">
            <a:latin typeface="+mn-lt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200" dirty="0"/>
            <a:t>Ensure a tailored and user-focused experience</a:t>
          </a:r>
          <a:endParaRPr lang="en-US" sz="1200" b="0" dirty="0">
            <a:latin typeface="+mn-lt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200" dirty="0"/>
            <a:t>Capitalize on emerging global markets</a:t>
          </a:r>
          <a:endParaRPr lang="en-US" sz="1200" b="0" dirty="0">
            <a:latin typeface="+mn-lt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81789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3" custLinFactX="9543" custLinFactNeighborX="100000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6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3" custLinFactX="600000" custLinFactNeighborX="60570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3" custLinFactX="15526" custLinFactNeighborX="100000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6" custScaleX="78587" custLinFactNeighborX="123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3" custLinFactX="600000" custLinFactNeighborX="67366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905000"/>
          <a:ext cx="54864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18191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49317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787494" y="777239"/>
          <a:ext cx="1868259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Foster collaborative </a:t>
          </a:r>
          <a:br>
            <a:rPr lang="en-US" sz="1200" kern="1200" dirty="0"/>
          </a:br>
          <a:r>
            <a:rPr lang="en-US" sz="1200" kern="1200" dirty="0"/>
            <a:t>growth</a:t>
          </a:r>
          <a:endParaRPr lang="en-US" sz="1200" b="0" kern="1200" dirty="0">
            <a:latin typeface="+mn-lt"/>
          </a:endParaRPr>
        </a:p>
      </dsp:txBody>
      <dsp:txXfrm>
        <a:off x="787494" y="777239"/>
        <a:ext cx="1868259" cy="1127760"/>
      </dsp:txXfrm>
    </dsp:sp>
    <dsp:sp modelId="{8E3FB235-DF38-476B-9A0E-B1E583D50944}">
      <dsp:nvSpPr>
        <dsp:cNvPr id="0" name=""/>
        <dsp:cNvSpPr/>
      </dsp:nvSpPr>
      <dsp:spPr>
        <a:xfrm>
          <a:off x="787494" y="380999"/>
          <a:ext cx="1868259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+mn-lt"/>
              <a:ea typeface="+mn-ea"/>
              <a:cs typeface="+mn-cs"/>
            </a:rPr>
            <a:t>Expand</a:t>
          </a:r>
        </a:p>
      </dsp:txBody>
      <dsp:txXfrm>
        <a:off x="787494" y="380999"/>
        <a:ext cx="1868259" cy="396240"/>
      </dsp:txXfrm>
    </dsp:sp>
    <dsp:sp modelId="{9AA05CE5-209F-4AD9-BE2C-2A69F76DA8F4}">
      <dsp:nvSpPr>
        <dsp:cNvPr id="0" name=""/>
        <dsp:cNvSpPr/>
      </dsp:nvSpPr>
      <dsp:spPr>
        <a:xfrm>
          <a:off x="455352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18411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859230" y="309078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890356" y="312191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344752" y="1905000"/>
          <a:ext cx="2284243" cy="112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7620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Ensure a tailored and user-focused experience</a:t>
          </a:r>
          <a:endParaRPr lang="en-US" sz="1200" b="0" kern="1200" dirty="0">
            <a:latin typeface="+mn-lt"/>
          </a:endParaRPr>
        </a:p>
      </dsp:txBody>
      <dsp:txXfrm>
        <a:off x="2344752" y="1905000"/>
        <a:ext cx="2284243" cy="1127759"/>
      </dsp:txXfrm>
    </dsp:sp>
    <dsp:sp modelId="{223C5207-4FA2-4A6C-8F43-20BD55767C99}">
      <dsp:nvSpPr>
        <dsp:cNvPr id="0" name=""/>
        <dsp:cNvSpPr/>
      </dsp:nvSpPr>
      <dsp:spPr>
        <a:xfrm>
          <a:off x="2344752" y="3032759"/>
          <a:ext cx="2284243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Enhance</a:t>
          </a:r>
        </a:p>
      </dsp:txBody>
      <dsp:txXfrm>
        <a:off x="2344752" y="3032759"/>
        <a:ext cx="2284243" cy="396240"/>
      </dsp:txXfrm>
    </dsp:sp>
    <dsp:sp modelId="{4FE5EB5D-4CEF-4D0D-9394-0534E61844BE}">
      <dsp:nvSpPr>
        <dsp:cNvPr id="0" name=""/>
        <dsp:cNvSpPr/>
      </dsp:nvSpPr>
      <dsp:spPr>
        <a:xfrm>
          <a:off x="1999324" y="1905000"/>
          <a:ext cx="0" cy="112775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962383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250043" y="439028"/>
          <a:ext cx="280183" cy="28018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281169" y="470153"/>
          <a:ext cx="217932" cy="21793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656248" y="777239"/>
          <a:ext cx="1795118" cy="112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6200" rIns="76200" bIns="1143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Capitalize on emerging global markets</a:t>
          </a:r>
          <a:endParaRPr lang="en-US" sz="1200" b="0" kern="1200" dirty="0">
            <a:latin typeface="+mn-lt"/>
          </a:endParaRPr>
        </a:p>
      </dsp:txBody>
      <dsp:txXfrm>
        <a:off x="3656248" y="777239"/>
        <a:ext cx="1795118" cy="1127760"/>
      </dsp:txXfrm>
    </dsp:sp>
    <dsp:sp modelId="{2D6C7916-1130-46A8-833B-A6278CBD2192}">
      <dsp:nvSpPr>
        <dsp:cNvPr id="0" name=""/>
        <dsp:cNvSpPr/>
      </dsp:nvSpPr>
      <dsp:spPr>
        <a:xfrm>
          <a:off x="3656248" y="380999"/>
          <a:ext cx="1795118" cy="39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cap="none" spc="0" baseline="0" dirty="0">
              <a:latin typeface="Century Gothic"/>
              <a:ea typeface="+mn-ea"/>
              <a:cs typeface="+mn-cs"/>
            </a:rPr>
            <a:t>Explore</a:t>
          </a:r>
        </a:p>
      </dsp:txBody>
      <dsp:txXfrm>
        <a:off x="3656248" y="380999"/>
        <a:ext cx="1795118" cy="396240"/>
      </dsp:txXfrm>
    </dsp:sp>
    <dsp:sp modelId="{4D953791-5C2F-4A75-A8F4-6ED7EAB5E015}">
      <dsp:nvSpPr>
        <dsp:cNvPr id="0" name=""/>
        <dsp:cNvSpPr/>
      </dsp:nvSpPr>
      <dsp:spPr>
        <a:xfrm>
          <a:off x="3390896" y="777239"/>
          <a:ext cx="0" cy="11277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353955" y="1869338"/>
          <a:ext cx="71323" cy="71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3/27/2025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3/27/2025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/>
          <a:p>
            <a:r>
              <a:rPr lang="en-US" dirty="0"/>
              <a:t>Recommending 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r>
              <a:rPr lang="en-US" dirty="0"/>
              <a:t>Ideas for today and tomorrow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Areas of growth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66499313"/>
              </p:ext>
            </p:extLst>
          </p:nvPr>
        </p:nvGraphicFramePr>
        <p:xfrm>
          <a:off x="1293813" y="2743200"/>
          <a:ext cx="10361616" cy="3352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9040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5904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Revenue 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Expenses($)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Net Profit($)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$400,000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555B0A-8433-E13F-E91D-38D1D51F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/>
          <a:lstStyle/>
          <a:p>
            <a:r>
              <a:rPr lang="en-US" dirty="0"/>
              <a:t>Summary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FE9DD-2E30-5EFA-8B09-7AFDB29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 vert="horz" lIns="91416" tIns="45708" rIns="91416" bIns="45708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vert="horz" lIns="91416" tIns="45708" rIns="91416" bIns="45708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B989A75-8BF6-6DE9-1AB9-424401DB3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5" name="Picture Placeholder 44" descr="Chart on a mobile device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7765046" y="883471"/>
            <a:ext cx="2439096" cy="5091059"/>
          </a:xfrm>
        </p:spPr>
      </p:pic>
    </p:spTree>
    <p:extLst>
      <p:ext uri="{BB962C8B-B14F-4D97-AF65-F5344CB8AC3E}">
        <p14:creationId xmlns:p14="http://schemas.microsoft.com/office/powerpoint/2010/main" val="18089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Product benefits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>
            <a:normAutofit/>
          </a:bodyPr>
          <a:lstStyle/>
          <a:p>
            <a:r>
              <a:rPr lang="en-US" dirty="0"/>
              <a:t>Market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D1C7-0250-310E-600C-FA985A7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21" name="Picture Placeholder 20" descr="Charts on a computer monitor">
            <a:extLst>
              <a:ext uri="{FF2B5EF4-FFF2-40B4-BE49-F238E27FC236}">
                <a16:creationId xmlns:a16="http://schemas.microsoft.com/office/drawing/2014/main" id="{E453EF88-26E8-95DB-8E27-6A42911C63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/>
        </p:blipFill>
        <p:spPr>
          <a:xfrm>
            <a:off x="7045945" y="2057400"/>
            <a:ext cx="4343400" cy="2688336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/>
          <a:p>
            <a:r>
              <a:rPr lang="en-US" dirty="0"/>
              <a:t>Market overview</a:t>
            </a:r>
          </a:p>
        </p:txBody>
      </p:sp>
      <p:pic>
        <p:nvPicPr>
          <p:cNvPr id="45" name="Picture Placeholder 44" descr="Charts on a laptop screen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1931"/>
          <a:stretch/>
        </p:blipFill>
        <p:spPr>
          <a:xfrm>
            <a:off x="8120063" y="990600"/>
            <a:ext cx="4068762" cy="4384675"/>
          </a:xfrm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024B-18D5-7DDB-7B99-DD2F09C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7B39-8948-407E-1D29-B290C2F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FBEBE7D-0B6F-4C93-0F2F-3EBC3855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77905"/>
              </p:ext>
            </p:extLst>
          </p:nvPr>
        </p:nvGraphicFramePr>
        <p:xfrm>
          <a:off x="6130924" y="2057400"/>
          <a:ext cx="5486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2E986-9D7B-19D4-F7A1-31FE3C3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03AEAB34-C5C5-047F-2BA9-1FF4065F637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30361345"/>
              </p:ext>
            </p:extLst>
          </p:nvPr>
        </p:nvGraphicFramePr>
        <p:xfrm>
          <a:off x="6094413" y="2286000"/>
          <a:ext cx="5559424" cy="3962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3783183161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126823262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910424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Product launch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9175496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10,000 user 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23364742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Strategic partnership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75112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Campaign launch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845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6747</TotalTime>
  <Words>108</Words>
  <Application>Microsoft Office PowerPoint</Application>
  <PresentationFormat>Custom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Palatino Linotype</vt:lpstr>
      <vt:lpstr>Custom</vt:lpstr>
      <vt:lpstr>Recommending  a strategy</vt:lpstr>
      <vt:lpstr>Agenda</vt:lpstr>
      <vt:lpstr>About us</vt:lpstr>
      <vt:lpstr>Product overview</vt:lpstr>
      <vt:lpstr>Product benefits</vt:lpstr>
      <vt:lpstr>Market comparison</vt:lpstr>
      <vt:lpstr>Market overview</vt:lpstr>
      <vt:lpstr>Growth strategy</vt:lpstr>
      <vt:lpstr>Traction</vt:lpstr>
      <vt:lpstr>Areas of growth</vt:lpstr>
      <vt:lpstr>Competitive landscape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Samvab Chatterjee</cp:lastModifiedBy>
  <cp:revision>1</cp:revision>
  <dcterms:created xsi:type="dcterms:W3CDTF">2023-08-29T05:27:38Z</dcterms:created>
  <dcterms:modified xsi:type="dcterms:W3CDTF">2025-03-27T07:34:45Z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