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291" r:id="rId10"/>
    <p:sldId id="303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8ED62234-EAB1-4889-8FCF-C186160F49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AA993D-2276-4ED4-93C0-F58CB46FB99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1AB34FB3-31CB-4480-A533-6DF68D1D1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0A896E4D-606E-42C0-844B-437A77477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78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38" y="1040823"/>
            <a:ext cx="10809723" cy="2387600"/>
          </a:xfrm>
        </p:spPr>
        <p:txBody>
          <a:bodyPr/>
          <a:lstStyle/>
          <a:p>
            <a:r>
              <a:rPr lang="en-US" dirty="0"/>
              <a:t>Variables, Arithmetic, &amp;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B177F-BA1C-47DC-AB67-48E65FF8E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/>
          <a:p>
            <a:r>
              <a:rPr lang="en-US" dirty="0"/>
              <a:t>“That’s what I do. I compute and I know things.”</a:t>
            </a:r>
          </a:p>
          <a:p>
            <a:r>
              <a:rPr lang="en-US" i="1" dirty="0"/>
              <a:t>-Tyrion </a:t>
            </a:r>
            <a:r>
              <a:rPr lang="en-US" i="1" dirty="0" err="1"/>
              <a:t>Tincanister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1CF59A00-B605-46E2-84DD-FDFABDD6C91F}"/>
              </a:ext>
            </a:extLst>
          </p:cNvPr>
          <p:cNvSpPr txBox="1"/>
          <p:nvPr/>
        </p:nvSpPr>
        <p:spPr>
          <a:xfrm>
            <a:off x="2223802" y="2215461"/>
            <a:ext cx="8145590" cy="271105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574A1-C3D5-4851-B557-D3EF7A43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4640"/>
            <a:ext cx="10353761" cy="1326321"/>
          </a:xfrm>
        </p:spPr>
        <p:txBody>
          <a:bodyPr/>
          <a:lstStyle/>
          <a:p>
            <a:r>
              <a:rPr lang="en-US" dirty="0"/>
              <a:t>Scanner – Reading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0EEC-3D3E-4DAF-BCAC-35F1E9EA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6144"/>
            <a:ext cx="10353762" cy="4511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Scanner class can read several different types based on input: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65A7BA-E429-4DFF-8E24-25CEFFD5D2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4407" y="2215460"/>
          <a:ext cx="366403" cy="2711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403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711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7E2382-5310-41B4-821C-FAE4B220F142}"/>
              </a:ext>
            </a:extLst>
          </p:cNvPr>
          <p:cNvSpPr txBox="1"/>
          <p:nvPr/>
        </p:nvSpPr>
        <p:spPr>
          <a:xfrm>
            <a:off x="8824934" y="2326516"/>
            <a:ext cx="1456697" cy="34013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 </a:t>
            </a:r>
            <a:r>
              <a:rPr lang="en-US" sz="1600" dirty="0" err="1"/>
              <a:t>int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ABE50-B44E-45BE-9C3D-64F9E4D7FAC9}"/>
              </a:ext>
            </a:extLst>
          </p:cNvPr>
          <p:cNvSpPr txBox="1"/>
          <p:nvPr/>
        </p:nvSpPr>
        <p:spPr>
          <a:xfrm>
            <a:off x="8824933" y="2836722"/>
            <a:ext cx="1456697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 double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374A16-F8D7-440D-AEBB-285A817FF6D2}"/>
              </a:ext>
            </a:extLst>
          </p:cNvPr>
          <p:cNvSpPr txBox="1"/>
          <p:nvPr/>
        </p:nvSpPr>
        <p:spPr>
          <a:xfrm>
            <a:off x="8824932" y="3344553"/>
            <a:ext cx="1456697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 line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EC5802F8-D9E0-4B5A-94EC-A96668CE1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02" y="5017344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FB1F6D-7B3D-4521-BD1F-C46F3F7D04A6}"/>
              </a:ext>
            </a:extLst>
          </p:cNvPr>
          <p:cNvSpPr txBox="1"/>
          <p:nvPr/>
        </p:nvSpPr>
        <p:spPr>
          <a:xfrm>
            <a:off x="1856243" y="5314346"/>
            <a:ext cx="8531088" cy="84497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How many turtles do you want?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Wow! You like turtles. How many years will you keep them?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That's not very long. What do you have to say for yourself?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70FA7B-BAE5-4581-8AC9-CBD989AF36FB}"/>
              </a:ext>
            </a:extLst>
          </p:cNvPr>
          <p:cNvSpPr txBox="1"/>
          <p:nvPr/>
        </p:nvSpPr>
        <p:spPr>
          <a:xfrm>
            <a:off x="4792154" y="5320701"/>
            <a:ext cx="2184076" cy="2319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EF792-6C96-4458-963D-C04187BA214E}"/>
              </a:ext>
            </a:extLst>
          </p:cNvPr>
          <p:cNvSpPr txBox="1"/>
          <p:nvPr/>
        </p:nvSpPr>
        <p:spPr>
          <a:xfrm>
            <a:off x="7549912" y="5560091"/>
            <a:ext cx="2184076" cy="2319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1.5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BA9BA-844F-465F-9E36-81BE9C52F4A2}"/>
              </a:ext>
            </a:extLst>
          </p:cNvPr>
          <p:cNvSpPr txBox="1"/>
          <p:nvPr/>
        </p:nvSpPr>
        <p:spPr>
          <a:xfrm>
            <a:off x="7743132" y="5810460"/>
            <a:ext cx="2184076" cy="2319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 like turtles.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CB1176-D35D-47E1-8CB2-4C0094CC66E2}"/>
              </a:ext>
            </a:extLst>
          </p:cNvPr>
          <p:cNvGrpSpPr/>
          <p:nvPr/>
        </p:nvGrpSpPr>
        <p:grpSpPr>
          <a:xfrm>
            <a:off x="2241742" y="2216724"/>
            <a:ext cx="4218235" cy="288341"/>
            <a:chOff x="6509244" y="2984176"/>
            <a:chExt cx="3631477" cy="27309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8E28AF0-F1D9-49CC-BFA3-62DD407C4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A3947BB-6A43-4D20-A552-F05070C30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2816779" cy="27175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4B89C67-FA28-44E3-908E-4000458E2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713693" y="2984176"/>
              <a:ext cx="427028" cy="27175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C34A7D-0DD8-4F7C-BA0A-D273EAD16939}"/>
              </a:ext>
            </a:extLst>
          </p:cNvPr>
          <p:cNvGrpSpPr/>
          <p:nvPr/>
        </p:nvGrpSpPr>
        <p:grpSpPr>
          <a:xfrm>
            <a:off x="2241742" y="2469805"/>
            <a:ext cx="1308730" cy="286948"/>
            <a:chOff x="6509244" y="2984157"/>
            <a:chExt cx="1126685" cy="27177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B74459-06F0-42CB-8734-391478F15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D8DBA1-4F9F-4156-BC8E-9720314E6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4157"/>
              <a:ext cx="325495" cy="27175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5A352E9-40C9-45B3-A395-4BE4AC714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08901" y="2984157"/>
              <a:ext cx="427028" cy="27175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D99E5D-B41B-444C-B943-1291077ED9C1}"/>
              </a:ext>
            </a:extLst>
          </p:cNvPr>
          <p:cNvGrpSpPr/>
          <p:nvPr/>
        </p:nvGrpSpPr>
        <p:grpSpPr>
          <a:xfrm>
            <a:off x="2242322" y="2719051"/>
            <a:ext cx="1443767" cy="286948"/>
            <a:chOff x="6509244" y="2984157"/>
            <a:chExt cx="1242938" cy="27177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6D2BE49-4DA9-4BC5-A3C1-34C5592AB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A891F1-6FAD-42B3-AE9C-1B8D8863E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4157"/>
              <a:ext cx="441748" cy="27175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34CE8FF-F33E-43C5-AED5-26E08371E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325154" y="2984157"/>
              <a:ext cx="427028" cy="271755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7411BC-240C-4B1D-8440-5909700364CA}"/>
              </a:ext>
            </a:extLst>
          </p:cNvPr>
          <p:cNvGrpSpPr/>
          <p:nvPr/>
        </p:nvGrpSpPr>
        <p:grpSpPr>
          <a:xfrm>
            <a:off x="2248923" y="2970719"/>
            <a:ext cx="1733937" cy="286948"/>
            <a:chOff x="6509244" y="2984157"/>
            <a:chExt cx="1492745" cy="27177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04D7EEF-CCDE-4493-8348-B1FDF3A24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EC6D1C4-E0C0-4B66-8C39-3D6A1A493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4157"/>
              <a:ext cx="682393" cy="27175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46B9152-69D7-4BEC-8357-8DCF6141E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574961" y="2984157"/>
              <a:ext cx="427028" cy="271755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6E578C-5320-4053-8C84-DC7662054C4E}"/>
              </a:ext>
            </a:extLst>
          </p:cNvPr>
          <p:cNvGrpSpPr/>
          <p:nvPr/>
        </p:nvGrpSpPr>
        <p:grpSpPr>
          <a:xfrm>
            <a:off x="2241741" y="3446459"/>
            <a:ext cx="5133176" cy="288341"/>
            <a:chOff x="6509244" y="2984176"/>
            <a:chExt cx="4419149" cy="27309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B4C9F5C-4F4C-4622-93A3-3EA4222EC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497C538-B2E8-4994-8D13-CFE3F2F13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3604451" cy="27175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58AC890-E7C8-42AE-9271-B5115CC4F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501365" y="2984176"/>
              <a:ext cx="427028" cy="271755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4340BC-0016-4FE2-A79B-8F7833C83CD8}"/>
              </a:ext>
            </a:extLst>
          </p:cNvPr>
          <p:cNvGrpSpPr/>
          <p:nvPr/>
        </p:nvGrpSpPr>
        <p:grpSpPr>
          <a:xfrm>
            <a:off x="2248265" y="3219945"/>
            <a:ext cx="829077" cy="270614"/>
            <a:chOff x="741768" y="755360"/>
            <a:chExt cx="904047" cy="36801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0A2B5ED-D66C-4F22-8B09-7C141AAC6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10CC92D-740B-4794-A4C8-F865A565E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2C05CAA-C17A-4EFD-B4E1-FA65A28D997C}"/>
              </a:ext>
            </a:extLst>
          </p:cNvPr>
          <p:cNvGrpSpPr/>
          <p:nvPr/>
        </p:nvGrpSpPr>
        <p:grpSpPr>
          <a:xfrm>
            <a:off x="2247567" y="3692310"/>
            <a:ext cx="2885512" cy="289755"/>
            <a:chOff x="6509244" y="2984176"/>
            <a:chExt cx="2484136" cy="2744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F1767C-EEEC-48DD-8BEC-1CB6D6C9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BB68F54-C578-43D1-BA90-745F26B26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1671406" cy="27175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E15902A-D866-45A6-B973-62A932970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566352" y="2986853"/>
              <a:ext cx="427028" cy="27175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73921A9-3C46-49F4-A1D6-78C43A28CEB2}"/>
              </a:ext>
            </a:extLst>
          </p:cNvPr>
          <p:cNvGrpSpPr/>
          <p:nvPr/>
        </p:nvGrpSpPr>
        <p:grpSpPr>
          <a:xfrm>
            <a:off x="2242290" y="3936250"/>
            <a:ext cx="7897029" cy="288341"/>
            <a:chOff x="6509244" y="2984176"/>
            <a:chExt cx="6798549" cy="27309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BAEFA2D-13AF-4DB0-8D99-BB22686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29BB55-2C66-4C1F-9CE1-690C6FC3A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5983852" cy="2717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01EDD09-83DB-46C4-88D4-E60AF1526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880765" y="2984176"/>
              <a:ext cx="427028" cy="271755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099065F-3E19-4BB0-A9E6-50082AA1925F}"/>
              </a:ext>
            </a:extLst>
          </p:cNvPr>
          <p:cNvGrpSpPr/>
          <p:nvPr/>
        </p:nvGrpSpPr>
        <p:grpSpPr>
          <a:xfrm>
            <a:off x="2247565" y="4178311"/>
            <a:ext cx="2955400" cy="289755"/>
            <a:chOff x="6509244" y="2984176"/>
            <a:chExt cx="2544304" cy="274432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E769FFF-233B-4E3A-B50C-1920BE9E8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0F879008-8DB3-44CC-B198-123018F2C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1729606" cy="27175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45D7A8D-5DAF-4F9F-B63A-4C23962F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626520" y="2986853"/>
              <a:ext cx="427028" cy="27175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75AB2F-33AE-4C4C-9E61-BA085729F33C}"/>
              </a:ext>
            </a:extLst>
          </p:cNvPr>
          <p:cNvGrpSpPr/>
          <p:nvPr/>
        </p:nvGrpSpPr>
        <p:grpSpPr>
          <a:xfrm>
            <a:off x="2241740" y="4426996"/>
            <a:ext cx="8042639" cy="288341"/>
            <a:chOff x="6509244" y="2984176"/>
            <a:chExt cx="6923904" cy="273093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F7B8F26-15F3-4F98-9A6C-D60FBB942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C0FEF91-DB65-4ECB-B7D8-2D56B307A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6109207" cy="27175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88437AC-21A1-4B74-9B1B-A59F3E109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006120" y="2984176"/>
              <a:ext cx="427028" cy="27175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E14C586-9434-4FFB-88DF-E61603B2F8E1}"/>
              </a:ext>
            </a:extLst>
          </p:cNvPr>
          <p:cNvGrpSpPr/>
          <p:nvPr/>
        </p:nvGrpSpPr>
        <p:grpSpPr>
          <a:xfrm>
            <a:off x="2248921" y="4668553"/>
            <a:ext cx="3083531" cy="291340"/>
            <a:chOff x="6509244" y="2986852"/>
            <a:chExt cx="2654612" cy="27593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F337027-4245-4367-99E8-39DFC500D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9692"/>
              <a:ext cx="393523" cy="27175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99C9A13-F7B7-4F46-8FED-0154DAE7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91030"/>
              <a:ext cx="1839914" cy="27175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2B3EB26-1CCA-46DF-B812-5DE22D15B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736828" y="2986852"/>
              <a:ext cx="427028" cy="27593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DA32158-972A-47C5-9E3A-64103DDCB81A}"/>
              </a:ext>
            </a:extLst>
          </p:cNvPr>
          <p:cNvSpPr txBox="1"/>
          <p:nvPr/>
        </p:nvSpPr>
        <p:spPr>
          <a:xfrm>
            <a:off x="2241741" y="2215461"/>
            <a:ext cx="8145590" cy="2711051"/>
          </a:xfrm>
          <a:prstGeom prst="rect">
            <a:avLst/>
          </a:prstGeom>
          <a:noFill/>
          <a:ln>
            <a:noFill/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Scanner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turtles;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double years;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String response;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("How many turtles do you want?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turtles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scanner.nextInt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("Wow! You like turtles. How many years will you keep them?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years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scanner.nextDouble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("That’s not very long. What do you have to say for yourself?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response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scanner.nextLine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71AF4-A2C4-446F-A89D-5F4ECB24716A}"/>
              </a:ext>
            </a:extLst>
          </p:cNvPr>
          <p:cNvSpPr/>
          <p:nvPr/>
        </p:nvSpPr>
        <p:spPr>
          <a:xfrm>
            <a:off x="4008111" y="3699831"/>
            <a:ext cx="1083682" cy="230637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AC2BAE-00DB-491A-BA7F-127A3DFA9888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5091793" y="2496585"/>
            <a:ext cx="3733141" cy="131856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2F90F4-233A-4B72-821C-2F45EF5BAFB4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5113200" y="3005999"/>
            <a:ext cx="3711733" cy="1297111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47F82CA-8FD5-42D7-B77A-FEF5DA2F2A46}"/>
              </a:ext>
            </a:extLst>
          </p:cNvPr>
          <p:cNvSpPr/>
          <p:nvPr/>
        </p:nvSpPr>
        <p:spPr>
          <a:xfrm>
            <a:off x="3836371" y="4177729"/>
            <a:ext cx="1276829" cy="250761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196385-B44D-4FF7-B130-EB66FB354E30}"/>
              </a:ext>
            </a:extLst>
          </p:cNvPr>
          <p:cNvSpPr/>
          <p:nvPr/>
        </p:nvSpPr>
        <p:spPr>
          <a:xfrm>
            <a:off x="4108165" y="4658359"/>
            <a:ext cx="1192815" cy="251825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1F5FE3-874F-4F6E-B7E5-31D5DA71F4AD}"/>
              </a:ext>
            </a:extLst>
          </p:cNvPr>
          <p:cNvCxnSpPr>
            <a:cxnSpLocks/>
            <a:stCxn id="20" idx="6"/>
            <a:endCxn id="22" idx="1"/>
          </p:cNvCxnSpPr>
          <p:nvPr/>
        </p:nvCxnSpPr>
        <p:spPr>
          <a:xfrm flipV="1">
            <a:off x="5300980" y="3513830"/>
            <a:ext cx="3523952" cy="1270442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" grpId="0" animBg="1"/>
      <p:bldP spid="9" grpId="0" animBg="1"/>
      <p:bldP spid="22" grpId="0" animBg="1"/>
      <p:bldP spid="28" grpId="0"/>
      <p:bldP spid="29" grpId="0"/>
      <p:bldP spid="30" grpId="0"/>
      <p:bldP spid="4" grpId="0" build="allAtOnce"/>
      <p:bldP spid="6" grpId="0" animBg="1"/>
      <p:bldP spid="11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4675-7C9D-41AC-8A4E-5BF1FABC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0038"/>
            <a:ext cx="10353761" cy="1326321"/>
          </a:xfrm>
        </p:spPr>
        <p:txBody>
          <a:bodyPr/>
          <a:lstStyle/>
          <a:p>
            <a:r>
              <a:rPr lang="en-US" dirty="0"/>
              <a:t>Java Math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B806B-01EB-4A94-B58B-20118719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40616"/>
            <a:ext cx="10353762" cy="10460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Java comes with math functions in its </a:t>
            </a:r>
            <a:r>
              <a:rPr lang="en-US" b="1" dirty="0">
                <a:solidFill>
                  <a:srgbClr val="FFC000"/>
                </a:solidFill>
              </a:rPr>
              <a:t>standard library</a:t>
            </a:r>
            <a:r>
              <a:rPr lang="en-US" dirty="0"/>
              <a:t> – in </a:t>
            </a:r>
            <a:r>
              <a:rPr lang="en-US" dirty="0" err="1"/>
              <a:t>java.lang.Math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Here are some examples: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266FC-2E49-4587-9F99-70A7CAA87FF5}"/>
              </a:ext>
            </a:extLst>
          </p:cNvPr>
          <p:cNvSpPr/>
          <p:nvPr/>
        </p:nvSpPr>
        <p:spPr>
          <a:xfrm>
            <a:off x="913795" y="6094058"/>
            <a:ext cx="10353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 more details, check out the docs: </a:t>
            </a:r>
            <a:r>
              <a:rPr lang="en-US" dirty="0">
                <a:hlinkClick r:id="rId2"/>
              </a:rPr>
              <a:t>http://docs.oracle.com/javase/8/docs/api/index.html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784142-C068-416E-8AF0-E6389345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55499"/>
              </p:ext>
            </p:extLst>
          </p:nvPr>
        </p:nvGraphicFramePr>
        <p:xfrm>
          <a:off x="1450228" y="2301084"/>
          <a:ext cx="9446858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80121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2283088">
                  <a:extLst>
                    <a:ext uri="{9D8B030D-6E8A-4147-A177-3AD203B41FA5}">
                      <a16:colId xmlns:a16="http://schemas.microsoft.com/office/drawing/2014/main" val="416620077"/>
                    </a:ext>
                  </a:extLst>
                </a:gridCol>
                <a:gridCol w="3620932">
                  <a:extLst>
                    <a:ext uri="{9D8B030D-6E8A-4147-A177-3AD203B41FA5}">
                      <a16:colId xmlns:a16="http://schemas.microsoft.com/office/drawing/2014/main" val="1178217579"/>
                    </a:ext>
                  </a:extLst>
                </a:gridCol>
                <a:gridCol w="962717">
                  <a:extLst>
                    <a:ext uri="{9D8B030D-6E8A-4147-A177-3AD203B41FA5}">
                      <a16:colId xmlns:a16="http://schemas.microsoft.com/office/drawing/2014/main" val="21665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onsolas" panose="020B0609020204030204" pitchFamily="49" charset="0"/>
                        </a:rPr>
                        <a:t>pow(double, double)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/ 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Math.pow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(3.0, 2.0);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latin typeface="Consolas" panose="020B0609020204030204" pitchFamily="49" charset="0"/>
                        </a:rPr>
                        <a:t>sqrt(double)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square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(2.25);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floor(double)</a:t>
                      </a:r>
                      <a:endParaRPr lang="en-US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floor(867.5309);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867.0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latin typeface="Consolas" panose="020B0609020204030204" pitchFamily="49" charset="0"/>
                        </a:rPr>
                        <a:t>ceil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(double)</a:t>
                      </a:r>
                      <a:endParaRPr lang="en-US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ceil(867.5309);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868.0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onsolas" panose="020B0609020204030204" pitchFamily="49" charset="0"/>
                        </a:rPr>
                        <a:t>round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(double)</a:t>
                      </a:r>
                      <a:endParaRPr lang="en-US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round(867.5309);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868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0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latin typeface="Consolas" panose="020B0609020204030204" pitchFamily="49" charset="0"/>
                        </a:rPr>
                        <a:t>random()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random (0:1)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5 * random();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3.65…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0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sin(double)</a:t>
                      </a:r>
                      <a:endParaRPr lang="en-US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sin(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Math.PI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6.0);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4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onsolas" panose="020B0609020204030204" pitchFamily="49" charset="0"/>
                        </a:rPr>
                        <a:t>cos(double)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cos(2.0 *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Math.PI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7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>
                          <a:latin typeface="Consolas" panose="020B0609020204030204" pitchFamily="49" charset="0"/>
                        </a:rPr>
                        <a:t>toRadians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(double)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Degrees to Radians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toRadians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(180);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29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64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0FE1-44C7-499D-8B8B-908CE0E1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84648"/>
            <a:ext cx="10353761" cy="705322"/>
          </a:xfrm>
        </p:spPr>
        <p:txBody>
          <a:bodyPr/>
          <a:lstStyle/>
          <a:p>
            <a:r>
              <a:rPr lang="en-US" dirty="0"/>
              <a:t>Variables: They are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8529-490A-4F1F-9D38-70A8AF82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586" y="989970"/>
            <a:ext cx="9078826" cy="193938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In computing, we use </a:t>
            </a:r>
            <a:r>
              <a:rPr lang="en-US" b="1" u="sng" dirty="0">
                <a:solidFill>
                  <a:srgbClr val="00FF00"/>
                </a:solidFill>
              </a:rPr>
              <a:t>variables</a:t>
            </a:r>
            <a:r>
              <a:rPr lang="en-US" u="sng" dirty="0"/>
              <a:t> to store information that can change (vary).</a:t>
            </a:r>
          </a:p>
          <a:p>
            <a:r>
              <a:rPr lang="en-US" dirty="0"/>
              <a:t>Provides a name for a specific element of memory</a:t>
            </a:r>
          </a:p>
          <a:p>
            <a:r>
              <a:rPr lang="en-US" dirty="0"/>
              <a:t>Has some </a:t>
            </a:r>
            <a:r>
              <a:rPr lang="en-US" b="1" dirty="0">
                <a:solidFill>
                  <a:srgbClr val="00FF00"/>
                </a:solidFill>
              </a:rPr>
              <a:t>type</a:t>
            </a:r>
            <a:r>
              <a:rPr lang="en-US" dirty="0"/>
              <a:t> (format, size, and meaning)</a:t>
            </a:r>
          </a:p>
          <a:p>
            <a:r>
              <a:rPr lang="en-US" dirty="0"/>
              <a:t>Can be associated with some set of </a:t>
            </a:r>
            <a:r>
              <a:rPr lang="en-US" b="1" dirty="0">
                <a:solidFill>
                  <a:srgbClr val="00FF00"/>
                </a:solidFill>
              </a:rPr>
              <a:t>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1EBF73-1BCF-49FA-9690-E47E15B7D2DE}"/>
              </a:ext>
            </a:extLst>
          </p:cNvPr>
          <p:cNvGraphicFramePr>
            <a:graphicFrameLocks noGrp="1"/>
          </p:cNvGraphicFramePr>
          <p:nvPr/>
        </p:nvGraphicFramePr>
        <p:xfrm>
          <a:off x="1800381" y="3160220"/>
          <a:ext cx="8591234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6181">
                  <a:extLst>
                    <a:ext uri="{9D8B030D-6E8A-4147-A177-3AD203B41FA5}">
                      <a16:colId xmlns:a16="http://schemas.microsoft.com/office/drawing/2014/main" val="1205517001"/>
                    </a:ext>
                  </a:extLst>
                </a:gridCol>
                <a:gridCol w="676593">
                  <a:extLst>
                    <a:ext uri="{9D8B030D-6E8A-4147-A177-3AD203B41FA5}">
                      <a16:colId xmlns:a16="http://schemas.microsoft.com/office/drawing/2014/main" val="3959053931"/>
                    </a:ext>
                  </a:extLst>
                </a:gridCol>
                <a:gridCol w="2524442">
                  <a:extLst>
                    <a:ext uri="{9D8B030D-6E8A-4147-A177-3AD203B41FA5}">
                      <a16:colId xmlns:a16="http://schemas.microsoft.com/office/drawing/2014/main" val="1925621192"/>
                    </a:ext>
                  </a:extLst>
                </a:gridCol>
                <a:gridCol w="4204018">
                  <a:extLst>
                    <a:ext uri="{9D8B030D-6E8A-4147-A177-3AD203B41FA5}">
                      <a16:colId xmlns:a16="http://schemas.microsoft.com/office/drawing/2014/main" val="3945866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/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8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tiny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-128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          :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+127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6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-32768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        :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+32767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 right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-2,147,483,648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: +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2,147,483,647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8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-9 quintillion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+9 quintillion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 point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(+/-)1.4·10</a:t>
                      </a:r>
                      <a:r>
                        <a:rPr lang="en-US" b="1" baseline="30000" dirty="0">
                          <a:latin typeface="Consolas" panose="020B0609020204030204" pitchFamily="49" charset="0"/>
                        </a:rPr>
                        <a:t>-45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 :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(+/-)3.4·10</a:t>
                      </a:r>
                      <a:r>
                        <a:rPr lang="en-US" b="1" baseline="30000" dirty="0">
                          <a:latin typeface="Consolas" panose="020B0609020204030204" pitchFamily="49" charset="0"/>
                        </a:rPr>
                        <a:t>38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0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double-precision FPN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(+/-)4.9·10</a:t>
                      </a:r>
                      <a:r>
                        <a:rPr lang="en-US" b="1" baseline="30000" dirty="0">
                          <a:latin typeface="Consolas" panose="020B0609020204030204" pitchFamily="49" charset="0"/>
                        </a:rPr>
                        <a:t>-324</a:t>
                      </a:r>
                      <a:r>
                        <a:rPr lang="en-US" sz="1000" b="1" baseline="30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(+/-)1.8·10</a:t>
                      </a:r>
                      <a:r>
                        <a:rPr lang="en-US" b="1" baseline="30000" dirty="0">
                          <a:latin typeface="Consolas" panose="020B0609020204030204" pitchFamily="49" charset="0"/>
                        </a:rPr>
                        <a:t>308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8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All Unicode (16-bit encoding)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6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boolean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truth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3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42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9397E657-8C3A-4D7F-9691-D4947B6D93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975" y="1940909"/>
          <a:ext cx="5560439" cy="380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439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38082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28F7D8C-CB54-4CB2-BC32-69876C99A2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1298" y="1938559"/>
          <a:ext cx="325820" cy="380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82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8082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1746" name="Rectangle 2">
            <a:extLst>
              <a:ext uri="{FF2B5EF4-FFF2-40B4-BE49-F238E27FC236}">
                <a16:creationId xmlns:a16="http://schemas.microsoft.com/office/drawing/2014/main" id="{FDDB730C-FCA7-4BAE-A605-34936728A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9119" y="527587"/>
            <a:ext cx="10353761" cy="69020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Variables! How do they Work?!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8E7335-3E36-4C16-81E2-E7F225E1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98" y="1655095"/>
            <a:ext cx="4797393" cy="21118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To use a variable, we must first </a:t>
            </a:r>
            <a:r>
              <a:rPr lang="en-US" b="1" u="sng" dirty="0">
                <a:solidFill>
                  <a:srgbClr val="00FF00"/>
                </a:solidFill>
              </a:rPr>
              <a:t>declare</a:t>
            </a:r>
            <a:r>
              <a:rPr lang="en-US" u="sng" dirty="0"/>
              <a:t> it.</a:t>
            </a:r>
          </a:p>
          <a:p>
            <a:r>
              <a:rPr lang="en-US" dirty="0"/>
              <a:t>Tells compiler: memory is needed</a:t>
            </a:r>
          </a:p>
          <a:p>
            <a:r>
              <a:rPr lang="en-US" dirty="0"/>
              <a:t>Establishes an </a:t>
            </a:r>
            <a:r>
              <a:rPr lang="en-US" b="1" dirty="0">
                <a:solidFill>
                  <a:srgbClr val="00FF00"/>
                </a:solidFill>
              </a:rPr>
              <a:t>identifier</a:t>
            </a:r>
            <a:r>
              <a:rPr lang="en-US" dirty="0"/>
              <a:t> (name)</a:t>
            </a:r>
          </a:p>
          <a:p>
            <a:r>
              <a:rPr lang="en-US" dirty="0"/>
              <a:t>Identifies the type of data to be stored</a:t>
            </a:r>
          </a:p>
          <a:p>
            <a:r>
              <a:rPr lang="en-US" dirty="0"/>
              <a:t>Can be paired with an </a:t>
            </a:r>
            <a:r>
              <a:rPr lang="en-US" b="1" dirty="0">
                <a:solidFill>
                  <a:srgbClr val="00FF00"/>
                </a:solidFill>
              </a:rPr>
              <a:t>assignment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CF8D8-F425-4899-83CA-CED8D696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8" y="3766956"/>
            <a:ext cx="4797393" cy="226673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D1BA7C2-BDE6-43EE-AD54-374C80881881}"/>
              </a:ext>
            </a:extLst>
          </p:cNvPr>
          <p:cNvGrpSpPr/>
          <p:nvPr/>
        </p:nvGrpSpPr>
        <p:grpSpPr>
          <a:xfrm>
            <a:off x="5977977" y="1891643"/>
            <a:ext cx="5592062" cy="3987837"/>
            <a:chOff x="5977977" y="1891643"/>
            <a:chExt cx="5592062" cy="39878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4D21D7C-71B3-498F-A15A-750844BB9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77977" y="1893354"/>
              <a:ext cx="707583" cy="6173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9E30C82-1A4E-4122-ADD8-420CBEA6D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85561" y="1892967"/>
              <a:ext cx="4223232" cy="61739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BAEF721-17A7-4C24-861D-595F13823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850433" y="1891643"/>
              <a:ext cx="719606" cy="62653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80E4432-16E7-4004-AEB9-050559747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77977" y="5171897"/>
              <a:ext cx="707583" cy="70758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D039827-3400-4156-A8AC-22FA35425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85559" y="5171897"/>
              <a:ext cx="4296385" cy="70758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AD7500A-C20A-480C-8F84-884D1EF21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862456" y="5171897"/>
              <a:ext cx="707583" cy="70758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3CF54B-24DD-42BA-85A2-103C4AA81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77977" y="2509034"/>
              <a:ext cx="707583" cy="2662285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54BF554-6ECC-4E85-8547-B5CCA1FD15D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44330" y="2302653"/>
            <a:ext cx="3794220" cy="6265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4B74F9-B6FC-42EE-BB22-870715ED981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35056" y="2304367"/>
            <a:ext cx="726311" cy="6265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CA3C25-D60F-467D-B3CE-9D4B1905282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28189" y="5031459"/>
            <a:ext cx="4053755" cy="5260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C553B1-7B22-4D41-86CD-3B3C6448FC4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31867" y="5031459"/>
            <a:ext cx="715956" cy="5260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E44D8F-3D24-45AD-88B0-85D59A7DA3F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31868" y="2303231"/>
            <a:ext cx="715956" cy="63222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76BBC6D-5B39-4230-8841-D377FDC8040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31868" y="2935453"/>
            <a:ext cx="715956" cy="20954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705DBD7-5CC1-4948-8B01-4E4DC631CD2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24119" y="5031459"/>
            <a:ext cx="736107" cy="52601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F133BFE-9AC1-48D3-AAD6-AC31FF62491A}"/>
              </a:ext>
            </a:extLst>
          </p:cNvPr>
          <p:cNvGrpSpPr/>
          <p:nvPr/>
        </p:nvGrpSpPr>
        <p:grpSpPr>
          <a:xfrm>
            <a:off x="6503066" y="3415902"/>
            <a:ext cx="904047" cy="236815"/>
            <a:chOff x="741768" y="755360"/>
            <a:chExt cx="904047" cy="36801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6E6F6FC-4BF6-4591-83B1-BB7539BAC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7AE49F7-6852-4BA2-822E-0DA602214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B5A7D9-56FF-4E51-B480-C4E0AE19D087}"/>
              </a:ext>
            </a:extLst>
          </p:cNvPr>
          <p:cNvGrpSpPr/>
          <p:nvPr/>
        </p:nvGrpSpPr>
        <p:grpSpPr>
          <a:xfrm>
            <a:off x="6503066" y="2740509"/>
            <a:ext cx="1926651" cy="289468"/>
            <a:chOff x="6509244" y="2740509"/>
            <a:chExt cx="1926651" cy="289468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DB4A92D-42A9-4202-B639-10265948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740509"/>
              <a:ext cx="393523" cy="28436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C940678-5689-4CB4-83F0-C95D41301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741909"/>
              <a:ext cx="1111954" cy="28436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1B6E7CA-A207-464B-B557-3DF7FAC2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08867" y="2745616"/>
              <a:ext cx="427028" cy="284361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4DE37A-D59D-4EC1-B164-4ACA37B65992}"/>
              </a:ext>
            </a:extLst>
          </p:cNvPr>
          <p:cNvGrpSpPr/>
          <p:nvPr/>
        </p:nvGrpSpPr>
        <p:grpSpPr>
          <a:xfrm>
            <a:off x="6503066" y="2984175"/>
            <a:ext cx="1719228" cy="273094"/>
            <a:chOff x="6509244" y="2984175"/>
            <a:chExt cx="1719228" cy="27309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F416D49-1E9A-40AD-B32C-AFBF5B37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89ED1DB-22E4-4115-865A-3CF20F952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904531" cy="27175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564A9E-8B65-4683-8FF9-D937098FA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01444" y="2984175"/>
              <a:ext cx="427028" cy="271755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842C9B-F028-440E-8E58-997355F03A3E}"/>
              </a:ext>
            </a:extLst>
          </p:cNvPr>
          <p:cNvGrpSpPr/>
          <p:nvPr/>
        </p:nvGrpSpPr>
        <p:grpSpPr>
          <a:xfrm>
            <a:off x="6503066" y="3217349"/>
            <a:ext cx="1719228" cy="273094"/>
            <a:chOff x="6509244" y="2984175"/>
            <a:chExt cx="1719228" cy="27309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C4165AC-1329-4B33-B03B-8F5C20CA7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2F3E022-DF11-4BEC-862F-447790FFF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904531" cy="27175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6B76830-B7E5-4FA5-B27B-56B276EEE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01444" y="2984175"/>
              <a:ext cx="427028" cy="271755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445C6F-A086-4B7D-A3A0-C5074A4AD207}"/>
              </a:ext>
            </a:extLst>
          </p:cNvPr>
          <p:cNvGrpSpPr/>
          <p:nvPr/>
        </p:nvGrpSpPr>
        <p:grpSpPr>
          <a:xfrm>
            <a:off x="6508396" y="3595892"/>
            <a:ext cx="4143869" cy="273094"/>
            <a:chOff x="6509244" y="2984175"/>
            <a:chExt cx="4143869" cy="273094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D5463E0-6421-4715-86DF-5485E17BF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A60EAEC-8FD4-4D39-835C-19967290C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3329173" cy="27175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60E9A4A-587D-4FE1-85AB-70BC5C1FD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226085" y="2984175"/>
              <a:ext cx="427028" cy="27175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4C2800-42DE-4C8A-83CE-8AD577319E2F}"/>
              </a:ext>
            </a:extLst>
          </p:cNvPr>
          <p:cNvGrpSpPr/>
          <p:nvPr/>
        </p:nvGrpSpPr>
        <p:grpSpPr>
          <a:xfrm>
            <a:off x="6508396" y="3830405"/>
            <a:ext cx="4218005" cy="273094"/>
            <a:chOff x="6509244" y="2984175"/>
            <a:chExt cx="4218005" cy="273094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93B9B88-56AE-4329-9F82-08B5DE711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509005-5BA2-420D-835F-A9FA87D4A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3403309" cy="27175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E4DFE8A-44F9-458D-8D0B-C6A88862E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300221" y="2984175"/>
              <a:ext cx="427028" cy="271755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3401A4-D5F6-4DEC-A7A0-B74A632C1D0E}"/>
              </a:ext>
            </a:extLst>
          </p:cNvPr>
          <p:cNvGrpSpPr/>
          <p:nvPr/>
        </p:nvGrpSpPr>
        <p:grpSpPr>
          <a:xfrm>
            <a:off x="6508396" y="4056560"/>
            <a:ext cx="3932441" cy="273094"/>
            <a:chOff x="6509244" y="2984175"/>
            <a:chExt cx="3932441" cy="27309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534027D-7451-449C-B63A-36BA1F92E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42C9FFC-0C32-45ED-A106-29813945D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3117745" cy="27175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D5CD199-D6FE-4977-8B46-856809152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014657" y="2984175"/>
              <a:ext cx="427028" cy="271755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5762C4-31BA-40C0-AABD-17C0087A9B54}"/>
              </a:ext>
            </a:extLst>
          </p:cNvPr>
          <p:cNvGrpSpPr/>
          <p:nvPr/>
        </p:nvGrpSpPr>
        <p:grpSpPr>
          <a:xfrm>
            <a:off x="6508070" y="4297304"/>
            <a:ext cx="715957" cy="218587"/>
            <a:chOff x="741768" y="755360"/>
            <a:chExt cx="904047" cy="368016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C2E99F4-057E-4F83-86AA-3582FEE0F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7C7004F-29AF-4C3B-873E-4FF3104ED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03D5475-8909-4766-A087-7132E5F0D669}"/>
              </a:ext>
            </a:extLst>
          </p:cNvPr>
          <p:cNvGrpSpPr/>
          <p:nvPr/>
        </p:nvGrpSpPr>
        <p:grpSpPr>
          <a:xfrm>
            <a:off x="6503153" y="4445344"/>
            <a:ext cx="1719228" cy="273094"/>
            <a:chOff x="6509244" y="2984175"/>
            <a:chExt cx="1719228" cy="27309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A329921-AD28-4AF0-8C77-6451CDA48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0F426B39-FC51-4955-A6FF-39465F308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904531" cy="271755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0D776B7-1D4C-47D4-99BF-B899202DE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01444" y="2984175"/>
              <a:ext cx="427028" cy="271755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0A42E70-621D-4ACF-8BA2-7A8D40B0D0D0}"/>
              </a:ext>
            </a:extLst>
          </p:cNvPr>
          <p:cNvGrpSpPr/>
          <p:nvPr/>
        </p:nvGrpSpPr>
        <p:grpSpPr>
          <a:xfrm>
            <a:off x="6503153" y="4679086"/>
            <a:ext cx="4876412" cy="274807"/>
            <a:chOff x="6509244" y="2984176"/>
            <a:chExt cx="4876412" cy="274807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B490435-B982-420B-84F4-0EE16A422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E2AC035-36F6-4EE4-A1D6-C22934B6B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4061716" cy="271755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9A7B51E-C39F-4027-9DCF-2E35C3C2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958628" y="2987228"/>
              <a:ext cx="427028" cy="271755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DCA3CC7-363A-40EA-9587-4201E124A39B}"/>
              </a:ext>
            </a:extLst>
          </p:cNvPr>
          <p:cNvGrpSpPr/>
          <p:nvPr/>
        </p:nvGrpSpPr>
        <p:grpSpPr>
          <a:xfrm>
            <a:off x="6499324" y="4910581"/>
            <a:ext cx="1719228" cy="234881"/>
            <a:chOff x="6509244" y="2984175"/>
            <a:chExt cx="1719228" cy="273094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5021AEB1-B44E-443E-9D25-1C9ADB50B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4E59672-7100-4426-8273-E4BA0F85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904531" cy="27175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9A1AFC39-9AFF-432A-9005-5F1F6289A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01444" y="2984175"/>
              <a:ext cx="427028" cy="271755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DFD2C4B-09AC-48E3-8131-8069D60BD46A}"/>
              </a:ext>
            </a:extLst>
          </p:cNvPr>
          <p:cNvGrpSpPr/>
          <p:nvPr/>
        </p:nvGrpSpPr>
        <p:grpSpPr>
          <a:xfrm>
            <a:off x="6495495" y="5103976"/>
            <a:ext cx="4876412" cy="204544"/>
            <a:chOff x="6509244" y="2984176"/>
            <a:chExt cx="4876412" cy="274807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B2B78182-73A4-41F4-A129-04E6A7DBD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B74ECB4-B4AB-446D-9D4A-23974F7C4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4061716" cy="27175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CA0B94DC-D0DE-4A92-A529-168AF494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958628" y="2987228"/>
              <a:ext cx="427028" cy="271755"/>
            </a:xfrm>
            <a:prstGeom prst="rect">
              <a:avLst/>
            </a:prstGeom>
          </p:spPr>
        </p:pic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1F2E0B-E313-4666-8918-67BA87709E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976" y="1936047"/>
          <a:ext cx="5560439" cy="380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439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38082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public class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MonkeyBusiness</a:t>
                      </a:r>
                      <a:endParaRPr lang="en-US" sz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public static void main(String[]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numBananas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= 10;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= 6;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System.out.print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("There are " +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+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     "little monkeys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jumpin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' on the bed...\n" +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     "One fell off and bumped his head!\n");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= 5;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("Now just " +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+ "...");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= 3;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("...and now " +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+ ".");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3AF3363D-F9C8-435B-B7EB-1557A0E3BF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1462" y="1938559"/>
          <a:ext cx="5560438" cy="380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438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38082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public class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MonkeyBusiness</a:t>
                      </a: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public static void main(String[]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numBananas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10;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6;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System.out.print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("There are " +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+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     "little monkeys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jumpin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 on the bed...\n" +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     "One fell off and bumped his head!\n");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5;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("Now just " +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+ "...");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3;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("...and now " +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+ ".");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19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89CC-299B-4817-9CE7-BAB890B0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1478"/>
            <a:ext cx="10353761" cy="705322"/>
          </a:xfrm>
        </p:spPr>
        <p:txBody>
          <a:bodyPr/>
          <a:lstStyle/>
          <a:p>
            <a:r>
              <a:rPr lang="en-US" dirty="0"/>
              <a:t>Identifiers: What’s in a Name?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28A1-CCF6-4C43-861D-8B849462A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699" y="1166928"/>
            <a:ext cx="7922600" cy="2173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Identifiers in languages (including Java) most follow some rules:</a:t>
            </a:r>
          </a:p>
          <a:p>
            <a:r>
              <a:rPr lang="en-US" dirty="0"/>
              <a:t>Must start with an alpha or underscore character</a:t>
            </a:r>
          </a:p>
          <a:p>
            <a:r>
              <a:rPr lang="en-US" dirty="0"/>
              <a:t>Contain only alpha, digit, dollar sign ($), and underscore characters</a:t>
            </a:r>
          </a:p>
          <a:p>
            <a:r>
              <a:rPr lang="en-US" dirty="0"/>
              <a:t>Can’t be a </a:t>
            </a:r>
            <a:r>
              <a:rPr lang="en-US" b="1" dirty="0">
                <a:solidFill>
                  <a:srgbClr val="00FF00"/>
                </a:solidFill>
              </a:rPr>
              <a:t>keyword</a:t>
            </a:r>
            <a:r>
              <a:rPr lang="en-US" dirty="0"/>
              <a:t> (e.g., “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” or “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”)</a:t>
            </a:r>
          </a:p>
          <a:p>
            <a:r>
              <a:rPr lang="en-US" dirty="0"/>
              <a:t>Can’t be 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or 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(also reserved)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5EE2B-8949-487A-8F19-02CED208CF80}"/>
              </a:ext>
            </a:extLst>
          </p:cNvPr>
          <p:cNvGraphicFramePr>
            <a:graphicFrameLocks noGrp="1"/>
          </p:cNvGraphicFramePr>
          <p:nvPr/>
        </p:nvGraphicFramePr>
        <p:xfrm>
          <a:off x="2606674" y="3563138"/>
          <a:ext cx="6978649" cy="301752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220152">
                  <a:extLst>
                    <a:ext uri="{9D8B030D-6E8A-4147-A177-3AD203B41FA5}">
                      <a16:colId xmlns:a16="http://schemas.microsoft.com/office/drawing/2014/main" val="4240030041"/>
                    </a:ext>
                  </a:extLst>
                </a:gridCol>
                <a:gridCol w="1220152">
                  <a:extLst>
                    <a:ext uri="{9D8B030D-6E8A-4147-A177-3AD203B41FA5}">
                      <a16:colId xmlns:a16="http://schemas.microsoft.com/office/drawing/2014/main" val="287900234"/>
                    </a:ext>
                  </a:extLst>
                </a:gridCol>
                <a:gridCol w="1470978">
                  <a:extLst>
                    <a:ext uri="{9D8B030D-6E8A-4147-A177-3AD203B41FA5}">
                      <a16:colId xmlns:a16="http://schemas.microsoft.com/office/drawing/2014/main" val="2420675750"/>
                    </a:ext>
                  </a:extLst>
                </a:gridCol>
                <a:gridCol w="1345565">
                  <a:extLst>
                    <a:ext uri="{9D8B030D-6E8A-4147-A177-3AD203B41FA5}">
                      <a16:colId xmlns:a16="http://schemas.microsoft.com/office/drawing/2014/main" val="3780925070"/>
                    </a:ext>
                  </a:extLst>
                </a:gridCol>
                <a:gridCol w="1721802">
                  <a:extLst>
                    <a:ext uri="{9D8B030D-6E8A-4147-A177-3AD203B41FA5}">
                      <a16:colId xmlns:a16="http://schemas.microsoft.com/office/drawing/2014/main" val="2933764571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 Reserved Keywords</a:t>
                      </a:r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490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abstract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continue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for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new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switch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8679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assert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default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goto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package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synchronized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433923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do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if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private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this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172031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break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implements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protected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throw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112901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byte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else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import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public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throws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3526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case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enum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instanceof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transient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719360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catch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extends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try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21265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final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interface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static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void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81944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class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finally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strictfp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volatile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5637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baseline="30000">
                          <a:latin typeface="Consolas" panose="020B0609020204030204" pitchFamily="49" charset="0"/>
                        </a:rPr>
                        <a:t>*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native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super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while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92197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961F-C044-47C9-8D09-C71DE352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5009"/>
            <a:ext cx="10353761" cy="862584"/>
          </a:xfrm>
        </p:spPr>
        <p:txBody>
          <a:bodyPr/>
          <a:lstStyle/>
          <a:p>
            <a:r>
              <a:rPr lang="en-US" dirty="0"/>
              <a:t>Identifiers That Don’t suck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1A0D-70CB-4971-B343-C69F6D4C6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8458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While many identifiers are legal, there is a subset that conform to Java </a:t>
            </a:r>
            <a:r>
              <a:rPr lang="en-US" b="1" dirty="0">
                <a:solidFill>
                  <a:srgbClr val="FFC000"/>
                </a:solidFill>
              </a:rPr>
              <a:t>conventions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C000"/>
                </a:solidFill>
              </a:rPr>
              <a:t>Class</a:t>
            </a:r>
            <a:r>
              <a:rPr lang="en-US" dirty="0"/>
              <a:t> names (all Java custom data types) should be capitalized</a:t>
            </a:r>
          </a:p>
          <a:p>
            <a:r>
              <a:rPr lang="en-US" dirty="0"/>
              <a:t>Variable and method names should not be capitalized</a:t>
            </a:r>
          </a:p>
          <a:p>
            <a:r>
              <a:rPr lang="en-US" dirty="0"/>
              <a:t>Multi-word identifiers should use </a:t>
            </a:r>
            <a:r>
              <a:rPr lang="en-US" b="1" dirty="0">
                <a:solidFill>
                  <a:srgbClr val="FFC000"/>
                </a:solidFill>
              </a:rPr>
              <a:t>camelCase </a:t>
            </a:r>
            <a:r>
              <a:rPr lang="en-US" i="1" dirty="0">
                <a:solidFill>
                  <a:srgbClr val="FFFF00"/>
                </a:solidFill>
                <a:sym typeface="Wingdings" panose="05000000000000000000" pitchFamily="2" charset="2"/>
              </a:rPr>
              <a:t> example of camelCase</a:t>
            </a:r>
          </a:p>
          <a:p>
            <a:r>
              <a:rPr lang="en-US" dirty="0"/>
              <a:t>All caps for </a:t>
            </a:r>
            <a:r>
              <a:rPr lang="en-US" b="1" dirty="0">
                <a:solidFill>
                  <a:srgbClr val="FFC000"/>
                </a:solidFill>
              </a:rPr>
              <a:t>constants</a:t>
            </a:r>
            <a:r>
              <a:rPr lang="en-US" dirty="0"/>
              <a:t> with underscores between words (more on this later!)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7D65CC-3051-4869-9158-0D9F85CB3753}"/>
              </a:ext>
            </a:extLst>
          </p:cNvPr>
          <p:cNvGraphicFramePr>
            <a:graphicFrameLocks noGrp="1"/>
          </p:cNvGraphicFramePr>
          <p:nvPr/>
        </p:nvGraphicFramePr>
        <p:xfrm>
          <a:off x="495808" y="4638040"/>
          <a:ext cx="600671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64512">
                  <a:extLst>
                    <a:ext uri="{9D8B030D-6E8A-4147-A177-3AD203B41FA5}">
                      <a16:colId xmlns:a16="http://schemas.microsoft.com/office/drawing/2014/main" val="4287712412"/>
                    </a:ext>
                  </a:extLst>
                </a:gridCol>
                <a:gridCol w="3942207">
                  <a:extLst>
                    <a:ext uri="{9D8B030D-6E8A-4147-A177-3AD203B41FA5}">
                      <a16:colId xmlns:a16="http://schemas.microsoft.com/office/drawing/2014/main" val="26705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it’s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94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MyDataType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name in </a:t>
                      </a:r>
                      <a:r>
                        <a:rPr lang="en-US" dirty="0" err="1"/>
                        <a:t>UpperCamelCase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myVariableName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name in </a:t>
                      </a:r>
                      <a:r>
                        <a:rPr lang="en-US" dirty="0" err="1"/>
                        <a:t>lowerCamelCase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7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PLANCK_FTW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 in all caps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617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F71C2B-7578-41DE-B0A4-A5EB87723FEA}"/>
              </a:ext>
            </a:extLst>
          </p:cNvPr>
          <p:cNvGraphicFramePr>
            <a:graphicFrameLocks noGrp="1"/>
          </p:cNvGraphicFramePr>
          <p:nvPr/>
        </p:nvGraphicFramePr>
        <p:xfrm>
          <a:off x="6676263" y="4638040"/>
          <a:ext cx="491064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4287712412"/>
                    </a:ext>
                  </a:extLst>
                </a:gridCol>
                <a:gridCol w="3238691">
                  <a:extLst>
                    <a:ext uri="{9D8B030D-6E8A-4147-A177-3AD203B41FA5}">
                      <a16:colId xmlns:a16="http://schemas.microsoft.com/office/drawing/2014/main" val="26705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it’s 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94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MyVariable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name capitalized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speedOfLight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 in lower </a:t>
                      </a:r>
                      <a:r>
                        <a:rPr lang="en-US" dirty="0" err="1"/>
                        <a:t>camelcase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7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_$ASDGER$T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WTF WHY. STAAAHP.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6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27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3F4894D-CBB5-407D-A901-5B267BF5199E}"/>
              </a:ext>
            </a:extLst>
          </p:cNvPr>
          <p:cNvSpPr txBox="1"/>
          <p:nvPr/>
        </p:nvSpPr>
        <p:spPr>
          <a:xfrm>
            <a:off x="1709918" y="1616217"/>
            <a:ext cx="9060789" cy="503086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34139-6F6D-4E3F-BDCB-8B6242D3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41" y="243295"/>
            <a:ext cx="10353761" cy="974490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B80A-9A95-4055-9FCB-C7CBA9A9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47" y="1078221"/>
            <a:ext cx="10635348" cy="4463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Arithmetic is executed using </a:t>
            </a:r>
            <a:r>
              <a:rPr lang="en-US" b="1" dirty="0">
                <a:solidFill>
                  <a:srgbClr val="FFC000"/>
                </a:solidFill>
              </a:rPr>
              <a:t>operators </a:t>
            </a:r>
            <a:r>
              <a:rPr lang="en-US" dirty="0"/>
              <a:t>built into the language with defined </a:t>
            </a:r>
            <a:r>
              <a:rPr lang="en-US" b="1" dirty="0">
                <a:solidFill>
                  <a:srgbClr val="FFC000"/>
                </a:solidFill>
              </a:rPr>
              <a:t>precedence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5DC25-448A-4268-80DF-54E8DA390776}"/>
              </a:ext>
            </a:extLst>
          </p:cNvPr>
          <p:cNvSpPr txBox="1"/>
          <p:nvPr/>
        </p:nvSpPr>
        <p:spPr>
          <a:xfrm>
            <a:off x="8427620" y="4539280"/>
            <a:ext cx="2234785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Multiply, then add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EA75A-8AE0-4114-8800-F01A2F5B3CAA}"/>
              </a:ext>
            </a:extLst>
          </p:cNvPr>
          <p:cNvSpPr txBox="1"/>
          <p:nvPr/>
        </p:nvSpPr>
        <p:spPr>
          <a:xfrm>
            <a:off x="8427621" y="4984790"/>
            <a:ext cx="2234785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Subtract, then divide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D5BC6-42AB-48B3-BC45-54D23E3EA9CD}"/>
              </a:ext>
            </a:extLst>
          </p:cNvPr>
          <p:cNvSpPr txBox="1"/>
          <p:nvPr/>
        </p:nvSpPr>
        <p:spPr>
          <a:xfrm>
            <a:off x="8427621" y="5427532"/>
            <a:ext cx="2234785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Not just numbers!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2B0622F-F9E5-4E88-8334-653FB2B440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8177" y="1623474"/>
          <a:ext cx="361742" cy="5030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50308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9C87E1B-61BB-47E0-A6D3-454FD363FC0B}"/>
              </a:ext>
            </a:extLst>
          </p:cNvPr>
          <p:cNvSpPr txBox="1"/>
          <p:nvPr/>
        </p:nvSpPr>
        <p:spPr>
          <a:xfrm>
            <a:off x="8427620" y="1790768"/>
            <a:ext cx="2234785" cy="255454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Values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monkeys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trees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perMonkey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perTree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start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ground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rotten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num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good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93387A-8727-45B4-9549-08DC0C312CBA}"/>
              </a:ext>
            </a:extLst>
          </p:cNvPr>
          <p:cNvSpPr txBox="1"/>
          <p:nvPr/>
        </p:nvSpPr>
        <p:spPr>
          <a:xfrm>
            <a:off x="10201011" y="2026492"/>
            <a:ext cx="33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FA0F3-993F-4DCB-8121-0988D91D7E12}"/>
              </a:ext>
            </a:extLst>
          </p:cNvPr>
          <p:cNvSpPr txBox="1"/>
          <p:nvPr/>
        </p:nvSpPr>
        <p:spPr>
          <a:xfrm>
            <a:off x="10201011" y="2277712"/>
            <a:ext cx="33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C10D03-866C-45D5-8FE4-6B8A9D50D816}"/>
              </a:ext>
            </a:extLst>
          </p:cNvPr>
          <p:cNvSpPr txBox="1"/>
          <p:nvPr/>
        </p:nvSpPr>
        <p:spPr>
          <a:xfrm>
            <a:off x="10201011" y="2528932"/>
            <a:ext cx="32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A8AC40-0692-43DF-A886-9392A4FC7F12}"/>
              </a:ext>
            </a:extLst>
          </p:cNvPr>
          <p:cNvSpPr txBox="1"/>
          <p:nvPr/>
        </p:nvSpPr>
        <p:spPr>
          <a:xfrm>
            <a:off x="10209401" y="2759767"/>
            <a:ext cx="33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E96D92-2C20-44D8-B7E6-057F69EAE0E1}"/>
              </a:ext>
            </a:extLst>
          </p:cNvPr>
          <p:cNvSpPr txBox="1"/>
          <p:nvPr/>
        </p:nvSpPr>
        <p:spPr>
          <a:xfrm>
            <a:off x="10209401" y="3023457"/>
            <a:ext cx="33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9C67D1-6217-4D8A-84AE-59AD0598E6B5}"/>
              </a:ext>
            </a:extLst>
          </p:cNvPr>
          <p:cNvSpPr txBox="1"/>
          <p:nvPr/>
        </p:nvSpPr>
        <p:spPr>
          <a:xfrm>
            <a:off x="10209401" y="3253923"/>
            <a:ext cx="32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C6432E-615D-4915-9E25-263457146439}"/>
              </a:ext>
            </a:extLst>
          </p:cNvPr>
          <p:cNvSpPr txBox="1"/>
          <p:nvPr/>
        </p:nvSpPr>
        <p:spPr>
          <a:xfrm>
            <a:off x="10209401" y="3501001"/>
            <a:ext cx="31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D5E1A4-3901-443A-A007-6A0092296691}"/>
              </a:ext>
            </a:extLst>
          </p:cNvPr>
          <p:cNvSpPr txBox="1"/>
          <p:nvPr/>
        </p:nvSpPr>
        <p:spPr>
          <a:xfrm>
            <a:off x="10209401" y="3731467"/>
            <a:ext cx="31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877813-7F8B-4D3A-A818-97109F46B78F}"/>
              </a:ext>
            </a:extLst>
          </p:cNvPr>
          <p:cNvSpPr txBox="1"/>
          <p:nvPr/>
        </p:nvSpPr>
        <p:spPr>
          <a:xfrm>
            <a:off x="10209400" y="3987568"/>
            <a:ext cx="453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694630-A725-4FD2-A300-324917F98BC6}"/>
              </a:ext>
            </a:extLst>
          </p:cNvPr>
          <p:cNvSpPr txBox="1"/>
          <p:nvPr/>
        </p:nvSpPr>
        <p:spPr>
          <a:xfrm>
            <a:off x="10213847" y="3733610"/>
            <a:ext cx="40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3971AE-3225-4B1A-86BA-947DA14F8711}"/>
              </a:ext>
            </a:extLst>
          </p:cNvPr>
          <p:cNvSpPr txBox="1"/>
          <p:nvPr/>
        </p:nvSpPr>
        <p:spPr>
          <a:xfrm>
            <a:off x="8427618" y="5865024"/>
            <a:ext cx="2234785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Result: “19 15 3”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85A708-04E3-4D31-A699-F29185516986}"/>
              </a:ext>
            </a:extLst>
          </p:cNvPr>
          <p:cNvGrpSpPr/>
          <p:nvPr/>
        </p:nvGrpSpPr>
        <p:grpSpPr>
          <a:xfrm>
            <a:off x="1694644" y="1616217"/>
            <a:ext cx="6556726" cy="5081742"/>
            <a:chOff x="1694644" y="1616217"/>
            <a:chExt cx="6556726" cy="508174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01285E-3923-459F-811B-94A5D67EE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94644" y="1618061"/>
              <a:ext cx="762612" cy="66540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08BC0E1-7ED3-4DAA-A226-4E44452C4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57257" y="1617644"/>
              <a:ext cx="5026246" cy="66540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A8D018-829C-4920-A350-5D7335498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83504" y="1616217"/>
              <a:ext cx="767866" cy="66855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329AF2A-3C76-4914-87BB-225D11D19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94644" y="5935347"/>
              <a:ext cx="762612" cy="76261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B587056-414B-4810-BD1D-9568EF02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57255" y="5935347"/>
              <a:ext cx="5031502" cy="76261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2B3EFA7-AFF5-49A5-8587-78014E611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88758" y="5935347"/>
              <a:ext cx="762612" cy="76261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69DB700-3A02-4AB9-8C8D-8B5EE7312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94644" y="2281622"/>
              <a:ext cx="762612" cy="365330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42D23E-D87D-4043-BA62-280FD6B656CE}"/>
              </a:ext>
            </a:extLst>
          </p:cNvPr>
          <p:cNvGrpSpPr/>
          <p:nvPr/>
        </p:nvGrpSpPr>
        <p:grpSpPr>
          <a:xfrm>
            <a:off x="1980981" y="2085113"/>
            <a:ext cx="6247062" cy="4259356"/>
            <a:chOff x="1980981" y="2085113"/>
            <a:chExt cx="6247062" cy="425935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D7444F7-CC2F-4414-B276-B06ED9D74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71219" y="2085113"/>
              <a:ext cx="4622100" cy="73398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0487160-9576-4F42-95FE-7E2CE09E2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386467" y="2086420"/>
              <a:ext cx="841576" cy="73267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20E652B-76A3-449E-AEED-C1A48A106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87809" y="5739273"/>
              <a:ext cx="4697081" cy="60519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B43C1BB-8DAB-4B7B-AF0F-4FCFA0195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80981" y="5739273"/>
              <a:ext cx="829577" cy="60519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960A247-1DC0-4F03-8B74-7498BA8FC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80982" y="2085113"/>
              <a:ext cx="829577" cy="727391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8D4951C-69FD-41D2-BDA3-202934FFE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80983" y="2812504"/>
              <a:ext cx="829577" cy="2953582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3076BE0-172F-4015-ADDD-8086E3083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360319" y="5739271"/>
              <a:ext cx="852926" cy="605196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861EF5B-AC13-4A1B-BE2A-0ED4F4E07F1A}"/>
              </a:ext>
            </a:extLst>
          </p:cNvPr>
          <p:cNvGrpSpPr/>
          <p:nvPr/>
        </p:nvGrpSpPr>
        <p:grpSpPr>
          <a:xfrm>
            <a:off x="2298901" y="3357128"/>
            <a:ext cx="829077" cy="270614"/>
            <a:chOff x="741768" y="755360"/>
            <a:chExt cx="904047" cy="368016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0B6CC8B8-1E5C-44BA-AE62-DD9EAD09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4370C4FE-C606-48CE-A802-53B44E6BA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C6466-4B72-467D-8A70-460B2D77950E}"/>
              </a:ext>
            </a:extLst>
          </p:cNvPr>
          <p:cNvGrpSpPr/>
          <p:nvPr/>
        </p:nvGrpSpPr>
        <p:grpSpPr>
          <a:xfrm>
            <a:off x="2300263" y="2596262"/>
            <a:ext cx="4569054" cy="292596"/>
            <a:chOff x="2300263" y="2596262"/>
            <a:chExt cx="4569054" cy="292596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CC6C5C0-C46F-4044-AC5C-0128EA497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00263" y="2600517"/>
              <a:ext cx="482540" cy="288341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7B6F9924-FE4A-4089-85F3-F365E3E1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86777" y="2599265"/>
              <a:ext cx="482540" cy="286825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381C3058-4AE9-4370-83FD-261AFFF0C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75495" y="2596262"/>
              <a:ext cx="3609603" cy="292596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427AC9-CC09-4546-A48A-25DF2B50FC05}"/>
              </a:ext>
            </a:extLst>
          </p:cNvPr>
          <p:cNvGrpSpPr/>
          <p:nvPr/>
        </p:nvGrpSpPr>
        <p:grpSpPr>
          <a:xfrm>
            <a:off x="2298964" y="2852770"/>
            <a:ext cx="2940003" cy="288341"/>
            <a:chOff x="6509244" y="2984176"/>
            <a:chExt cx="2531048" cy="27309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62212683-DC6D-4936-B390-A0C56F92D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CF208CD-09A2-4D97-906B-42A6AC663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1719458" cy="271755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3F41119-3A90-41BE-92B2-AA2460E14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613264" y="2984310"/>
              <a:ext cx="427028" cy="271755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5B0CF92-03D0-4E49-8D20-F015E955CA13}"/>
              </a:ext>
            </a:extLst>
          </p:cNvPr>
          <p:cNvGrpSpPr/>
          <p:nvPr/>
        </p:nvGrpSpPr>
        <p:grpSpPr>
          <a:xfrm>
            <a:off x="2298964" y="3106569"/>
            <a:ext cx="2940003" cy="288341"/>
            <a:chOff x="6509244" y="2984176"/>
            <a:chExt cx="2531048" cy="273093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A9E7673-EC7D-4CB9-B37A-584DAAF37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C3236988-7BC8-4671-AD4F-145FCC23F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1719458" cy="271755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F8E8BB8B-71AD-48F0-99D6-8F3B61BCB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613264" y="2984310"/>
              <a:ext cx="427028" cy="271755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5F38F37-EA38-4FEB-B074-A84B4F469D2C}"/>
              </a:ext>
            </a:extLst>
          </p:cNvPr>
          <p:cNvGrpSpPr/>
          <p:nvPr/>
        </p:nvGrpSpPr>
        <p:grpSpPr>
          <a:xfrm>
            <a:off x="2306158" y="3589364"/>
            <a:ext cx="3572471" cy="295944"/>
            <a:chOff x="2300263" y="2596262"/>
            <a:chExt cx="3876763" cy="295944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B1D5F24-1816-43E4-A884-3EE4FAB2C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00263" y="2600517"/>
              <a:ext cx="482540" cy="288341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DB608B1E-BD87-4799-BD15-34A146B5C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94486" y="2598767"/>
              <a:ext cx="482540" cy="293439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FB08E6B-CDE4-4653-B499-2F3182135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75493" y="2596262"/>
              <a:ext cx="2917169" cy="292596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04EFFF3-37B3-4C4F-8BDC-E7ABA73281B7}"/>
              </a:ext>
            </a:extLst>
          </p:cNvPr>
          <p:cNvGrpSpPr/>
          <p:nvPr/>
        </p:nvGrpSpPr>
        <p:grpSpPr>
          <a:xfrm>
            <a:off x="2298964" y="3839555"/>
            <a:ext cx="5101653" cy="288341"/>
            <a:chOff x="6509244" y="2984176"/>
            <a:chExt cx="4392012" cy="273093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0F8FB6C-45BE-459C-86FD-D8B28C36E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84B8ABA4-E042-4DB4-A784-991245C18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3583048" cy="271755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2282120D-38FB-45F7-89E8-B4F37430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474228" y="2985514"/>
              <a:ext cx="427028" cy="271755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BF4BB1-01D2-4654-A4C7-94EDE175D2E2}"/>
              </a:ext>
            </a:extLst>
          </p:cNvPr>
          <p:cNvGrpSpPr/>
          <p:nvPr/>
        </p:nvGrpSpPr>
        <p:grpSpPr>
          <a:xfrm>
            <a:off x="2298901" y="4090112"/>
            <a:ext cx="829077" cy="270614"/>
            <a:chOff x="741768" y="755360"/>
            <a:chExt cx="904047" cy="368016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7AB3A0F9-769F-4731-B2E7-570419ECF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5DE9F56C-3744-4DF7-AB34-A883A0EB7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47E8437-F2A5-4AE8-BA96-D0CACC62101F}"/>
              </a:ext>
            </a:extLst>
          </p:cNvPr>
          <p:cNvGrpSpPr/>
          <p:nvPr/>
        </p:nvGrpSpPr>
        <p:grpSpPr>
          <a:xfrm>
            <a:off x="4162279" y="4323970"/>
            <a:ext cx="3658544" cy="292596"/>
            <a:chOff x="2775493" y="2596262"/>
            <a:chExt cx="3401533" cy="292596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9861DB93-3A59-4F95-965E-5C7855C98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94486" y="2598767"/>
              <a:ext cx="482540" cy="290091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3088330-67ED-4997-A0A1-FED6F3386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75493" y="2596262"/>
              <a:ext cx="2917169" cy="292596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8E54490-64DB-41FB-A9D7-C8045065EDB6}"/>
              </a:ext>
            </a:extLst>
          </p:cNvPr>
          <p:cNvGrpSpPr/>
          <p:nvPr/>
        </p:nvGrpSpPr>
        <p:grpSpPr>
          <a:xfrm>
            <a:off x="2298966" y="4323964"/>
            <a:ext cx="2477348" cy="294191"/>
            <a:chOff x="6509244" y="2982215"/>
            <a:chExt cx="2132748" cy="278634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96D4D7A-5D1E-48DD-87B2-3A25B1329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8F6CC78-AF7B-4409-B657-F2751BE69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1318049" cy="271755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00997226-E20D-4602-8E35-C40341E5F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214964" y="2982215"/>
              <a:ext cx="427028" cy="278634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1D2280B-DCD8-4401-AA3F-C631C0B064B7}"/>
              </a:ext>
            </a:extLst>
          </p:cNvPr>
          <p:cNvGrpSpPr/>
          <p:nvPr/>
        </p:nvGrpSpPr>
        <p:grpSpPr>
          <a:xfrm>
            <a:off x="5209145" y="4577522"/>
            <a:ext cx="2611678" cy="292596"/>
            <a:chOff x="3748817" y="2596262"/>
            <a:chExt cx="2428209" cy="292596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3C7C3606-43B2-4251-A7B4-2BD0B9E6A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94486" y="2598767"/>
              <a:ext cx="482540" cy="290091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0CCBBC21-E3B4-430B-948A-5BDD1CB42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8817" y="2596262"/>
              <a:ext cx="1943845" cy="292596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D796CF9-06C4-4643-AD46-4F05B2F5F659}"/>
              </a:ext>
            </a:extLst>
          </p:cNvPr>
          <p:cNvGrpSpPr/>
          <p:nvPr/>
        </p:nvGrpSpPr>
        <p:grpSpPr>
          <a:xfrm>
            <a:off x="2298967" y="4577522"/>
            <a:ext cx="3071557" cy="294191"/>
            <a:chOff x="6509244" y="2982221"/>
            <a:chExt cx="2644302" cy="278634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A769CBF2-AA10-427E-A2C0-161540F94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7F4E9BC4-4E4F-4728-88ED-8B11E791D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1840441" cy="271755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47E2DA0A-17EE-4B25-8A20-76FDC8FFC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726518" y="2982221"/>
              <a:ext cx="427028" cy="278634"/>
            </a:xfrm>
            <a:prstGeom prst="rect">
              <a:avLst/>
            </a:prstGeom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0645787-4B1C-4C30-B90E-D128CDFEA5DD}"/>
              </a:ext>
            </a:extLst>
          </p:cNvPr>
          <p:cNvGrpSpPr/>
          <p:nvPr/>
        </p:nvGrpSpPr>
        <p:grpSpPr>
          <a:xfrm>
            <a:off x="4162279" y="4823300"/>
            <a:ext cx="3658544" cy="292596"/>
            <a:chOff x="2775493" y="2596262"/>
            <a:chExt cx="3401533" cy="292596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08F1BAC0-9D50-4CE7-9FA4-8E58B75F0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94486" y="2598767"/>
              <a:ext cx="482540" cy="290091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61A0FF64-EE18-4634-940C-AF2B75D4E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75493" y="2596262"/>
              <a:ext cx="2917169" cy="292596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8A7BA4-577F-4245-A9C0-092531907C99}"/>
              </a:ext>
            </a:extLst>
          </p:cNvPr>
          <p:cNvGrpSpPr/>
          <p:nvPr/>
        </p:nvGrpSpPr>
        <p:grpSpPr>
          <a:xfrm>
            <a:off x="2298967" y="4824586"/>
            <a:ext cx="2411768" cy="294191"/>
            <a:chOff x="6509244" y="2983439"/>
            <a:chExt cx="2076290" cy="278634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EA0E4180-F53A-4CDA-B7E6-B0D88949D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9E4E009-EA4C-4A38-9F26-CA43C5DA9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1318049" cy="271755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3F240765-A1C5-4D5C-8971-EAD4822E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158506" y="2983439"/>
              <a:ext cx="427028" cy="278634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C284852-E84D-48F8-9051-F53B5BEE3BF9}"/>
              </a:ext>
            </a:extLst>
          </p:cNvPr>
          <p:cNvGrpSpPr/>
          <p:nvPr/>
        </p:nvGrpSpPr>
        <p:grpSpPr>
          <a:xfrm>
            <a:off x="5209146" y="5071417"/>
            <a:ext cx="2792926" cy="292596"/>
            <a:chOff x="3748817" y="2596262"/>
            <a:chExt cx="2596724" cy="292596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6A3238C-D040-4BD7-B19F-989752307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63001" y="2598326"/>
              <a:ext cx="482540" cy="290091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38D065B-C93F-47B4-B83F-A2E7B8F1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8817" y="2596262"/>
              <a:ext cx="2114184" cy="292596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DCF69D5-D7C3-4E30-8FC8-F4C7790A659B}"/>
              </a:ext>
            </a:extLst>
          </p:cNvPr>
          <p:cNvGrpSpPr/>
          <p:nvPr/>
        </p:nvGrpSpPr>
        <p:grpSpPr>
          <a:xfrm>
            <a:off x="2298967" y="5071417"/>
            <a:ext cx="3071557" cy="294191"/>
            <a:chOff x="6509244" y="2982221"/>
            <a:chExt cx="2644302" cy="278634"/>
          </a:xfrm>
        </p:grpSpPr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FF4A5CCE-7041-45F2-960B-8E005C36E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A06A041D-7C87-4353-B38A-39642F869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1840441" cy="271755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A175A07E-D742-4578-B560-A0FFE8D11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726518" y="2982221"/>
              <a:ext cx="427028" cy="278634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D916E89-EB46-4E69-A387-7E59E784EC7C}"/>
              </a:ext>
            </a:extLst>
          </p:cNvPr>
          <p:cNvGrpSpPr/>
          <p:nvPr/>
        </p:nvGrpSpPr>
        <p:grpSpPr>
          <a:xfrm>
            <a:off x="2298900" y="5317939"/>
            <a:ext cx="3935051" cy="294191"/>
            <a:chOff x="6509244" y="2981908"/>
            <a:chExt cx="3387684" cy="278634"/>
          </a:xfrm>
        </p:grpSpPr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2A9445B9-68D7-465F-93CB-8FFF31622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C96B97D-7047-4944-B846-9547A4012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2572987" cy="271755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927F24E4-F58B-432F-98B4-89F85A6A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469900" y="2981908"/>
              <a:ext cx="427028" cy="278634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68EF22D-01E5-4623-B2FB-EEA718DB4188}"/>
              </a:ext>
            </a:extLst>
          </p:cNvPr>
          <p:cNvGrpSpPr/>
          <p:nvPr/>
        </p:nvGrpSpPr>
        <p:grpSpPr>
          <a:xfrm>
            <a:off x="2298857" y="5571174"/>
            <a:ext cx="829077" cy="270614"/>
            <a:chOff x="741768" y="755360"/>
            <a:chExt cx="904047" cy="368016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4078E333-F694-4142-A36F-F09A3952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2DA8D6B-5941-4FB9-A0E2-72E33943B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A55967B-0CD3-4C57-BEFA-F8F6AE977D8D}"/>
              </a:ext>
            </a:extLst>
          </p:cNvPr>
          <p:cNvGrpSpPr/>
          <p:nvPr/>
        </p:nvGrpSpPr>
        <p:grpSpPr>
          <a:xfrm>
            <a:off x="2291032" y="5797548"/>
            <a:ext cx="5742134" cy="294191"/>
            <a:chOff x="6509244" y="2982369"/>
            <a:chExt cx="4943401" cy="278634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153DA70-11CB-4212-A5F3-B06A1374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EE93419F-6413-4EFC-9F5A-993082228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4128704" cy="271755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F40E76B8-0A03-42F8-B1F1-6CDA3EF6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025617" y="2982369"/>
              <a:ext cx="427028" cy="278634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A1F9E1-BA56-49D2-8C78-6D6B1BDA7E95}"/>
              </a:ext>
            </a:extLst>
          </p:cNvPr>
          <p:cNvCxnSpPr>
            <a:cxnSpLocks/>
            <a:stCxn id="8" idx="6"/>
            <a:endCxn id="13" idx="1"/>
          </p:cNvCxnSpPr>
          <p:nvPr/>
        </p:nvCxnSpPr>
        <p:spPr>
          <a:xfrm flipV="1">
            <a:off x="6290140" y="5154067"/>
            <a:ext cx="2137481" cy="28536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A110EC-B22F-491C-B254-10022B5F04C5}"/>
              </a:ext>
            </a:extLst>
          </p:cNvPr>
          <p:cNvCxnSpPr>
            <a:cxnSpLocks/>
            <a:stCxn id="25" idx="7"/>
            <a:endCxn id="19" idx="1"/>
          </p:cNvCxnSpPr>
          <p:nvPr/>
        </p:nvCxnSpPr>
        <p:spPr>
          <a:xfrm flipV="1">
            <a:off x="7475191" y="5596809"/>
            <a:ext cx="952430" cy="211722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517112-E1B2-4275-8DBE-9FA73D1BA52A}"/>
              </a:ext>
            </a:extLst>
          </p:cNvPr>
          <p:cNvSpPr txBox="1"/>
          <p:nvPr/>
        </p:nvSpPr>
        <p:spPr>
          <a:xfrm>
            <a:off x="1709920" y="1623474"/>
            <a:ext cx="6677406" cy="5030864"/>
          </a:xfrm>
          <a:prstGeom prst="rect">
            <a:avLst/>
          </a:prstGeom>
          <a:noFill/>
          <a:ln>
            <a:noFill/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MonkeyBananaBusiness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 //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edible bananas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// Variables for monkeys, trees, and ratios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monkeys = 5, trees = 3;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perMonkey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perTree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4;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// Tracking the number of bananas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start = 5, ground = 2, rotten = 4,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good;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start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ground;         //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becomes 5+2 = 7.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perTree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trees;  //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is 7+(4*3) = 19.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good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rotten;          // good is 19-4, or 15.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perMonkey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good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monkeys;   //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perMonkey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is 15/5 = 3.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perMonkey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rotten)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monkeys;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(num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" "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good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" "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perMonkey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);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C2B542-6EA6-48DD-9F53-77BD61F9AF84}"/>
              </a:ext>
            </a:extLst>
          </p:cNvPr>
          <p:cNvSpPr/>
          <p:nvPr/>
        </p:nvSpPr>
        <p:spPr>
          <a:xfrm>
            <a:off x="3075181" y="4586104"/>
            <a:ext cx="2306384" cy="250441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BFAFA9-3978-4E91-B786-69A48956DC2B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 flipV="1">
            <a:off x="5381565" y="4708557"/>
            <a:ext cx="3046055" cy="2768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C13615B-7992-492C-8D28-9B15EDBD3D33}"/>
              </a:ext>
            </a:extLst>
          </p:cNvPr>
          <p:cNvSpPr/>
          <p:nvPr/>
        </p:nvSpPr>
        <p:spPr>
          <a:xfrm>
            <a:off x="3611977" y="5296658"/>
            <a:ext cx="2678163" cy="285548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83E80B-6D6C-40C1-8865-715CF42B0D1C}"/>
              </a:ext>
            </a:extLst>
          </p:cNvPr>
          <p:cNvSpPr/>
          <p:nvPr/>
        </p:nvSpPr>
        <p:spPr>
          <a:xfrm>
            <a:off x="4334179" y="5754186"/>
            <a:ext cx="3679925" cy="371093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0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500" fill="hold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500" fill="hold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8" dur="500" fill="hold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0" dur="500" fill="hold"/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500" fill="hold"/>
                                        <p:tgtEl>
                                          <p:spTgt spid="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4" dur="500" fill="hold"/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500" fill="hold"/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500" fill="hold"/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0" dur="500" fill="hold"/>
                                        <p:tgtEl>
                                          <p:spTgt spid="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2" dur="500" fill="hold"/>
                                        <p:tgtEl>
                                          <p:spTgt spid="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26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5" grpId="0"/>
      <p:bldP spid="28" grpId="0" animBg="1"/>
      <p:bldP spid="32" grpId="0" build="allAtOnce"/>
      <p:bldP spid="4" grpId="0" animBg="1"/>
      <p:bldP spid="8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6A38-71F2-45D2-B6AD-40C57662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 List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AE73CD-E7E3-4017-A45C-FC7AE88BDC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7066" y="1935921"/>
          <a:ext cx="9887218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298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564948">
                  <a:extLst>
                    <a:ext uri="{9D8B030D-6E8A-4147-A177-3AD203B41FA5}">
                      <a16:colId xmlns:a16="http://schemas.microsoft.com/office/drawing/2014/main" val="2461847906"/>
                    </a:ext>
                  </a:extLst>
                </a:gridCol>
                <a:gridCol w="3826502">
                  <a:extLst>
                    <a:ext uri="{9D8B030D-6E8A-4147-A177-3AD203B41FA5}">
                      <a16:colId xmlns:a16="http://schemas.microsoft.com/office/drawing/2014/main" val="416620077"/>
                    </a:ext>
                  </a:extLst>
                </a:gridCol>
                <a:gridCol w="2399572">
                  <a:extLst>
                    <a:ext uri="{9D8B030D-6E8A-4147-A177-3AD203B41FA5}">
                      <a16:colId xmlns:a16="http://schemas.microsoft.com/office/drawing/2014/main" val="1178217579"/>
                    </a:ext>
                  </a:extLst>
                </a:gridCol>
                <a:gridCol w="838383">
                  <a:extLst>
                    <a:ext uri="{9D8B030D-6E8A-4147-A177-3AD203B41FA5}">
                      <a16:colId xmlns:a16="http://schemas.microsoft.com/office/drawing/2014/main" val="216650441"/>
                    </a:ext>
                  </a:extLst>
                </a:gridCol>
                <a:gridCol w="766515">
                  <a:extLst>
                    <a:ext uri="{9D8B030D-6E8A-4147-A177-3AD203B41FA5}">
                      <a16:colId xmlns:a16="http://schemas.microsoft.com/office/drawing/2014/main" val="535579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Parentheses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 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(3 + 4) * 4;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Negate 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5; x = -x;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two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* 6;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one number by 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 / 7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remainder from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45 %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0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two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9000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0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Subtract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one number from 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255 –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4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5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A818E7ED-2126-48F3-A076-0A156E28C07A}"/>
              </a:ext>
            </a:extLst>
          </p:cNvPr>
          <p:cNvSpPr txBox="1"/>
          <p:nvPr/>
        </p:nvSpPr>
        <p:spPr>
          <a:xfrm>
            <a:off x="2759130" y="2533452"/>
            <a:ext cx="7038657" cy="229089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34139-6F6D-4E3F-BDCB-8B6242D3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43" y="612648"/>
            <a:ext cx="10353761" cy="1326321"/>
          </a:xfrm>
        </p:spPr>
        <p:txBody>
          <a:bodyPr/>
          <a:lstStyle/>
          <a:p>
            <a:r>
              <a:rPr lang="en-US" dirty="0"/>
              <a:t>Floating 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B80A-9A95-4055-9FCB-C7CBA9A9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41" y="1847794"/>
            <a:ext cx="10353761" cy="4529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use </a:t>
            </a:r>
            <a:r>
              <a:rPr lang="en-US" b="1" dirty="0">
                <a:solidFill>
                  <a:srgbClr val="FFC000"/>
                </a:solidFill>
              </a:rPr>
              <a:t>floating point</a:t>
            </a:r>
            <a:r>
              <a:rPr lang="en-US" dirty="0"/>
              <a:t> numbers for radix-based numbers.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55F286-9316-4726-981C-85DF1A8513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2727" y="2530420"/>
          <a:ext cx="366403" cy="2290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403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908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2E8FA3F-F5B9-4C99-AD60-267ED9286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286" y="5005736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688391-DEED-4541-9A8B-4411AB8D24EA}"/>
              </a:ext>
            </a:extLst>
          </p:cNvPr>
          <p:cNvSpPr txBox="1"/>
          <p:nvPr/>
        </p:nvSpPr>
        <p:spPr>
          <a:xfrm>
            <a:off x="2392727" y="5302738"/>
            <a:ext cx="7415990" cy="60758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 is the original cost of the item?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Final cost: 11.11.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0DCE61-4202-44C9-87A6-A43969359508}"/>
              </a:ext>
            </a:extLst>
          </p:cNvPr>
          <p:cNvGrpSpPr/>
          <p:nvPr/>
        </p:nvGrpSpPr>
        <p:grpSpPr>
          <a:xfrm>
            <a:off x="2770061" y="2534209"/>
            <a:ext cx="2478766" cy="288341"/>
            <a:chOff x="6509244" y="2984176"/>
            <a:chExt cx="2133969" cy="27309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0E8B2F8-DB33-43DE-BC1E-E9C5B73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C1120F7-DB0B-4CFE-9EDD-B44C6E0B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1319272" cy="27175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9ADD67-E7E6-445B-AF43-46205E8B8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216185" y="2984176"/>
              <a:ext cx="427028" cy="27175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534AFF-A65B-4BBF-86C1-C228ED7F36BD}"/>
              </a:ext>
            </a:extLst>
          </p:cNvPr>
          <p:cNvGrpSpPr/>
          <p:nvPr/>
        </p:nvGrpSpPr>
        <p:grpSpPr>
          <a:xfrm>
            <a:off x="2770060" y="2788431"/>
            <a:ext cx="2572562" cy="288341"/>
            <a:chOff x="6509244" y="2984176"/>
            <a:chExt cx="2214718" cy="27309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FB62B13-02BF-435E-8E39-15B95848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9B2F89D-FC5A-47E1-B37F-E3B5ABA20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1413528" cy="27175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DA90541-DF4D-4541-A455-36A3105FD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296934" y="2984176"/>
              <a:ext cx="427028" cy="27175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25CBF5-2F59-46D1-9D14-DB0553875FB7}"/>
              </a:ext>
            </a:extLst>
          </p:cNvPr>
          <p:cNvGrpSpPr/>
          <p:nvPr/>
        </p:nvGrpSpPr>
        <p:grpSpPr>
          <a:xfrm>
            <a:off x="2778590" y="3037117"/>
            <a:ext cx="4132757" cy="292773"/>
            <a:chOff x="6516587" y="2985513"/>
            <a:chExt cx="3557889" cy="27729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D07A8A8-C2D1-41B9-8E75-53D89D0BB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16587" y="2991049"/>
              <a:ext cx="393523" cy="27175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03AF770-FF34-4B92-82B4-DDB613825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2750535" cy="27175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E998DCC-6F2D-4338-9F8B-F4D624E53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647448" y="2985513"/>
              <a:ext cx="427028" cy="271755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657CA5-ECAA-4E58-9E0F-DB934B65FCCE}"/>
              </a:ext>
            </a:extLst>
          </p:cNvPr>
          <p:cNvGrpSpPr/>
          <p:nvPr/>
        </p:nvGrpSpPr>
        <p:grpSpPr>
          <a:xfrm>
            <a:off x="2778589" y="3291080"/>
            <a:ext cx="829077" cy="270614"/>
            <a:chOff x="741768" y="755360"/>
            <a:chExt cx="904047" cy="368016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E2F94AE-D007-43AD-8251-C1E407AF5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13F809F-D31E-47F4-A835-4D8451F2F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B1242A-0C0F-4186-A1A8-D3E0BFE08132}"/>
              </a:ext>
            </a:extLst>
          </p:cNvPr>
          <p:cNvGrpSpPr/>
          <p:nvPr/>
        </p:nvGrpSpPr>
        <p:grpSpPr>
          <a:xfrm>
            <a:off x="2780217" y="3514395"/>
            <a:ext cx="6044085" cy="288341"/>
            <a:chOff x="6516587" y="2984176"/>
            <a:chExt cx="5203351" cy="273093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5A9058D-6C03-47A1-9471-CDE7DC3DF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16587" y="2984176"/>
              <a:ext cx="393523" cy="27175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6164FD0-B96A-49B4-894D-93C18BD36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4395997" cy="27175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F8E19A3-5CF9-4480-B89C-44615C1D8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292910" y="2984176"/>
              <a:ext cx="427028" cy="271755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905385-7704-432C-9C0E-B4053B82FB62}"/>
              </a:ext>
            </a:extLst>
          </p:cNvPr>
          <p:cNvGrpSpPr/>
          <p:nvPr/>
        </p:nvGrpSpPr>
        <p:grpSpPr>
          <a:xfrm>
            <a:off x="2770061" y="3768488"/>
            <a:ext cx="2847584" cy="288341"/>
            <a:chOff x="6509244" y="2984176"/>
            <a:chExt cx="2451484" cy="27309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F472E57-35BC-4EA1-9E73-F9F4A86A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076523-A06F-4FE1-9CD6-97C44FFDE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1636786" cy="27175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AEB4A20-FC6D-4614-B916-CC962B6B5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533700" y="2984176"/>
              <a:ext cx="427028" cy="271755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09895B-4D20-46A3-B7C5-828ED1980463}"/>
              </a:ext>
            </a:extLst>
          </p:cNvPr>
          <p:cNvGrpSpPr/>
          <p:nvPr/>
        </p:nvGrpSpPr>
        <p:grpSpPr>
          <a:xfrm>
            <a:off x="2778589" y="4010986"/>
            <a:ext cx="829077" cy="270614"/>
            <a:chOff x="741768" y="755360"/>
            <a:chExt cx="904047" cy="368016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30EF92E-8F0A-4AA8-A21C-30EF06E5D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A4285B8-FAC1-4ABF-800D-882BE1E50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EB9571-A9CA-40E1-A6F1-BFFBE1989E43}"/>
              </a:ext>
            </a:extLst>
          </p:cNvPr>
          <p:cNvGrpSpPr/>
          <p:nvPr/>
        </p:nvGrpSpPr>
        <p:grpSpPr>
          <a:xfrm>
            <a:off x="2778590" y="4240046"/>
            <a:ext cx="4132757" cy="292773"/>
            <a:chOff x="6516587" y="2985513"/>
            <a:chExt cx="3557889" cy="27729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9048BF6-EA5A-4D61-A8E3-C7349BFF4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16587" y="2991049"/>
              <a:ext cx="393523" cy="27175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64A2CF5-CBD7-4B7F-8E85-9D2256250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2750535" cy="27175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7CFA045-AF3C-47EF-9EF0-8E0245B3E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647448" y="2985513"/>
              <a:ext cx="427028" cy="27175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91D4692-0059-448E-912B-23F28B59488C}"/>
              </a:ext>
            </a:extLst>
          </p:cNvPr>
          <p:cNvGrpSpPr/>
          <p:nvPr/>
        </p:nvGrpSpPr>
        <p:grpSpPr>
          <a:xfrm>
            <a:off x="2780217" y="4492203"/>
            <a:ext cx="6140362" cy="288341"/>
            <a:chOff x="6516587" y="2984176"/>
            <a:chExt cx="5286236" cy="27309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D1F153C-EA35-4127-AB37-A2237DA4C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16587" y="2984176"/>
              <a:ext cx="393523" cy="27175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CCA96E8-200D-466B-A635-76078890C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4478883" cy="27175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FCF18F8-5DA3-468B-BEED-26558279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375795" y="2984176"/>
              <a:ext cx="427028" cy="27175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D81709E-113A-4026-B8A0-D9CD3DBF764B}"/>
              </a:ext>
            </a:extLst>
          </p:cNvPr>
          <p:cNvSpPr txBox="1"/>
          <p:nvPr/>
        </p:nvSpPr>
        <p:spPr>
          <a:xfrm>
            <a:off x="2770061" y="2530420"/>
            <a:ext cx="6194773" cy="2290897"/>
          </a:xfrm>
          <a:prstGeom prst="rect">
            <a:avLst/>
          </a:prstGeom>
          <a:noFill/>
          <a:ln>
            <a:noFill/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double cost, multiplier;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float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taxPercent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10.0f;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Scanner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("What is the original cost of the item?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cost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scanner.nextDouble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multiplier = 1.0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taxPercent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/ 100.0f;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("Final cost: " + cost * multiplier + ".");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E251A8-5135-4741-A3D1-30326E74E8B0}"/>
              </a:ext>
            </a:extLst>
          </p:cNvPr>
          <p:cNvSpPr/>
          <p:nvPr/>
        </p:nvSpPr>
        <p:spPr>
          <a:xfrm>
            <a:off x="4637314" y="2780306"/>
            <a:ext cx="705308" cy="236743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4E125-D419-44A1-81FB-A68C0C468D36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>
            <a:off x="5342622" y="2898678"/>
            <a:ext cx="2753333" cy="8026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137561-EDC6-47E8-B848-6864834415C8}"/>
              </a:ext>
            </a:extLst>
          </p:cNvPr>
          <p:cNvSpPr txBox="1"/>
          <p:nvPr/>
        </p:nvSpPr>
        <p:spPr>
          <a:xfrm>
            <a:off x="8095955" y="2736635"/>
            <a:ext cx="1456697" cy="34013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float literal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B7D74A-C3B3-4B51-98B7-C711314583A4}"/>
              </a:ext>
            </a:extLst>
          </p:cNvPr>
          <p:cNvSpPr txBox="1"/>
          <p:nvPr/>
        </p:nvSpPr>
        <p:spPr>
          <a:xfrm>
            <a:off x="8095955" y="3856223"/>
            <a:ext cx="1456697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double literal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888F99-14B5-484F-8122-C9F7CA3E4851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4477657" y="4025500"/>
            <a:ext cx="3618298" cy="335767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458D804-3CE5-40F9-96A5-585AEC15C869}"/>
              </a:ext>
            </a:extLst>
          </p:cNvPr>
          <p:cNvSpPr/>
          <p:nvPr/>
        </p:nvSpPr>
        <p:spPr>
          <a:xfrm>
            <a:off x="4047816" y="4242895"/>
            <a:ext cx="429841" cy="236743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34A82-B45F-4EFD-B4AC-FDCCE6B584E7}"/>
              </a:ext>
            </a:extLst>
          </p:cNvPr>
          <p:cNvSpPr txBox="1"/>
          <p:nvPr/>
        </p:nvSpPr>
        <p:spPr>
          <a:xfrm>
            <a:off x="6283860" y="5309093"/>
            <a:ext cx="2184076" cy="24776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10.10</a:t>
            </a:r>
          </a:p>
        </p:txBody>
      </p:sp>
    </p:spTree>
    <p:extLst>
      <p:ext uri="{BB962C8B-B14F-4D97-AF65-F5344CB8AC3E}">
        <p14:creationId xmlns:p14="http://schemas.microsoft.com/office/powerpoint/2010/main" val="77809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3" grpId="0" build="allAtOnce"/>
      <p:bldP spid="10" grpId="0" animBg="1"/>
      <p:bldP spid="12" grpId="0" animBg="1"/>
      <p:bldP spid="13" grpId="0" animBg="1"/>
      <p:bldP spid="17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D81709E-113A-4026-B8A0-D9CD3DBF764B}"/>
              </a:ext>
            </a:extLst>
          </p:cNvPr>
          <p:cNvSpPr txBox="1"/>
          <p:nvPr/>
        </p:nvSpPr>
        <p:spPr>
          <a:xfrm>
            <a:off x="2260137" y="2777889"/>
            <a:ext cx="1694842" cy="139550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5.0 / 0.0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-5.0 / 0.0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Math.sqrt</a:t>
            </a:r>
            <a:r>
              <a:rPr lang="en-US" sz="1400" dirty="0">
                <a:latin typeface="Consolas" panose="020B0609020204030204" pitchFamily="49" charset="0"/>
              </a:rPr>
              <a:t>(-1.0)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B80A-9A95-4055-9FCB-C7CBA9A9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3395"/>
            <a:ext cx="10353761" cy="4529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When using floating point numbers, we can get some funny results…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DFB1A-81A1-4518-86FE-163FC1C46A61}"/>
              </a:ext>
            </a:extLst>
          </p:cNvPr>
          <p:cNvSpPr txBox="1"/>
          <p:nvPr/>
        </p:nvSpPr>
        <p:spPr>
          <a:xfrm>
            <a:off x="3954979" y="2777888"/>
            <a:ext cx="1694842" cy="13955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Infinity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-Infinity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NaN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92DCCC-3240-4C72-AD1D-6A66D094E463}"/>
              </a:ext>
            </a:extLst>
          </p:cNvPr>
          <p:cNvSpPr txBox="1"/>
          <p:nvPr/>
        </p:nvSpPr>
        <p:spPr>
          <a:xfrm>
            <a:off x="5649821" y="2777888"/>
            <a:ext cx="4228374" cy="13955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You messed up (toward positive infinity)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You messed up (toward negative infinity)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WTF!!! (Not a Number)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766CE7C-AC1E-4D76-A3B5-F1C7A887F304}"/>
              </a:ext>
            </a:extLst>
          </p:cNvPr>
          <p:cNvSpPr txBox="1">
            <a:spLocks/>
          </p:cNvSpPr>
          <p:nvPr/>
        </p:nvSpPr>
        <p:spPr>
          <a:xfrm>
            <a:off x="913795" y="4544921"/>
            <a:ext cx="10353761" cy="452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Moral: Use floats when you need them, but not when you don’t.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373BC9-F3B9-495F-836A-2FF23AE8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Blues</a:t>
            </a:r>
          </a:p>
        </p:txBody>
      </p:sp>
    </p:spTree>
    <p:extLst>
      <p:ext uri="{BB962C8B-B14F-4D97-AF65-F5344CB8AC3E}">
        <p14:creationId xmlns:p14="http://schemas.microsoft.com/office/powerpoint/2010/main" val="17605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2041</TotalTime>
  <Words>1244</Words>
  <Application>Microsoft Office PowerPoint</Application>
  <PresentationFormat>Widescreen</PresentationFormat>
  <Paragraphs>421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MS Mincho</vt:lpstr>
      <vt:lpstr>ＭＳ Ｐゴシック</vt:lpstr>
      <vt:lpstr>Arial</vt:lpstr>
      <vt:lpstr>Bookman Old Style</vt:lpstr>
      <vt:lpstr>Calibri</vt:lpstr>
      <vt:lpstr>Consolas</vt:lpstr>
      <vt:lpstr>Courier New</vt:lpstr>
      <vt:lpstr>Rockwell</vt:lpstr>
      <vt:lpstr>Times New Roman</vt:lpstr>
      <vt:lpstr>Wingdings</vt:lpstr>
      <vt:lpstr>Damask</vt:lpstr>
      <vt:lpstr>Variables, Arithmetic, &amp; I/O</vt:lpstr>
      <vt:lpstr>Variables: They are Things</vt:lpstr>
      <vt:lpstr>Variables! How do they Work?!</vt:lpstr>
      <vt:lpstr>Identifiers: What’s in a Name?</vt:lpstr>
      <vt:lpstr>Identifiers That Don’t suck</vt:lpstr>
      <vt:lpstr>Arithmetic Operators</vt:lpstr>
      <vt:lpstr>Arithmetic Operator List</vt:lpstr>
      <vt:lpstr>Floating Point Numbers</vt:lpstr>
      <vt:lpstr>Floating Point Blues</vt:lpstr>
      <vt:lpstr>Scanner – Reading Types</vt:lpstr>
      <vt:lpstr>Java Math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69</cp:revision>
  <dcterms:created xsi:type="dcterms:W3CDTF">2017-08-16T14:30:14Z</dcterms:created>
  <dcterms:modified xsi:type="dcterms:W3CDTF">2018-05-16T02:16:18Z</dcterms:modified>
</cp:coreProperties>
</file>