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324" r:id="rId2"/>
    <p:sldId id="293" r:id="rId3"/>
    <p:sldId id="323" r:id="rId4"/>
    <p:sldId id="298" r:id="rId5"/>
    <p:sldId id="296" r:id="rId6"/>
    <p:sldId id="307" r:id="rId7"/>
    <p:sldId id="304" r:id="rId8"/>
    <p:sldId id="308" r:id="rId9"/>
    <p:sldId id="305" r:id="rId10"/>
    <p:sldId id="309" r:id="rId11"/>
    <p:sldId id="310" r:id="rId12"/>
    <p:sldId id="258" r:id="rId13"/>
    <p:sldId id="261" r:id="rId14"/>
    <p:sldId id="262" r:id="rId15"/>
    <p:sldId id="325" r:id="rId16"/>
    <p:sldId id="300" r:id="rId17"/>
    <p:sldId id="302" r:id="rId18"/>
    <p:sldId id="30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00FFFF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37" y="0"/>
            <a:ext cx="10809723" cy="2387600"/>
          </a:xfrm>
        </p:spPr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316" y="2687637"/>
            <a:ext cx="8561580" cy="1655762"/>
          </a:xfrm>
        </p:spPr>
        <p:txBody>
          <a:bodyPr/>
          <a:lstStyle/>
          <a:p>
            <a:r>
              <a:rPr lang="en-US" dirty="0"/>
              <a:t>“You've got to know when to hold '</a:t>
            </a:r>
            <a:r>
              <a:rPr lang="en-US" dirty="0" err="1"/>
              <a:t>em</a:t>
            </a:r>
            <a:r>
              <a:rPr lang="en-US" dirty="0"/>
              <a:t>, know when to fold '</a:t>
            </a:r>
            <a:r>
              <a:rPr lang="en-US" dirty="0" err="1"/>
              <a:t>em</a:t>
            </a:r>
            <a:r>
              <a:rPr lang="en-US" dirty="0"/>
              <a:t>, know when to walk away, know when to run…”</a:t>
            </a:r>
          </a:p>
          <a:p>
            <a:r>
              <a:rPr lang="en-US" i="1" dirty="0"/>
              <a:t>– Kenny Rodgers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BEFC382-FE9F-4E48-A6AC-A677C9E12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565" y="3943471"/>
            <a:ext cx="3074542" cy="291452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F1FFCE8-E49A-4096-BEAB-CD8F152B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890" y="3831578"/>
            <a:ext cx="2356012" cy="30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6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1848-5F94-4926-8DF4-EA9C2436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66987"/>
            <a:ext cx="10353761" cy="1326321"/>
          </a:xfrm>
        </p:spPr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5207-BCA7-4149-B923-84A61D37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17140"/>
            <a:ext cx="10353762" cy="5112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loop</a:t>
            </a:r>
            <a:r>
              <a:rPr lang="en-US" dirty="0"/>
              <a:t> can be used to repeat a group of statements: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44B9C-FDAB-4597-8042-76B060304283}"/>
              </a:ext>
            </a:extLst>
          </p:cNvPr>
          <p:cNvSpPr txBox="1"/>
          <p:nvPr/>
        </p:nvSpPr>
        <p:spPr>
          <a:xfrm>
            <a:off x="1145628" y="2128352"/>
            <a:ext cx="6396839" cy="255195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= 3;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&gt; 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("There are " + 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+ " bananas.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("One banana was eaten!");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- 1;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("Yes, we have no bananas.");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655B7A-DC3F-45F8-B159-023D9CF9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29288"/>
              </p:ext>
            </p:extLst>
          </p:nvPr>
        </p:nvGraphicFramePr>
        <p:xfrm>
          <a:off x="783887" y="2128353"/>
          <a:ext cx="361742" cy="2551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519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69A2BC-D547-4459-AD04-7F6B92470019}"/>
              </a:ext>
            </a:extLst>
          </p:cNvPr>
          <p:cNvSpPr txBox="1"/>
          <p:nvPr/>
        </p:nvSpPr>
        <p:spPr>
          <a:xfrm>
            <a:off x="7772240" y="3661555"/>
            <a:ext cx="3652032" cy="101875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There are 3 bananas.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There are 2 bananas.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There are 1 bananas.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Yes, we have no bananas.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AABE0B0-82D1-4887-BD7F-2378D56F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877" y="3352522"/>
            <a:ext cx="11944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D02DC0-91AE-4F84-A409-417C58DC4252}"/>
              </a:ext>
            </a:extLst>
          </p:cNvPr>
          <p:cNvSpPr txBox="1"/>
          <p:nvPr/>
        </p:nvSpPr>
        <p:spPr>
          <a:xfrm>
            <a:off x="7772240" y="2128352"/>
            <a:ext cx="3652032" cy="107721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Values</a:t>
            </a:r>
          </a:p>
          <a:p>
            <a:pPr algn="ctr"/>
            <a:endParaRPr lang="en-US" sz="1600" u="sng" dirty="0"/>
          </a:p>
          <a:p>
            <a:r>
              <a:rPr lang="en-US" sz="1600" dirty="0" err="1">
                <a:latin typeface="Consolas" panose="020B0609020204030204" pitchFamily="49" charset="0"/>
              </a:rPr>
              <a:t>numBananas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numBananas</a:t>
            </a:r>
            <a:r>
              <a:rPr lang="en-US" sz="1600" dirty="0">
                <a:latin typeface="Consolas" panose="020B0609020204030204" pitchFamily="49" charset="0"/>
              </a:rPr>
              <a:t> &gt;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F31DF-9AA9-46DF-BA2C-D328A824E8AC}"/>
              </a:ext>
            </a:extLst>
          </p:cNvPr>
          <p:cNvSpPr txBox="1"/>
          <p:nvPr/>
        </p:nvSpPr>
        <p:spPr>
          <a:xfrm>
            <a:off x="10721339" y="2639564"/>
            <a:ext cx="70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C2674-8E5B-4D9B-8F04-D205F7CBED76}"/>
              </a:ext>
            </a:extLst>
          </p:cNvPr>
          <p:cNvSpPr txBox="1"/>
          <p:nvPr/>
        </p:nvSpPr>
        <p:spPr>
          <a:xfrm>
            <a:off x="10721339" y="2869897"/>
            <a:ext cx="702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true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D24122-5965-481D-8DB5-57D37003A349}"/>
              </a:ext>
            </a:extLst>
          </p:cNvPr>
          <p:cNvCxnSpPr>
            <a:cxnSpLocks/>
          </p:cNvCxnSpPr>
          <p:nvPr/>
        </p:nvCxnSpPr>
        <p:spPr>
          <a:xfrm>
            <a:off x="284117" y="2253186"/>
            <a:ext cx="395267" cy="0"/>
          </a:xfrm>
          <a:prstGeom prst="straightConnector1">
            <a:avLst/>
          </a:prstGeom>
          <a:ln w="25400">
            <a:solidFill>
              <a:srgbClr val="00F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5D67611-37E5-4406-BD89-7906D3FDEBE0}"/>
              </a:ext>
            </a:extLst>
          </p:cNvPr>
          <p:cNvSpPr txBox="1"/>
          <p:nvPr/>
        </p:nvSpPr>
        <p:spPr>
          <a:xfrm>
            <a:off x="9852213" y="3661555"/>
            <a:ext cx="1572058" cy="1018750"/>
          </a:xfrm>
          <a:prstGeom prst="rect">
            <a:avLst/>
          </a:prstGeom>
          <a:noFill/>
          <a:ln>
            <a:noFill/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One was eaten!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One was eaten!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One was eaten!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83778FC-BBBC-49D0-A2B1-9B87DE836AC9}"/>
              </a:ext>
            </a:extLst>
          </p:cNvPr>
          <p:cNvSpPr txBox="1"/>
          <p:nvPr/>
        </p:nvSpPr>
        <p:spPr>
          <a:xfrm>
            <a:off x="10725912" y="2642616"/>
            <a:ext cx="70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8BD4EC4-C333-4E4C-8143-69E82F700A22}"/>
              </a:ext>
            </a:extLst>
          </p:cNvPr>
          <p:cNvSpPr txBox="1"/>
          <p:nvPr/>
        </p:nvSpPr>
        <p:spPr>
          <a:xfrm>
            <a:off x="10725912" y="2642616"/>
            <a:ext cx="70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73AFC93-7BD7-43CA-84BE-CA6F090FE78F}"/>
              </a:ext>
            </a:extLst>
          </p:cNvPr>
          <p:cNvSpPr txBox="1"/>
          <p:nvPr/>
        </p:nvSpPr>
        <p:spPr>
          <a:xfrm>
            <a:off x="10725912" y="2642616"/>
            <a:ext cx="70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7E27434-BBDF-4FCB-BE0E-2A766BB82038}"/>
              </a:ext>
            </a:extLst>
          </p:cNvPr>
          <p:cNvSpPr txBox="1"/>
          <p:nvPr/>
        </p:nvSpPr>
        <p:spPr>
          <a:xfrm>
            <a:off x="10652760" y="2871216"/>
            <a:ext cx="810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40" name="Content Placeholder 2">
            <a:extLst>
              <a:ext uri="{FF2B5EF4-FFF2-40B4-BE49-F238E27FC236}">
                <a16:creationId xmlns:a16="http://schemas.microsoft.com/office/drawing/2014/main" id="{35814230-263D-45DB-B66A-8A9BA2455B41}"/>
              </a:ext>
            </a:extLst>
          </p:cNvPr>
          <p:cNvSpPr txBox="1">
            <a:spLocks/>
          </p:cNvSpPr>
          <p:nvPr/>
        </p:nvSpPr>
        <p:spPr>
          <a:xfrm>
            <a:off x="783887" y="5393263"/>
            <a:ext cx="10353762" cy="51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 loop with only a condition (no other parameters) is called a </a:t>
            </a:r>
            <a:r>
              <a:rPr lang="en-US" b="1" dirty="0">
                <a:solidFill>
                  <a:srgbClr val="FFC000"/>
                </a:solidFill>
              </a:rPr>
              <a:t>while loop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4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-2.70833E-6 0.070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282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706 L -2.70833E-6 0.13981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13982 L 0.00039 0.17408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7384 L 0.00104 0.21204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21204 L 0.00104 0.07292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7384 L 0.00104 0.18241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17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8241 L 0.00104 0.2166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2169 L 0.00052 0.06968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706 L -2.91667E-6 0.18102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9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18056 L -3.125E-6 0.21852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21852 L 0.00039 0.07616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7246 L -3.125E-6 0.32246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32" grpId="0"/>
      <p:bldP spid="132" grpId="1"/>
      <p:bldP spid="191" grpId="0"/>
      <p:bldP spid="191" grpId="1"/>
      <p:bldP spid="192" grpId="0"/>
      <p:bldP spid="235" grpId="0"/>
      <p:bldP spid="2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810F-EF92-418E-BE1F-D5C30A6F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910"/>
            <a:ext cx="10353761" cy="1173017"/>
          </a:xfrm>
        </p:spPr>
        <p:txBody>
          <a:bodyPr/>
          <a:lstStyle/>
          <a:p>
            <a:r>
              <a:rPr lang="en-US" dirty="0"/>
              <a:t>Do-While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DD80-4C90-4E36-8331-32C2CAC5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403927"/>
            <a:ext cx="10501745" cy="5172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variant of the while loop is the </a:t>
            </a:r>
            <a:r>
              <a:rPr lang="en-US" b="1" dirty="0">
                <a:solidFill>
                  <a:srgbClr val="FFC000"/>
                </a:solidFill>
              </a:rPr>
              <a:t>do-while</a:t>
            </a:r>
            <a:r>
              <a:rPr lang="en-US" dirty="0"/>
              <a:t> loop. It always executes its code at least once: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2E43E-3B4C-4127-8BF9-38580F420355}"/>
              </a:ext>
            </a:extLst>
          </p:cNvPr>
          <p:cNvSpPr txBox="1"/>
          <p:nvPr/>
        </p:nvSpPr>
        <p:spPr>
          <a:xfrm>
            <a:off x="1275537" y="1921164"/>
            <a:ext cx="6150499" cy="453505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counter = 3;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while (counter &gt; 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("She's not dead yet, Jim.");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counter = counter - 1;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("Ok, now she's dead.");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do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("Looking for vital signs...");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counter = counter + 1;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while (counter &lt; 0);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("Confirmed!");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("I'm making a note here – huge success!");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38E86C-DBE9-46FE-A40B-AB5E4BAF23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3795" y="1921164"/>
          <a:ext cx="361742" cy="4535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5350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8E6206-3A1F-4704-87E4-9282153AE8C8}"/>
              </a:ext>
            </a:extLst>
          </p:cNvPr>
          <p:cNvSpPr txBox="1"/>
          <p:nvPr/>
        </p:nvSpPr>
        <p:spPr>
          <a:xfrm>
            <a:off x="7518399" y="3006520"/>
            <a:ext cx="3346889" cy="161031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She's not dead yet, Jim.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She's not dead yet, Jim.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She's not dead yet, Jim.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Ok, now she’s dead.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Looking for vital signs...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Confirmed!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I'm making a note here – huge success!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1E3ADAC-85E5-48C4-B077-5926A8535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036" y="2667966"/>
            <a:ext cx="11990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02011-BB19-4C34-8543-941A0E033784}"/>
              </a:ext>
            </a:extLst>
          </p:cNvPr>
          <p:cNvSpPr txBox="1"/>
          <p:nvPr/>
        </p:nvSpPr>
        <p:spPr>
          <a:xfrm>
            <a:off x="7518399" y="2179193"/>
            <a:ext cx="3346889" cy="34174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counter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C8B5BC3-A8C4-4595-A180-F58D3AD69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036" y="1847441"/>
            <a:ext cx="11990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Values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3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810F-EF92-418E-BE1F-D5C30A6F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910"/>
            <a:ext cx="10353761" cy="1173017"/>
          </a:xfrm>
        </p:spPr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DD80-4C90-4E36-8331-32C2CAC5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403927"/>
            <a:ext cx="10501745" cy="5172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Loops that go across a range of values are called </a:t>
            </a:r>
            <a:r>
              <a:rPr lang="en-US" b="1" dirty="0">
                <a:solidFill>
                  <a:srgbClr val="FFC000"/>
                </a:solidFill>
              </a:rPr>
              <a:t>for-loops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2E43E-3B4C-4127-8BF9-38580F420355}"/>
              </a:ext>
            </a:extLst>
          </p:cNvPr>
          <p:cNvSpPr txBox="1"/>
          <p:nvPr/>
        </p:nvSpPr>
        <p:spPr>
          <a:xfrm>
            <a:off x="1275537" y="1921164"/>
            <a:ext cx="6150499" cy="349411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counter;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for (counter = 3; counter &gt; 0; counter--)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("She's not dead yet, Jim.");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("Ok, now she's dead.");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("Looking for vital signs...");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for 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vitalCount</a:t>
            </a:r>
            <a:r>
              <a:rPr lang="en-US" sz="1400" dirty="0">
                <a:latin typeface="Consolas" panose="020B0609020204030204" pitchFamily="49" charset="0"/>
              </a:rPr>
              <a:t> = counter; </a:t>
            </a:r>
            <a:r>
              <a:rPr lang="en-US" sz="1400" dirty="0" err="1">
                <a:latin typeface="Consolas" panose="020B0609020204030204" pitchFamily="49" charset="0"/>
              </a:rPr>
              <a:t>vitalCount</a:t>
            </a:r>
            <a:r>
              <a:rPr lang="en-US" sz="1400" dirty="0">
                <a:latin typeface="Consolas" panose="020B0609020204030204" pitchFamily="49" charset="0"/>
              </a:rPr>
              <a:t> &lt; 0; </a:t>
            </a:r>
            <a:r>
              <a:rPr lang="en-US" sz="1400" dirty="0" err="1">
                <a:latin typeface="Consolas" panose="020B0609020204030204" pitchFamily="49" charset="0"/>
              </a:rPr>
              <a:t>vitalCount</a:t>
            </a:r>
            <a:r>
              <a:rPr lang="en-US" sz="1400" dirty="0">
                <a:latin typeface="Consolas" panose="020B0609020204030204" pitchFamily="49" charset="0"/>
              </a:rPr>
              <a:t>++)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(“Failed! Looking again...");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("Confirmed!");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("I'm making a note here – huge success!");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38E86C-DBE9-46FE-A40B-AB5E4BAF23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3795" y="1921164"/>
          <a:ext cx="361742" cy="3494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941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8E6206-3A1F-4704-87E4-9282153AE8C8}"/>
              </a:ext>
            </a:extLst>
          </p:cNvPr>
          <p:cNvSpPr txBox="1"/>
          <p:nvPr/>
        </p:nvSpPr>
        <p:spPr>
          <a:xfrm>
            <a:off x="7518399" y="3214254"/>
            <a:ext cx="3346889" cy="161031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She's not dead yet, Jim.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She's not dead yet, Jim.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She's not dead yet, Jim.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Ok, now she’s dead.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Looking for vital signs...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Confirmed!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I'm making a note here – huge success!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1E3ADAC-85E5-48C4-B077-5926A8535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036" y="2875700"/>
            <a:ext cx="11990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02011-BB19-4C34-8543-941A0E033784}"/>
              </a:ext>
            </a:extLst>
          </p:cNvPr>
          <p:cNvSpPr txBox="1"/>
          <p:nvPr/>
        </p:nvSpPr>
        <p:spPr>
          <a:xfrm>
            <a:off x="7518399" y="2179193"/>
            <a:ext cx="3346889" cy="51782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counter</a:t>
            </a:r>
          </a:p>
          <a:p>
            <a:pPr algn="just">
              <a:lnSpc>
                <a:spcPct val="115000"/>
              </a:lnSpc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vitalCount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C8B5BC3-A8C4-4595-A180-F58D3AD69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036" y="1847441"/>
            <a:ext cx="11990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Values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EEB0A-BBB2-4CC0-92CD-0BE5EE4DC606}"/>
              </a:ext>
            </a:extLst>
          </p:cNvPr>
          <p:cNvSpPr txBox="1"/>
          <p:nvPr/>
        </p:nvSpPr>
        <p:spPr>
          <a:xfrm>
            <a:off x="10570120" y="2160882"/>
            <a:ext cx="326571" cy="2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3ADFE-A1DA-4997-B509-C88296B95B3F}"/>
              </a:ext>
            </a:extLst>
          </p:cNvPr>
          <p:cNvSpPr txBox="1"/>
          <p:nvPr/>
        </p:nvSpPr>
        <p:spPr>
          <a:xfrm>
            <a:off x="10570120" y="2161949"/>
            <a:ext cx="326571" cy="2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290DA-70E6-41A5-B8DE-1172C0517883}"/>
              </a:ext>
            </a:extLst>
          </p:cNvPr>
          <p:cNvSpPr txBox="1"/>
          <p:nvPr/>
        </p:nvSpPr>
        <p:spPr>
          <a:xfrm>
            <a:off x="10570120" y="2161949"/>
            <a:ext cx="326571" cy="2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6F867-85A4-458B-887E-76E7013F792F}"/>
              </a:ext>
            </a:extLst>
          </p:cNvPr>
          <p:cNvSpPr txBox="1"/>
          <p:nvPr/>
        </p:nvSpPr>
        <p:spPr>
          <a:xfrm>
            <a:off x="10580280" y="2161949"/>
            <a:ext cx="326571" cy="2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FB7A-D56E-41BC-8FD1-4DB67671E42A}"/>
              </a:ext>
            </a:extLst>
          </p:cNvPr>
          <p:cNvSpPr txBox="1"/>
          <p:nvPr/>
        </p:nvSpPr>
        <p:spPr>
          <a:xfrm>
            <a:off x="10580280" y="2375309"/>
            <a:ext cx="326571" cy="2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6188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03D5-40FD-4D5A-B9F2-E3CC54FF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25650"/>
            <a:ext cx="10353761" cy="835178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6C36-BCCB-4265-988E-CDF0F384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83866"/>
            <a:ext cx="10353762" cy="4236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Sometimes a loop inside of a loop is needed – we call this </a:t>
            </a:r>
            <a:r>
              <a:rPr lang="en-US" b="1" dirty="0">
                <a:solidFill>
                  <a:srgbClr val="FFC000"/>
                </a:solidFill>
              </a:rPr>
              <a:t>nesting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D71B0-4E01-4BF6-BF5A-2DC8A807B345}"/>
              </a:ext>
            </a:extLst>
          </p:cNvPr>
          <p:cNvSpPr txBox="1"/>
          <p:nvPr/>
        </p:nvSpPr>
        <p:spPr>
          <a:xfrm>
            <a:off x="3687439" y="2064679"/>
            <a:ext cx="5235545" cy="280888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 err="1">
                <a:latin typeface="Consolas" panose="020B0609020204030204" pitchFamily="49" charset="0"/>
              </a:rPr>
              <a:t>System.out.print</a:t>
            </a:r>
            <a:r>
              <a:rPr lang="en-US" sz="1200" dirty="0">
                <a:latin typeface="Consolas" panose="020B0609020204030204" pitchFamily="49" charset="0"/>
              </a:rPr>
              <a:t>("What will be the box width and height? ");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Scanner </a:t>
            </a:r>
            <a:r>
              <a:rPr lang="en-US" sz="1200" dirty="0" err="1">
                <a:latin typeface="Consolas" panose="020B0609020204030204" pitchFamily="49" charset="0"/>
              </a:rPr>
              <a:t>inputPlz</a:t>
            </a:r>
            <a:r>
              <a:rPr lang="en-US" sz="1200" dirty="0"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int width = </a:t>
            </a:r>
            <a:r>
              <a:rPr lang="en-US" sz="1200" dirty="0" err="1">
                <a:latin typeface="Consolas" panose="020B0609020204030204" pitchFamily="49" charset="0"/>
              </a:rPr>
              <a:t>inputPlz.nextInt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int height = </a:t>
            </a:r>
            <a:r>
              <a:rPr lang="en-US" sz="1200" dirty="0" err="1">
                <a:latin typeface="Consolas" panose="020B0609020204030204" pitchFamily="49" charset="0"/>
              </a:rPr>
              <a:t>inputPlz.nextInt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for (int </a:t>
            </a:r>
            <a:r>
              <a:rPr lang="en-US" sz="1200" dirty="0" err="1">
                <a:latin typeface="Consolas" panose="020B0609020204030204" pitchFamily="49" charset="0"/>
              </a:rPr>
              <a:t>hIndex</a:t>
            </a:r>
            <a:r>
              <a:rPr lang="en-US" sz="1200" dirty="0"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latin typeface="Consolas" panose="020B0609020204030204" pitchFamily="49" charset="0"/>
              </a:rPr>
              <a:t>hIndex</a:t>
            </a:r>
            <a:r>
              <a:rPr lang="en-US" sz="1200" dirty="0">
                <a:latin typeface="Consolas" panose="020B0609020204030204" pitchFamily="49" charset="0"/>
              </a:rPr>
              <a:t> &lt; height; </a:t>
            </a:r>
            <a:r>
              <a:rPr lang="en-US" sz="1200" dirty="0" err="1">
                <a:latin typeface="Consolas" panose="020B0609020204030204" pitchFamily="49" charset="0"/>
              </a:rPr>
              <a:t>hIndex</a:t>
            </a:r>
            <a:r>
              <a:rPr lang="en-US" sz="1200" dirty="0">
                <a:latin typeface="Consolas" panose="020B0609020204030204" pitchFamily="49" charset="0"/>
              </a:rPr>
              <a:t>++)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for (int </a:t>
            </a:r>
            <a:r>
              <a:rPr lang="en-US" sz="1200" dirty="0" err="1">
                <a:latin typeface="Consolas" panose="020B0609020204030204" pitchFamily="49" charset="0"/>
              </a:rPr>
              <a:t>wIndex</a:t>
            </a:r>
            <a:r>
              <a:rPr lang="en-US" sz="1200" dirty="0"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latin typeface="Consolas" panose="020B0609020204030204" pitchFamily="49" charset="0"/>
              </a:rPr>
              <a:t>wIndex</a:t>
            </a:r>
            <a:r>
              <a:rPr lang="en-US" sz="1200" dirty="0">
                <a:latin typeface="Consolas" panose="020B0609020204030204" pitchFamily="49" charset="0"/>
              </a:rPr>
              <a:t> &lt; width; </a:t>
            </a:r>
            <a:r>
              <a:rPr lang="en-US" sz="1200" dirty="0" err="1">
                <a:latin typeface="Consolas" panose="020B0609020204030204" pitchFamily="49" charset="0"/>
              </a:rPr>
              <a:t>wIndex</a:t>
            </a:r>
            <a:r>
              <a:rPr lang="en-US" sz="1200" dirty="0">
                <a:latin typeface="Consolas" panose="020B0609020204030204" pitchFamily="49" charset="0"/>
              </a:rPr>
              <a:t>++)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System.out.print</a:t>
            </a:r>
            <a:r>
              <a:rPr lang="en-US" sz="1200" dirty="0">
                <a:latin typeface="Consolas" panose="020B0609020204030204" pitchFamily="49" charset="0"/>
              </a:rPr>
              <a:t>("*");</a:t>
            </a:r>
          </a:p>
          <a:p>
            <a:pPr algn="just">
              <a:lnSpc>
                <a:spcPct val="115000"/>
              </a:lnSpc>
            </a:pP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("");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9F96BC-CE4B-4987-944C-2F036350D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363817"/>
              </p:ext>
            </p:extLst>
          </p:nvPr>
        </p:nvGraphicFramePr>
        <p:xfrm>
          <a:off x="3355520" y="2064679"/>
          <a:ext cx="331920" cy="2808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92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8088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462E31-0470-41CD-8144-EE569915F93B}"/>
              </a:ext>
            </a:extLst>
          </p:cNvPr>
          <p:cNvSpPr txBox="1"/>
          <p:nvPr/>
        </p:nvSpPr>
        <p:spPr>
          <a:xfrm>
            <a:off x="3355521" y="5212115"/>
            <a:ext cx="5567464" cy="106988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What will be the box width and height?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********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********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********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********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CE7CC49-1C6F-4B6A-8AD1-29B85BDBA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56" y="4873561"/>
            <a:ext cx="21668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0AFBD6-826B-4C90-A3A3-C689AD17AEE2}"/>
              </a:ext>
            </a:extLst>
          </p:cNvPr>
          <p:cNvSpPr/>
          <p:nvPr/>
        </p:nvSpPr>
        <p:spPr>
          <a:xfrm>
            <a:off x="6616537" y="5163852"/>
            <a:ext cx="439544" cy="291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8 4</a:t>
            </a:r>
          </a:p>
        </p:txBody>
      </p:sp>
    </p:spTree>
    <p:extLst>
      <p:ext uri="{BB962C8B-B14F-4D97-AF65-F5344CB8AC3E}">
        <p14:creationId xmlns:p14="http://schemas.microsoft.com/office/powerpoint/2010/main" val="412792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D114-3226-4953-93ED-594D4DBD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67838"/>
            <a:ext cx="10353761" cy="735550"/>
          </a:xfrm>
        </p:spPr>
        <p:txBody>
          <a:bodyPr/>
          <a:lstStyle/>
          <a:p>
            <a:r>
              <a:rPr lang="en-US" dirty="0"/>
              <a:t>Break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4DE6-115B-4323-8DD2-9B575F3E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2" y="943942"/>
            <a:ext cx="10353762" cy="44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Sometimes we may want to </a:t>
            </a:r>
            <a:r>
              <a:rPr lang="en-US" b="1" dirty="0">
                <a:solidFill>
                  <a:srgbClr val="FFC000"/>
                </a:solidFill>
              </a:rPr>
              <a:t>break</a:t>
            </a:r>
            <a:r>
              <a:rPr lang="en-US" dirty="0"/>
              <a:t> out of a loop without completing it: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89536-98D2-4C74-824D-805A3718AFDF}"/>
              </a:ext>
            </a:extLst>
          </p:cNvPr>
          <p:cNvSpPr txBox="1"/>
          <p:nvPr/>
        </p:nvSpPr>
        <p:spPr>
          <a:xfrm>
            <a:off x="3364824" y="1579521"/>
            <a:ext cx="5813439" cy="342599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Scanner </a:t>
            </a:r>
            <a:r>
              <a:rPr lang="en-US" sz="1200" dirty="0" err="1">
                <a:latin typeface="Consolas" panose="020B0609020204030204" pitchFamily="49" charset="0"/>
              </a:rPr>
              <a:t>inputPlz</a:t>
            </a:r>
            <a:r>
              <a:rPr lang="en-US" sz="1200" dirty="0"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int input = -1;</a:t>
            </a:r>
          </a:p>
          <a:p>
            <a:pPr algn="just">
              <a:lnSpc>
                <a:spcPct val="115000"/>
              </a:lnSpc>
            </a:pP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while (input != 0)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System.out.print</a:t>
            </a:r>
            <a:r>
              <a:rPr lang="en-US" sz="1200" dirty="0">
                <a:latin typeface="Consolas" panose="020B0609020204030204" pitchFamily="49" charset="0"/>
              </a:rPr>
              <a:t>("Enter a positive integer (0 to exit): ");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input = </a:t>
            </a:r>
            <a:r>
              <a:rPr lang="en-US" sz="1200" dirty="0" err="1">
                <a:latin typeface="Consolas" panose="020B0609020204030204" pitchFamily="49" charset="0"/>
              </a:rPr>
              <a:t>inputPlz.nextInt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if (input &lt; 0)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("Error: negative number. Terminating.");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FF00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("You entered " + input + ".");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("Program terminated.");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F3CEB-6ECF-46A7-A7D3-373B72BF9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41230"/>
              </p:ext>
            </p:extLst>
          </p:nvPr>
        </p:nvGraphicFramePr>
        <p:xfrm>
          <a:off x="3003082" y="1579521"/>
          <a:ext cx="361742" cy="3425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259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38408E6-17F6-4767-B609-9391C68AFC6C}"/>
              </a:ext>
            </a:extLst>
          </p:cNvPr>
          <p:cNvSpPr txBox="1"/>
          <p:nvPr/>
        </p:nvSpPr>
        <p:spPr>
          <a:xfrm>
            <a:off x="3003082" y="5379117"/>
            <a:ext cx="6175181" cy="106988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Enter a positive integer (0 to exit):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You entered 10.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Enter a positive integer (0 to exit):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Error: negative number. Terminating.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Program terminated.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DD49B0D-4F60-4222-97BA-4DE3755CD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925" y="5048120"/>
            <a:ext cx="21668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07C52-6023-457D-B134-C978C62DA4F8}"/>
              </a:ext>
            </a:extLst>
          </p:cNvPr>
          <p:cNvSpPr/>
          <p:nvPr/>
        </p:nvSpPr>
        <p:spPr>
          <a:xfrm>
            <a:off x="6181952" y="5333747"/>
            <a:ext cx="354584" cy="291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F3200D-DCF5-4596-BEED-AE68131864BA}"/>
              </a:ext>
            </a:extLst>
          </p:cNvPr>
          <p:cNvSpPr/>
          <p:nvPr/>
        </p:nvSpPr>
        <p:spPr>
          <a:xfrm>
            <a:off x="6181952" y="5760915"/>
            <a:ext cx="439544" cy="291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-10</a:t>
            </a:r>
          </a:p>
        </p:txBody>
      </p:sp>
    </p:spTree>
    <p:extLst>
      <p:ext uri="{BB962C8B-B14F-4D97-AF65-F5344CB8AC3E}">
        <p14:creationId xmlns:p14="http://schemas.microsoft.com/office/powerpoint/2010/main" val="104776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D114-3226-4953-93ED-594D4DBD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67838"/>
            <a:ext cx="10353761" cy="735550"/>
          </a:xfrm>
        </p:spPr>
        <p:txBody>
          <a:bodyPr/>
          <a:lstStyle/>
          <a:p>
            <a:r>
              <a:rPr lang="en-US" dirty="0"/>
              <a:t>Continue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4DE6-115B-4323-8DD2-9B575F3E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2" y="943942"/>
            <a:ext cx="10353762" cy="44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At other times, we might want to </a:t>
            </a:r>
            <a:r>
              <a:rPr lang="en-US" b="1" dirty="0">
                <a:solidFill>
                  <a:srgbClr val="FFC000"/>
                </a:solidFill>
              </a:rPr>
              <a:t>continue</a:t>
            </a:r>
            <a:r>
              <a:rPr lang="en-US" dirty="0"/>
              <a:t> to the next iteration: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89536-98D2-4C74-824D-805A3718AFDF}"/>
              </a:ext>
            </a:extLst>
          </p:cNvPr>
          <p:cNvSpPr txBox="1"/>
          <p:nvPr/>
        </p:nvSpPr>
        <p:spPr>
          <a:xfrm>
            <a:off x="3364824" y="1579521"/>
            <a:ext cx="5813439" cy="342599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Scanner </a:t>
            </a:r>
            <a:r>
              <a:rPr lang="en-US" sz="1200" dirty="0" err="1">
                <a:latin typeface="Consolas" panose="020B0609020204030204" pitchFamily="49" charset="0"/>
              </a:rPr>
              <a:t>inputPlz</a:t>
            </a:r>
            <a:r>
              <a:rPr lang="en-US" sz="1200" dirty="0"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int input = -1;</a:t>
            </a:r>
          </a:p>
          <a:p>
            <a:pPr algn="just">
              <a:lnSpc>
                <a:spcPct val="115000"/>
              </a:lnSpc>
            </a:pP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while (input != 0)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System.out.print</a:t>
            </a:r>
            <a:r>
              <a:rPr lang="en-US" sz="1200" dirty="0">
                <a:latin typeface="Consolas" panose="020B0609020204030204" pitchFamily="49" charset="0"/>
              </a:rPr>
              <a:t>("Enter a positive integer (0 to exit): ");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input = </a:t>
            </a:r>
            <a:r>
              <a:rPr lang="en-US" sz="1200" dirty="0" err="1">
                <a:latin typeface="Consolas" panose="020B0609020204030204" pitchFamily="49" charset="0"/>
              </a:rPr>
              <a:t>inputPlz.nextInt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if (input &lt; 0)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("Error: negative number. Try again.");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FF00"/>
                </a:solidFill>
                <a:latin typeface="Consolas" panose="020B0609020204030204" pitchFamily="49" charset="0"/>
              </a:rPr>
              <a:t>continue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("You entered " + input + ".");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("Program terminated.");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F3CEB-6ECF-46A7-A7D3-373B72BF98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3082" y="1579521"/>
          <a:ext cx="361742" cy="3425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259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38408E6-17F6-4767-B609-9391C68AFC6C}"/>
              </a:ext>
            </a:extLst>
          </p:cNvPr>
          <p:cNvSpPr txBox="1"/>
          <p:nvPr/>
        </p:nvSpPr>
        <p:spPr>
          <a:xfrm>
            <a:off x="3003082" y="5379117"/>
            <a:ext cx="6175181" cy="106988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Enter a positive integer (0 to exit):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Error: negative number. Try again.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Enter a positive integer (0 to exit):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You entered 0.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Program terminated.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DD49B0D-4F60-4222-97BA-4DE3755CD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925" y="5048120"/>
            <a:ext cx="21668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07C52-6023-457D-B134-C978C62DA4F8}"/>
              </a:ext>
            </a:extLst>
          </p:cNvPr>
          <p:cNvSpPr/>
          <p:nvPr/>
        </p:nvSpPr>
        <p:spPr>
          <a:xfrm>
            <a:off x="6184814" y="5333747"/>
            <a:ext cx="439544" cy="291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-10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F3200D-DCF5-4596-BEED-AE68131864BA}"/>
              </a:ext>
            </a:extLst>
          </p:cNvPr>
          <p:cNvSpPr/>
          <p:nvPr/>
        </p:nvSpPr>
        <p:spPr>
          <a:xfrm>
            <a:off x="6183784" y="5760915"/>
            <a:ext cx="269626" cy="291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121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6A38-71F2-45D2-B6AD-40C57662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AE73CD-E7E3-4017-A45C-FC7AE88B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31203"/>
              </p:ext>
            </p:extLst>
          </p:nvPr>
        </p:nvGraphicFramePr>
        <p:xfrm>
          <a:off x="1398393" y="2588487"/>
          <a:ext cx="9404656" cy="2839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8543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564948">
                  <a:extLst>
                    <a:ext uri="{9D8B030D-6E8A-4147-A177-3AD203B41FA5}">
                      <a16:colId xmlns:a16="http://schemas.microsoft.com/office/drawing/2014/main" val="2461847906"/>
                    </a:ext>
                  </a:extLst>
                </a:gridCol>
                <a:gridCol w="3812413">
                  <a:extLst>
                    <a:ext uri="{9D8B030D-6E8A-4147-A177-3AD203B41FA5}">
                      <a16:colId xmlns:a16="http://schemas.microsoft.com/office/drawing/2014/main" val="416620077"/>
                    </a:ext>
                  </a:extLst>
                </a:gridCol>
                <a:gridCol w="2230755">
                  <a:extLst>
                    <a:ext uri="{9D8B030D-6E8A-4147-A177-3AD203B41FA5}">
                      <a16:colId xmlns:a16="http://schemas.microsoft.com/office/drawing/2014/main" val="1178217579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216650441"/>
                    </a:ext>
                  </a:extLst>
                </a:gridCol>
                <a:gridCol w="755967">
                  <a:extLst>
                    <a:ext uri="{9D8B030D-6E8A-4147-A177-3AD203B41FA5}">
                      <a16:colId xmlns:a16="http://schemas.microsoft.com/office/drawing/2014/main" val="535579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(¬)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is opposite operand’s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!(4 &gt; 3)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!(3 &gt;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5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/>
                        <a:t>And (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∧)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both sides are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&gt; 3 &amp;&amp; 2 &gt; 3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&gt; 3 &amp;&amp; 3 &gt;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&gt; 4 &amp;&amp; 2 &gt;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Or (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∨)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either side is true (or both)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&gt; 3 || 2 &gt; 3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&gt; 3 || 3 &gt;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&gt; 4 || 2 &gt;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522DB-A661-4A4B-84DC-A7AC4E33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47" y="1812630"/>
            <a:ext cx="10635348" cy="4463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Using </a:t>
            </a:r>
            <a:r>
              <a:rPr lang="en-US" b="1" dirty="0">
                <a:solidFill>
                  <a:srgbClr val="FFC000"/>
                </a:solidFill>
              </a:rPr>
              <a:t>logical operators</a:t>
            </a:r>
            <a:r>
              <a:rPr lang="en-US" dirty="0"/>
              <a:t>, we can manipulate and/or combine truth expressions:</a:t>
            </a:r>
          </a:p>
        </p:txBody>
      </p:sp>
    </p:spTree>
    <p:extLst>
      <p:ext uri="{BB962C8B-B14F-4D97-AF65-F5344CB8AC3E}">
        <p14:creationId xmlns:p14="http://schemas.microsoft.com/office/powerpoint/2010/main" val="2732645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6A38-71F2-45D2-B6AD-40C57662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of All Operators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522DB-A661-4A4B-84DC-A7AC4E33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47" y="1812630"/>
            <a:ext cx="10635348" cy="4463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Among all operators, there is defined precedence: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C54568-8A6B-498A-BB30-36D6C9220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49789"/>
              </p:ext>
            </p:extLst>
          </p:nvPr>
        </p:nvGraphicFramePr>
        <p:xfrm>
          <a:off x="4534143" y="2538930"/>
          <a:ext cx="3487863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69246">
                  <a:extLst>
                    <a:ext uri="{9D8B030D-6E8A-4147-A177-3AD203B41FA5}">
                      <a16:colId xmlns:a16="http://schemas.microsoft.com/office/drawing/2014/main" val="2461847906"/>
                    </a:ext>
                  </a:extLst>
                </a:gridCol>
                <a:gridCol w="1518617">
                  <a:extLst>
                    <a:ext uri="{9D8B030D-6E8A-4147-A177-3AD203B41FA5}">
                      <a16:colId xmlns:a16="http://schemas.microsoft.com/office/drawing/2014/main" val="1178217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*, 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&lt;, &lt;=, &gt;, &gt;=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0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==,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03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1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0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28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DE5C-B47D-40B3-8469-59918664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711A-EBF9-4BEA-BBD4-C951D981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94346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 Java (and most C-family languages), conditionals are evaluated only when needed. This is referred to as </a:t>
            </a:r>
            <a:r>
              <a:rPr lang="en-US" b="1" dirty="0">
                <a:solidFill>
                  <a:srgbClr val="FFC000"/>
                </a:solidFill>
              </a:rPr>
              <a:t>short circuit evaluation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658F1-9838-40F4-96B6-A0842E80BA08}"/>
              </a:ext>
            </a:extLst>
          </p:cNvPr>
          <p:cNvSpPr txBox="1"/>
          <p:nvPr/>
        </p:nvSpPr>
        <p:spPr>
          <a:xfrm>
            <a:off x="2372901" y="3199676"/>
            <a:ext cx="7861970" cy="202425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nyans</a:t>
            </a:r>
            <a:r>
              <a:rPr lang="en-US" sz="1400" dirty="0">
                <a:latin typeface="Consolas" panose="020B0609020204030204" pitchFamily="49" charset="0"/>
              </a:rPr>
              <a:t> = 100;</a:t>
            </a:r>
          </a:p>
          <a:p>
            <a:pPr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noms</a:t>
            </a:r>
            <a:r>
              <a:rPr lang="en-US" sz="1400" dirty="0">
                <a:latin typeface="Consolas" panose="020B0609020204030204" pitchFamily="49" charset="0"/>
              </a:rPr>
              <a:t> = 50;</a:t>
            </a:r>
          </a:p>
          <a:p>
            <a:pPr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kanhaz</a:t>
            </a:r>
            <a:r>
              <a:rPr lang="en-US" sz="1400" dirty="0">
                <a:latin typeface="Consolas" panose="020B0609020204030204" pitchFamily="49" charset="0"/>
              </a:rPr>
              <a:t> = 20;</a:t>
            </a: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if (</a:t>
            </a:r>
            <a:r>
              <a:rPr lang="en-US" sz="1400" dirty="0" err="1">
                <a:latin typeface="Consolas" panose="020B0609020204030204" pitchFamily="49" charset="0"/>
              </a:rPr>
              <a:t>canhaz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latin typeface="Consolas" panose="020B0609020204030204" pitchFamily="49" charset="0"/>
              </a:rPr>
              <a:t>noms</a:t>
            </a:r>
            <a:r>
              <a:rPr lang="en-US" sz="1400" dirty="0">
                <a:latin typeface="Consolas" panose="020B0609020204030204" pitchFamily="49" charset="0"/>
              </a:rPr>
              <a:t> &amp;&amp; </a:t>
            </a:r>
            <a:r>
              <a:rPr lang="en-US" sz="1400" dirty="0" err="1">
                <a:latin typeface="Consolas" panose="020B0609020204030204" pitchFamily="49" charset="0"/>
              </a:rPr>
              <a:t>nyans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latin typeface="Consolas" panose="020B0609020204030204" pitchFamily="49" charset="0"/>
              </a:rPr>
              <a:t>noms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("Much </a:t>
            </a:r>
            <a:r>
              <a:rPr lang="en-US" sz="1400" dirty="0" err="1">
                <a:latin typeface="Consolas" panose="020B0609020204030204" pitchFamily="49" charset="0"/>
              </a:rPr>
              <a:t>kanhaz</a:t>
            </a:r>
            <a:r>
              <a:rPr lang="en-US" sz="1400" dirty="0">
                <a:latin typeface="Consolas" panose="020B0609020204030204" pitchFamily="49" charset="0"/>
              </a:rPr>
              <a:t>. Wow!");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Kthxbai</a:t>
            </a:r>
            <a:r>
              <a:rPr lang="en-US" sz="1400" dirty="0">
                <a:latin typeface="Consolas" panose="020B0609020204030204" pitchFamily="49" charset="0"/>
              </a:rPr>
              <a:t>.");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A52FB6-636E-4CA1-9779-DBEC5CC4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53540"/>
              </p:ext>
            </p:extLst>
          </p:nvPr>
        </p:nvGraphicFramePr>
        <p:xfrm>
          <a:off x="2011159" y="3199676"/>
          <a:ext cx="361742" cy="2024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024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5CC74951-344C-4FA0-97F9-DD6935533847}"/>
              </a:ext>
            </a:extLst>
          </p:cNvPr>
          <p:cNvSpPr/>
          <p:nvPr/>
        </p:nvSpPr>
        <p:spPr>
          <a:xfrm>
            <a:off x="2734643" y="4174067"/>
            <a:ext cx="1430957" cy="279400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2BD2DE-BAD4-45D2-BD4A-45C72A2EB472}"/>
              </a:ext>
            </a:extLst>
          </p:cNvPr>
          <p:cNvCxnSpPr>
            <a:cxnSpLocks/>
            <a:stCxn id="6" idx="7"/>
            <a:endCxn id="8" idx="1"/>
          </p:cNvCxnSpPr>
          <p:nvPr/>
        </p:nvCxnSpPr>
        <p:spPr>
          <a:xfrm flipV="1">
            <a:off x="3956041" y="3659075"/>
            <a:ext cx="4567835" cy="555909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06B4C-FBBA-4984-917B-14646E2AA8E3}"/>
              </a:ext>
            </a:extLst>
          </p:cNvPr>
          <p:cNvSpPr txBox="1"/>
          <p:nvPr/>
        </p:nvSpPr>
        <p:spPr>
          <a:xfrm>
            <a:off x="8523876" y="3366687"/>
            <a:ext cx="1529221" cy="5847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Evaluates to “false”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79817A-AE8A-48FA-8313-4FA364609F6A}"/>
              </a:ext>
            </a:extLst>
          </p:cNvPr>
          <p:cNvSpPr/>
          <p:nvPr/>
        </p:nvSpPr>
        <p:spPr>
          <a:xfrm>
            <a:off x="4394110" y="4174067"/>
            <a:ext cx="1430957" cy="279400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49C429-BDD7-4215-9172-C71C0A72A9A6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>
            <a:off x="5825067" y="4313767"/>
            <a:ext cx="2698809" cy="97094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F0CD73-9FA7-477E-A009-2BC7796C8B25}"/>
              </a:ext>
            </a:extLst>
          </p:cNvPr>
          <p:cNvSpPr txBox="1"/>
          <p:nvPr/>
        </p:nvSpPr>
        <p:spPr>
          <a:xfrm>
            <a:off x="8523876" y="4118473"/>
            <a:ext cx="1529221" cy="5847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Never evaluated!</a:t>
            </a:r>
          </a:p>
        </p:txBody>
      </p:sp>
    </p:spTree>
    <p:extLst>
      <p:ext uri="{BB962C8B-B14F-4D97-AF65-F5344CB8AC3E}">
        <p14:creationId xmlns:p14="http://schemas.microsoft.com/office/powerpoint/2010/main" val="357849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10C7-FB18-4625-863D-2BABC10B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4964"/>
            <a:ext cx="10353761" cy="1326321"/>
          </a:xfrm>
        </p:spPr>
        <p:txBody>
          <a:bodyPr/>
          <a:lstStyle/>
          <a:p>
            <a:r>
              <a:rPr lang="en-US" dirty="0"/>
              <a:t>Selection: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E273-4EB0-4419-A20F-0A002B78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92324"/>
            <a:ext cx="10353762" cy="49570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</a:rPr>
              <a:t>Selection</a:t>
            </a:r>
            <a:r>
              <a:rPr lang="en-US" dirty="0"/>
              <a:t> is a type of </a:t>
            </a:r>
            <a:r>
              <a:rPr lang="en-US" b="1" dirty="0">
                <a:solidFill>
                  <a:srgbClr val="FFC000"/>
                </a:solidFill>
              </a:rPr>
              <a:t>branching</a:t>
            </a:r>
            <a:r>
              <a:rPr lang="en-US" dirty="0"/>
              <a:t> where the program selects one course of action.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1D53B-707F-4E4E-A6AC-3C1E8228AC6D}"/>
              </a:ext>
            </a:extLst>
          </p:cNvPr>
          <p:cNvSpPr txBox="1"/>
          <p:nvPr/>
        </p:nvSpPr>
        <p:spPr>
          <a:xfrm>
            <a:off x="1137139" y="1911163"/>
            <a:ext cx="7374957" cy="446986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java.util.Scanner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NumberGuessingGame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Scanner </a:t>
            </a:r>
            <a:r>
              <a:rPr lang="en-US" sz="1400" dirty="0" err="1">
                <a:latin typeface="Consolas" panose="020B0609020204030204" pitchFamily="49" charset="0"/>
              </a:rPr>
              <a:t>myScanner</a:t>
            </a:r>
            <a:r>
              <a:rPr lang="en-US" sz="1400" dirty="0"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// Print a greeting and read in a number.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("Try to guess my number!\</a:t>
            </a:r>
            <a:r>
              <a:rPr lang="en-US" sz="1400" dirty="0" err="1">
                <a:latin typeface="Consolas" panose="020B0609020204030204" pitchFamily="49" charset="0"/>
              </a:rPr>
              <a:t>nWhat's</a:t>
            </a:r>
            <a:r>
              <a:rPr lang="en-US" sz="1400" dirty="0">
                <a:latin typeface="Consolas" panose="020B0609020204030204" pitchFamily="49" charset="0"/>
              </a:rPr>
              <a:t> your guess?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guess = </a:t>
            </a:r>
            <a:r>
              <a:rPr lang="en-US" sz="1400" dirty="0" err="1">
                <a:latin typeface="Consolas" panose="020B0609020204030204" pitchFamily="49" charset="0"/>
              </a:rPr>
              <a:t>myScanner.nextInt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(guess == 10)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("Wow, you must be psychic!");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("See </a:t>
            </a:r>
            <a:r>
              <a:rPr lang="en-US" sz="1400" dirty="0" err="1">
                <a:latin typeface="Consolas" panose="020B0609020204030204" pitchFamily="49" charset="0"/>
              </a:rPr>
              <a:t>ya</a:t>
            </a:r>
            <a:r>
              <a:rPr lang="en-US" sz="1400" dirty="0">
                <a:latin typeface="Consolas" panose="020B0609020204030204" pitchFamily="49" charset="0"/>
              </a:rPr>
              <a:t> later!");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5933B7-B085-4531-B5C2-4F829D356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94177"/>
              </p:ext>
            </p:extLst>
          </p:nvPr>
        </p:nvGraphicFramePr>
        <p:xfrm>
          <a:off x="775397" y="1911163"/>
          <a:ext cx="361742" cy="44698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4698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6BD8E55-2E97-4FD1-B009-0B62779C27EF}"/>
              </a:ext>
            </a:extLst>
          </p:cNvPr>
          <p:cNvSpPr txBox="1"/>
          <p:nvPr/>
        </p:nvSpPr>
        <p:spPr>
          <a:xfrm>
            <a:off x="8682522" y="2196368"/>
            <a:ext cx="2690637" cy="158742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Try to guess my number!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What’s your guess? 10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Wow, you must be psychic!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See </a:t>
            </a:r>
            <a:r>
              <a:rPr lang="en-US" sz="1400" dirty="0" err="1">
                <a:latin typeface="Consolas" panose="020B0609020204030204" pitchFamily="49" charset="0"/>
              </a:rPr>
              <a:t>ya</a:t>
            </a:r>
            <a:r>
              <a:rPr lang="en-US" sz="1400" dirty="0">
                <a:latin typeface="Consolas" panose="020B0609020204030204" pitchFamily="49" charset="0"/>
              </a:rPr>
              <a:t> later!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271EE9F-EE9C-44D2-8754-DE40A360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901" y="1854539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5F89E-A345-4C4D-ADD7-FE6F8D5FB3CF}"/>
              </a:ext>
            </a:extLst>
          </p:cNvPr>
          <p:cNvSpPr txBox="1"/>
          <p:nvPr/>
        </p:nvSpPr>
        <p:spPr>
          <a:xfrm>
            <a:off x="8682522" y="4520801"/>
            <a:ext cx="2690637" cy="85757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Try to guess my number!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What’s your guess? 5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See </a:t>
            </a:r>
            <a:r>
              <a:rPr lang="en-US" sz="1400" dirty="0" err="1">
                <a:latin typeface="Consolas" panose="020B0609020204030204" pitchFamily="49" charset="0"/>
              </a:rPr>
              <a:t>ya</a:t>
            </a:r>
            <a:r>
              <a:rPr lang="en-US" sz="1400" dirty="0">
                <a:latin typeface="Consolas" panose="020B0609020204030204" pitchFamily="49" charset="0"/>
              </a:rPr>
              <a:t> later!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AA9B623-DA06-43EB-A1AC-EC74B78C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901" y="4178972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827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10C7-FB18-4625-863D-2BABC10B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4964"/>
            <a:ext cx="10353761" cy="1134085"/>
          </a:xfrm>
        </p:spPr>
        <p:txBody>
          <a:bodyPr/>
          <a:lstStyle/>
          <a:p>
            <a:r>
              <a:rPr lang="en-US" dirty="0"/>
              <a:t>Selection: If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E273-4EB0-4419-A20F-0A002B78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92324"/>
            <a:ext cx="10353762" cy="495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often use a </a:t>
            </a:r>
            <a:r>
              <a:rPr lang="en-US" b="1" dirty="0">
                <a:solidFill>
                  <a:srgbClr val="FFC000"/>
                </a:solidFill>
              </a:rPr>
              <a:t>block</a:t>
            </a:r>
            <a:r>
              <a:rPr lang="en-US" dirty="0"/>
              <a:t> to represent multiple statements as one.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1D53B-707F-4E4E-A6AC-3C1E8228AC6D}"/>
              </a:ext>
            </a:extLst>
          </p:cNvPr>
          <p:cNvSpPr txBox="1"/>
          <p:nvPr/>
        </p:nvSpPr>
        <p:spPr>
          <a:xfrm>
            <a:off x="1192961" y="1939095"/>
            <a:ext cx="7212011" cy="350100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PortalFun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long universe = </a:t>
            </a:r>
            <a:r>
              <a:rPr lang="en-US" sz="1400" dirty="0" err="1">
                <a:latin typeface="Consolas" panose="020B0609020204030204" pitchFamily="49" charset="0"/>
              </a:rPr>
              <a:t>Math.round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Math.random</a:t>
            </a:r>
            <a:r>
              <a:rPr lang="en-US" sz="1400" dirty="0">
                <a:latin typeface="Consolas" panose="020B0609020204030204" pitchFamily="49" charset="0"/>
              </a:rPr>
              <a:t>() * 500.0);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(universe &gt; 300)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("Alright! We found C" + universe + "!");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("Time to get </a:t>
            </a:r>
            <a:r>
              <a:rPr lang="en-US" sz="1400" dirty="0" err="1">
                <a:latin typeface="Consolas" panose="020B0609020204030204" pitchFamily="49" charset="0"/>
              </a:rPr>
              <a:t>schwifty</a:t>
            </a:r>
            <a:r>
              <a:rPr lang="en-US" sz="1400" dirty="0">
                <a:latin typeface="Consolas" panose="020B0609020204030204" pitchFamily="49" charset="0"/>
              </a:rPr>
              <a:t>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}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("Time to get going..");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5933B7-B085-4531-B5C2-4F829D3568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1220" y="1939096"/>
          <a:ext cx="361742" cy="3501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501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6BD8E55-2E97-4FD1-B009-0B62779C27EF}"/>
              </a:ext>
            </a:extLst>
          </p:cNvPr>
          <p:cNvSpPr txBox="1"/>
          <p:nvPr/>
        </p:nvSpPr>
        <p:spPr>
          <a:xfrm>
            <a:off x="8628153" y="2196369"/>
            <a:ext cx="2690637" cy="82856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Alright! We found C500!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Time to get </a:t>
            </a:r>
            <a:r>
              <a:rPr lang="en-US" sz="1400" dirty="0" err="1">
                <a:latin typeface="Consolas" panose="020B0609020204030204" pitchFamily="49" charset="0"/>
              </a:rPr>
              <a:t>schwifty</a:t>
            </a:r>
            <a:r>
              <a:rPr lang="en-US" sz="1400" dirty="0">
                <a:latin typeface="Consolas" panose="020B0609020204030204" pitchFamily="49" charset="0"/>
              </a:rPr>
              <a:t>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Time to get going.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271EE9F-EE9C-44D2-8754-DE40A360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532" y="1854539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5F89E-A345-4C4D-ADD7-FE6F8D5FB3CF}"/>
              </a:ext>
            </a:extLst>
          </p:cNvPr>
          <p:cNvSpPr txBox="1"/>
          <p:nvPr/>
        </p:nvSpPr>
        <p:spPr>
          <a:xfrm>
            <a:off x="8628153" y="3775103"/>
            <a:ext cx="2690637" cy="3322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Time to get going. 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AA9B623-DA06-43EB-A1AC-EC74B78C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532" y="3433273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04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6A38-71F2-45D2-B6AD-40C57662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AE73CD-E7E3-4017-A45C-FC7AE88B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056590"/>
              </p:ext>
            </p:extLst>
          </p:nvPr>
        </p:nvGraphicFramePr>
        <p:xfrm>
          <a:off x="2112059" y="2751466"/>
          <a:ext cx="7957232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96622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701864">
                  <a:extLst>
                    <a:ext uri="{9D8B030D-6E8A-4147-A177-3AD203B41FA5}">
                      <a16:colId xmlns:a16="http://schemas.microsoft.com/office/drawing/2014/main" val="2461847906"/>
                    </a:ext>
                  </a:extLst>
                </a:gridCol>
                <a:gridCol w="2510893">
                  <a:extLst>
                    <a:ext uri="{9D8B030D-6E8A-4147-A177-3AD203B41FA5}">
                      <a16:colId xmlns:a16="http://schemas.microsoft.com/office/drawing/2014/main" val="1178217579"/>
                    </a:ext>
                  </a:extLst>
                </a:gridCol>
                <a:gridCol w="1047853">
                  <a:extLst>
                    <a:ext uri="{9D8B030D-6E8A-4147-A177-3AD203B41FA5}">
                      <a16:colId xmlns:a16="http://schemas.microsoft.com/office/drawing/2014/main" val="21665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&lt;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&gt;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&lt;=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&gt;= 7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==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0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!=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03287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522DB-A661-4A4B-84DC-A7AC4E33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47" y="1812630"/>
            <a:ext cx="10635348" cy="4463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</a:rPr>
              <a:t>Relational operators </a:t>
            </a:r>
            <a:r>
              <a:rPr lang="en-US" dirty="0"/>
              <a:t>let us compare two values.</a:t>
            </a:r>
          </a:p>
        </p:txBody>
      </p:sp>
    </p:spTree>
    <p:extLst>
      <p:ext uri="{BB962C8B-B14F-4D97-AF65-F5344CB8AC3E}">
        <p14:creationId xmlns:p14="http://schemas.microsoft.com/office/powerpoint/2010/main" val="192713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10C7-FB18-4625-863D-2BABC10B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4964"/>
            <a:ext cx="10353761" cy="1134085"/>
          </a:xfrm>
        </p:spPr>
        <p:txBody>
          <a:bodyPr/>
          <a:lstStyle/>
          <a:p>
            <a:r>
              <a:rPr lang="en-US" dirty="0"/>
              <a:t>Selection: If /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E273-4EB0-4419-A20F-0A002B78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92324"/>
            <a:ext cx="10353762" cy="495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If we have several options, we can compare them one after another.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1D53B-707F-4E4E-A6AC-3C1E8228AC6D}"/>
              </a:ext>
            </a:extLst>
          </p:cNvPr>
          <p:cNvSpPr txBox="1"/>
          <p:nvPr/>
        </p:nvSpPr>
        <p:spPr>
          <a:xfrm>
            <a:off x="1076901" y="1944038"/>
            <a:ext cx="7513516" cy="375070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PortalFun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long universe = </a:t>
            </a:r>
            <a:r>
              <a:rPr lang="en-US" sz="1400" dirty="0" err="1">
                <a:latin typeface="Consolas" panose="020B0609020204030204" pitchFamily="49" charset="0"/>
              </a:rPr>
              <a:t>Math.round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Math.random</a:t>
            </a:r>
            <a:r>
              <a:rPr lang="en-US" sz="1400" dirty="0">
                <a:latin typeface="Consolas" panose="020B0609020204030204" pitchFamily="49" charset="0"/>
              </a:rPr>
              <a:t>() * 600.0);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(universe &gt; 300)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("Alright! We found C" + universe + "!");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("Time to get </a:t>
            </a:r>
            <a:r>
              <a:rPr lang="en-US" sz="1400" dirty="0" err="1">
                <a:latin typeface="Consolas" panose="020B0609020204030204" pitchFamily="49" charset="0"/>
              </a:rPr>
              <a:t>schwifty</a:t>
            </a:r>
            <a:r>
              <a:rPr lang="en-US" sz="1400" dirty="0">
                <a:latin typeface="Consolas" panose="020B0609020204030204" pitchFamily="49" charset="0"/>
              </a:rPr>
              <a:t>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("Ugh. This is terrible.");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5933B7-B085-4531-B5C2-4F829D356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49321"/>
              </p:ext>
            </p:extLst>
          </p:nvPr>
        </p:nvGraphicFramePr>
        <p:xfrm>
          <a:off x="715160" y="1944039"/>
          <a:ext cx="361742" cy="37507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7507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6BD8E55-2E97-4FD1-B009-0B62779C27EF}"/>
              </a:ext>
            </a:extLst>
          </p:cNvPr>
          <p:cNvSpPr txBox="1"/>
          <p:nvPr/>
        </p:nvSpPr>
        <p:spPr>
          <a:xfrm>
            <a:off x="8731949" y="2191427"/>
            <a:ext cx="2824089" cy="58637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Alright! We found C501!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Time to get </a:t>
            </a:r>
            <a:r>
              <a:rPr lang="en-US" sz="1400" dirty="0" err="1">
                <a:latin typeface="Consolas" panose="020B0609020204030204" pitchFamily="49" charset="0"/>
              </a:rPr>
              <a:t>schwifty</a:t>
            </a:r>
            <a:r>
              <a:rPr lang="en-US" sz="1400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271EE9F-EE9C-44D2-8754-DE40A360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328" y="1849597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5F89E-A345-4C4D-ADD7-FE6F8D5FB3CF}"/>
              </a:ext>
            </a:extLst>
          </p:cNvPr>
          <p:cNvSpPr txBox="1"/>
          <p:nvPr/>
        </p:nvSpPr>
        <p:spPr>
          <a:xfrm>
            <a:off x="8731949" y="3852731"/>
            <a:ext cx="2824089" cy="3322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Ugh. This is terrible.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AA9B623-DA06-43EB-A1AC-EC74B78C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328" y="3510901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214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10C7-FB18-4625-863D-2BABC10B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4964"/>
            <a:ext cx="10353761" cy="1134085"/>
          </a:xfrm>
        </p:spPr>
        <p:txBody>
          <a:bodyPr/>
          <a:lstStyle/>
          <a:p>
            <a:r>
              <a:rPr lang="en-US" dirty="0"/>
              <a:t>Selection: If / ELSE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E273-4EB0-4419-A20F-0A002B78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92324"/>
            <a:ext cx="10353762" cy="495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If we have several options, we can compare them one after another.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1D53B-707F-4E4E-A6AC-3C1E8228AC6D}"/>
              </a:ext>
            </a:extLst>
          </p:cNvPr>
          <p:cNvSpPr txBox="1"/>
          <p:nvPr/>
        </p:nvSpPr>
        <p:spPr>
          <a:xfrm>
            <a:off x="1076901" y="1944038"/>
            <a:ext cx="7513516" cy="425999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PortalFun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long universe = </a:t>
            </a:r>
            <a:r>
              <a:rPr lang="en-US" sz="1400" dirty="0" err="1">
                <a:latin typeface="Consolas" panose="020B0609020204030204" pitchFamily="49" charset="0"/>
              </a:rPr>
              <a:t>Math.round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Math.random</a:t>
            </a:r>
            <a:r>
              <a:rPr lang="en-US" sz="1400" dirty="0">
                <a:latin typeface="Consolas" panose="020B0609020204030204" pitchFamily="49" charset="0"/>
              </a:rPr>
              <a:t>() * 600.0);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(universe &gt; 300)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("Alright! We found C" + universe + "!");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("Time to get </a:t>
            </a:r>
            <a:r>
              <a:rPr lang="en-US" sz="1400" dirty="0" err="1">
                <a:latin typeface="Consolas" panose="020B0609020204030204" pitchFamily="49" charset="0"/>
              </a:rPr>
              <a:t>schwifty</a:t>
            </a:r>
            <a:r>
              <a:rPr lang="en-US" sz="1400" dirty="0">
                <a:latin typeface="Consolas" panose="020B0609020204030204" pitchFamily="49" charset="0"/>
              </a:rPr>
              <a:t>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 if (universe == 187)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 Ugh. We ended up in C187.");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("At least we’re not in C187.");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5933B7-B085-4531-B5C2-4F829D356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76777"/>
              </p:ext>
            </p:extLst>
          </p:nvPr>
        </p:nvGraphicFramePr>
        <p:xfrm>
          <a:off x="715160" y="1944039"/>
          <a:ext cx="361742" cy="4259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2599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6BD8E55-2E97-4FD1-B009-0B62779C27EF}"/>
              </a:ext>
            </a:extLst>
          </p:cNvPr>
          <p:cNvSpPr txBox="1"/>
          <p:nvPr/>
        </p:nvSpPr>
        <p:spPr>
          <a:xfrm>
            <a:off x="8731949" y="2191427"/>
            <a:ext cx="2824089" cy="58637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Alright! We found C501!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Time to get </a:t>
            </a:r>
            <a:r>
              <a:rPr lang="en-US" sz="1400" dirty="0" err="1">
                <a:latin typeface="Consolas" panose="020B0609020204030204" pitchFamily="49" charset="0"/>
              </a:rPr>
              <a:t>schwifty</a:t>
            </a:r>
            <a:r>
              <a:rPr lang="en-US" sz="1400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271EE9F-EE9C-44D2-8754-DE40A360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328" y="1849597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5F89E-A345-4C4D-ADD7-FE6F8D5FB3CF}"/>
              </a:ext>
            </a:extLst>
          </p:cNvPr>
          <p:cNvSpPr txBox="1"/>
          <p:nvPr/>
        </p:nvSpPr>
        <p:spPr>
          <a:xfrm>
            <a:off x="8731949" y="3852731"/>
            <a:ext cx="2824089" cy="3322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Ugh. We ended up in C187.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AA9B623-DA06-43EB-A1AC-EC74B78C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328" y="3510901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DB6BB-4320-4374-B94C-77386A857F66}"/>
              </a:ext>
            </a:extLst>
          </p:cNvPr>
          <p:cNvSpPr txBox="1"/>
          <p:nvPr/>
        </p:nvSpPr>
        <p:spPr>
          <a:xfrm>
            <a:off x="8731949" y="5348895"/>
            <a:ext cx="2824089" cy="3322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At least we’re not in C187.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CB55AF56-FBCC-4815-B736-7B5FEC82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328" y="5010341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615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10C7-FB18-4625-863D-2BABC10B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4964"/>
            <a:ext cx="10353761" cy="1134085"/>
          </a:xfrm>
        </p:spPr>
        <p:txBody>
          <a:bodyPr/>
          <a:lstStyle/>
          <a:p>
            <a:r>
              <a:rPr lang="en-US" dirty="0"/>
              <a:t>Selection: If / ELSE 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E273-4EB0-4419-A20F-0A002B78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92324"/>
            <a:ext cx="10353762" cy="495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also </a:t>
            </a:r>
            <a:r>
              <a:rPr lang="en-US" b="1" dirty="0">
                <a:solidFill>
                  <a:srgbClr val="FFC000"/>
                </a:solidFill>
              </a:rPr>
              <a:t>nest</a:t>
            </a:r>
            <a:r>
              <a:rPr lang="en-US" dirty="0"/>
              <a:t> a selection inside of another.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1D53B-707F-4E4E-A6AC-3C1E8228AC6D}"/>
              </a:ext>
            </a:extLst>
          </p:cNvPr>
          <p:cNvSpPr txBox="1"/>
          <p:nvPr/>
        </p:nvSpPr>
        <p:spPr>
          <a:xfrm>
            <a:off x="995252" y="1934153"/>
            <a:ext cx="7652076" cy="426987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PortalFun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long universe = </a:t>
            </a:r>
            <a:r>
              <a:rPr lang="en-US" sz="1400" dirty="0" err="1">
                <a:latin typeface="Consolas" panose="020B0609020204030204" pitchFamily="49" charset="0"/>
              </a:rPr>
              <a:t>Math.round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Math.random</a:t>
            </a:r>
            <a:r>
              <a:rPr lang="en-US" sz="1400" dirty="0">
                <a:latin typeface="Consolas" panose="020B0609020204030204" pitchFamily="49" charset="0"/>
              </a:rPr>
              <a:t>() * 600.0);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(universe &gt; 300)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("C" + universe + "! Time to get </a:t>
            </a:r>
            <a:r>
              <a:rPr lang="en-US" sz="1400" dirty="0" err="1">
                <a:latin typeface="Consolas" panose="020B0609020204030204" pitchFamily="49" charset="0"/>
              </a:rPr>
              <a:t>schwifty</a:t>
            </a:r>
            <a:r>
              <a:rPr lang="en-US" sz="1400" dirty="0">
                <a:latin typeface="Consolas" panose="020B0609020204030204" pitchFamily="49" charset="0"/>
              </a:rPr>
              <a:t>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if (universe == 187)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 Ugh. We ended up in C187.");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("At least we’re not in C187.");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5933B7-B085-4531-B5C2-4F829D356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28090"/>
              </p:ext>
            </p:extLst>
          </p:nvPr>
        </p:nvGraphicFramePr>
        <p:xfrm>
          <a:off x="633510" y="1934153"/>
          <a:ext cx="368413" cy="4269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413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2698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6BD8E55-2E97-4FD1-B009-0B62779C27EF}"/>
              </a:ext>
            </a:extLst>
          </p:cNvPr>
          <p:cNvSpPr txBox="1"/>
          <p:nvPr/>
        </p:nvSpPr>
        <p:spPr>
          <a:xfrm>
            <a:off x="8731949" y="2191428"/>
            <a:ext cx="2824089" cy="33260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C502! Time to get </a:t>
            </a:r>
            <a:r>
              <a:rPr lang="en-US" sz="1400" dirty="0" err="1">
                <a:latin typeface="Consolas" panose="020B0609020204030204" pitchFamily="49" charset="0"/>
              </a:rPr>
              <a:t>schwifty</a:t>
            </a:r>
            <a:r>
              <a:rPr lang="en-US" sz="1400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271EE9F-EE9C-44D2-8754-DE40A360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328" y="1849597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5F89E-A345-4C4D-ADD7-FE6F8D5FB3CF}"/>
              </a:ext>
            </a:extLst>
          </p:cNvPr>
          <p:cNvSpPr txBox="1"/>
          <p:nvPr/>
        </p:nvSpPr>
        <p:spPr>
          <a:xfrm>
            <a:off x="8731949" y="3852731"/>
            <a:ext cx="2824089" cy="3322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Ugh. We ended up in C187.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AA9B623-DA06-43EB-A1AC-EC74B78C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328" y="3510901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DB6BB-4320-4374-B94C-77386A857F66}"/>
              </a:ext>
            </a:extLst>
          </p:cNvPr>
          <p:cNvSpPr txBox="1"/>
          <p:nvPr/>
        </p:nvSpPr>
        <p:spPr>
          <a:xfrm>
            <a:off x="8731949" y="5348895"/>
            <a:ext cx="2824089" cy="3322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At least we’re not in C187.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CB55AF56-FBCC-4815-B736-7B5FEC82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328" y="5010341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28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ED55-AC10-4504-A5C8-E6CB61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07308"/>
            <a:ext cx="10353761" cy="1326321"/>
          </a:xfrm>
        </p:spPr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65F1-7640-4E27-A28F-AFFC1A69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1120"/>
            <a:ext cx="10353762" cy="47256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switch statement</a:t>
            </a:r>
            <a:r>
              <a:rPr lang="en-US" dirty="0"/>
              <a:t> allows us to check a single variable against multiple values: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B95F9-7FFA-4E73-AD45-9B467FB9867D}"/>
              </a:ext>
            </a:extLst>
          </p:cNvPr>
          <p:cNvSpPr txBox="1"/>
          <p:nvPr/>
        </p:nvSpPr>
        <p:spPr>
          <a:xfrm>
            <a:off x="2305168" y="1573689"/>
            <a:ext cx="7861970" cy="502057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switch (</a:t>
            </a:r>
            <a:r>
              <a:rPr lang="en-US" sz="1400" dirty="0" err="1">
                <a:latin typeface="Consolas" panose="020B0609020204030204" pitchFamily="49" charset="0"/>
              </a:rPr>
              <a:t>numberOfWheels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case 0: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("You have these things called 'feet'.");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break;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case 1: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("You're riding a unicycle!");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break;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case 2: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("You've got a bike. Is it motor powered?");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break;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case 3: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("You're riding a tricycle. How cute!");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break;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case 4: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("Four-wheeler. Now you're driving for real!");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break;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default: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("WAT.");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406E48-01A4-48CA-8E55-865A384DA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89814"/>
              </p:ext>
            </p:extLst>
          </p:nvPr>
        </p:nvGraphicFramePr>
        <p:xfrm>
          <a:off x="1943426" y="1573689"/>
          <a:ext cx="361742" cy="5020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5020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05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6482-B94F-4DD6-88C0-8EEDCDF6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/ 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5D6C-A129-4EE9-A529-39B72636D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1432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Sometimes we want to quickly determine a value by doing a quick check.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can do this more efficiently with the </a:t>
            </a:r>
            <a:r>
              <a:rPr lang="en-US" b="1" dirty="0">
                <a:solidFill>
                  <a:srgbClr val="FFC000"/>
                </a:solidFill>
              </a:rPr>
              <a:t>ternary operator</a:t>
            </a:r>
            <a:r>
              <a:rPr lang="en-US" dirty="0"/>
              <a:t> (conditional expression).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C2883-0962-4C86-A7B8-382AD06B0BBC}"/>
              </a:ext>
            </a:extLst>
          </p:cNvPr>
          <p:cNvSpPr txBox="1"/>
          <p:nvPr/>
        </p:nvSpPr>
        <p:spPr>
          <a:xfrm>
            <a:off x="2305168" y="2682739"/>
            <a:ext cx="7861970" cy="152573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String message;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if (</a:t>
            </a:r>
            <a:r>
              <a:rPr lang="en-US" sz="1400" dirty="0" err="1">
                <a:latin typeface="Consolas" panose="020B0609020204030204" pitchFamily="49" charset="0"/>
              </a:rPr>
              <a:t>bob.isZombie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message = "Brains...";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message = "Help! I don't want to die!";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1F0E12-17E3-47F2-9355-B5E4D0530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91804"/>
              </p:ext>
            </p:extLst>
          </p:nvPr>
        </p:nvGraphicFramePr>
        <p:xfrm>
          <a:off x="1943426" y="2682739"/>
          <a:ext cx="361742" cy="1525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257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CF8168-C443-42D0-80CD-ED313E095CE6}"/>
              </a:ext>
            </a:extLst>
          </p:cNvPr>
          <p:cNvSpPr txBox="1"/>
          <p:nvPr/>
        </p:nvSpPr>
        <p:spPr>
          <a:xfrm>
            <a:off x="2305167" y="5116429"/>
            <a:ext cx="7861971" cy="33116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String message = </a:t>
            </a:r>
            <a:r>
              <a:rPr lang="en-US" sz="1400" dirty="0" err="1">
                <a:latin typeface="Consolas" panose="020B0609020204030204" pitchFamily="49" charset="0"/>
              </a:rPr>
              <a:t>bob.isZombie</a:t>
            </a:r>
            <a:r>
              <a:rPr lang="en-US" sz="1400" dirty="0">
                <a:latin typeface="Consolas" panose="020B0609020204030204" pitchFamily="49" charset="0"/>
              </a:rPr>
              <a:t>() ? "Brains..." : "Help! I don't want to die!";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22EA72-8043-4009-9128-D61420EB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28953"/>
              </p:ext>
            </p:extLst>
          </p:nvPr>
        </p:nvGraphicFramePr>
        <p:xfrm>
          <a:off x="1943426" y="5116429"/>
          <a:ext cx="362959" cy="331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295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311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35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2088</TotalTime>
  <Words>2354</Words>
  <Application>Microsoft Office PowerPoint</Application>
  <PresentationFormat>Widescreen</PresentationFormat>
  <Paragraphs>629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MS Mincho</vt:lpstr>
      <vt:lpstr>ＭＳ Ｐゴシック</vt:lpstr>
      <vt:lpstr>Arial</vt:lpstr>
      <vt:lpstr>Bookman Old Style</vt:lpstr>
      <vt:lpstr>Calibri</vt:lpstr>
      <vt:lpstr>Consolas</vt:lpstr>
      <vt:lpstr>Courier New</vt:lpstr>
      <vt:lpstr>Rockwell</vt:lpstr>
      <vt:lpstr>Damask</vt:lpstr>
      <vt:lpstr>Control Structures</vt:lpstr>
      <vt:lpstr>Selection: If Statement</vt:lpstr>
      <vt:lpstr>Selection: If Block</vt:lpstr>
      <vt:lpstr>Relational Operators</vt:lpstr>
      <vt:lpstr>Selection: If / ELSE</vt:lpstr>
      <vt:lpstr>Selection: If / ELSE CHAINING</vt:lpstr>
      <vt:lpstr>Selection: If / ELSE Nesting</vt:lpstr>
      <vt:lpstr>Switch Statements</vt:lpstr>
      <vt:lpstr>Conditional / Ternary Operator</vt:lpstr>
      <vt:lpstr>While Loops</vt:lpstr>
      <vt:lpstr>Do-While Loops</vt:lpstr>
      <vt:lpstr>For-Loops</vt:lpstr>
      <vt:lpstr>Nested Loops</vt:lpstr>
      <vt:lpstr>Break Statements</vt:lpstr>
      <vt:lpstr>Continue Statements</vt:lpstr>
      <vt:lpstr>Logical Operators</vt:lpstr>
      <vt:lpstr>Precedence of All Operators</vt:lpstr>
      <vt:lpstr>Short-Circuit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Jeremiah Blanchard</cp:lastModifiedBy>
  <cp:revision>136</cp:revision>
  <dcterms:created xsi:type="dcterms:W3CDTF">2017-08-16T14:30:14Z</dcterms:created>
  <dcterms:modified xsi:type="dcterms:W3CDTF">2018-05-01T15:29:18Z</dcterms:modified>
</cp:coreProperties>
</file>