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11" r:id="rId4"/>
    <p:sldId id="320" r:id="rId5"/>
    <p:sldId id="308" r:id="rId6"/>
    <p:sldId id="310" r:id="rId7"/>
    <p:sldId id="316" r:id="rId8"/>
    <p:sldId id="322" r:id="rId9"/>
    <p:sldId id="309" r:id="rId10"/>
    <p:sldId id="321" r:id="rId11"/>
    <p:sldId id="312" r:id="rId12"/>
    <p:sldId id="314" r:id="rId13"/>
    <p:sldId id="313" r:id="rId14"/>
    <p:sldId id="315" r:id="rId15"/>
    <p:sldId id="317" r:id="rId16"/>
    <p:sldId id="3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63689A0-AAF9-42F3-8261-3EF9B6AB1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4A6B10-5313-460C-931A-28D2A87D58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01F557E-52F3-4970-BFD8-E46F9DCBE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4C73F59-5BDF-4BFC-9FE1-8672F873F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61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7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“Data! Data! Data! I can’t make bricks without clay!”</a:t>
            </a:r>
          </a:p>
          <a:p>
            <a:r>
              <a:rPr lang="en-US" i="1" dirty="0"/>
              <a:t>– Sir Arthur Conan Doyle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AA3D003-3688-48B0-BD1B-9B9A3CDD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067" y="3845639"/>
            <a:ext cx="388884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79D-22A8-495E-B305-07950950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2026-B981-4033-9919-D49AED0B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013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Every primitive type has a </a:t>
            </a:r>
            <a:r>
              <a:rPr lang="en-US" b="1" dirty="0">
                <a:solidFill>
                  <a:srgbClr val="FFC000"/>
                </a:solidFill>
              </a:rPr>
              <a:t>wrapper</a:t>
            </a:r>
            <a:r>
              <a:rPr lang="en-US" dirty="0"/>
              <a:t> that gives us extra functionality.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0B54FD-A9E8-4648-8FC1-9CA83899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92401"/>
              </p:ext>
            </p:extLst>
          </p:nvPr>
        </p:nvGraphicFramePr>
        <p:xfrm>
          <a:off x="1448795" y="2757569"/>
          <a:ext cx="2513605" cy="3717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118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</a:tblGrid>
              <a:tr h="37969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</a:rPr>
                        <a:t>byte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nsolas" panose="020B0609020204030204" pitchFamily="49" charset="0"/>
                        </a:rPr>
                        <a:t>Byte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Short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US" b="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Integer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Void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024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EA7D78-57DA-4920-A176-7B4576696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28538"/>
              </p:ext>
            </p:extLst>
          </p:nvPr>
        </p:nvGraphicFramePr>
        <p:xfrm>
          <a:off x="4172112" y="2757569"/>
          <a:ext cx="6509141" cy="3717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515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3054626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</a:tblGrid>
              <a:tr h="3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highestOneBit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Leftmost bit’s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lowestOneBit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Rightmost bit’s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reverse(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Reverse bits in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rotateLeft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Rotate bits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rotateRight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Rotate bits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b="0" dirty="0">
                          <a:latin typeface="+mn-lt"/>
                        </a:rPr>
                        <a:t> to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 signum(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-1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/>
                        <a:t>, or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/>
                        <a:t> (based on sign)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1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toBinaryString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latin typeface="+mn-lt"/>
                        </a:rPr>
                        <a:t> to binary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String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toHexString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latin typeface="+mn-lt"/>
                        </a:rPr>
                        <a:t> to hexadecimal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String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0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2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E492-3976-483D-9128-AC9998D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17651"/>
            <a:ext cx="10353761" cy="1326321"/>
          </a:xfrm>
        </p:spPr>
        <p:txBody>
          <a:bodyPr/>
          <a:lstStyle/>
          <a:p>
            <a:r>
              <a:rPr lang="en-US" dirty="0"/>
              <a:t>Constant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0823-F553-43AF-99F2-6654A06A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316136"/>
            <a:ext cx="10353762" cy="80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Sometimes we have values that never need to change. These </a:t>
            </a:r>
            <a:r>
              <a:rPr lang="en-US" b="1" dirty="0">
                <a:solidFill>
                  <a:srgbClr val="FFC000"/>
                </a:solidFill>
              </a:rPr>
              <a:t>constants</a:t>
            </a:r>
            <a:r>
              <a:rPr lang="en-US" dirty="0"/>
              <a:t> can be handled more efficiently (and safely) if we tell the compiler: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E5ED6-D2DC-4B29-B83C-63AFF6EA2BE4}"/>
              </a:ext>
            </a:extLst>
          </p:cNvPr>
          <p:cNvSpPr txBox="1"/>
          <p:nvPr/>
        </p:nvSpPr>
        <p:spPr>
          <a:xfrm>
            <a:off x="2398671" y="2124139"/>
            <a:ext cx="7956062" cy="36935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LightNanosecondCalculator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double LIGHT_NANOSECOND_M = 299792458.0 / 1000000000.0;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double M_PER_FT = 0.3048;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your height in feet?");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double height = </a:t>
            </a:r>
            <a:r>
              <a:rPr lang="en-US" sz="1400" dirty="0" err="1">
                <a:latin typeface="Consolas" panose="020B0609020204030204" pitchFamily="49" charset="0"/>
              </a:rPr>
              <a:t>myScanner.nextDouble</a:t>
            </a:r>
            <a:r>
              <a:rPr lang="en-US" sz="1400" dirty="0">
                <a:latin typeface="Consolas" panose="020B0609020204030204" pitchFamily="49" charset="0"/>
              </a:rPr>
              <a:t>() * M_PER_FT / LIGHT_NANOSECOND_M;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("You are " + height + " light-nanoseconds tall!");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9F3253-43AC-4FDE-9141-5501B728C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93583"/>
              </p:ext>
            </p:extLst>
          </p:nvPr>
        </p:nvGraphicFramePr>
        <p:xfrm>
          <a:off x="2036929" y="2124139"/>
          <a:ext cx="361742" cy="369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9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821C36-FF0B-4A03-AE4C-77B02DAB9ABB}"/>
              </a:ext>
            </a:extLst>
          </p:cNvPr>
          <p:cNvSpPr txBox="1"/>
          <p:nvPr/>
        </p:nvSpPr>
        <p:spPr>
          <a:xfrm>
            <a:off x="2036928" y="6106785"/>
            <a:ext cx="8317805" cy="50376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your height in feet?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You are 5.59186849 light-nanoseconds tall!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915C92-897C-4990-B90C-7711BDF6D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6" y="579775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E8F3B-F46B-4966-B28A-DCC0C0A9D1A2}"/>
              </a:ext>
            </a:extLst>
          </p:cNvPr>
          <p:cNvSpPr txBox="1"/>
          <p:nvPr/>
        </p:nvSpPr>
        <p:spPr>
          <a:xfrm>
            <a:off x="4871992" y="6071616"/>
            <a:ext cx="48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42220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E492-3976-483D-9128-AC9998D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518" y="879018"/>
            <a:ext cx="10353761" cy="1326321"/>
          </a:xfrm>
        </p:spPr>
        <p:txBody>
          <a:bodyPr/>
          <a:lstStyle/>
          <a:p>
            <a:r>
              <a:rPr lang="en-US" dirty="0"/>
              <a:t>Constant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0823-F553-43AF-99F2-6654A06A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18" y="2359721"/>
            <a:ext cx="10353762" cy="80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Once declared, constants </a:t>
            </a:r>
            <a:r>
              <a:rPr lang="en-US" u="sng" dirty="0"/>
              <a:t>cannot be changed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E5ED6-D2DC-4B29-B83C-63AFF6EA2BE4}"/>
              </a:ext>
            </a:extLst>
          </p:cNvPr>
          <p:cNvSpPr txBox="1"/>
          <p:nvPr/>
        </p:nvSpPr>
        <p:spPr>
          <a:xfrm>
            <a:off x="2817708" y="3096412"/>
            <a:ext cx="5286919" cy="200802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WhatNotToDo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double LIGHT_NANOSECOND_M = 299792458;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LIGHT_NANOSECOND_M /= 1000000000;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9F3253-43AC-4FDE-9141-5501B728C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0858"/>
              </p:ext>
            </p:extLst>
          </p:nvPr>
        </p:nvGraphicFramePr>
        <p:xfrm>
          <a:off x="2455966" y="3096412"/>
          <a:ext cx="361742" cy="2008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080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E42A9F8-A095-4B48-A90E-1346A7236DCF}"/>
              </a:ext>
            </a:extLst>
          </p:cNvPr>
          <p:cNvGrpSpPr/>
          <p:nvPr/>
        </p:nvGrpSpPr>
        <p:grpSpPr>
          <a:xfrm>
            <a:off x="3636636" y="4323990"/>
            <a:ext cx="3287373" cy="248010"/>
            <a:chOff x="3601912" y="3351717"/>
            <a:chExt cx="3287373" cy="2480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6781FA-BC38-4A53-B89B-0AA06EC13094}"/>
                </a:ext>
              </a:extLst>
            </p:cNvPr>
            <p:cNvSpPr/>
            <p:nvPr/>
          </p:nvSpPr>
          <p:spPr>
            <a:xfrm>
              <a:off x="3601912" y="3351717"/>
              <a:ext cx="3287373" cy="24801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F2CB8D-B413-4E05-A794-46B8FE0FF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912" y="3351717"/>
              <a:ext cx="3287373" cy="248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1E62E8-4C68-4D0C-9C80-70232FAA80EC}"/>
                </a:ext>
              </a:extLst>
            </p:cNvPr>
            <p:cNvCxnSpPr>
              <a:cxnSpLocks/>
            </p:cNvCxnSpPr>
            <p:nvPr/>
          </p:nvCxnSpPr>
          <p:spPr>
            <a:xfrm>
              <a:off x="3601912" y="3351717"/>
              <a:ext cx="3183201" cy="248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5DA6D-50DB-4215-881A-A3F670A502D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24009" y="4447995"/>
            <a:ext cx="1526995" cy="3326"/>
          </a:xfrm>
          <a:prstGeom prst="line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40B547-2ACD-4524-A6A4-51716D160059}"/>
              </a:ext>
            </a:extLst>
          </p:cNvPr>
          <p:cNvGrpSpPr/>
          <p:nvPr/>
        </p:nvGrpSpPr>
        <p:grpSpPr>
          <a:xfrm>
            <a:off x="8451004" y="2930806"/>
            <a:ext cx="1873495" cy="1762433"/>
            <a:chOff x="9503514" y="3475722"/>
            <a:chExt cx="1864766" cy="17677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5B7237-3591-4387-A3B1-B2069F3C47B5}"/>
                </a:ext>
              </a:extLst>
            </p:cNvPr>
            <p:cNvSpPr/>
            <p:nvPr/>
          </p:nvSpPr>
          <p:spPr>
            <a:xfrm>
              <a:off x="9537090" y="3645677"/>
              <a:ext cx="1797615" cy="1590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D028964-DDE0-4AB7-A263-AED11F601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3514" y="3475722"/>
              <a:ext cx="1864766" cy="176771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C277F1-487E-4D13-B56C-9F5809F4F029}"/>
              </a:ext>
            </a:extLst>
          </p:cNvPr>
          <p:cNvSpPr txBox="1"/>
          <p:nvPr/>
        </p:nvSpPr>
        <p:spPr>
          <a:xfrm>
            <a:off x="8490462" y="4765881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Compiler</a:t>
            </a:r>
          </a:p>
        </p:txBody>
      </p:sp>
      <p:pic>
        <p:nvPicPr>
          <p:cNvPr id="35" name="newborn">
            <a:hlinkClick r:id="" action="ppaction://media"/>
            <a:extLst>
              <a:ext uri="{FF2B5EF4-FFF2-40B4-BE49-F238E27FC236}">
                <a16:creationId xmlns:a16="http://schemas.microsoft.com/office/drawing/2014/main" id="{9E415C4C-13C5-443C-9E6E-7F682BEE33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03028" y="621920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253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EB33-E732-417C-8AA5-A8BC4C9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3CA4-AB5C-4D03-BB25-AE6AA56C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9037"/>
            <a:ext cx="10353762" cy="8786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Java (and most languages) can </a:t>
            </a:r>
            <a:r>
              <a:rPr lang="en-US" b="1" i="1" dirty="0">
                <a:solidFill>
                  <a:srgbClr val="FFC000"/>
                </a:solidFill>
              </a:rPr>
              <a:t>implicitly</a:t>
            </a:r>
            <a:r>
              <a:rPr lang="en-US" dirty="0"/>
              <a:t> convert between many basic types, depending on the operation and types involved: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CD029-47A5-4E57-8AF5-F6F04E09B40E}"/>
              </a:ext>
            </a:extLst>
          </p:cNvPr>
          <p:cNvSpPr txBox="1"/>
          <p:nvPr/>
        </p:nvSpPr>
        <p:spPr>
          <a:xfrm>
            <a:off x="2398672" y="2845246"/>
            <a:ext cx="7761328" cy="224371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YouWillBeConverted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final double TAU = </a:t>
            </a:r>
            <a:r>
              <a:rPr lang="en-US" sz="1400" dirty="0" err="1">
                <a:latin typeface="Consolas" panose="020B0609020204030204" pitchFamily="49" charset="0"/>
              </a:rPr>
              <a:t>Math.PI</a:t>
            </a:r>
            <a:r>
              <a:rPr lang="en-US" sz="1400" dirty="0">
                <a:latin typeface="Consolas" panose="020B0609020204030204" pitchFamily="49" charset="0"/>
              </a:rPr>
              <a:t> * 2;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("Tau's value is " + TAU);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7799AC-62ED-4C98-9A13-87C032BDA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95551"/>
              </p:ext>
            </p:extLst>
          </p:nvPr>
        </p:nvGraphicFramePr>
        <p:xfrm>
          <a:off x="2036930" y="2845245"/>
          <a:ext cx="361742" cy="2243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43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10B613-F307-46D2-A462-7FA3C468276E}"/>
              </a:ext>
            </a:extLst>
          </p:cNvPr>
          <p:cNvSpPr txBox="1"/>
          <p:nvPr/>
        </p:nvSpPr>
        <p:spPr>
          <a:xfrm>
            <a:off x="2036929" y="5799825"/>
            <a:ext cx="8123071" cy="30924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Tau's value is 6.283185307179586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015AC10-BA58-4A8A-95DD-EBDF1632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7" y="549079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514F9-771A-4FCA-BAC3-94E26DFE7EBD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6342927" y="3957058"/>
            <a:ext cx="1381368" cy="78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DDD67-006A-4CAD-8ACC-C9CDCA1780F5}"/>
              </a:ext>
            </a:extLst>
          </p:cNvPr>
          <p:cNvSpPr txBox="1"/>
          <p:nvPr/>
        </p:nvSpPr>
        <p:spPr>
          <a:xfrm>
            <a:off x="7724295" y="3664670"/>
            <a:ext cx="2285450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Arithmetic</a:t>
            </a:r>
            <a:br>
              <a:rPr lang="en-US" sz="1600" dirty="0"/>
            </a:br>
            <a:r>
              <a:rPr lang="en-US" sz="1600" dirty="0"/>
              <a:t>integer </a:t>
            </a:r>
            <a:r>
              <a:rPr lang="en-US" sz="1600" b="1" dirty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sz="1600" dirty="0">
                <a:sym typeface="Symbol" panose="05050102010706020507" pitchFamily="18" charset="2"/>
              </a:rPr>
              <a:t> floating pt.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09BAF7-434C-487A-8C68-F7498809618E}"/>
              </a:ext>
            </a:extLst>
          </p:cNvPr>
          <p:cNvSpPr/>
          <p:nvPr/>
        </p:nvSpPr>
        <p:spPr>
          <a:xfrm>
            <a:off x="5121786" y="3833730"/>
            <a:ext cx="1221141" cy="24823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B4540-4A91-4E48-9DBA-05B10D30397B}"/>
              </a:ext>
            </a:extLst>
          </p:cNvPr>
          <p:cNvSpPr txBox="1"/>
          <p:nvPr/>
        </p:nvSpPr>
        <p:spPr>
          <a:xfrm>
            <a:off x="7724295" y="2956076"/>
            <a:ext cx="228545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Assignment</a:t>
            </a:r>
            <a:br>
              <a:rPr lang="en-US" sz="1600" dirty="0"/>
            </a:br>
            <a:r>
              <a:rPr lang="en-US" sz="1600" dirty="0"/>
              <a:t>right type </a:t>
            </a:r>
            <a:r>
              <a:rPr lang="en-US" sz="1600" b="1" dirty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sz="1600" dirty="0">
                <a:sym typeface="Symbol" panose="05050102010706020507" pitchFamily="18" charset="2"/>
              </a:rPr>
              <a:t> left type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EF065-9FD3-4AA1-AD21-56FD1C1CE71C}"/>
              </a:ext>
            </a:extLst>
          </p:cNvPr>
          <p:cNvSpPr txBox="1"/>
          <p:nvPr/>
        </p:nvSpPr>
        <p:spPr>
          <a:xfrm>
            <a:off x="7724294" y="4382642"/>
            <a:ext cx="228545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String Concatenation</a:t>
            </a:r>
            <a:br>
              <a:rPr lang="en-US" sz="1600" dirty="0"/>
            </a:br>
            <a:r>
              <a:rPr lang="en-US" sz="1600" dirty="0"/>
              <a:t>other type </a:t>
            </a:r>
            <a:r>
              <a:rPr lang="en-US" sz="1600" b="1" dirty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sz="1600" dirty="0">
                <a:sym typeface="Symbol" panose="05050102010706020507" pitchFamily="18" charset="2"/>
              </a:rPr>
              <a:t> String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507BDB-C7F4-4426-A902-10F4FB962D25}"/>
              </a:ext>
            </a:extLst>
          </p:cNvPr>
          <p:cNvSpPr/>
          <p:nvPr/>
        </p:nvSpPr>
        <p:spPr>
          <a:xfrm>
            <a:off x="4861367" y="3833729"/>
            <a:ext cx="260420" cy="24823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81C1C4-925E-4EF2-AB7F-EDE7BC983576}"/>
              </a:ext>
            </a:extLst>
          </p:cNvPr>
          <p:cNvCxnSpPr>
            <a:cxnSpLocks/>
            <a:stCxn id="28" idx="0"/>
            <a:endCxn id="17" idx="1"/>
          </p:cNvCxnSpPr>
          <p:nvPr/>
        </p:nvCxnSpPr>
        <p:spPr>
          <a:xfrm flipV="1">
            <a:off x="4991577" y="3248464"/>
            <a:ext cx="2732718" cy="58526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788198-BCFE-4D1E-81A5-947D9A3ACE15}"/>
              </a:ext>
            </a:extLst>
          </p:cNvPr>
          <p:cNvSpPr/>
          <p:nvPr/>
        </p:nvSpPr>
        <p:spPr>
          <a:xfrm>
            <a:off x="5121785" y="4318713"/>
            <a:ext cx="2286012" cy="225847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960504-2D24-4AFE-83E6-F8CD53601151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7407797" y="4431637"/>
            <a:ext cx="316497" cy="243393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21" grpId="0" animBg="1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909C-C7B2-47A1-9598-1B561CA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58FA-DFB4-4B25-96CC-B10847E8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53134"/>
            <a:ext cx="10353762" cy="4966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</a:t>
            </a:r>
            <a:r>
              <a:rPr lang="en-US" b="1" dirty="0">
                <a:solidFill>
                  <a:srgbClr val="FFC000"/>
                </a:solidFill>
              </a:rPr>
              <a:t>explicitly</a:t>
            </a:r>
            <a:r>
              <a:rPr lang="en-US" dirty="0"/>
              <a:t> convert types –known as </a:t>
            </a:r>
            <a:r>
              <a:rPr lang="en-US" b="1" dirty="0">
                <a:solidFill>
                  <a:srgbClr val="FFC000"/>
                </a:solidFill>
              </a:rPr>
              <a:t>type casting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11066-3170-4360-8FA3-B52F4A3209A6}"/>
              </a:ext>
            </a:extLst>
          </p:cNvPr>
          <p:cNvSpPr txBox="1"/>
          <p:nvPr/>
        </p:nvSpPr>
        <p:spPr>
          <a:xfrm>
            <a:off x="2398672" y="2567453"/>
            <a:ext cx="7761328" cy="281832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YouWillBeConverted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final double TAU = </a:t>
            </a:r>
            <a:r>
              <a:rPr lang="en-US" sz="1400" dirty="0" err="1">
                <a:latin typeface="Consolas" panose="020B0609020204030204" pitchFamily="49" charset="0"/>
              </a:rPr>
              <a:t>Math.PI</a:t>
            </a:r>
            <a:r>
              <a:rPr lang="en-US" sz="1400" dirty="0">
                <a:latin typeface="Consolas" panose="020B0609020204030204" pitchFamily="49" charset="0"/>
              </a:rPr>
              <a:t> * (double)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final double TWO_TAU = TAU * 2.0;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("Double double-tau: " + TWO_TAU);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("Integer double-tau: " +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TWO_TAU);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CCEB3-4091-4304-AADF-FCAEEAC05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05862"/>
              </p:ext>
            </p:extLst>
          </p:nvPr>
        </p:nvGraphicFramePr>
        <p:xfrm>
          <a:off x="2036930" y="2567453"/>
          <a:ext cx="361742" cy="2818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818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A925E5-2EC2-4B6B-89BA-CD9B7D6F58D1}"/>
              </a:ext>
            </a:extLst>
          </p:cNvPr>
          <p:cNvSpPr txBox="1"/>
          <p:nvPr/>
        </p:nvSpPr>
        <p:spPr>
          <a:xfrm>
            <a:off x="2036929" y="5799652"/>
            <a:ext cx="8123071" cy="5671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Double double-tau: 12.566370614359172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Integer double-tau: 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8201F1-FD05-43A0-96B3-3C9DE157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7" y="549061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D618F5-0E0E-44DE-8CC8-CE85B8F0DD5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8222421" y="4151119"/>
            <a:ext cx="466556" cy="40027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BA7931-3D28-4363-8FB7-FB7093F39E01}"/>
              </a:ext>
            </a:extLst>
          </p:cNvPr>
          <p:cNvSpPr txBox="1"/>
          <p:nvPr/>
        </p:nvSpPr>
        <p:spPr>
          <a:xfrm>
            <a:off x="7368210" y="2719888"/>
            <a:ext cx="2641534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Integer </a:t>
            </a:r>
            <a:r>
              <a:rPr lang="en-US" sz="1600" b="1" u="sng" dirty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sz="1600" u="sng" dirty="0"/>
              <a:t> Floating Point </a:t>
            </a:r>
            <a:br>
              <a:rPr lang="en-US" sz="1600" dirty="0"/>
            </a:br>
            <a:r>
              <a:rPr lang="en-US" sz="1600" dirty="0"/>
              <a:t>Perfect conversion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5B16D-3836-4439-BB89-3B3B877B8727}"/>
              </a:ext>
            </a:extLst>
          </p:cNvPr>
          <p:cNvSpPr txBox="1"/>
          <p:nvPr/>
        </p:nvSpPr>
        <p:spPr>
          <a:xfrm>
            <a:off x="7368211" y="3566344"/>
            <a:ext cx="2641532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Floating Point </a:t>
            </a:r>
            <a:r>
              <a:rPr lang="en-US" sz="1600" b="1" u="sng" dirty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sz="1600" u="sng" dirty="0">
                <a:sym typeface="Symbol" panose="05050102010706020507" pitchFamily="18" charset="2"/>
              </a:rPr>
              <a:t> Integer</a:t>
            </a:r>
          </a:p>
          <a:p>
            <a:pPr algn="ctr"/>
            <a:r>
              <a:rPr lang="en-US" sz="1600" dirty="0">
                <a:sym typeface="Symbol" panose="05050102010706020507" pitchFamily="18" charset="2"/>
              </a:rPr>
              <a:t>Possible information loss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86666C-ACF4-4D4E-B1D8-487D204BCB71}"/>
              </a:ext>
            </a:extLst>
          </p:cNvPr>
          <p:cNvSpPr/>
          <p:nvPr/>
        </p:nvSpPr>
        <p:spPr>
          <a:xfrm>
            <a:off x="6098464" y="3530374"/>
            <a:ext cx="1008392" cy="297781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DFE34-0BD8-482D-9956-3C17C53FCE22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6602660" y="3012276"/>
            <a:ext cx="765550" cy="51809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5C49A7-7BB1-41A1-8C8C-8688D4FAEDA5}"/>
              </a:ext>
            </a:extLst>
          </p:cNvPr>
          <p:cNvSpPr/>
          <p:nvPr/>
        </p:nvSpPr>
        <p:spPr>
          <a:xfrm>
            <a:off x="7574033" y="4551397"/>
            <a:ext cx="1296775" cy="239170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16B24-1FA0-4235-9CF3-32C98022A45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222421" y="12976128"/>
            <a:ext cx="829258" cy="104162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169F-28A1-4647-B22F-D8D705A6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51BB-E0D7-4088-BE84-AD536DDB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358051" cy="8255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Computers use </a:t>
            </a:r>
            <a:r>
              <a:rPr lang="en-US" b="1" dirty="0">
                <a:solidFill>
                  <a:srgbClr val="FFC000"/>
                </a:solidFill>
              </a:rPr>
              <a:t>binary</a:t>
            </a:r>
            <a:r>
              <a:rPr lang="en-US" dirty="0"/>
              <a:t> for all data. </a:t>
            </a:r>
          </a:p>
          <a:p>
            <a:pPr marL="0" indent="0" algn="ctr">
              <a:buNone/>
            </a:pPr>
            <a:r>
              <a:rPr lang="en-US" dirty="0"/>
              <a:t>Numbers are stored using binary numbering: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CE7C9B-4583-4BFD-8586-D2BC54D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7493"/>
              </p:ext>
            </p:extLst>
          </p:nvPr>
        </p:nvGraphicFramePr>
        <p:xfrm>
          <a:off x="1063344" y="3105590"/>
          <a:ext cx="106009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730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658366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</a:tblGrid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Bit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Val.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868973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415430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-128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1561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11866F-B825-4D52-89F5-149A37737DC5}"/>
              </a:ext>
            </a:extLst>
          </p:cNvPr>
          <p:cNvSpPr txBox="1"/>
          <p:nvPr/>
        </p:nvSpPr>
        <p:spPr>
          <a:xfrm>
            <a:off x="3683826" y="3331098"/>
            <a:ext cx="1230923" cy="28196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F9D68-A6DA-4B87-BE17-C278D752F33E}"/>
              </a:ext>
            </a:extLst>
          </p:cNvPr>
          <p:cNvSpPr txBox="1"/>
          <p:nvPr/>
        </p:nvSpPr>
        <p:spPr>
          <a:xfrm>
            <a:off x="2326727" y="4797910"/>
            <a:ext cx="3945119" cy="3512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64		+		8		+		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C07B8B-A4C3-4A4C-AAB7-3581F19E6B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299286" y="3613061"/>
            <a:ext cx="2" cy="436876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E5736-9D10-484B-8F4F-B43107A7B747}"/>
              </a:ext>
            </a:extLst>
          </p:cNvPr>
          <p:cNvCxnSpPr>
            <a:cxnSpLocks/>
          </p:cNvCxnSpPr>
          <p:nvPr/>
        </p:nvCxnSpPr>
        <p:spPr>
          <a:xfrm flipH="1">
            <a:off x="2593044" y="4355804"/>
            <a:ext cx="1383323" cy="442106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578491-F4FD-464E-B85C-7E070F55918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299287" y="4202870"/>
            <a:ext cx="87388" cy="59504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6E18F6-51D6-4FB3-A196-E1DDB1A2CDCB}"/>
              </a:ext>
            </a:extLst>
          </p:cNvPr>
          <p:cNvCxnSpPr>
            <a:cxnSpLocks/>
          </p:cNvCxnSpPr>
          <p:nvPr/>
        </p:nvCxnSpPr>
        <p:spPr>
          <a:xfrm>
            <a:off x="4342981" y="4143031"/>
            <a:ext cx="1755262" cy="649649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4E09D4-6EC8-466A-9B85-14B2F527BE84}"/>
              </a:ext>
            </a:extLst>
          </p:cNvPr>
          <p:cNvSpPr txBox="1"/>
          <p:nvPr/>
        </p:nvSpPr>
        <p:spPr>
          <a:xfrm>
            <a:off x="3683824" y="4049937"/>
            <a:ext cx="1230923" cy="305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01001001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7D998-8F9D-430A-8932-1FB1EB44C0F8}"/>
              </a:ext>
            </a:extLst>
          </p:cNvPr>
          <p:cNvSpPr txBox="1"/>
          <p:nvPr/>
        </p:nvSpPr>
        <p:spPr>
          <a:xfrm>
            <a:off x="7345123" y="2991511"/>
            <a:ext cx="386700" cy="230863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B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Z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z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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D5CF4-AD9C-4F2B-9A9E-F1D6F5218E58}"/>
              </a:ext>
            </a:extLst>
          </p:cNvPr>
          <p:cNvSpPr txBox="1"/>
          <p:nvPr/>
        </p:nvSpPr>
        <p:spPr>
          <a:xfrm>
            <a:off x="8497763" y="2991511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65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97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122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B942D9-12B8-4F25-B3AC-8EA7EF2A6FD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731823" y="4145831"/>
            <a:ext cx="765940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FD4F60-F2BD-4AAA-8263-109C23403431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057458" y="4145830"/>
            <a:ext cx="764321" cy="1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F42B42-BD44-4BA4-8D69-77BACE2C678A}"/>
              </a:ext>
            </a:extLst>
          </p:cNvPr>
          <p:cNvSpPr txBox="1"/>
          <p:nvPr/>
        </p:nvSpPr>
        <p:spPr>
          <a:xfrm>
            <a:off x="9821779" y="2991510"/>
            <a:ext cx="1309272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5022573-BC04-4660-809D-E14FDD6AB426}"/>
              </a:ext>
            </a:extLst>
          </p:cNvPr>
          <p:cNvSpPr txBox="1">
            <a:spLocks/>
          </p:cNvSpPr>
          <p:nvPr/>
        </p:nvSpPr>
        <p:spPr>
          <a:xfrm>
            <a:off x="6961196" y="2080857"/>
            <a:ext cx="4521870" cy="85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Characters are stored as numbers which represent their symbols:</a:t>
            </a:r>
          </a:p>
        </p:txBody>
      </p:sp>
    </p:spTree>
    <p:extLst>
      <p:ext uri="{BB962C8B-B14F-4D97-AF65-F5344CB8AC3E}">
        <p14:creationId xmlns:p14="http://schemas.microsoft.com/office/powerpoint/2010/main" val="40143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29" grpId="0" animBg="1"/>
      <p:bldP spid="30" grpId="0" animBg="1"/>
      <p:bldP spid="36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37B1-77DE-4F71-9A31-57D22C5C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3863"/>
            <a:ext cx="10353761" cy="1326321"/>
          </a:xfrm>
        </p:spPr>
        <p:txBody>
          <a:bodyPr/>
          <a:lstStyle/>
          <a:p>
            <a:r>
              <a:rPr lang="en-US" dirty="0"/>
              <a:t>Octal and </a:t>
            </a:r>
            <a:r>
              <a:rPr lang="en-US" dirty="0" err="1"/>
              <a:t>Hexidecimal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FD2-64CB-4FE4-BAE3-6BC83EA0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0327"/>
            <a:ext cx="10353762" cy="541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Octal (base-8, 3b) and hexadecimal (base-16, 4b) are frequently used in programming: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EF1E8-97B0-4D68-8A18-7570FE48225C}"/>
              </a:ext>
            </a:extLst>
          </p:cNvPr>
          <p:cNvSpPr txBox="1"/>
          <p:nvPr/>
        </p:nvSpPr>
        <p:spPr>
          <a:xfrm>
            <a:off x="8269574" y="2997617"/>
            <a:ext cx="745471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0x41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0x42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0x5A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0x61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0x7A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0x0D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0x21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10C773-92F9-44E7-970F-E20C87D7F93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875695" y="4151937"/>
            <a:ext cx="39387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A858A-94D8-4DE1-9CC5-1C4B56EA0223}"/>
              </a:ext>
            </a:extLst>
          </p:cNvPr>
          <p:cNvSpPr txBox="1"/>
          <p:nvPr/>
        </p:nvSpPr>
        <p:spPr>
          <a:xfrm>
            <a:off x="6622431" y="2997617"/>
            <a:ext cx="125326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C0D5C-0EF6-4083-AC84-3FBE31B92274}"/>
              </a:ext>
            </a:extLst>
          </p:cNvPr>
          <p:cNvSpPr txBox="1"/>
          <p:nvPr/>
        </p:nvSpPr>
        <p:spPr>
          <a:xfrm>
            <a:off x="9407817" y="2997617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65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66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97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122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0289B-0977-435B-8DA3-9C5C1404B7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015045" y="4151937"/>
            <a:ext cx="392772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8EE218-76F3-4E12-AE53-894139ADDF79}"/>
              </a:ext>
            </a:extLst>
          </p:cNvPr>
          <p:cNvSpPr txBox="1"/>
          <p:nvPr/>
        </p:nvSpPr>
        <p:spPr>
          <a:xfrm>
            <a:off x="10360285" y="2997617"/>
            <a:ext cx="34288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B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Z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z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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endParaRPr lang="en-US" b="1" dirty="0">
              <a:latin typeface="Consolas" panose="020B0609020204030204" pitchFamily="49" charset="0"/>
            </a:endParaRPr>
          </a:p>
          <a:p>
            <a:pPr algn="ctr">
              <a:lnSpc>
                <a:spcPct val="115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E8DC4-A30E-436D-B0E8-E9F09DCAEE68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9967512" y="4151937"/>
            <a:ext cx="392773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7711E8-5E9B-4E5B-8F85-2C568158117E}"/>
              </a:ext>
            </a:extLst>
          </p:cNvPr>
          <p:cNvSpPr txBox="1"/>
          <p:nvPr/>
        </p:nvSpPr>
        <p:spPr>
          <a:xfrm>
            <a:off x="3055013" y="2997617"/>
            <a:ext cx="745471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032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041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072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016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021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4F0ABD-EF92-4479-B9E2-19D438E716F3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2661134" y="4151937"/>
            <a:ext cx="39387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9E24DD-F72B-42C7-B390-992D5F54F037}"/>
              </a:ext>
            </a:extLst>
          </p:cNvPr>
          <p:cNvSpPr txBox="1"/>
          <p:nvPr/>
        </p:nvSpPr>
        <p:spPr>
          <a:xfrm>
            <a:off x="1407870" y="2997617"/>
            <a:ext cx="1253264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00000010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00100001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00111010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00001110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00010001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090F4-7FDF-41D5-BE8D-6F3E28CDFFB1}"/>
              </a:ext>
            </a:extLst>
          </p:cNvPr>
          <p:cNvSpPr txBox="1"/>
          <p:nvPr/>
        </p:nvSpPr>
        <p:spPr>
          <a:xfrm>
            <a:off x="4193256" y="2997617"/>
            <a:ext cx="559695" cy="23086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26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33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58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algn="ctr">
              <a:lnSpc>
                <a:spcPct val="115000"/>
              </a:lnSpc>
            </a:pPr>
            <a:r>
              <a:rPr lang="en-US" dirty="0">
                <a:latin typeface="Consolas" panose="020B0609020204030204" pitchFamily="49" charset="0"/>
              </a:rPr>
              <a:t>17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8E2A6-2DA7-406D-AC1D-04D8AE8D73D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3800484" y="4151937"/>
            <a:ext cx="392772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6139F76-CD46-45D9-8C29-CFB5AE643E23}"/>
              </a:ext>
            </a:extLst>
          </p:cNvPr>
          <p:cNvSpPr txBox="1">
            <a:spLocks/>
          </p:cNvSpPr>
          <p:nvPr/>
        </p:nvSpPr>
        <p:spPr>
          <a:xfrm>
            <a:off x="1407870" y="2430417"/>
            <a:ext cx="3345081" cy="47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Octal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6619F22-CCC1-4404-A61B-74E01AB5ECE3}"/>
              </a:ext>
            </a:extLst>
          </p:cNvPr>
          <p:cNvSpPr txBox="1">
            <a:spLocks/>
          </p:cNvSpPr>
          <p:nvPr/>
        </p:nvSpPr>
        <p:spPr>
          <a:xfrm>
            <a:off x="6622431" y="2518931"/>
            <a:ext cx="4080738" cy="47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err="1"/>
              <a:t>Hexidecimal</a:t>
            </a:r>
            <a:endParaRPr lang="en-US" u="sng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1F412CE-722B-4CC4-A42E-1D77FFE584E9}"/>
              </a:ext>
            </a:extLst>
          </p:cNvPr>
          <p:cNvSpPr txBox="1">
            <a:spLocks/>
          </p:cNvSpPr>
          <p:nvPr/>
        </p:nvSpPr>
        <p:spPr>
          <a:xfrm>
            <a:off x="913794" y="5612602"/>
            <a:ext cx="10353762" cy="94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By convention, octal is prefixed with ‘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’, while hex is prefixed with ‘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0x</a:t>
            </a:r>
            <a:r>
              <a:rPr lang="en-US" dirty="0"/>
              <a:t>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Binary numbers are prefixed with ‘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0b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1626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29" grpId="0" animBg="1"/>
      <p:bldP spid="39" grpId="0" animBg="1"/>
      <p:bldP spid="41" grpId="0" animBg="1"/>
      <p:bldP spid="42" grpId="0" animBg="1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475F6-44A7-4F94-AC60-1C8887498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9A7B6C-503B-40C5-8221-334950CA7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3738" y="1715786"/>
            <a:ext cx="10623818" cy="4532613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altLang="en-US" b="1" dirty="0"/>
              <a:t>Integer types</a:t>
            </a:r>
            <a:endParaRPr lang="en-US" altLang="en-US" dirty="0"/>
          </a:p>
          <a:p>
            <a:r>
              <a:rPr lang="en-US" altLang="en-US" dirty="0"/>
              <a:t>byte – 8 bits (-128 to 127) </a:t>
            </a:r>
          </a:p>
          <a:p>
            <a:r>
              <a:rPr lang="en-US" altLang="en-US" dirty="0"/>
              <a:t>short – 16 bits (-32,768 to 32,767)</a:t>
            </a:r>
          </a:p>
          <a:p>
            <a:r>
              <a:rPr lang="en-US" altLang="en-US" dirty="0" err="1"/>
              <a:t>int</a:t>
            </a:r>
            <a:r>
              <a:rPr lang="en-US" altLang="en-US" dirty="0"/>
              <a:t> – 32 bits (-2,147,483,648 to 2,147,483,647)</a:t>
            </a:r>
          </a:p>
          <a:p>
            <a:r>
              <a:rPr lang="en-US" altLang="en-US" dirty="0"/>
              <a:t>long – 64 bits (~-9 quintillion to ~9 quintillion)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Floating-point (floating radix) types (Value + Exponent)</a:t>
            </a:r>
          </a:p>
          <a:p>
            <a:r>
              <a:rPr lang="en-US" altLang="en-US" dirty="0"/>
              <a:t>Have exponent, sign, and value</a:t>
            </a:r>
          </a:p>
          <a:p>
            <a:r>
              <a:rPr lang="en-US" altLang="en-US" dirty="0"/>
              <a:t>float – 32 bits (IEEE standard)</a:t>
            </a:r>
          </a:p>
          <a:p>
            <a:r>
              <a:rPr lang="en-US" altLang="en-US" dirty="0"/>
              <a:t>double – 64 bits (IEEE standard)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b="1" dirty="0"/>
              <a:t>Character type </a:t>
            </a:r>
            <a:endParaRPr lang="en-US" altLang="en-US" dirty="0"/>
          </a:p>
          <a:p>
            <a:r>
              <a:rPr lang="en-US" altLang="en-US" dirty="0"/>
              <a:t>Represents a single character</a:t>
            </a:r>
          </a:p>
          <a:p>
            <a:r>
              <a:rPr lang="en-US" altLang="en-US" dirty="0"/>
              <a:t>char – 16 bits (Java specific!)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57C4-CF23-446B-BFD4-2AB1C0FBF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DA7EAA-582D-45EE-B054-75F95E5F58C7}" type="slidenum">
              <a:rPr lang="en-US" altLang="en-US" sz="1200">
                <a:solidFill>
                  <a:srgbClr val="E46C0A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E46C0A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451D4-CB11-49B8-8018-B1AE0DB64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t="-9944" r="17456" b="9944"/>
          <a:stretch/>
        </p:blipFill>
        <p:spPr bwMode="auto">
          <a:xfrm>
            <a:off x="5323956" y="2062162"/>
            <a:ext cx="5943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09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85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 </a:t>
            </a:r>
            <a:r>
              <a:rPr lang="en-US" b="1" dirty="0">
                <a:solidFill>
                  <a:srgbClr val="FFC000"/>
                </a:solidFill>
              </a:rPr>
              <a:t>compound arithmetic operators</a:t>
            </a:r>
            <a:r>
              <a:rPr lang="en-US" dirty="0"/>
              <a:t> to combine assignment and operations: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3450811" y="2878052"/>
            <a:ext cx="5466861" cy="127208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meeces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mice = 20;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meeces</a:t>
            </a:r>
            <a:r>
              <a:rPr lang="en-US" sz="1400" dirty="0">
                <a:latin typeface="Consolas" panose="020B0609020204030204" pitchFamily="49" charset="0"/>
              </a:rPr>
              <a:t> += mice;      // </a:t>
            </a:r>
            <a:r>
              <a:rPr lang="en-US" sz="1400" dirty="0" err="1">
                <a:latin typeface="Consolas" panose="020B0609020204030204" pitchFamily="49" charset="0"/>
              </a:rPr>
              <a:t>meeces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meeces</a:t>
            </a:r>
            <a:r>
              <a:rPr lang="en-US" sz="1400" dirty="0">
                <a:latin typeface="Consolas" panose="020B0609020204030204" pitchFamily="49" charset="0"/>
              </a:rPr>
              <a:t> + mice; -&gt; 30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mice /= 2;           // mice = mice / 2;        -&gt;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69143"/>
              </p:ext>
            </p:extLst>
          </p:nvPr>
        </p:nvGraphicFramePr>
        <p:xfrm>
          <a:off x="3089069" y="2878053"/>
          <a:ext cx="361742" cy="127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272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4620-E1AE-4FF2-ABD9-584D444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&amp; 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8469-CB2E-432D-A5BD-E5BD5DF9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974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Most languages (and CPUs) have dedicated </a:t>
            </a:r>
            <a:r>
              <a:rPr lang="en-US" b="1" dirty="0">
                <a:solidFill>
                  <a:srgbClr val="FFC000"/>
                </a:solidFill>
              </a:rPr>
              <a:t>increment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decrement</a:t>
            </a:r>
            <a:r>
              <a:rPr lang="en-US" dirty="0"/>
              <a:t> operators: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93A97-6053-423B-B6B0-C69F78CD474F}"/>
              </a:ext>
            </a:extLst>
          </p:cNvPr>
          <p:cNvSpPr txBox="1"/>
          <p:nvPr/>
        </p:nvSpPr>
        <p:spPr>
          <a:xfrm>
            <a:off x="1108210" y="2693503"/>
            <a:ext cx="6567137" cy="27928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2;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("There are " +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+ " bananas.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("Yes, we have " +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</a:rPr>
              <a:t> + " bananas.");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("Now we have " +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+ " bananas.");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AE8E26-010C-437C-990E-09EB36C7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40152"/>
              </p:ext>
            </p:extLst>
          </p:nvPr>
        </p:nvGraphicFramePr>
        <p:xfrm>
          <a:off x="746469" y="2693505"/>
          <a:ext cx="361742" cy="2792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92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0F5CE-E7CF-4C45-A153-4E256C8846F1}"/>
              </a:ext>
            </a:extLst>
          </p:cNvPr>
          <p:cNvSpPr/>
          <p:nvPr/>
        </p:nvSpPr>
        <p:spPr>
          <a:xfrm>
            <a:off x="1493813" y="4176833"/>
            <a:ext cx="1414038" cy="24310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1A5D2F-0217-4075-BEEC-226BB226A820}"/>
              </a:ext>
            </a:extLst>
          </p:cNvPr>
          <p:cNvSpPr/>
          <p:nvPr/>
        </p:nvSpPr>
        <p:spPr>
          <a:xfrm>
            <a:off x="4790124" y="4889236"/>
            <a:ext cx="1221880" cy="239792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46A7B-A8EF-4BB1-8D0C-8F5AB5D6BCBF}"/>
              </a:ext>
            </a:extLst>
          </p:cNvPr>
          <p:cNvSpPr/>
          <p:nvPr/>
        </p:nvSpPr>
        <p:spPr>
          <a:xfrm>
            <a:off x="4694045" y="5150358"/>
            <a:ext cx="1221880" cy="239792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2005-9983-4C1E-85AF-7C3BD680D46B}"/>
              </a:ext>
            </a:extLst>
          </p:cNvPr>
          <p:cNvSpPr txBox="1"/>
          <p:nvPr/>
        </p:nvSpPr>
        <p:spPr>
          <a:xfrm>
            <a:off x="7786025" y="4239050"/>
            <a:ext cx="3650604" cy="124735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3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2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1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Yes, we have 0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Now we have 2 bananas.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031AA3E-65B5-483F-A4FC-5D5B97BC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454" y="3925646"/>
            <a:ext cx="1194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32CB0-0E69-4A23-8C1A-1897AA7734D1}"/>
              </a:ext>
            </a:extLst>
          </p:cNvPr>
          <p:cNvSpPr txBox="1"/>
          <p:nvPr/>
        </p:nvSpPr>
        <p:spPr>
          <a:xfrm>
            <a:off x="7784597" y="2693504"/>
            <a:ext cx="3652032" cy="83099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Values</a:t>
            </a:r>
          </a:p>
          <a:p>
            <a:pPr algn="ctr"/>
            <a:endParaRPr lang="en-US" sz="1600" u="sng" dirty="0"/>
          </a:p>
          <a:p>
            <a:r>
              <a:rPr lang="en-US" sz="1600" dirty="0" err="1">
                <a:latin typeface="Consolas" panose="020B0609020204030204" pitchFamily="49" charset="0"/>
              </a:rPr>
              <a:t>numBananas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91F27-4D9B-4D9A-8DC8-D44736399D9A}"/>
              </a:ext>
            </a:extLst>
          </p:cNvPr>
          <p:cNvSpPr txBox="1"/>
          <p:nvPr/>
        </p:nvSpPr>
        <p:spPr>
          <a:xfrm>
            <a:off x="10733696" y="32047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0AFEC-C081-4F85-89A1-E7CA1BD5CD69}"/>
              </a:ext>
            </a:extLst>
          </p:cNvPr>
          <p:cNvSpPr txBox="1"/>
          <p:nvPr/>
        </p:nvSpPr>
        <p:spPr>
          <a:xfrm>
            <a:off x="10738269" y="3207768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3C3C-E5CE-4991-A428-F9DC41033C53}"/>
              </a:ext>
            </a:extLst>
          </p:cNvPr>
          <p:cNvSpPr txBox="1"/>
          <p:nvPr/>
        </p:nvSpPr>
        <p:spPr>
          <a:xfrm>
            <a:off x="10738269" y="3207768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4BE53-6950-4C83-98B5-B84C602C42D9}"/>
              </a:ext>
            </a:extLst>
          </p:cNvPr>
          <p:cNvSpPr txBox="1"/>
          <p:nvPr/>
        </p:nvSpPr>
        <p:spPr>
          <a:xfrm>
            <a:off x="10738269" y="3207768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F0CB3-F93D-442D-B970-A97CBC355F3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2907851" y="3308994"/>
            <a:ext cx="2829959" cy="989391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008994-58B6-4915-B491-29135394A939}"/>
              </a:ext>
            </a:extLst>
          </p:cNvPr>
          <p:cNvSpPr txBox="1"/>
          <p:nvPr/>
        </p:nvSpPr>
        <p:spPr>
          <a:xfrm>
            <a:off x="5737810" y="3139717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Decrement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C2B0E-5F90-4C43-90FE-154E3A53B309}"/>
              </a:ext>
            </a:extLst>
          </p:cNvPr>
          <p:cNvSpPr txBox="1"/>
          <p:nvPr/>
        </p:nvSpPr>
        <p:spPr>
          <a:xfrm>
            <a:off x="5737810" y="4182767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Post-increment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085D4-4779-4C1F-B881-A28645EF1C11}"/>
              </a:ext>
            </a:extLst>
          </p:cNvPr>
          <p:cNvSpPr txBox="1"/>
          <p:nvPr/>
        </p:nvSpPr>
        <p:spPr>
          <a:xfrm>
            <a:off x="5737810" y="4513085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Pre-increment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EDC9EF-CC0B-4329-A2D3-D5650D4F0F67}"/>
              </a:ext>
            </a:extLst>
          </p:cNvPr>
          <p:cNvCxnSpPr>
            <a:cxnSpLocks/>
            <a:stCxn id="7" idx="0"/>
            <a:endCxn id="23" idx="1"/>
          </p:cNvCxnSpPr>
          <p:nvPr/>
        </p:nvCxnSpPr>
        <p:spPr>
          <a:xfrm flipV="1">
            <a:off x="5401064" y="4352044"/>
            <a:ext cx="336746" cy="53719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BEFB9-7F78-402D-A815-29CBB8BA46F3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 flipV="1">
            <a:off x="5915925" y="4851639"/>
            <a:ext cx="738904" cy="41861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D98E0C-87DE-4073-8C4D-4BD5F81C5477}"/>
              </a:ext>
            </a:extLst>
          </p:cNvPr>
          <p:cNvSpPr txBox="1"/>
          <p:nvPr/>
        </p:nvSpPr>
        <p:spPr>
          <a:xfrm>
            <a:off x="5737810" y="2779833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Increment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F9E539-BFEE-4159-B525-518CCF40E629}"/>
              </a:ext>
            </a:extLst>
          </p:cNvPr>
          <p:cNvSpPr/>
          <p:nvPr/>
        </p:nvSpPr>
        <p:spPr>
          <a:xfrm>
            <a:off x="1133580" y="2961613"/>
            <a:ext cx="1414038" cy="24310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E22805-2E92-4330-AE5E-987ED8C29B39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2547618" y="2949110"/>
            <a:ext cx="3190192" cy="13405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2" grpId="1"/>
      <p:bldP spid="14" grpId="0"/>
      <p:bldP spid="14" grpId="1"/>
      <p:bldP spid="14" grpId="2"/>
      <p:bldP spid="14" grpId="3"/>
      <p:bldP spid="14" grpId="4"/>
      <p:bldP spid="15" grpId="0"/>
      <p:bldP spid="15" grpId="1"/>
      <p:bldP spid="15" grpId="2"/>
      <p:bldP spid="15" grpId="3"/>
      <p:bldP spid="16" grpId="0"/>
      <p:bldP spid="16" grpId="1"/>
      <p:bldP spid="21" grpId="0" animBg="1"/>
      <p:bldP spid="23" grpId="0" animBg="1"/>
      <p:bldP spid="24" grpId="0" animBg="1"/>
      <p:bldP spid="3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81B-69C1-4485-8148-1F08C7F6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4566"/>
            <a:ext cx="10353761" cy="1326321"/>
          </a:xfrm>
        </p:spPr>
        <p:txBody>
          <a:bodyPr/>
          <a:lstStyle/>
          <a:p>
            <a:r>
              <a:rPr lang="en-US" dirty="0"/>
              <a:t>Floating Point,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EC7-7A47-44CA-88E1-4A6D0228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6585"/>
            <a:ext cx="10353762" cy="5286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Floating point numbers give us better </a:t>
            </a:r>
            <a:r>
              <a:rPr lang="en-US" b="1" dirty="0">
                <a:solidFill>
                  <a:srgbClr val="FFC000"/>
                </a:solidFill>
              </a:rPr>
              <a:t>precision</a:t>
            </a:r>
            <a:r>
              <a:rPr lang="en-US" dirty="0"/>
              <a:t>, but sometimes lower </a:t>
            </a:r>
            <a:r>
              <a:rPr lang="en-US" b="1" dirty="0">
                <a:solidFill>
                  <a:srgbClr val="FFC000"/>
                </a:solidFill>
              </a:rPr>
              <a:t>accuracy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D457B-E24A-4CD0-A017-7B770F634EA9}"/>
              </a:ext>
            </a:extLst>
          </p:cNvPr>
          <p:cNvSpPr txBox="1"/>
          <p:nvPr/>
        </p:nvSpPr>
        <p:spPr>
          <a:xfrm>
            <a:off x="2398672" y="2131514"/>
            <a:ext cx="7909560" cy="36935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AllTheThings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myLulz</a:t>
            </a:r>
            <a:r>
              <a:rPr lang="en-US" sz="1400" dirty="0">
                <a:latin typeface="Consolas" panose="020B0609020204030204" pitchFamily="49" charset="0"/>
              </a:rPr>
              <a:t> = 0.7f;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yourLulz</a:t>
            </a:r>
            <a:r>
              <a:rPr lang="en-US" sz="1400" dirty="0">
                <a:latin typeface="Consolas" panose="020B0609020204030204" pitchFamily="49" charset="0"/>
              </a:rPr>
              <a:t> = 0.4f;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myLulz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 err="1">
                <a:latin typeface="Consolas" panose="020B0609020204030204" pitchFamily="49" charset="0"/>
              </a:rPr>
              <a:t>yourLulz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–= 0.3f;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==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("SOMEONE TOOK ALL THE THINGS!");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("Difference of the </a:t>
            </a:r>
            <a:r>
              <a:rPr lang="en-US" sz="1400" dirty="0" err="1">
                <a:latin typeface="Consolas" panose="020B0609020204030204" pitchFamily="49" charset="0"/>
              </a:rPr>
              <a:t>lulz</a:t>
            </a:r>
            <a:r>
              <a:rPr lang="en-US" sz="1400" dirty="0">
                <a:latin typeface="Consolas" panose="020B0609020204030204" pitchFamily="49" charset="0"/>
              </a:rPr>
              <a:t> is " +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31A6C3-BDA2-4ADE-9F01-3E1F5BE2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13631"/>
              </p:ext>
            </p:extLst>
          </p:nvPr>
        </p:nvGraphicFramePr>
        <p:xfrm>
          <a:off x="2036930" y="2131514"/>
          <a:ext cx="361742" cy="369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9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B5099F-65D6-498D-B6C1-7B258BAEFBC1}"/>
              </a:ext>
            </a:extLst>
          </p:cNvPr>
          <p:cNvSpPr txBox="1"/>
          <p:nvPr/>
        </p:nvSpPr>
        <p:spPr>
          <a:xfrm>
            <a:off x="2036929" y="6114161"/>
            <a:ext cx="8123071" cy="30924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Difference of the </a:t>
            </a:r>
            <a:r>
              <a:rPr lang="en-US" sz="1400" dirty="0" err="1">
                <a:latin typeface="Consolas" panose="020B0609020204030204" pitchFamily="49" charset="0"/>
              </a:rPr>
              <a:t>lulz</a:t>
            </a:r>
            <a:r>
              <a:rPr lang="en-US" sz="1400" dirty="0">
                <a:latin typeface="Consolas" panose="020B0609020204030204" pitchFamily="49" charset="0"/>
              </a:rPr>
              <a:t> is -2.9802322E-8.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1D335F-1B8C-46E9-B379-0B1653EF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7" y="580512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6DDA8-B17F-4296-9716-552AF8685AF2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446305" y="3978290"/>
            <a:ext cx="3047312" cy="5277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424A7C-2557-44A2-A25E-D73A5BA7FA08}"/>
              </a:ext>
            </a:extLst>
          </p:cNvPr>
          <p:cNvSpPr txBox="1"/>
          <p:nvPr/>
        </p:nvSpPr>
        <p:spPr>
          <a:xfrm>
            <a:off x="8493617" y="3809013"/>
            <a:ext cx="151214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 zero!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4A3E3C-1489-4553-B4E9-AFE2850AD70F}"/>
              </a:ext>
            </a:extLst>
          </p:cNvPr>
          <p:cNvSpPr/>
          <p:nvPr/>
        </p:nvSpPr>
        <p:spPr>
          <a:xfrm>
            <a:off x="3206025" y="3875109"/>
            <a:ext cx="2240280" cy="216915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BC3B5C-3231-450F-A670-880E21F9C29C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5263425" y="2393075"/>
            <a:ext cx="1865509" cy="84317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8ECA1-EB3C-4672-A8B1-DE7323C7F6AC}"/>
              </a:ext>
            </a:extLst>
          </p:cNvPr>
          <p:cNvSpPr txBox="1"/>
          <p:nvPr/>
        </p:nvSpPr>
        <p:spPr>
          <a:xfrm>
            <a:off x="7128934" y="2239186"/>
            <a:ext cx="2876832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0.6999999999999999555910790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CD04D8-2479-4D09-BE52-10A6E63914A9}"/>
              </a:ext>
            </a:extLst>
          </p:cNvPr>
          <p:cNvSpPr/>
          <p:nvPr/>
        </p:nvSpPr>
        <p:spPr>
          <a:xfrm>
            <a:off x="3206025" y="3115734"/>
            <a:ext cx="2057400" cy="241026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06C456-92A0-4565-B97A-329DEE718A7B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5446305" y="2867178"/>
            <a:ext cx="1682628" cy="63305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6B84EB-9F7E-4C90-8764-4188ABD7C92B}"/>
              </a:ext>
            </a:extLst>
          </p:cNvPr>
          <p:cNvSpPr txBox="1"/>
          <p:nvPr/>
        </p:nvSpPr>
        <p:spPr>
          <a:xfrm>
            <a:off x="7128933" y="2713289"/>
            <a:ext cx="2876832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0.4000000000000000222044605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371844-498B-45FD-B042-8AF3CCFE321D}"/>
              </a:ext>
            </a:extLst>
          </p:cNvPr>
          <p:cNvSpPr/>
          <p:nvPr/>
        </p:nvSpPr>
        <p:spPr>
          <a:xfrm>
            <a:off x="3206025" y="3395139"/>
            <a:ext cx="2240280" cy="210177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F27A8E-E47E-4374-8787-1A72ED5122B5}"/>
              </a:ext>
            </a:extLst>
          </p:cNvPr>
          <p:cNvSpPr txBox="1"/>
          <p:nvPr/>
        </p:nvSpPr>
        <p:spPr>
          <a:xfrm>
            <a:off x="7128933" y="3187391"/>
            <a:ext cx="2876832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0.2999999999999999888977697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11322BC-C002-4B8E-9653-F733C6928CAA}"/>
              </a:ext>
            </a:extLst>
          </p:cNvPr>
          <p:cNvSpPr/>
          <p:nvPr/>
        </p:nvSpPr>
        <p:spPr>
          <a:xfrm>
            <a:off x="4300283" y="3889676"/>
            <a:ext cx="447167" cy="185009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A565B-0066-444D-B08C-69234D56EEDA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flipV="1">
            <a:off x="4523867" y="3341280"/>
            <a:ext cx="2605066" cy="5483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  <p:bldP spid="27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81B-69C1-4485-8148-1F08C7F6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4566"/>
            <a:ext cx="10353761" cy="1326321"/>
          </a:xfrm>
        </p:spPr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EC7-7A47-44CA-88E1-4A6D0228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6585"/>
            <a:ext cx="10353762" cy="528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catch edge cases, define a </a:t>
            </a:r>
            <a:r>
              <a:rPr lang="en-US" b="1" dirty="0">
                <a:solidFill>
                  <a:srgbClr val="FFC000"/>
                </a:solidFill>
              </a:rPr>
              <a:t>delta value</a:t>
            </a:r>
            <a:r>
              <a:rPr lang="en-US" dirty="0"/>
              <a:t> (buffer) for comparisons: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D457B-E24A-4CD0-A017-7B770F634EA9}"/>
              </a:ext>
            </a:extLst>
          </p:cNvPr>
          <p:cNvSpPr txBox="1"/>
          <p:nvPr/>
        </p:nvSpPr>
        <p:spPr>
          <a:xfrm>
            <a:off x="2398672" y="2131514"/>
            <a:ext cx="7761328" cy="36935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AllTheThings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myLulz</a:t>
            </a:r>
            <a:r>
              <a:rPr lang="en-US" sz="1400" dirty="0">
                <a:latin typeface="Consolas" panose="020B0609020204030204" pitchFamily="49" charset="0"/>
              </a:rPr>
              <a:t> = 0.7f;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yourLulz</a:t>
            </a:r>
            <a:r>
              <a:rPr lang="en-US" sz="1400" dirty="0">
                <a:latin typeface="Consolas" panose="020B0609020204030204" pitchFamily="49" charset="0"/>
              </a:rPr>
              <a:t> = 0.4f;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float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myLulz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 err="1">
                <a:latin typeface="Consolas" panose="020B0609020204030204" pitchFamily="49" charset="0"/>
              </a:rPr>
              <a:t>yourLulz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– 0.3f;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 &lt; 0.00001)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("SOMEONE TOOK ALL THE THINGS!");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("Difference of the </a:t>
            </a:r>
            <a:r>
              <a:rPr lang="en-US" sz="1400" dirty="0" err="1">
                <a:latin typeface="Consolas" panose="020B0609020204030204" pitchFamily="49" charset="0"/>
              </a:rPr>
              <a:t>lulz</a:t>
            </a:r>
            <a:r>
              <a:rPr lang="en-US" sz="1400" dirty="0">
                <a:latin typeface="Consolas" panose="020B0609020204030204" pitchFamily="49" charset="0"/>
              </a:rPr>
              <a:t> is " + </a:t>
            </a:r>
            <a:r>
              <a:rPr lang="en-US" sz="1400" dirty="0" err="1">
                <a:latin typeface="Consolas" panose="020B0609020204030204" pitchFamily="49" charset="0"/>
              </a:rPr>
              <a:t>lolDiff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31A6C3-BDA2-4ADE-9F01-3E1F5BE2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44246"/>
              </p:ext>
            </p:extLst>
          </p:nvPr>
        </p:nvGraphicFramePr>
        <p:xfrm>
          <a:off x="2036930" y="2131514"/>
          <a:ext cx="361742" cy="369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9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B5099F-65D6-498D-B6C1-7B258BAEFBC1}"/>
              </a:ext>
            </a:extLst>
          </p:cNvPr>
          <p:cNvSpPr txBox="1"/>
          <p:nvPr/>
        </p:nvSpPr>
        <p:spPr>
          <a:xfrm>
            <a:off x="2036929" y="6114161"/>
            <a:ext cx="8123071" cy="30924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SOMEONE TOOK ALL THE THINGS!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1D335F-1B8C-46E9-B379-0B1653EF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7" y="580512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6DDA8-B17F-4296-9716-552AF8685AF2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521124" y="3399556"/>
            <a:ext cx="2650603" cy="107737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424A7C-2557-44A2-A25E-D73A5BA7FA08}"/>
              </a:ext>
            </a:extLst>
          </p:cNvPr>
          <p:cNvSpPr txBox="1"/>
          <p:nvPr/>
        </p:nvSpPr>
        <p:spPr>
          <a:xfrm>
            <a:off x="8171727" y="3230279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Delta value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4A3E3C-1489-4553-B4E9-AFE2850AD70F}"/>
              </a:ext>
            </a:extLst>
          </p:cNvPr>
          <p:cNvSpPr/>
          <p:nvPr/>
        </p:nvSpPr>
        <p:spPr>
          <a:xfrm>
            <a:off x="3206025" y="4358715"/>
            <a:ext cx="2315099" cy="236434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61F5-7AFD-4C18-91B7-6980DDFC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70" y="274529"/>
            <a:ext cx="10353761" cy="1326321"/>
          </a:xfrm>
        </p:spPr>
        <p:txBody>
          <a:bodyPr/>
          <a:lstStyle/>
          <a:p>
            <a:r>
              <a:rPr lang="en-US" dirty="0"/>
              <a:t>Integer </a:t>
            </a:r>
            <a:r>
              <a:rPr lang="en-US" dirty="0" err="1"/>
              <a:t>OverFlow</a:t>
            </a:r>
            <a:r>
              <a:rPr lang="en-US" dirty="0"/>
              <a:t> / </a:t>
            </a:r>
            <a:r>
              <a:rPr lang="en-US" dirty="0" err="1"/>
              <a:t>UnderFlow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1D05-DF44-40DE-89A2-DD5518EC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70" y="1344600"/>
            <a:ext cx="10353762" cy="589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integer numbers go too high / low, we can experience </a:t>
            </a:r>
            <a:r>
              <a:rPr lang="en-US" b="1" dirty="0">
                <a:solidFill>
                  <a:srgbClr val="FFC000"/>
                </a:solidFill>
              </a:rPr>
              <a:t>overflow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underflow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34494-EF2A-4EE3-A057-A63A4381E612}"/>
              </a:ext>
            </a:extLst>
          </p:cNvPr>
          <p:cNvSpPr txBox="1"/>
          <p:nvPr/>
        </p:nvSpPr>
        <p:spPr>
          <a:xfrm>
            <a:off x="836088" y="1797026"/>
            <a:ext cx="10900640" cy="36935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GoWithTheFlow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short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= 32725;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("Starting with " +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+ " cat pictures. How many new ones are there?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("We now have " +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+ ". How many were pruned out of the collection?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-=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("Terminating with " + </a:t>
            </a:r>
            <a:r>
              <a:rPr lang="en-US" sz="1400" dirty="0" err="1">
                <a:latin typeface="Consolas" panose="020B0609020204030204" pitchFamily="49" charset="0"/>
              </a:rPr>
              <a:t>numCatPictures</a:t>
            </a:r>
            <a:r>
              <a:rPr lang="en-US" sz="1400" dirty="0">
                <a:latin typeface="Consolas" panose="020B0609020204030204" pitchFamily="49" charset="0"/>
              </a:rPr>
              <a:t> + " pictures of cats.");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22F5B-0D02-4A63-AB5B-E83E3E47F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83237"/>
              </p:ext>
            </p:extLst>
          </p:nvPr>
        </p:nvGraphicFramePr>
        <p:xfrm>
          <a:off x="474347" y="1797026"/>
          <a:ext cx="365362" cy="369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36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9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44AF25-3D3E-4426-9AA6-186FD7BF1542}"/>
              </a:ext>
            </a:extLst>
          </p:cNvPr>
          <p:cNvSpPr txBox="1"/>
          <p:nvPr/>
        </p:nvSpPr>
        <p:spPr>
          <a:xfrm>
            <a:off x="474347" y="5904898"/>
            <a:ext cx="11262382" cy="7484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Starting with 32725 cat pictures. How many new ones are there?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We now have -32711 . How many were pruned out of the collection?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Terminating with 32425 pictures of cats.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86EC1C-B943-4418-A7FF-B79EE6B9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5" y="5595864"/>
            <a:ext cx="1191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EB2-7EA1-46F7-9124-D7822D1096BA}"/>
              </a:ext>
            </a:extLst>
          </p:cNvPr>
          <p:cNvSpPr txBox="1"/>
          <p:nvPr/>
        </p:nvSpPr>
        <p:spPr>
          <a:xfrm>
            <a:off x="6654494" y="5870448"/>
            <a:ext cx="48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0EBF-2616-4426-A30A-61D91494634B}"/>
              </a:ext>
            </a:extLst>
          </p:cNvPr>
          <p:cNvSpPr txBox="1"/>
          <p:nvPr/>
        </p:nvSpPr>
        <p:spPr>
          <a:xfrm>
            <a:off x="6848856" y="6135624"/>
            <a:ext cx="48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30910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E3F0-0068-4511-9ABF-14764933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169523"/>
            <a:ext cx="10236344" cy="1326321"/>
          </a:xfrm>
        </p:spPr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6BF-9A39-4981-B009-0756C66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5" y="1226941"/>
            <a:ext cx="10236345" cy="53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store truth values using a </a:t>
            </a:r>
            <a:r>
              <a:rPr lang="en-US" b="1" dirty="0" err="1">
                <a:solidFill>
                  <a:srgbClr val="00FF00"/>
                </a:solidFill>
              </a:rPr>
              <a:t>boolean</a:t>
            </a:r>
            <a:r>
              <a:rPr lang="en-US" dirty="0"/>
              <a:t> type: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3479-6B3C-42DD-AB07-D3B1C0A2674F}"/>
              </a:ext>
            </a:extLst>
          </p:cNvPr>
          <p:cNvSpPr txBox="1"/>
          <p:nvPr/>
        </p:nvSpPr>
        <p:spPr>
          <a:xfrm>
            <a:off x="1325836" y="1754807"/>
            <a:ext cx="6444648" cy="468885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("Try to guess my number (0-100)!");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Scanner(System.in);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magicNumber</a:t>
            </a:r>
            <a:r>
              <a:rPr lang="en-US" sz="1400" dirty="0"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100.0);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hasFoundAnswer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while (!</a:t>
            </a:r>
            <a:r>
              <a:rPr lang="en-US" sz="1400" dirty="0" err="1">
                <a:latin typeface="Consolas" panose="020B0609020204030204" pitchFamily="49" charset="0"/>
              </a:rPr>
              <a:t>hasFoundAnswer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("What’s your guess?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guess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(guess != </a:t>
            </a:r>
            <a:r>
              <a:rPr lang="en-US" sz="1400" dirty="0" err="1">
                <a:latin typeface="Consolas" panose="020B0609020204030204" pitchFamily="49" charset="0"/>
              </a:rPr>
              <a:t>magicNumber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("Nope. Try again!");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hasFoundAnswer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("Thanks for playing!");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42AFA-E66B-4605-A2FE-84B8BAA45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94" y="1764748"/>
          <a:ext cx="368413" cy="4678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41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678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3D7DF7-82CD-4DCC-81AA-DF06F409821B}"/>
              </a:ext>
            </a:extLst>
          </p:cNvPr>
          <p:cNvSpPr txBox="1"/>
          <p:nvPr/>
        </p:nvSpPr>
        <p:spPr>
          <a:xfrm>
            <a:off x="7933477" y="2093361"/>
            <a:ext cx="3266963" cy="435030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 (1-100)!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What's your guess? 15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Nope. Try again!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What's your guess? 37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Nope. Try again!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42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Thanks for playing!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E804FD-E9FD-427E-811B-4FF96471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840" y="1754807"/>
            <a:ext cx="11869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F276-D14F-496F-BA41-929D6BE4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1590"/>
            <a:ext cx="10353761" cy="1326321"/>
          </a:xfrm>
        </p:spPr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3319-6869-4D94-BD5A-B57FFC6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80389"/>
            <a:ext cx="10353762" cy="63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character</a:t>
            </a:r>
            <a:r>
              <a:rPr lang="en-US" dirty="0"/>
              <a:t> is a single symbol (letters, numbers, punctuation, etc.):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7306-B1F7-4021-BB4C-C908427EEBC2}"/>
              </a:ext>
            </a:extLst>
          </p:cNvPr>
          <p:cNvSpPr txBox="1"/>
          <p:nvPr/>
        </p:nvSpPr>
        <p:spPr>
          <a:xfrm>
            <a:off x="2285048" y="1832131"/>
            <a:ext cx="7146820" cy="79650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char letter = 'B';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char digit = '2';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ID for this Morty is " + letter + digit + ".");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8F02A-82D3-44E9-8BF2-8415AAF6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37979"/>
              </p:ext>
            </p:extLst>
          </p:nvPr>
        </p:nvGraphicFramePr>
        <p:xfrm>
          <a:off x="1943099" y="1832131"/>
          <a:ext cx="361742" cy="796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796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399D64-074F-464B-AEAA-E2B1FF09CF7F}"/>
              </a:ext>
            </a:extLst>
          </p:cNvPr>
          <p:cNvSpPr txBox="1"/>
          <p:nvPr/>
        </p:nvSpPr>
        <p:spPr>
          <a:xfrm>
            <a:off x="1923306" y="3340311"/>
            <a:ext cx="7508562" cy="30924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ID for this Morty is B2.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230A61-52BB-4078-A7FC-1F0E6129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3026898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5E7E51-280C-45DB-9BCD-65D6647E229A}"/>
              </a:ext>
            </a:extLst>
          </p:cNvPr>
          <p:cNvSpPr txBox="1">
            <a:spLocks/>
          </p:cNvSpPr>
          <p:nvPr/>
        </p:nvSpPr>
        <p:spPr>
          <a:xfrm>
            <a:off x="913794" y="3870556"/>
            <a:ext cx="10353762" cy="54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Character specific methods can also be helpful: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0B1742-DC3E-4119-ADCB-6485A8192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35265"/>
              </p:ext>
            </p:extLst>
          </p:nvPr>
        </p:nvGraphicFramePr>
        <p:xfrm>
          <a:off x="854765" y="4250266"/>
          <a:ext cx="10548731" cy="2233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57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3100941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4061859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9699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nsolas" panose="020B0609020204030204" pitchFamily="49" charset="0"/>
                        </a:rPr>
                        <a:t>isDigit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(char)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dirty="0"/>
                        <a:t> if char is 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Character.isDigit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err="1">
                          <a:latin typeface="Consolas" panose="020B0609020204030204" pitchFamily="49" charset="0"/>
                        </a:rPr>
                        <a:t>isLetter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dirty="0"/>
                        <a:t> if char is [a-</a:t>
                      </a:r>
                      <a:r>
                        <a:rPr lang="en-US" dirty="0" err="1"/>
                        <a:t>z,A</a:t>
                      </a:r>
                      <a:r>
                        <a:rPr lang="en-US" dirty="0"/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Character.isLetter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('q')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isWhitespace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(char)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dirty="0"/>
                        <a:t> if char is 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Character.isWhitespace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('\t')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err="1"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uppercase of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Character.toUpperCase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('j')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'J'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nsolas" panose="020B0609020204030204" pitchFamily="49" charset="0"/>
                        </a:rPr>
                        <a:t>toLowerCase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lowercase of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Character.toLowerCase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('Z')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C8549-CB42-43F6-801E-1FFD45DDF75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928534" y="2211900"/>
            <a:ext cx="5708929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50E0EE-4FFD-4F02-A797-44628F88EE1D}"/>
              </a:ext>
            </a:extLst>
          </p:cNvPr>
          <p:cNvSpPr txBox="1"/>
          <p:nvPr/>
        </p:nvSpPr>
        <p:spPr>
          <a:xfrm>
            <a:off x="9637463" y="1919512"/>
            <a:ext cx="1206465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</a:rPr>
              <a:t>character literal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23AB8F-1047-4777-BC33-E9C056E95AE5}"/>
              </a:ext>
            </a:extLst>
          </p:cNvPr>
          <p:cNvSpPr/>
          <p:nvPr/>
        </p:nvSpPr>
        <p:spPr>
          <a:xfrm>
            <a:off x="3632234" y="2108624"/>
            <a:ext cx="296300" cy="206551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1374F-4309-4A74-9466-91DAED7F4CF3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4021666" y="1957177"/>
            <a:ext cx="5615797" cy="254723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570CE3-D8AF-40C3-BB20-54B4FB05E979}"/>
              </a:ext>
            </a:extLst>
          </p:cNvPr>
          <p:cNvSpPr/>
          <p:nvPr/>
        </p:nvSpPr>
        <p:spPr>
          <a:xfrm>
            <a:off x="3733799" y="1854852"/>
            <a:ext cx="287867" cy="204649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4489</TotalTime>
  <Words>1856</Words>
  <Application>Microsoft Office PowerPoint</Application>
  <PresentationFormat>Widescreen</PresentationFormat>
  <Paragraphs>521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Symbol</vt:lpstr>
      <vt:lpstr>Times New Roman</vt:lpstr>
      <vt:lpstr>Damask</vt:lpstr>
      <vt:lpstr>Data Types</vt:lpstr>
      <vt:lpstr>Review</vt:lpstr>
      <vt:lpstr>Compound Arithmetic Operators</vt:lpstr>
      <vt:lpstr>Increment &amp; Decrement</vt:lpstr>
      <vt:lpstr>Floating Point, Revisited</vt:lpstr>
      <vt:lpstr>Floating Point Comparison</vt:lpstr>
      <vt:lpstr>Integer OverFlow / UnderFlow</vt:lpstr>
      <vt:lpstr>Boolean Variables</vt:lpstr>
      <vt:lpstr>Characters</vt:lpstr>
      <vt:lpstr>Primitive Wrappers</vt:lpstr>
      <vt:lpstr>Constant Values</vt:lpstr>
      <vt:lpstr>Constant Values</vt:lpstr>
      <vt:lpstr>Type Conversion - Implicit</vt:lpstr>
      <vt:lpstr>Type Conversion - Explicit</vt:lpstr>
      <vt:lpstr>Binary Representation</vt:lpstr>
      <vt:lpstr>Octal and Hexidecimal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140</cp:revision>
  <dcterms:created xsi:type="dcterms:W3CDTF">2017-08-16T14:30:14Z</dcterms:created>
  <dcterms:modified xsi:type="dcterms:W3CDTF">2018-05-01T00:58:36Z</dcterms:modified>
</cp:coreProperties>
</file>