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327" r:id="rId3"/>
    <p:sldId id="329" r:id="rId4"/>
    <p:sldId id="330" r:id="rId5"/>
    <p:sldId id="331" r:id="rId6"/>
    <p:sldId id="332" r:id="rId7"/>
    <p:sldId id="333" r:id="rId8"/>
    <p:sldId id="334" r:id="rId9"/>
    <p:sldId id="34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00"/>
    <a:srgbClr val="00FF00"/>
    <a:srgbClr val="002000"/>
    <a:srgbClr val="00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57" d="100"/>
          <a:sy n="57" d="100"/>
        </p:scale>
        <p:origin x="59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55DF-22C0-4ED8-A88F-3C780402F07E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99ECB-65E1-4E2F-9957-6862CF89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36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B79FA-B1C1-40D8-9574-9FB01EAAF0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4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E9E8-4DF3-4B6F-9729-FDD0043B2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884" y="0"/>
            <a:ext cx="10809723" cy="2059796"/>
          </a:xfrm>
        </p:spPr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8519B76-526F-4CFB-8E5F-E3D72B20E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3689" y="2154821"/>
            <a:ext cx="8561580" cy="1655762"/>
          </a:xfrm>
        </p:spPr>
        <p:txBody>
          <a:bodyPr>
            <a:normAutofit/>
          </a:bodyPr>
          <a:lstStyle/>
          <a:p>
            <a:r>
              <a:rPr lang="en-US" dirty="0"/>
              <a:t>“Objects are abstractions of processing. Threads are abstractions of schedule.”</a:t>
            </a:r>
          </a:p>
          <a:p>
            <a:r>
              <a:rPr lang="en-US" i="1" dirty="0"/>
              <a:t>– James O. </a:t>
            </a:r>
            <a:r>
              <a:rPr lang="en-US" i="1" dirty="0" err="1"/>
              <a:t>Coplien</a:t>
            </a:r>
            <a:r>
              <a:rPr lang="en-US" i="1" dirty="0"/>
              <a:t>, Computer Scientist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70A7B46-E9C9-491F-A878-BD0E7599E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9128" y="4240871"/>
            <a:ext cx="4359233" cy="111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6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ED0FF-9F5B-4BA6-B1CD-9BD1830B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DB725-E947-408A-A941-5F2AD5509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553007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FFC000"/>
                </a:solidFill>
              </a:rPr>
              <a:t>Object oriented programming</a:t>
            </a:r>
            <a:r>
              <a:rPr lang="en-US" dirty="0"/>
              <a:t> combines </a:t>
            </a:r>
            <a:r>
              <a:rPr lang="en-US" b="1" dirty="0">
                <a:solidFill>
                  <a:srgbClr val="FFC000"/>
                </a:solidFill>
              </a:rPr>
              <a:t>attributes</a:t>
            </a:r>
            <a:r>
              <a:rPr lang="en-US" dirty="0"/>
              <a:t> and </a:t>
            </a:r>
            <a:r>
              <a:rPr lang="en-US" b="1" dirty="0">
                <a:solidFill>
                  <a:srgbClr val="FFC000"/>
                </a:solidFill>
              </a:rPr>
              <a:t>methods</a:t>
            </a:r>
            <a:r>
              <a:rPr lang="en-US" dirty="0"/>
              <a:t> into an </a:t>
            </a:r>
            <a:r>
              <a:rPr lang="en-US" b="1" dirty="0">
                <a:solidFill>
                  <a:srgbClr val="FFC000"/>
                </a:solidFill>
              </a:rPr>
              <a:t>object</a:t>
            </a:r>
            <a:r>
              <a:rPr lang="en-US" dirty="0"/>
              <a:t>. </a:t>
            </a:r>
          </a:p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C17A4E-6954-45D3-8CD5-935C2FCCF001}"/>
              </a:ext>
            </a:extLst>
          </p:cNvPr>
          <p:cNvSpPr txBox="1">
            <a:spLocks/>
          </p:cNvSpPr>
          <p:nvPr/>
        </p:nvSpPr>
        <p:spPr>
          <a:xfrm>
            <a:off x="913794" y="6030111"/>
            <a:ext cx="10353762" cy="553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FFC000"/>
                </a:solidFill>
              </a:rPr>
              <a:t>class</a:t>
            </a:r>
            <a:r>
              <a:rPr lang="en-US" dirty="0"/>
              <a:t> is a definition (like a blueprint), while an object is an </a:t>
            </a:r>
            <a:r>
              <a:rPr lang="en-US" b="1" dirty="0">
                <a:solidFill>
                  <a:srgbClr val="FFC000"/>
                </a:solidFill>
              </a:rPr>
              <a:t>instance</a:t>
            </a:r>
            <a:r>
              <a:rPr lang="en-US" dirty="0"/>
              <a:t> (like a building).</a:t>
            </a:r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1B9EE-30B0-4531-91DF-FDA710118F17}"/>
              </a:ext>
            </a:extLst>
          </p:cNvPr>
          <p:cNvSpPr txBox="1"/>
          <p:nvPr/>
        </p:nvSpPr>
        <p:spPr>
          <a:xfrm>
            <a:off x="6763794" y="2759447"/>
            <a:ext cx="1673219" cy="33855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blinky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B389DD-0340-422D-B376-8F5133EBD9BA}"/>
              </a:ext>
            </a:extLst>
          </p:cNvPr>
          <p:cNvSpPr txBox="1"/>
          <p:nvPr/>
        </p:nvSpPr>
        <p:spPr>
          <a:xfrm>
            <a:off x="6763791" y="3682573"/>
            <a:ext cx="1673219" cy="33855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pinky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E184E5-5D33-4903-80A7-8664E190AF06}"/>
              </a:ext>
            </a:extLst>
          </p:cNvPr>
          <p:cNvSpPr txBox="1"/>
          <p:nvPr/>
        </p:nvSpPr>
        <p:spPr>
          <a:xfrm>
            <a:off x="6763792" y="4631877"/>
            <a:ext cx="1673219" cy="33855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inky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92641-5D6E-44ED-9439-6F65E6388CAC}"/>
              </a:ext>
            </a:extLst>
          </p:cNvPr>
          <p:cNvSpPr txBox="1"/>
          <p:nvPr/>
        </p:nvSpPr>
        <p:spPr>
          <a:xfrm>
            <a:off x="6763795" y="5581181"/>
            <a:ext cx="1673219" cy="33855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clyde</a:t>
            </a:r>
            <a:endParaRPr lang="en-US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E64387-1E91-4DE4-9ABA-450278DEE4B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606472" y="2913603"/>
            <a:ext cx="1157322" cy="151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2E5E5D-0314-42EE-9E87-555708B8A3A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606472" y="3847375"/>
            <a:ext cx="1157319" cy="44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CF4FE1-680C-45FB-8B81-A6D9EB91F7B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606472" y="4801154"/>
            <a:ext cx="115732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BE3DD5-5E32-4BB0-99E2-00F683143EC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606469" y="5750458"/>
            <a:ext cx="115732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1422BBB-3936-4CC1-A2D4-B926746B19B8}"/>
              </a:ext>
            </a:extLst>
          </p:cNvPr>
          <p:cNvSpPr txBox="1"/>
          <p:nvPr/>
        </p:nvSpPr>
        <p:spPr>
          <a:xfrm>
            <a:off x="2497151" y="2649071"/>
            <a:ext cx="3109322" cy="3381040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</a:rPr>
              <a:t>GhostCharacter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x, y;</a:t>
            </a:r>
          </a:p>
          <a:p>
            <a:pPr algn="just"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boolean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isEdible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</a:rPr>
              <a:t>    void </a:t>
            </a:r>
            <a:r>
              <a:rPr lang="en-US" sz="1600" dirty="0" err="1">
                <a:latin typeface="Consolas" panose="020B0609020204030204" pitchFamily="49" charset="0"/>
              </a:rPr>
              <a:t>moveUp</a:t>
            </a:r>
            <a:r>
              <a:rPr lang="en-US" sz="1600" dirty="0">
                <a:latin typeface="Consolas" panose="020B0609020204030204" pitchFamily="49" charset="0"/>
              </a:rPr>
              <a:t>() { … }</a:t>
            </a:r>
          </a:p>
          <a:p>
            <a:pPr algn="just"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</a:rPr>
              <a:t>    void </a:t>
            </a:r>
            <a:r>
              <a:rPr lang="en-US" sz="1600" dirty="0" err="1">
                <a:latin typeface="Consolas" panose="020B0609020204030204" pitchFamily="49" charset="0"/>
              </a:rPr>
              <a:t>moveDown</a:t>
            </a:r>
            <a:r>
              <a:rPr lang="en-US" sz="1600" dirty="0">
                <a:latin typeface="Consolas" panose="020B0609020204030204" pitchFamily="49" charset="0"/>
              </a:rPr>
              <a:t>() { … }</a:t>
            </a:r>
          </a:p>
          <a:p>
            <a:pPr algn="just"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</a:rPr>
              <a:t>    void </a:t>
            </a:r>
            <a:r>
              <a:rPr lang="en-US" sz="1600" dirty="0" err="1">
                <a:latin typeface="Consolas" panose="020B0609020204030204" pitchFamily="49" charset="0"/>
              </a:rPr>
              <a:t>moveLeft</a:t>
            </a:r>
            <a:r>
              <a:rPr lang="en-US" sz="1600" dirty="0">
                <a:latin typeface="Consolas" panose="020B0609020204030204" pitchFamily="49" charset="0"/>
              </a:rPr>
              <a:t>() { … }</a:t>
            </a:r>
          </a:p>
          <a:p>
            <a:pPr algn="just"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</a:rPr>
              <a:t>    void </a:t>
            </a:r>
            <a:r>
              <a:rPr lang="en-US" sz="1600" dirty="0" err="1">
                <a:latin typeface="Consolas" panose="020B0609020204030204" pitchFamily="49" charset="0"/>
              </a:rPr>
              <a:t>moveRight</a:t>
            </a:r>
            <a:r>
              <a:rPr lang="en-US" sz="1600" dirty="0">
                <a:latin typeface="Consolas" panose="020B0609020204030204" pitchFamily="49" charset="0"/>
              </a:rPr>
              <a:t>() { … }</a:t>
            </a:r>
          </a:p>
          <a:p>
            <a:pPr algn="just"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getX</a:t>
            </a:r>
            <a:r>
              <a:rPr lang="en-US" sz="1600" dirty="0">
                <a:latin typeface="Consolas" panose="020B0609020204030204" pitchFamily="49" charset="0"/>
              </a:rPr>
              <a:t>() { … }</a:t>
            </a:r>
          </a:p>
          <a:p>
            <a:pPr algn="just"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getY</a:t>
            </a:r>
            <a:r>
              <a:rPr lang="en-US" sz="1600" dirty="0">
                <a:latin typeface="Consolas" panose="020B0609020204030204" pitchFamily="49" charset="0"/>
              </a:rPr>
              <a:t>() { … }</a:t>
            </a:r>
          </a:p>
          <a:p>
            <a:pPr algn="just"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512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53710"/>
            <a:ext cx="10353761" cy="1326321"/>
          </a:xfrm>
        </p:spPr>
        <p:txBody>
          <a:bodyPr/>
          <a:lstStyle/>
          <a:p>
            <a:r>
              <a:rPr lang="en-US" cap="none" dirty="0"/>
              <a:t>What is a “string”, anyway?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886818"/>
            <a:ext cx="10353762" cy="25793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>
                <a:solidFill>
                  <a:srgbClr val="FFC000"/>
                </a:solidFill>
              </a:rPr>
              <a:t>string</a:t>
            </a:r>
            <a:r>
              <a:rPr lang="en-US" dirty="0"/>
              <a:t> is a sequence of symbols (like characters) in computer science. Java strings are…</a:t>
            </a:r>
          </a:p>
          <a:p>
            <a:r>
              <a:rPr lang="en-US" dirty="0"/>
              <a:t>Represented by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class </a:t>
            </a:r>
            <a:r>
              <a:rPr lang="en-US" i="1" dirty="0">
                <a:solidFill>
                  <a:srgbClr val="FFC000"/>
                </a:solidFill>
              </a:rPr>
              <a:t>instances </a:t>
            </a:r>
            <a:r>
              <a:rPr lang="en-US" dirty="0"/>
              <a:t>(class: blueprint; instance: house)</a:t>
            </a:r>
            <a:endParaRPr lang="en-US" i="1" dirty="0">
              <a:solidFill>
                <a:srgbClr val="FFC000"/>
              </a:solidFill>
            </a:endParaRPr>
          </a:p>
          <a:p>
            <a:r>
              <a:rPr lang="en-US" dirty="0"/>
              <a:t>Built into the language itself (no import necessary)</a:t>
            </a:r>
          </a:p>
          <a:p>
            <a:r>
              <a:rPr lang="en-US" dirty="0"/>
              <a:t>Are </a:t>
            </a:r>
            <a:r>
              <a:rPr lang="en-US" i="1" dirty="0">
                <a:solidFill>
                  <a:srgbClr val="FFC000"/>
                </a:solidFill>
              </a:rPr>
              <a:t>immutable</a:t>
            </a:r>
            <a:r>
              <a:rPr lang="en-US" dirty="0"/>
              <a:t> – once created, they can’t be changed!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Unlike most types covered so far (char, </a:t>
            </a:r>
            <a:r>
              <a:rPr lang="en-US" dirty="0" err="1"/>
              <a:t>boolean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, float, </a:t>
            </a:r>
            <a:r>
              <a:rPr lang="en-US" dirty="0" err="1"/>
              <a:t>etc</a:t>
            </a:r>
            <a:r>
              <a:rPr lang="en-US" dirty="0"/>
              <a:t>), which are </a:t>
            </a:r>
            <a:r>
              <a:rPr lang="en-US" i="1" dirty="0">
                <a:solidFill>
                  <a:srgbClr val="FFC000"/>
                </a:solidFill>
              </a:rPr>
              <a:t>primitive</a:t>
            </a:r>
            <a:r>
              <a:rPr lang="en-US" dirty="0"/>
              <a:t> types (variables hold their own values), String is a </a:t>
            </a:r>
            <a:r>
              <a:rPr lang="en-US" i="1" dirty="0">
                <a:solidFill>
                  <a:srgbClr val="FFC000"/>
                </a:solidFill>
              </a:rPr>
              <a:t>reference</a:t>
            </a:r>
            <a:r>
              <a:rPr lang="en-US" dirty="0"/>
              <a:t> type (variables hold a reference to the </a:t>
            </a:r>
            <a:r>
              <a:rPr lang="en-US" i="1" dirty="0">
                <a:solidFill>
                  <a:srgbClr val="FFC000"/>
                </a:solidFill>
              </a:rPr>
              <a:t>object</a:t>
            </a:r>
            <a:r>
              <a:rPr lang="en-US" dirty="0"/>
              <a:t>):</a:t>
            </a:r>
          </a:p>
        </p:txBody>
      </p:sp>
      <p:sp>
        <p:nvSpPr>
          <p:cNvPr id="5" name="Rectangle 4"/>
          <p:cNvSpPr/>
          <p:nvPr/>
        </p:nvSpPr>
        <p:spPr>
          <a:xfrm>
            <a:off x="8188492" y="5425425"/>
            <a:ext cx="3079064" cy="309005"/>
          </a:xfrm>
          <a:prstGeom prst="rect">
            <a:avLst/>
          </a:prstGeom>
          <a:solidFill>
            <a:schemeClr val="bg1"/>
          </a:solidFill>
          <a:ln>
            <a:solidFill>
              <a:srgbClr val="006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“See you later, Al E. Gator!”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81472" y="5388278"/>
            <a:ext cx="130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6A7ABA17</a:t>
            </a:r>
          </a:p>
        </p:txBody>
      </p:sp>
      <p:sp>
        <p:nvSpPr>
          <p:cNvPr id="7" name="Rectangle 6"/>
          <p:cNvSpPr/>
          <p:nvPr/>
        </p:nvSpPr>
        <p:spPr>
          <a:xfrm>
            <a:off x="6881471" y="4869317"/>
            <a:ext cx="1310291" cy="309005"/>
          </a:xfrm>
          <a:prstGeom prst="rect">
            <a:avLst/>
          </a:prstGeom>
          <a:solidFill>
            <a:schemeClr val="bg1"/>
          </a:solidFill>
          <a:ln>
            <a:solidFill>
              <a:srgbClr val="006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6A7ABA17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9227" y="4839153"/>
            <a:ext cx="224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farewell</a:t>
            </a:r>
          </a:p>
        </p:txBody>
      </p:sp>
      <p:cxnSp>
        <p:nvCxnSpPr>
          <p:cNvPr id="10" name="Straight Arrow Connector 9"/>
          <p:cNvCxnSpPr>
            <a:cxnSpLocks/>
            <a:stCxn id="7" idx="2"/>
            <a:endCxn id="6" idx="0"/>
          </p:cNvCxnSpPr>
          <p:nvPr/>
        </p:nvCxnSpPr>
        <p:spPr>
          <a:xfrm flipH="1">
            <a:off x="7534982" y="5178322"/>
            <a:ext cx="1635" cy="209956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81472" y="6001346"/>
            <a:ext cx="1307020" cy="309005"/>
          </a:xfrm>
          <a:prstGeom prst="rect">
            <a:avLst/>
          </a:prstGeom>
          <a:solidFill>
            <a:schemeClr val="bg1"/>
          </a:solidFill>
          <a:ln>
            <a:solidFill>
              <a:srgbClr val="006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6A7ABA17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9227" y="5971182"/>
            <a:ext cx="2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goodbye</a:t>
            </a:r>
          </a:p>
        </p:txBody>
      </p:sp>
      <p:cxnSp>
        <p:nvCxnSpPr>
          <p:cNvPr id="14" name="Straight Arrow Connector 13"/>
          <p:cNvCxnSpPr>
            <a:cxnSpLocks/>
            <a:stCxn id="12" idx="0"/>
            <a:endCxn id="6" idx="2"/>
          </p:cNvCxnSpPr>
          <p:nvPr/>
        </p:nvCxnSpPr>
        <p:spPr>
          <a:xfrm flipV="1">
            <a:off x="7534982" y="5757610"/>
            <a:ext cx="0" cy="243736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012032" y="4865701"/>
            <a:ext cx="1129862" cy="309005"/>
          </a:xfrm>
          <a:prstGeom prst="rect">
            <a:avLst/>
          </a:prstGeom>
          <a:solidFill>
            <a:schemeClr val="bg1"/>
          </a:solidFill>
          <a:ln>
            <a:solidFill>
              <a:srgbClr val="006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8675309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3795" y="4835537"/>
            <a:ext cx="209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homeNumber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12032" y="5971184"/>
            <a:ext cx="1129862" cy="309005"/>
          </a:xfrm>
          <a:prstGeom prst="rect">
            <a:avLst/>
          </a:prstGeom>
          <a:solidFill>
            <a:schemeClr val="bg1"/>
          </a:solidFill>
          <a:ln>
            <a:solidFill>
              <a:srgbClr val="006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8675309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3795" y="5941020"/>
            <a:ext cx="210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joesNumber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48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12" grpId="0" animBg="1"/>
      <p:bldP spid="13" grpId="0"/>
      <p:bldP spid="23" grpId="0" animBg="1"/>
      <p:bldP spid="24" grpId="0"/>
      <p:bldP spid="25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69526"/>
            <a:ext cx="10353761" cy="1326321"/>
          </a:xfrm>
        </p:spPr>
        <p:txBody>
          <a:bodyPr/>
          <a:lstStyle/>
          <a:p>
            <a:r>
              <a:rPr lang="en-US" cap="none" dirty="0"/>
              <a:t>Instance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3257" y="1505700"/>
            <a:ext cx="9501260" cy="19868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FFC000"/>
                </a:solidFill>
              </a:rPr>
              <a:t>Instance methods </a:t>
            </a:r>
            <a:r>
              <a:rPr lang="en-US" dirty="0"/>
              <a:t>can only be invoked by an instance of the class. They have this format: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Here are some instance methods provided by the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class in Java: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61788" y="1869252"/>
            <a:ext cx="10084287" cy="674997"/>
          </a:xfrm>
          <a:prstGeom prst="rect">
            <a:avLst/>
          </a:prstGeom>
          <a:solidFill>
            <a:schemeClr val="bg1"/>
          </a:solidFill>
          <a:ln>
            <a:solidFill>
              <a:srgbClr val="006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7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theString</a:t>
            </a:r>
            <a:r>
              <a:rPr lang="en-US" sz="17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"Deep-fried </a:t>
            </a:r>
            <a:r>
              <a:rPr lang="en-US" sz="17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icecream</a:t>
            </a:r>
            <a:r>
              <a:rPr lang="en-US" sz="17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...";</a:t>
            </a:r>
          </a:p>
          <a:p>
            <a:r>
              <a:rPr lang="en-US" sz="17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7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newString</a:t>
            </a:r>
            <a:r>
              <a:rPr lang="en-US" sz="17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theString.concat</a:t>
            </a:r>
            <a:r>
              <a:rPr lang="en-US" sz="17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("on a stick!");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V="1">
            <a:off x="4568597" y="2443665"/>
            <a:ext cx="0" cy="201168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V="1">
            <a:off x="5636505" y="2443665"/>
            <a:ext cx="0" cy="201168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V="1">
            <a:off x="6998725" y="2443665"/>
            <a:ext cx="0" cy="201168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061788" y="3425662"/>
          <a:ext cx="9985668" cy="3034864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034948">
                  <a:extLst>
                    <a:ext uri="{9D8B030D-6E8A-4147-A177-3AD203B41FA5}">
                      <a16:colId xmlns:a16="http://schemas.microsoft.com/office/drawing/2014/main" val="2304737697"/>
                    </a:ext>
                  </a:extLst>
                </a:gridCol>
                <a:gridCol w="2692978">
                  <a:extLst>
                    <a:ext uri="{9D8B030D-6E8A-4147-A177-3AD203B41FA5}">
                      <a16:colId xmlns:a16="http://schemas.microsoft.com/office/drawing/2014/main" val="1248065891"/>
                    </a:ext>
                  </a:extLst>
                </a:gridCol>
                <a:gridCol w="6257742">
                  <a:extLst>
                    <a:ext uri="{9D8B030D-6E8A-4147-A177-3AD203B41FA5}">
                      <a16:colId xmlns:a16="http://schemas.microsoft.com/office/drawing/2014/main" val="154147790"/>
                    </a:ext>
                  </a:extLst>
                </a:gridCol>
              </a:tblGrid>
              <a:tr h="333868">
                <a:tc>
                  <a:txBody>
                    <a:bodyPr/>
                    <a:lstStyle/>
                    <a:p>
                      <a:r>
                        <a:rPr lang="en-US" sz="1700" b="0" dirty="0"/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Method /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746426"/>
                  </a:ext>
                </a:extLst>
              </a:tr>
              <a:tr h="319352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Returns the number of characters in this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18234"/>
                  </a:ext>
                </a:extLst>
              </a:tr>
              <a:tr h="31935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charAt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index)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the character at specified index from this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483689"/>
                  </a:ext>
                </a:extLst>
              </a:tr>
              <a:tr h="31935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concat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(String s1)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new string that concatenates this string with 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440061"/>
                  </a:ext>
                </a:extLst>
              </a:tr>
              <a:tr h="31935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toUpperCase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new string with all letters in uppercase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107667"/>
                  </a:ext>
                </a:extLst>
              </a:tr>
              <a:tr h="31935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toLowerCase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new string with all letters in lowercase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75828"/>
                  </a:ext>
                </a:extLst>
              </a:tr>
              <a:tr h="31935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trim()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new string with whitespace chars. trimmed (both sides)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197293"/>
                  </a:ext>
                </a:extLst>
              </a:tr>
              <a:tr h="31935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substring(begin)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this string’s substring from </a:t>
                      </a:r>
                      <a:r>
                        <a:rPr lang="en-US" sz="1600" dirty="0">
                          <a:solidFill>
                            <a:srgbClr val="00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r>
                        <a:rPr lang="en-US" sz="1600" dirty="0"/>
                        <a:t> to the end of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146489"/>
                  </a:ext>
                </a:extLst>
              </a:tr>
              <a:tr h="3373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substring(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start,end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Returns this string’s substring from </a:t>
                      </a:r>
                      <a:r>
                        <a:rPr lang="en-US" sz="1600" dirty="0">
                          <a:solidFill>
                            <a:srgbClr val="00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r>
                        <a:rPr lang="en-US" sz="1600" dirty="0"/>
                        <a:t> to </a:t>
                      </a:r>
                      <a:r>
                        <a:rPr lang="en-US" sz="1600" dirty="0">
                          <a:solidFill>
                            <a:srgbClr val="00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- 1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14408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52278" y="2594819"/>
            <a:ext cx="142174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29200" y="2596490"/>
            <a:ext cx="111610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.method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43599" y="2594819"/>
            <a:ext cx="233094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  arguments  );</a:t>
            </a:r>
          </a:p>
        </p:txBody>
      </p:sp>
    </p:spTree>
    <p:extLst>
      <p:ext uri="{BB962C8B-B14F-4D97-AF65-F5344CB8AC3E}">
        <p14:creationId xmlns:p14="http://schemas.microsoft.com/office/powerpoint/2010/main" val="194270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1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369185"/>
            <a:ext cx="10353761" cy="1326321"/>
          </a:xfrm>
        </p:spPr>
        <p:txBody>
          <a:bodyPr/>
          <a:lstStyle/>
          <a:p>
            <a:r>
              <a:rPr lang="en-US" cap="none" dirty="0"/>
              <a:t>Static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0307" y="1835550"/>
            <a:ext cx="9501260" cy="440873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FFC000"/>
                </a:solidFill>
              </a:rPr>
              <a:t>Static methods </a:t>
            </a:r>
            <a:r>
              <a:rPr lang="en-US" dirty="0"/>
              <a:t>can be invoked without an instance the class. They have this format: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    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 algn="just">
              <a:buNone/>
            </a:pPr>
            <a:br>
              <a:rPr lang="en-US" dirty="0"/>
            </a:br>
            <a:r>
              <a:rPr lang="en-US" dirty="0"/>
              <a:t>Here are some static methods provided by the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class in Java:</a:t>
            </a:r>
          </a:p>
          <a:p>
            <a:pPr marL="0" indent="0" algn="just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 algn="just">
              <a:buNone/>
            </a:pPr>
            <a:r>
              <a:rPr lang="en-US" dirty="0"/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50399" y="2231298"/>
            <a:ext cx="9441167" cy="380098"/>
          </a:xfrm>
          <a:prstGeom prst="rect">
            <a:avLst/>
          </a:prstGeom>
          <a:solidFill>
            <a:schemeClr val="bg1"/>
          </a:solidFill>
          <a:ln>
            <a:solidFill>
              <a:srgbClr val="006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7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theAnswer</a:t>
            </a:r>
            <a:r>
              <a:rPr lang="en-US" sz="17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String.valueOf</a:t>
            </a:r>
            <a:r>
              <a:rPr lang="en-US" sz="17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V="1">
            <a:off x="4356169" y="2496312"/>
            <a:ext cx="0" cy="201168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V="1">
            <a:off x="5191663" y="2496312"/>
            <a:ext cx="0" cy="201168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V="1">
            <a:off x="6002089" y="2496312"/>
            <a:ext cx="0" cy="201168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350398" y="3689485"/>
          <a:ext cx="9441167" cy="169164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409277">
                  <a:extLst>
                    <a:ext uri="{9D8B030D-6E8A-4147-A177-3AD203B41FA5}">
                      <a16:colId xmlns:a16="http://schemas.microsoft.com/office/drawing/2014/main" val="2304737697"/>
                    </a:ext>
                  </a:extLst>
                </a:gridCol>
                <a:gridCol w="2759676">
                  <a:extLst>
                    <a:ext uri="{9D8B030D-6E8A-4147-A177-3AD203B41FA5}">
                      <a16:colId xmlns:a16="http://schemas.microsoft.com/office/drawing/2014/main" val="1248065891"/>
                    </a:ext>
                  </a:extLst>
                </a:gridCol>
                <a:gridCol w="5272214">
                  <a:extLst>
                    <a:ext uri="{9D8B030D-6E8A-4147-A177-3AD203B41FA5}">
                      <a16:colId xmlns:a16="http://schemas.microsoft.com/office/drawing/2014/main" val="154147790"/>
                    </a:ext>
                  </a:extLst>
                </a:gridCol>
              </a:tblGrid>
              <a:tr h="311186">
                <a:tc>
                  <a:txBody>
                    <a:bodyPr/>
                    <a:lstStyle/>
                    <a:p>
                      <a:r>
                        <a:rPr lang="en-US" sz="1700" b="0" dirty="0"/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Method /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74642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valueOf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(char symbol)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Returns a new string of the specified character symbol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24497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valueOf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number)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Returns a new string of the specified integer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18234"/>
                  </a:ext>
                </a:extLst>
              </a:tr>
              <a:tr h="29765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valueOf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(float number)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Returns a new string of the specified float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483689"/>
                  </a:ext>
                </a:extLst>
              </a:tr>
              <a:tr h="29765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valueOf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tVal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a new string of the specified truth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44006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48196" y="2596623"/>
            <a:ext cx="142174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98556" y="2596623"/>
            <a:ext cx="111610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.method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19652" y="2596623"/>
            <a:ext cx="111610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8034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079524" y="2011679"/>
            <a:ext cx="5494188" cy="4612341"/>
          </a:xfrm>
          <a:prstGeom prst="rect">
            <a:avLst/>
          </a:prstGeom>
          <a:solidFill>
            <a:schemeClr val="bg1"/>
          </a:solidFill>
          <a:ln>
            <a:solidFill>
              <a:srgbClr val="006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  <a:cs typeface="Courier New" panose="02070309020205020404" pitchFamily="49" charset="0"/>
              </a:rPr>
              <a:t>Example 1:</a:t>
            </a:r>
          </a:p>
          <a:p>
            <a:r>
              <a:rPr lang="en-US" sz="1500" dirty="0" err="1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5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sz="1500" b="1" dirty="0">
              <a:solidFill>
                <a:schemeClr val="tx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5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is the level?</a:t>
            </a:r>
            <a:endParaRPr lang="en-US" sz="1500" b="1" dirty="0">
              <a:solidFill>
                <a:schemeClr val="tx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message has 30 characters.</a:t>
            </a:r>
            <a:r>
              <a:rPr lang="en-US" sz="15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↵</a:t>
            </a:r>
            <a:endParaRPr lang="en-US" sz="15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9001?! It's more than 9000!   </a:t>
            </a:r>
            <a:r>
              <a:rPr lang="en-US" sz="15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↵</a:t>
            </a:r>
          </a:p>
          <a:p>
            <a:r>
              <a:rPr lang="en-US" sz="1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9001?! IT'S MORE THAN 9000!</a:t>
            </a:r>
            <a:r>
              <a:rPr lang="en-US" sz="15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↵</a:t>
            </a:r>
          </a:p>
          <a:p>
            <a:endParaRPr lang="en-US" sz="1500" dirty="0">
              <a:solidFill>
                <a:schemeClr val="tx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500" dirty="0">
              <a:solidFill>
                <a:schemeClr val="tx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500" dirty="0">
              <a:solidFill>
                <a:schemeClr val="tx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u="sng" dirty="0">
                <a:solidFill>
                  <a:schemeClr val="tx1"/>
                </a:solidFill>
                <a:cs typeface="Courier New" panose="02070309020205020404" pitchFamily="49" charset="0"/>
              </a:rPr>
              <a:t>Example 2:</a:t>
            </a:r>
            <a:endParaRPr lang="en-US" sz="1500" dirty="0">
              <a:solidFill>
                <a:schemeClr val="tx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err="1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5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sz="1500" dirty="0">
              <a:solidFill>
                <a:schemeClr val="tx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500" dirty="0">
              <a:solidFill>
                <a:schemeClr val="tx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is the level?</a:t>
            </a:r>
            <a:endParaRPr lang="en-US" sz="1500" b="1" dirty="0">
              <a:solidFill>
                <a:schemeClr val="tx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message has 44 characters.</a:t>
            </a:r>
            <a:r>
              <a:rPr lang="en-US" sz="15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↵</a:t>
            </a:r>
            <a:endParaRPr lang="en-US" sz="15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Only 777? That's not even more than 9000! </a:t>
            </a:r>
            <a:r>
              <a:rPr lang="en-US" sz="15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↵</a:t>
            </a:r>
          </a:p>
          <a:p>
            <a:r>
              <a:rPr lang="en-US" sz="1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 777? THAT'S NOT EVEN MORE THAN 9000!</a:t>
            </a:r>
            <a:r>
              <a:rPr lang="en-US" sz="15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↵</a:t>
            </a:r>
          </a:p>
          <a:p>
            <a:endParaRPr lang="en-US" sz="1500" dirty="0">
              <a:solidFill>
                <a:schemeClr val="tx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80760" y="2487168"/>
            <a:ext cx="40097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"9001?! It's more than 9000!   "</a:t>
            </a:r>
            <a:endParaRPr lang="en-US" sz="1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369186"/>
            <a:ext cx="10353761" cy="1130162"/>
          </a:xfrm>
        </p:spPr>
        <p:txBody>
          <a:bodyPr/>
          <a:lstStyle/>
          <a:p>
            <a:r>
              <a:rPr lang="en-US" cap="none" dirty="0"/>
              <a:t>Comparing Instance and Static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635" y="1316184"/>
            <a:ext cx="10966077" cy="659191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sz="1900" dirty="0"/>
              <a:t>Instance methods usually act on objects – reading or changing them – while static methods are commonly used when a specific, existing instance is not needed.  Here are a few more examples of these instance methods in action: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5629" y="2011680"/>
            <a:ext cx="5338483" cy="4612341"/>
          </a:xfrm>
          <a:prstGeom prst="rect">
            <a:avLst/>
          </a:prstGeom>
          <a:solidFill>
            <a:schemeClr val="bg1"/>
          </a:solidFill>
          <a:ln>
            <a:solidFill>
              <a:srgbClr val="006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5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"";</a:t>
            </a:r>
          </a:p>
          <a:p>
            <a:r>
              <a:rPr lang="en-US" sz="15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("What is the level? ");</a:t>
            </a:r>
          </a:p>
          <a:p>
            <a:r>
              <a:rPr lang="en-US" sz="1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s = new Scanner(System.in);</a:t>
            </a:r>
          </a:p>
          <a:p>
            <a:r>
              <a:rPr lang="en-US" sz="15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level = </a:t>
            </a:r>
            <a:r>
              <a:rPr lang="en-US" sz="15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s.nextInt</a:t>
            </a:r>
            <a:r>
              <a:rPr lang="en-US" sz="1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5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(level &gt; 9000)</a:t>
            </a:r>
          </a:p>
          <a:p>
            <a:r>
              <a:rPr lang="en-US" sz="1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String.valueOf</a:t>
            </a:r>
            <a:r>
              <a:rPr lang="en-US" sz="1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(level) + "?! "; </a:t>
            </a:r>
          </a:p>
          <a:p>
            <a:r>
              <a:rPr lang="en-US" sz="1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"It's more than " + 9000 + "!   ");</a:t>
            </a:r>
          </a:p>
          <a:p>
            <a:r>
              <a:rPr lang="en-US" sz="1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"  Only " + level + "? " +</a:t>
            </a:r>
          </a:p>
          <a:p>
            <a:r>
              <a:rPr lang="en-US" sz="1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"That's not even more than 9000! ");</a:t>
            </a:r>
          </a:p>
          <a:p>
            <a:r>
              <a:rPr lang="en-US" sz="1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5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message has " + </a:t>
            </a:r>
          </a:p>
          <a:p>
            <a:r>
              <a:rPr lang="en-US" sz="1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msg.length</a:t>
            </a:r>
            <a:r>
              <a:rPr lang="en-US" sz="1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" characters.");</a:t>
            </a:r>
          </a:p>
          <a:p>
            <a:r>
              <a:rPr lang="en-US" sz="15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5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msg.toUpperCase</a:t>
            </a:r>
            <a:r>
              <a:rPr lang="en-US" sz="1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().trim());</a:t>
            </a:r>
          </a:p>
        </p:txBody>
      </p:sp>
      <p:sp>
        <p:nvSpPr>
          <p:cNvPr id="14" name="Speech Bubble: Rectangle 13"/>
          <p:cNvSpPr/>
          <p:nvPr/>
        </p:nvSpPr>
        <p:spPr>
          <a:xfrm>
            <a:off x="3797643" y="2765399"/>
            <a:ext cx="2022345" cy="881448"/>
          </a:xfrm>
          <a:prstGeom prst="wedgeRectCallout">
            <a:avLst>
              <a:gd name="adj1" fmla="val -65952"/>
              <a:gd name="adj2" fmla="val -38330"/>
            </a:avLst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500" dirty="0">
                <a:solidFill>
                  <a:schemeClr val="bg1"/>
                </a:solidFill>
              </a:rPr>
              <a:t>Instance method. must use reference variable – not </a:t>
            </a:r>
            <a:r>
              <a:rPr lang="en-US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Scanner.nextInt</a:t>
            </a:r>
            <a:r>
              <a:rPr lang="en-US" sz="15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0759" y="2487168"/>
            <a:ext cx="12756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"9001?! "</a:t>
            </a:r>
            <a:endParaRPr lang="en-US" sz="1500" dirty="0"/>
          </a:p>
        </p:txBody>
      </p:sp>
      <p:sp>
        <p:nvSpPr>
          <p:cNvPr id="18" name="TextBox 17"/>
          <p:cNvSpPr txBox="1"/>
          <p:nvPr/>
        </p:nvSpPr>
        <p:spPr>
          <a:xfrm>
            <a:off x="8247888" y="2898648"/>
            <a:ext cx="9555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9001</a:t>
            </a:r>
            <a:r>
              <a:rPr lang="en-US" sz="15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↵</a:t>
            </a:r>
            <a:endParaRPr 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6080760" y="2487168"/>
            <a:ext cx="12756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endParaRPr 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080759" y="4954400"/>
            <a:ext cx="12756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endParaRPr 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6080760" y="4956048"/>
            <a:ext cx="5492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  Only 777? That's not even more than 9000! "</a:t>
            </a:r>
            <a:endParaRPr lang="en-US" sz="1500" dirty="0"/>
          </a:p>
        </p:txBody>
      </p:sp>
      <p:sp>
        <p:nvSpPr>
          <p:cNvPr id="7" name="Arrow: Right 6"/>
          <p:cNvSpPr/>
          <p:nvPr/>
        </p:nvSpPr>
        <p:spPr>
          <a:xfrm>
            <a:off x="172641" y="2011679"/>
            <a:ext cx="567129" cy="265317"/>
          </a:xfrm>
          <a:prstGeom prst="rightArrow">
            <a:avLst/>
          </a:prstGeom>
          <a:solidFill>
            <a:srgbClr val="FFC000"/>
          </a:solidFill>
          <a:ln w="38100"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/>
          <p:cNvSpPr/>
          <p:nvPr/>
        </p:nvSpPr>
        <p:spPr>
          <a:xfrm>
            <a:off x="172641" y="2238081"/>
            <a:ext cx="567129" cy="265317"/>
          </a:xfrm>
          <a:prstGeom prst="rightArrow">
            <a:avLst/>
          </a:prstGeom>
          <a:solidFill>
            <a:srgbClr val="FFC000"/>
          </a:solidFill>
          <a:ln w="38100"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/>
          <p:cNvSpPr/>
          <p:nvPr/>
        </p:nvSpPr>
        <p:spPr>
          <a:xfrm>
            <a:off x="172640" y="2677674"/>
            <a:ext cx="567129" cy="265317"/>
          </a:xfrm>
          <a:prstGeom prst="rightArrow">
            <a:avLst/>
          </a:prstGeom>
          <a:solidFill>
            <a:srgbClr val="FFC000"/>
          </a:solidFill>
          <a:ln w="38100"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/>
          <p:cNvSpPr/>
          <p:nvPr/>
        </p:nvSpPr>
        <p:spPr>
          <a:xfrm>
            <a:off x="172639" y="3618035"/>
            <a:ext cx="567129" cy="265317"/>
          </a:xfrm>
          <a:prstGeom prst="rightArrow">
            <a:avLst/>
          </a:prstGeom>
          <a:solidFill>
            <a:srgbClr val="FFC000"/>
          </a:solidFill>
          <a:ln w="38100"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/>
          <p:cNvSpPr/>
          <p:nvPr/>
        </p:nvSpPr>
        <p:spPr>
          <a:xfrm>
            <a:off x="172639" y="3862112"/>
            <a:ext cx="567129" cy="265317"/>
          </a:xfrm>
          <a:prstGeom prst="rightArrow">
            <a:avLst/>
          </a:prstGeom>
          <a:solidFill>
            <a:srgbClr val="FFC000"/>
          </a:solidFill>
          <a:ln w="38100"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/>
          <p:cNvSpPr/>
          <p:nvPr/>
        </p:nvSpPr>
        <p:spPr>
          <a:xfrm>
            <a:off x="172639" y="5680561"/>
            <a:ext cx="567129" cy="265317"/>
          </a:xfrm>
          <a:prstGeom prst="rightArrow">
            <a:avLst/>
          </a:prstGeom>
          <a:solidFill>
            <a:srgbClr val="FFC000"/>
          </a:solidFill>
          <a:ln w="38100"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/>
          <p:cNvSpPr/>
          <p:nvPr/>
        </p:nvSpPr>
        <p:spPr>
          <a:xfrm>
            <a:off x="172638" y="6102995"/>
            <a:ext cx="567129" cy="265317"/>
          </a:xfrm>
          <a:prstGeom prst="rightArrow">
            <a:avLst/>
          </a:prstGeom>
          <a:solidFill>
            <a:srgbClr val="FFC000"/>
          </a:solidFill>
          <a:ln w="38100"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/>
          <p:cNvSpPr/>
          <p:nvPr/>
        </p:nvSpPr>
        <p:spPr>
          <a:xfrm>
            <a:off x="172637" y="6363508"/>
            <a:ext cx="567129" cy="265317"/>
          </a:xfrm>
          <a:prstGeom prst="rightArrow">
            <a:avLst/>
          </a:prstGeom>
          <a:solidFill>
            <a:srgbClr val="FFC000"/>
          </a:solidFill>
          <a:ln w="38100"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/>
          <p:cNvSpPr/>
          <p:nvPr/>
        </p:nvSpPr>
        <p:spPr>
          <a:xfrm>
            <a:off x="172636" y="4771672"/>
            <a:ext cx="567129" cy="265317"/>
          </a:xfrm>
          <a:prstGeom prst="rightArrow">
            <a:avLst/>
          </a:prstGeom>
          <a:solidFill>
            <a:srgbClr val="FFC000"/>
          </a:solidFill>
          <a:ln w="38100"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247888" y="5422392"/>
            <a:ext cx="9555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777</a:t>
            </a:r>
            <a:r>
              <a:rPr lang="en-US" sz="15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↵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8431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/>
      <p:bldP spid="3" grpId="0" uiExpand="1" build="p"/>
      <p:bldP spid="16" grpId="0" animBg="1"/>
      <p:bldP spid="14" grpId="0" animBg="1"/>
      <p:bldP spid="6" grpId="0"/>
      <p:bldP spid="6" grpId="1"/>
      <p:bldP spid="18" grpId="0"/>
      <p:bldP spid="28" grpId="0"/>
      <p:bldP spid="28" grpId="1"/>
      <p:bldP spid="29" grpId="0"/>
      <p:bldP spid="29" grpId="1"/>
      <p:bldP spid="30" grpId="0"/>
      <p:bldP spid="7" grpId="0" animBg="1"/>
      <p:bldP spid="7" grpId="1" animBg="1"/>
      <p:bldP spid="7" grpId="2" animBg="1"/>
      <p:bldP spid="7" grpId="3" animBg="1"/>
      <p:bldP spid="31" grpId="0" animBg="1"/>
      <p:bldP spid="31" grpId="1" animBg="1"/>
      <p:bldP spid="31" grpId="2" animBg="1"/>
      <p:bldP spid="31" grpId="3" animBg="1"/>
      <p:bldP spid="32" grpId="0" animBg="1"/>
      <p:bldP spid="32" grpId="1" animBg="1"/>
      <p:bldP spid="32" grpId="2" animBg="1"/>
      <p:bldP spid="32" grpId="3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5" grpId="2" animBg="1"/>
      <p:bldP spid="35" grpId="3" animBg="1"/>
      <p:bldP spid="36" grpId="0" animBg="1"/>
      <p:bldP spid="36" grpId="1" animBg="1"/>
      <p:bldP spid="36" grpId="2" animBg="1"/>
      <p:bldP spid="36" grpId="3" animBg="1"/>
      <p:bldP spid="37" grpId="0" animBg="1"/>
      <p:bldP spid="37" grpId="1" animBg="1"/>
      <p:bldP spid="37" grpId="2" animBg="1"/>
      <p:bldP spid="38" grpId="0" animBg="1"/>
      <p:bldP spid="38" grpId="1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73224"/>
            <a:ext cx="10353761" cy="1326321"/>
          </a:xfrm>
        </p:spPr>
        <p:txBody>
          <a:bodyPr/>
          <a:lstStyle/>
          <a:p>
            <a:r>
              <a:rPr lang="en-US" cap="none" dirty="0"/>
              <a:t>Characters in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41292"/>
            <a:ext cx="10353762" cy="51650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The characters in a String can be accessed by indices starting at 0 (not 1):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0091" y="1903683"/>
            <a:ext cx="9441167" cy="1486892"/>
          </a:xfrm>
          <a:prstGeom prst="rect">
            <a:avLst/>
          </a:prstGeom>
          <a:solidFill>
            <a:schemeClr val="bg1"/>
          </a:solidFill>
          <a:ln>
            <a:solidFill>
              <a:srgbClr val="006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hello = "Hello world!";</a:t>
            </a:r>
          </a:p>
          <a:p>
            <a:r>
              <a:rPr lang="en-US" sz="17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7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third character is '" + </a:t>
            </a:r>
            <a:r>
              <a:rPr lang="en-US" sz="17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hello.charAt</a:t>
            </a:r>
            <a:r>
              <a:rPr lang="en-US" sz="17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 + "'");</a:t>
            </a:r>
          </a:p>
          <a:p>
            <a:endParaRPr lang="en-US" sz="17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b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  <a:p>
            <a:r>
              <a:rPr lang="en-US" sz="17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third character is 'l'</a:t>
            </a:r>
            <a:r>
              <a:rPr lang="en-US" sz="17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↵</a:t>
            </a:r>
            <a:endParaRPr lang="en-US" sz="17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3795" y="3479051"/>
            <a:ext cx="10353762" cy="516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The same indexing is used for substrings: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0091" y="3897086"/>
            <a:ext cx="9441167" cy="1993640"/>
          </a:xfrm>
          <a:prstGeom prst="rect">
            <a:avLst/>
          </a:prstGeom>
          <a:solidFill>
            <a:schemeClr val="bg1"/>
          </a:solidFill>
          <a:ln>
            <a:solidFill>
              <a:srgbClr val="006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welcome = "Welcome to Java";</a:t>
            </a:r>
          </a:p>
          <a:p>
            <a:r>
              <a:rPr lang="en-US" sz="17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7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("[" + </a:t>
            </a:r>
            <a:r>
              <a:rPr lang="en-US" sz="17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welcome.substring</a:t>
            </a:r>
            <a:r>
              <a:rPr lang="en-US" sz="17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11) + "]");</a:t>
            </a:r>
          </a:p>
          <a:p>
            <a:r>
              <a:rPr lang="en-US" sz="17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7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("[" + </a:t>
            </a:r>
            <a:r>
              <a:rPr lang="en-US" sz="17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welcome.substring</a:t>
            </a:r>
            <a:r>
              <a:rPr lang="en-US" sz="17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(11) + "]");</a:t>
            </a:r>
          </a:p>
          <a:p>
            <a:endParaRPr lang="en-US" sz="17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b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  <a:p>
            <a:r>
              <a:rPr lang="en-US" sz="17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[Welcome to ]</a:t>
            </a:r>
            <a:r>
              <a:rPr lang="en-US" sz="17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↵</a:t>
            </a:r>
          </a:p>
          <a:p>
            <a:r>
              <a:rPr lang="en-US" sz="17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[Java]</a:t>
            </a:r>
            <a:r>
              <a:rPr lang="en-US" sz="17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↵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826" y="4998434"/>
            <a:ext cx="6147581" cy="69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0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Finding Characters and Substrings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935921"/>
            <a:ext cx="10353762" cy="5102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String class also has methods to locate a character or substring within an instance: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49723" y="2525290"/>
          <a:ext cx="10317833" cy="26670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741680">
                  <a:extLst>
                    <a:ext uri="{9D8B030D-6E8A-4147-A177-3AD203B41FA5}">
                      <a16:colId xmlns:a16="http://schemas.microsoft.com/office/drawing/2014/main" val="2304737697"/>
                    </a:ext>
                  </a:extLst>
                </a:gridCol>
                <a:gridCol w="3130585">
                  <a:extLst>
                    <a:ext uri="{9D8B030D-6E8A-4147-A177-3AD203B41FA5}">
                      <a16:colId xmlns:a16="http://schemas.microsoft.com/office/drawing/2014/main" val="1248065891"/>
                    </a:ext>
                  </a:extLst>
                </a:gridCol>
                <a:gridCol w="6445568">
                  <a:extLst>
                    <a:ext uri="{9D8B030D-6E8A-4147-A177-3AD203B41FA5}">
                      <a16:colId xmlns:a16="http://schemas.microsoft.com/office/drawing/2014/main" val="154147790"/>
                    </a:ext>
                  </a:extLst>
                </a:gridCol>
              </a:tblGrid>
              <a:tr h="333868">
                <a:tc>
                  <a:txBody>
                    <a:bodyPr/>
                    <a:lstStyle/>
                    <a:p>
                      <a:r>
                        <a:rPr lang="en-US" sz="1700" b="0" dirty="0"/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Method /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746426"/>
                  </a:ext>
                </a:extLst>
              </a:tr>
              <a:tr h="319352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indexOf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lastIndexOf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Returns the first / last index of </a:t>
                      </a:r>
                      <a:r>
                        <a:rPr lang="en-US" sz="1600" dirty="0" err="1">
                          <a:solidFill>
                            <a:srgbClr val="00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1600" dirty="0"/>
                        <a:t> in this string, or -1 if not matched.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18234"/>
                  </a:ext>
                </a:extLst>
              </a:tr>
              <a:tr h="319352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indexOf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fromIdx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lastIndexOf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fromIdx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Returns the first / last index of </a:t>
                      </a:r>
                      <a:r>
                        <a:rPr lang="en-US" sz="1600" dirty="0" err="1">
                          <a:solidFill>
                            <a:srgbClr val="00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r>
                        <a:rPr lang="en-US" sz="1600" dirty="0"/>
                        <a:t> in this string at or after </a:t>
                      </a:r>
                      <a:r>
                        <a:rPr lang="en-US" sz="1600" dirty="0" err="1">
                          <a:solidFill>
                            <a:srgbClr val="00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fromIdx</a:t>
                      </a:r>
                      <a:r>
                        <a:rPr lang="en-US" sz="1600" dirty="0"/>
                        <a:t>,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or -1 if not matched.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483689"/>
                  </a:ext>
                </a:extLst>
              </a:tr>
              <a:tr h="323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indexOf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</a:t>
                      </a:r>
                      <a:b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lastIndexOf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Returns the first / last index of </a:t>
                      </a:r>
                      <a:r>
                        <a:rPr lang="en-US" sz="1600" dirty="0">
                          <a:solidFill>
                            <a:srgbClr val="00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600" dirty="0"/>
                        <a:t> in this string, or -1 if not matched.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440061"/>
                  </a:ext>
                </a:extLst>
              </a:tr>
              <a:tr h="3193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indexOf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(s,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fromIdx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lastIndexOf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(s,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fromIdx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Returns the first / last index of </a:t>
                      </a:r>
                      <a:r>
                        <a:rPr lang="en-US" sz="1600" dirty="0">
                          <a:solidFill>
                            <a:srgbClr val="00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600" dirty="0"/>
                        <a:t> in this string at or after </a:t>
                      </a:r>
                      <a:r>
                        <a:rPr lang="en-US" sz="1600" dirty="0" err="1">
                          <a:solidFill>
                            <a:srgbClr val="00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fromIdx</a:t>
                      </a:r>
                      <a:r>
                        <a:rPr lang="en-US" sz="1600" dirty="0"/>
                        <a:t>,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or -1 if not matched.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107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09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45BB-FB7C-4A60-AE74-DAE795973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9723"/>
            <a:ext cx="10353761" cy="1326321"/>
          </a:xfrm>
        </p:spPr>
        <p:txBody>
          <a:bodyPr/>
          <a:lstStyle/>
          <a:p>
            <a:r>
              <a:rPr lang="en-US" dirty="0"/>
              <a:t>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7440E-B377-4DAD-A6F7-60492D945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50822"/>
            <a:ext cx="10353762" cy="459357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When we want to have a set of values that are non-numeric, we can use an </a:t>
            </a:r>
            <a:r>
              <a:rPr lang="en-US" b="1" dirty="0">
                <a:solidFill>
                  <a:srgbClr val="FFC000"/>
                </a:solidFill>
              </a:rPr>
              <a:t>enumeration</a:t>
            </a:r>
            <a:r>
              <a:rPr lang="en-US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32963-3561-4BF5-9DA5-C427E8E0C05E}"/>
              </a:ext>
            </a:extLst>
          </p:cNvPr>
          <p:cNvSpPr txBox="1"/>
          <p:nvPr/>
        </p:nvSpPr>
        <p:spPr>
          <a:xfrm>
            <a:off x="2081170" y="1651519"/>
            <a:ext cx="8332829" cy="3503411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WhatDayIsItAgain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00FF00"/>
                </a:solidFill>
                <a:latin typeface="Consolas" panose="020B0609020204030204" pitchFamily="49" charset="0"/>
              </a:rPr>
              <a:t>enum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WeekDay</a:t>
            </a:r>
            <a:r>
              <a:rPr lang="en-US" sz="1400" dirty="0">
                <a:latin typeface="Consolas" panose="020B0609020204030204" pitchFamily="49" charset="0"/>
              </a:rPr>
              <a:t> { Sunday, Monday, Tuesday, Wednesday, Thursday, Friday, Saturday 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WeekDay</a:t>
            </a:r>
            <a:r>
              <a:rPr lang="en-US" sz="1400" dirty="0">
                <a:latin typeface="Consolas" panose="020B0609020204030204" pitchFamily="49" charset="0"/>
              </a:rPr>
              <a:t> day = </a:t>
            </a:r>
            <a:r>
              <a:rPr lang="en-US" sz="1400" dirty="0" err="1">
                <a:latin typeface="Consolas" panose="020B0609020204030204" pitchFamily="49" charset="0"/>
              </a:rPr>
              <a:t>WeekDay.Sunday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if (day == </a:t>
            </a:r>
            <a:r>
              <a:rPr lang="en-US" sz="1400" dirty="0" err="1">
                <a:latin typeface="Consolas" panose="020B0609020204030204" pitchFamily="49" charset="0"/>
              </a:rPr>
              <a:t>WeekDay.Sunday</a:t>
            </a:r>
            <a:r>
              <a:rPr lang="en-US" sz="1400" dirty="0">
                <a:latin typeface="Consolas" panose="020B0609020204030204" pitchFamily="49" charset="0"/>
              </a:rPr>
              <a:t> || day == </a:t>
            </a:r>
            <a:r>
              <a:rPr lang="en-US" sz="1400" dirty="0" err="1">
                <a:latin typeface="Consolas" panose="020B0609020204030204" pitchFamily="49" charset="0"/>
              </a:rPr>
              <a:t>WeekDay.Saturday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("I'm so glad it’s " + day + "!");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else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("Ugh. " + day + " is the worst.");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1A974B-DD97-484B-9416-708AD126A83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19429" y="1651519"/>
          <a:ext cx="361742" cy="35034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5034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8D07AE7-3C72-4ACD-80F3-1A2AEB3F6F80}"/>
              </a:ext>
            </a:extLst>
          </p:cNvPr>
          <p:cNvSpPr txBox="1"/>
          <p:nvPr/>
        </p:nvSpPr>
        <p:spPr>
          <a:xfrm>
            <a:off x="1719428" y="5649504"/>
            <a:ext cx="8694571" cy="275062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I'm so glad it's the weekend!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8F19116-0B6F-4DFE-97C1-A8D75D91C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902" y="5360922"/>
            <a:ext cx="11798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BDD7C1-60E8-42F2-BA34-E0400F27E626}"/>
              </a:ext>
            </a:extLst>
          </p:cNvPr>
          <p:cNvSpPr txBox="1">
            <a:spLocks/>
          </p:cNvSpPr>
          <p:nvPr/>
        </p:nvSpPr>
        <p:spPr>
          <a:xfrm>
            <a:off x="913795" y="6091122"/>
            <a:ext cx="10353762" cy="459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An array of the enumeration’s elements can be accessed with the </a:t>
            </a:r>
            <a:r>
              <a:rPr lang="en-US" b="1" dirty="0">
                <a:solidFill>
                  <a:srgbClr val="00FF00"/>
                </a:solidFill>
              </a:rPr>
              <a:t>values()</a:t>
            </a:r>
            <a:r>
              <a:rPr lang="en-US" dirty="0"/>
              <a:t> method.</a:t>
            </a:r>
          </a:p>
        </p:txBody>
      </p:sp>
    </p:spTree>
    <p:extLst>
      <p:ext uri="{BB962C8B-B14F-4D97-AF65-F5344CB8AC3E}">
        <p14:creationId xmlns:p14="http://schemas.microsoft.com/office/powerpoint/2010/main" val="65001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6772</TotalTime>
  <Words>1184</Words>
  <Application>Microsoft Office PowerPoint</Application>
  <PresentationFormat>Widescreen</PresentationFormat>
  <Paragraphs>216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MS Mincho</vt:lpstr>
      <vt:lpstr>ＭＳ Ｐゴシック</vt:lpstr>
      <vt:lpstr>Arial</vt:lpstr>
      <vt:lpstr>Bookman Old Style</vt:lpstr>
      <vt:lpstr>Calibri</vt:lpstr>
      <vt:lpstr>Consolas</vt:lpstr>
      <vt:lpstr>Courier New</vt:lpstr>
      <vt:lpstr>Rockwell</vt:lpstr>
      <vt:lpstr>Damask</vt:lpstr>
      <vt:lpstr>Objects</vt:lpstr>
      <vt:lpstr>Object Oriented Programming</vt:lpstr>
      <vt:lpstr>What is a “string”, anyway?</vt:lpstr>
      <vt:lpstr>Instance Methods</vt:lpstr>
      <vt:lpstr>Static Methods</vt:lpstr>
      <vt:lpstr>Comparing Instance and Static Methods</vt:lpstr>
      <vt:lpstr>Characters in a String</vt:lpstr>
      <vt:lpstr>Finding Characters and Substrings</vt:lpstr>
      <vt:lpstr>Enumerations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Blanchard, Jeremiah J</dc:creator>
  <cp:lastModifiedBy>Jeremiah Blanchard</cp:lastModifiedBy>
  <cp:revision>141</cp:revision>
  <dcterms:created xsi:type="dcterms:W3CDTF">2017-08-16T14:30:14Z</dcterms:created>
  <dcterms:modified xsi:type="dcterms:W3CDTF">2018-04-30T21:27:12Z</dcterms:modified>
</cp:coreProperties>
</file>