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311" r:id="rId3"/>
    <p:sldId id="319" r:id="rId4"/>
    <p:sldId id="321" r:id="rId5"/>
    <p:sldId id="335" r:id="rId6"/>
    <p:sldId id="322" r:id="rId7"/>
    <p:sldId id="324" r:id="rId8"/>
    <p:sldId id="326" r:id="rId9"/>
    <p:sldId id="264" r:id="rId10"/>
    <p:sldId id="32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00"/>
    <a:srgbClr val="00FF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2059796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689" y="2154821"/>
            <a:ext cx="8561580" cy="1655762"/>
          </a:xfrm>
        </p:spPr>
        <p:txBody>
          <a:bodyPr>
            <a:normAutofit/>
          </a:bodyPr>
          <a:lstStyle/>
          <a:p>
            <a:r>
              <a:rPr lang="en-US" dirty="0"/>
              <a:t>“Take a method and try it. If it fails, admit it frankly, and try another. But by all means, try something.”</a:t>
            </a:r>
          </a:p>
          <a:p>
            <a:r>
              <a:rPr lang="en-US" i="1" dirty="0"/>
              <a:t>– Franklin D. Roosevelt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0A7B46-E9C9-491F-A878-BD0E7599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128" y="4240871"/>
            <a:ext cx="4359233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66A660-8892-42FF-AB66-3FD37A0665E7}"/>
              </a:ext>
            </a:extLst>
          </p:cNvPr>
          <p:cNvSpPr/>
          <p:nvPr/>
        </p:nvSpPr>
        <p:spPr>
          <a:xfrm>
            <a:off x="7913077" y="2708030"/>
            <a:ext cx="3786554" cy="266113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FB70-F491-4D99-8A9E-7D327E30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6971"/>
            <a:ext cx="10353761" cy="1326321"/>
          </a:xfrm>
        </p:spPr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A6C4-56DD-46A7-9C60-FBA2B1E0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338"/>
            <a:ext cx="10353762" cy="48181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The main reasons:</a:t>
            </a:r>
          </a:p>
          <a:p>
            <a:r>
              <a:rPr lang="en-US" dirty="0"/>
              <a:t>Readability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Code reuse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helps with: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Chunking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object-oriented languages, methods are also how we break up instructions to objects.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C28B729-BF3F-4BB2-B312-9A141589E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654" y="1409699"/>
            <a:ext cx="2322848" cy="186397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A081F7-63E0-4FD3-90EA-C1FBCC948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587" y="2708030"/>
            <a:ext cx="2485155" cy="20867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62AD80-FFFC-4C51-BDBE-8FE9AAACB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7502" y="2848705"/>
            <a:ext cx="3212704" cy="25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850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In CS, a </a:t>
            </a:r>
            <a:r>
              <a:rPr lang="en-US" b="1" dirty="0">
                <a:solidFill>
                  <a:srgbClr val="FFC000"/>
                </a:solidFill>
              </a:rPr>
              <a:t>function</a:t>
            </a:r>
            <a:r>
              <a:rPr lang="en-US" dirty="0"/>
              <a:t> is a named block of instructions. A function within a class is called a </a:t>
            </a:r>
            <a:r>
              <a:rPr lang="en-US" b="1" dirty="0">
                <a:solidFill>
                  <a:srgbClr val="FFC000"/>
                </a:solidFill>
              </a:rPr>
              <a:t>method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3519823" y="2741297"/>
            <a:ext cx="5466861" cy="29965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("Hello. I'm Batman.");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sayHello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85370"/>
              </p:ext>
            </p:extLst>
          </p:nvPr>
        </p:nvGraphicFramePr>
        <p:xfrm>
          <a:off x="3158081" y="2741298"/>
          <a:ext cx="361742" cy="299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96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41090D-4AC0-48DE-8FAC-1E58516851F4}"/>
              </a:ext>
            </a:extLst>
          </p:cNvPr>
          <p:cNvSpPr txBox="1">
            <a:spLocks/>
          </p:cNvSpPr>
          <p:nvPr/>
        </p:nvSpPr>
        <p:spPr>
          <a:xfrm>
            <a:off x="913794" y="5878820"/>
            <a:ext cx="10353762" cy="485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Invoking a function’s name (a </a:t>
            </a:r>
            <a:r>
              <a:rPr lang="en-US" b="1" dirty="0">
                <a:solidFill>
                  <a:srgbClr val="FFC000"/>
                </a:solidFill>
              </a:rPr>
              <a:t>function call</a:t>
            </a:r>
            <a:r>
              <a:rPr lang="en-US" dirty="0"/>
              <a:t> or </a:t>
            </a:r>
            <a:r>
              <a:rPr lang="en-US" b="1" dirty="0">
                <a:solidFill>
                  <a:srgbClr val="FFC000"/>
                </a:solidFill>
              </a:rPr>
              <a:t>method call</a:t>
            </a:r>
            <a:r>
              <a:rPr lang="en-US" dirty="0"/>
              <a:t>) causes it to execute.</a:t>
            </a:r>
          </a:p>
        </p:txBody>
      </p:sp>
    </p:spTree>
    <p:extLst>
      <p:ext uri="{BB962C8B-B14F-4D97-AF65-F5344CB8AC3E}">
        <p14:creationId xmlns:p14="http://schemas.microsoft.com/office/powerpoint/2010/main" val="928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05640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establish that a function requires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. Values passed in are </a:t>
            </a:r>
            <a:r>
              <a:rPr lang="en-US" b="1" dirty="0">
                <a:solidFill>
                  <a:srgbClr val="FFC000"/>
                </a:solidFill>
              </a:rPr>
              <a:t>arguments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710931" y="2560449"/>
            <a:ext cx="5600731" cy="299653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String name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I'm " + name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"Batman"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89714"/>
              </p:ext>
            </p:extLst>
          </p:nvPr>
        </p:nvGraphicFramePr>
        <p:xfrm>
          <a:off x="2349189" y="2560450"/>
          <a:ext cx="361742" cy="299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965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AA543-3A9C-4501-A437-3780948235C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022124" y="3186425"/>
            <a:ext cx="1454964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3A0FC8-39FD-408E-96B7-CC3706A98AAC}"/>
              </a:ext>
            </a:extLst>
          </p:cNvPr>
          <p:cNvSpPr txBox="1"/>
          <p:nvPr/>
        </p:nvSpPr>
        <p:spPr>
          <a:xfrm>
            <a:off x="8477088" y="2924815"/>
            <a:ext cx="1264789" cy="52322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Parameter definition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2646E1-9EA2-4ABD-848C-29EAADD8E57C}"/>
              </a:ext>
            </a:extLst>
          </p:cNvPr>
          <p:cNvSpPr/>
          <p:nvPr/>
        </p:nvSpPr>
        <p:spPr>
          <a:xfrm>
            <a:off x="5908432" y="3083669"/>
            <a:ext cx="1113692" cy="20551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99EDF-C068-4AB2-A5F8-9D1B08FB41B8}"/>
              </a:ext>
            </a:extLst>
          </p:cNvPr>
          <p:cNvSpPr txBox="1"/>
          <p:nvPr/>
        </p:nvSpPr>
        <p:spPr>
          <a:xfrm>
            <a:off x="8477088" y="4763384"/>
            <a:ext cx="1264789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Argument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323E8E-DCAC-4C49-9D65-BC0C227109A5}"/>
              </a:ext>
            </a:extLst>
          </p:cNvPr>
          <p:cNvSpPr/>
          <p:nvPr/>
        </p:nvSpPr>
        <p:spPr>
          <a:xfrm>
            <a:off x="4454770" y="4798625"/>
            <a:ext cx="808892" cy="23729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39BAF3-01DD-4BF4-AD9D-59FD10CC200A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263662" y="4917273"/>
            <a:ext cx="32134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90641E-7D4C-4900-9D44-6321B33B515F}"/>
              </a:ext>
            </a:extLst>
          </p:cNvPr>
          <p:cNvSpPr txBox="1"/>
          <p:nvPr/>
        </p:nvSpPr>
        <p:spPr>
          <a:xfrm>
            <a:off x="2263826" y="6132080"/>
            <a:ext cx="5965774" cy="357141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Batman.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CD7A4EC1-D3F5-4F93-AC98-A36C91C9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492" y="5793526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73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&amp;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Functions and methods can also have multiple parameters: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746100" y="2581154"/>
            <a:ext cx="7030946" cy="3038180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String first, String last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("Hello, I'm " + first + " " + last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sayHello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"Bat", "Man"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07448"/>
              </p:ext>
            </p:extLst>
          </p:nvPr>
        </p:nvGraphicFramePr>
        <p:xfrm>
          <a:off x="2384358" y="2581155"/>
          <a:ext cx="361742" cy="3038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038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2384358" y="6118032"/>
            <a:ext cx="7392688" cy="3413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 Man.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024" y="5779477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28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6508"/>
            <a:ext cx="10353761" cy="1326321"/>
          </a:xfrm>
        </p:spPr>
        <p:txBody>
          <a:bodyPr/>
          <a:lstStyle/>
          <a:p>
            <a:r>
              <a:rPr lang="en-US" dirty="0"/>
              <a:t>Primitive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3407"/>
            <a:ext cx="10353762" cy="48509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Methods make a </a:t>
            </a:r>
            <a:r>
              <a:rPr lang="en-US" u="sng" dirty="0"/>
              <a:t>copy</a:t>
            </a:r>
            <a:r>
              <a:rPr lang="en-US" dirty="0"/>
              <a:t> of the arguments for internal use – they don’t use the original variable: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3350256" y="1985161"/>
            <a:ext cx="5703936" cy="346041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</a:t>
            </a:r>
            <a:r>
              <a:rPr lang="en-US" sz="1400" dirty="0" err="1">
                <a:latin typeface="Consolas" panose="020B0609020204030204" pitchFamily="49" charset="0"/>
              </a:rPr>
              <a:t>ruinData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dataToRuin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dataToRuin</a:t>
            </a:r>
            <a:r>
              <a:rPr lang="en-US" sz="1400" dirty="0">
                <a:latin typeface="Consolas" panose="020B0609020204030204" pitchFamily="49" charset="0"/>
              </a:rPr>
              <a:t> = 24;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data = 42;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ruinData</a:t>
            </a:r>
            <a:r>
              <a:rPr lang="en-US" sz="1400" dirty="0">
                <a:latin typeface="Consolas" panose="020B0609020204030204" pitchFamily="49" charset="0"/>
              </a:rPr>
              <a:t>(data);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data is " + data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83268"/>
              </p:ext>
            </p:extLst>
          </p:nvPr>
        </p:nvGraphicFramePr>
        <p:xfrm>
          <a:off x="2988514" y="1985162"/>
          <a:ext cx="361742" cy="346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604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3D2B2-F28F-44E9-801F-C675EA8E66DD}"/>
              </a:ext>
            </a:extLst>
          </p:cNvPr>
          <p:cNvSpPr txBox="1"/>
          <p:nvPr/>
        </p:nvSpPr>
        <p:spPr>
          <a:xfrm>
            <a:off x="2988514" y="5881264"/>
            <a:ext cx="6065678" cy="3413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The data is 42.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0A12A5B-23EA-4C83-B4BD-779875B5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80" y="5542709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606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0FC-6F1F-4E6D-A8C5-87B06EC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5815"/>
            <a:ext cx="10353761" cy="1326321"/>
          </a:xfrm>
        </p:spPr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40BD-07F2-464F-A0C6-36907773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6094"/>
            <a:ext cx="10353762" cy="485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Some functions and methods can have a </a:t>
            </a:r>
            <a:r>
              <a:rPr lang="en-US" b="1" dirty="0">
                <a:solidFill>
                  <a:srgbClr val="FFC000"/>
                </a:solidFill>
              </a:rPr>
              <a:t>return value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8BC5F-B380-4CA6-A1B2-A4CAB3CBA008}"/>
              </a:ext>
            </a:extLst>
          </p:cNvPr>
          <p:cNvSpPr txBox="1"/>
          <p:nvPr/>
        </p:nvSpPr>
        <p:spPr>
          <a:xfrm>
            <a:off x="2746100" y="2401326"/>
            <a:ext cx="7030946" cy="32257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String </a:t>
            </a:r>
            <a:r>
              <a:rPr lang="en-US" sz="1400" dirty="0" err="1">
                <a:latin typeface="Consolas" panose="020B0609020204030204" pitchFamily="49" charset="0"/>
              </a:rPr>
              <a:t>getGreeting</a:t>
            </a:r>
            <a:r>
              <a:rPr lang="en-US" sz="1400" dirty="0">
                <a:latin typeface="Consolas" panose="020B0609020204030204" pitchFamily="49" charset="0"/>
              </a:rPr>
              <a:t>(String first, String last)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"Hello, I'm " + first + " " + last + ".";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</a:t>
            </a:r>
            <a:r>
              <a:rPr lang="en-US" sz="1400" dirty="0">
                <a:solidFill>
                  <a:srgbClr val="00FF00"/>
                </a:solidFill>
                <a:latin typeface="Consolas" panose="020B0609020204030204" pitchFamily="49" charset="0"/>
              </a:rPr>
              <a:t>greeting = </a:t>
            </a:r>
            <a:r>
              <a:rPr lang="en-US" sz="1400" dirty="0" err="1">
                <a:solidFill>
                  <a:srgbClr val="00FF00"/>
                </a:solidFill>
                <a:latin typeface="Consolas" panose="020B0609020204030204" pitchFamily="49" charset="0"/>
              </a:rPr>
              <a:t>getGreeting</a:t>
            </a:r>
            <a:r>
              <a:rPr lang="en-US" sz="1400" dirty="0">
                <a:latin typeface="Consolas" panose="020B0609020204030204" pitchFamily="49" charset="0"/>
              </a:rPr>
              <a:t>("Bat", "Man");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(greeting);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9D236-D3B5-4568-B2CB-B03FF434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28917"/>
              </p:ext>
            </p:extLst>
          </p:nvPr>
        </p:nvGraphicFramePr>
        <p:xfrm>
          <a:off x="2384358" y="2401327"/>
          <a:ext cx="361742" cy="3225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257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3A612E-8C09-4BB5-8237-8481479732FF}"/>
              </a:ext>
            </a:extLst>
          </p:cNvPr>
          <p:cNvSpPr txBox="1"/>
          <p:nvPr/>
        </p:nvSpPr>
        <p:spPr>
          <a:xfrm>
            <a:off x="2384358" y="6118032"/>
            <a:ext cx="7392688" cy="3413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 Man.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3859B0-24CF-4F75-B8FB-DA469E99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301" y="5779477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418496-147F-4B63-B7E6-39628E02F638}"/>
              </a:ext>
            </a:extLst>
          </p:cNvPr>
          <p:cNvSpPr/>
          <p:nvPr/>
        </p:nvSpPr>
        <p:spPr>
          <a:xfrm>
            <a:off x="3552471" y="3412033"/>
            <a:ext cx="714730" cy="22212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7F66-4753-4F4A-A990-FB3E4848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1" cy="1326321"/>
          </a:xfrm>
        </p:spPr>
        <p:txBody>
          <a:bodyPr/>
          <a:lstStyle/>
          <a:p>
            <a:r>
              <a:rPr lang="en-US" dirty="0"/>
              <a:t>The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1B8B-1D9E-4E30-9DC6-04FF2C62A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631121"/>
            <a:ext cx="10353762" cy="4383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When a function is called, the computer must allocate memory on the </a:t>
            </a:r>
            <a:r>
              <a:rPr lang="en-US" b="1" dirty="0">
                <a:solidFill>
                  <a:srgbClr val="FFC000"/>
                </a:solidFill>
              </a:rPr>
              <a:t>call stack</a:t>
            </a:r>
            <a:r>
              <a:rPr lang="en-US" dirty="0"/>
              <a:t> for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329A7-62DD-4EAC-9564-76B7C35FB3AB}"/>
              </a:ext>
            </a:extLst>
          </p:cNvPr>
          <p:cNvSpPr txBox="1"/>
          <p:nvPr/>
        </p:nvSpPr>
        <p:spPr>
          <a:xfrm>
            <a:off x="1687331" y="2454539"/>
            <a:ext cx="7030946" cy="3225749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Irmagerd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String </a:t>
            </a:r>
            <a:r>
              <a:rPr lang="en-US" sz="1400" dirty="0" err="1">
                <a:latin typeface="Consolas" panose="020B0609020204030204" pitchFamily="49" charset="0"/>
              </a:rPr>
              <a:t>getGreeting</a:t>
            </a:r>
            <a:r>
              <a:rPr lang="en-US" sz="1400" dirty="0">
                <a:latin typeface="Consolas" panose="020B0609020204030204" pitchFamily="49" charset="0"/>
              </a:rPr>
              <a:t>(String first, String last)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return "Hello, I'm " + first + " " + last + ".";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String greeting = </a:t>
            </a:r>
            <a:r>
              <a:rPr lang="en-US" sz="1400" dirty="0" err="1">
                <a:latin typeface="Consolas" panose="020B0609020204030204" pitchFamily="49" charset="0"/>
              </a:rPr>
              <a:t>getGreeting</a:t>
            </a:r>
            <a:r>
              <a:rPr lang="en-US" sz="1400" dirty="0">
                <a:latin typeface="Consolas" panose="020B0609020204030204" pitchFamily="49" charset="0"/>
              </a:rPr>
              <a:t>("Bat", "Man");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(greeting);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4D5C46-9025-40D1-8F47-56E9A1FC9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69582"/>
              </p:ext>
            </p:extLst>
          </p:nvPr>
        </p:nvGraphicFramePr>
        <p:xfrm>
          <a:off x="1325589" y="2454540"/>
          <a:ext cx="361742" cy="3225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2257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06B769-88AA-4719-B610-4D281A7C3F4E}"/>
              </a:ext>
            </a:extLst>
          </p:cNvPr>
          <p:cNvSpPr txBox="1"/>
          <p:nvPr/>
        </p:nvSpPr>
        <p:spPr>
          <a:xfrm>
            <a:off x="1325589" y="6171245"/>
            <a:ext cx="7392688" cy="341384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Hello, I’m Bat Man.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6A4B57-E1E8-4218-9A92-034F2829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32" y="583269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OUTPUT: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BBD693C-F892-4F22-BEC5-3A60BA81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32" y="213286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CODE: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34BF6-F0F2-433A-8B57-5A63DA939250}"/>
              </a:ext>
            </a:extLst>
          </p:cNvPr>
          <p:cNvSpPr txBox="1"/>
          <p:nvPr/>
        </p:nvSpPr>
        <p:spPr>
          <a:xfrm>
            <a:off x="9037312" y="2454539"/>
            <a:ext cx="1740343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main():</a:t>
            </a:r>
          </a:p>
          <a:p>
            <a:r>
              <a:rPr lang="en-US" dirty="0" err="1"/>
              <a:t>args</a:t>
            </a:r>
            <a:endParaRPr lang="en-US" dirty="0"/>
          </a:p>
          <a:p>
            <a:r>
              <a:rPr lang="en-US" dirty="0"/>
              <a:t>greeting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84618-9552-4236-88BD-E877D149E1EE}"/>
              </a:ext>
            </a:extLst>
          </p:cNvPr>
          <p:cNvSpPr txBox="1"/>
          <p:nvPr/>
        </p:nvSpPr>
        <p:spPr>
          <a:xfrm>
            <a:off x="9037313" y="3377869"/>
            <a:ext cx="1740342" cy="923330"/>
          </a:xfrm>
          <a:prstGeom prst="rect">
            <a:avLst/>
          </a:prstGeom>
          <a:solidFill>
            <a:srgbClr val="004000"/>
          </a:solidFill>
          <a:ln w="127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getGreeting</a:t>
            </a:r>
            <a:r>
              <a:rPr lang="en-US" u="sng" dirty="0"/>
              <a:t>():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last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D47D896-EE9C-449E-A175-F2B2C650D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6677" y="2132860"/>
            <a:ext cx="1263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</a:pPr>
            <a:r>
              <a:rPr lang="en-US" altLang="ja-JP" sz="1600" b="1" dirty="0">
                <a:ea typeface="MS Mincho" panose="02020609040205080304" pitchFamily="49" charset="-128"/>
                <a:cs typeface="Arial" panose="020B0604020202020204" pitchFamily="34" charset="0"/>
              </a:rPr>
              <a:t>STACK:</a:t>
            </a: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4AC41-BCC3-44DA-BBD2-B0BE519D9BE9}"/>
              </a:ext>
            </a:extLst>
          </p:cNvPr>
          <p:cNvCxnSpPr>
            <a:cxnSpLocks/>
          </p:cNvCxnSpPr>
          <p:nvPr/>
        </p:nvCxnSpPr>
        <p:spPr>
          <a:xfrm>
            <a:off x="835265" y="2570995"/>
            <a:ext cx="395267" cy="0"/>
          </a:xfrm>
          <a:prstGeom prst="straightConnector1">
            <a:avLst/>
          </a:prstGeom>
          <a:ln w="25400">
            <a:solidFill>
              <a:srgbClr val="00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25 L -0.00026 0.32269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2269 L -0.00026 0.358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5671 L -0.00066 0.0696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706 L -0.00013 0.1460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12" grpId="0" animBg="1"/>
      <p:bldP spid="12" grpId="1" build="allAtOnce" animBg="1"/>
      <p:bldP spid="13" grpId="0" animBg="1"/>
      <p:bldP spid="13" grpId="1" build="allAtOnce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2FBC-12D3-4072-90B4-FE8DBC36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7" y="333060"/>
            <a:ext cx="10353761" cy="1018901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8753-365E-4426-9359-5B2C4F8C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208066"/>
            <a:ext cx="10353762" cy="441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 variable declared in one function is not in </a:t>
            </a:r>
            <a:r>
              <a:rPr lang="en-US" b="1" dirty="0">
                <a:solidFill>
                  <a:srgbClr val="FFC000"/>
                </a:solidFill>
              </a:rPr>
              <a:t>scope</a:t>
            </a:r>
            <a:r>
              <a:rPr lang="en-US" dirty="0"/>
              <a:t> in other functions.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C9B22-AFF1-4D39-84E7-1B51D8C4D403}"/>
              </a:ext>
            </a:extLst>
          </p:cNvPr>
          <p:cNvSpPr txBox="1"/>
          <p:nvPr/>
        </p:nvSpPr>
        <p:spPr>
          <a:xfrm>
            <a:off x="2468492" y="1729477"/>
            <a:ext cx="7680741" cy="4444918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java.util.Scanner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ExceptionalMethods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getNumber</a:t>
            </a:r>
            <a:r>
              <a:rPr lang="en-US" sz="1400" dirty="0">
                <a:latin typeface="Consolas" panose="020B0609020204030204" pitchFamily="49" charset="0"/>
              </a:rPr>
              <a:t>(String prompt)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Scanner </a:t>
            </a:r>
            <a:r>
              <a:rPr lang="en-US" sz="1400" dirty="0" err="1">
                <a:latin typeface="Consolas" panose="020B0609020204030204" pitchFamily="49" charset="0"/>
              </a:rPr>
              <a:t>infoPlz</a:t>
            </a:r>
            <a:r>
              <a:rPr lang="en-US" sz="1400" dirty="0">
                <a:latin typeface="Consolas" panose="020B0609020204030204" pitchFamily="49" charset="0"/>
              </a:rPr>
              <a:t> = new Scanner(System.in);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</a:t>
            </a:r>
            <a:r>
              <a:rPr lang="en-US" sz="1400" dirty="0">
                <a:latin typeface="Consolas" panose="020B0609020204030204" pitchFamily="49" charset="0"/>
              </a:rPr>
              <a:t>(prompt);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infoPlz.nextInt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= 1;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getNumber</a:t>
            </a:r>
            <a:r>
              <a:rPr lang="en-US" sz="1400" dirty="0">
                <a:latin typeface="Consolas" panose="020B0609020204030204" pitchFamily="49" charset="0"/>
              </a:rPr>
              <a:t>("What is the loneliest number? 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("The loneliest number is " + </a:t>
            </a:r>
            <a:r>
              <a:rPr lang="en-US" sz="1400" dirty="0" err="1">
                <a:latin typeface="Consolas" panose="020B0609020204030204" pitchFamily="49" charset="0"/>
              </a:rPr>
              <a:t>lonelyNumber</a:t>
            </a:r>
            <a:r>
              <a:rPr lang="en-US" sz="1400" dirty="0">
                <a:latin typeface="Consolas" panose="020B0609020204030204" pitchFamily="49" charset="0"/>
              </a:rPr>
              <a:t> + ".");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630CE5-CB03-47BD-B0BF-B85A2C59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39767"/>
              </p:ext>
            </p:extLst>
          </p:nvPr>
        </p:nvGraphicFramePr>
        <p:xfrm>
          <a:off x="2016524" y="1729479"/>
          <a:ext cx="445071" cy="4444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5071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4449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7BE144-6E0C-4A10-B985-BEAF14366957}"/>
              </a:ext>
            </a:extLst>
          </p:cNvPr>
          <p:cNvSpPr/>
          <p:nvPr/>
        </p:nvSpPr>
        <p:spPr>
          <a:xfrm>
            <a:off x="3280290" y="3713455"/>
            <a:ext cx="3290068" cy="222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287EAC-FF84-45E2-82AF-E240080DC4A1}"/>
              </a:ext>
            </a:extLst>
          </p:cNvPr>
          <p:cNvCxnSpPr>
            <a:cxnSpLocks/>
          </p:cNvCxnSpPr>
          <p:nvPr/>
        </p:nvCxnSpPr>
        <p:spPr>
          <a:xfrm>
            <a:off x="3280290" y="3717246"/>
            <a:ext cx="3290068" cy="214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6CB68A-1E79-4683-8A4B-F4A0DFCDAA1D}"/>
              </a:ext>
            </a:extLst>
          </p:cNvPr>
          <p:cNvCxnSpPr>
            <a:cxnSpLocks/>
          </p:cNvCxnSpPr>
          <p:nvPr/>
        </p:nvCxnSpPr>
        <p:spPr>
          <a:xfrm flipH="1">
            <a:off x="3274234" y="3720130"/>
            <a:ext cx="3290068" cy="214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37A3-BD22-49D6-9A74-0BE732C8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3136"/>
            <a:ext cx="10353761" cy="1326321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772F-6C71-415D-86B2-6B59DC51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6642"/>
            <a:ext cx="10353762" cy="538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scope of a variable is limited to the block it is declared in – sometimes in a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3DA52-8D5D-4992-B5EB-A39E392B231E}"/>
              </a:ext>
            </a:extLst>
          </p:cNvPr>
          <p:cNvSpPr txBox="1"/>
          <p:nvPr/>
        </p:nvSpPr>
        <p:spPr>
          <a:xfrm>
            <a:off x="1524731" y="2193125"/>
            <a:ext cx="5682363" cy="4234362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countChar</a:t>
            </a:r>
            <a:r>
              <a:rPr lang="en-US" sz="1400" dirty="0">
                <a:latin typeface="Consolas" panose="020B0609020204030204" pitchFamily="49" charset="0"/>
              </a:rPr>
              <a:t>(String target, char </a:t>
            </a:r>
            <a:r>
              <a:rPr lang="en-US" sz="1400" dirty="0" err="1">
                <a:latin typeface="Consolas" panose="020B0609020204030204" pitchFamily="49" charset="0"/>
              </a:rPr>
              <a:t>countme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char[] chars = </a:t>
            </a:r>
            <a:r>
              <a:rPr lang="en-US" sz="1400" dirty="0" err="1">
                <a:latin typeface="Consolas" panose="020B0609020204030204" pitchFamily="49" charset="0"/>
              </a:rPr>
              <a:t>target.toCharacterArray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count = 0;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for 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index = 0; index &lt; </a:t>
            </a:r>
            <a:r>
              <a:rPr lang="en-US" sz="1400" dirty="0" err="1">
                <a:latin typeface="Consolas" panose="020B0609020204030204" pitchFamily="49" charset="0"/>
              </a:rPr>
              <a:t>chars.length</a:t>
            </a:r>
            <a:r>
              <a:rPr lang="en-US" sz="1400" dirty="0">
                <a:latin typeface="Consolas" panose="020B0609020204030204" pitchFamily="49" charset="0"/>
              </a:rPr>
              <a:t>; index++)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bool </a:t>
            </a:r>
            <a:r>
              <a:rPr lang="en-US" sz="1400" dirty="0" err="1">
                <a:latin typeface="Consolas" panose="020B0609020204030204" pitchFamily="49" charset="0"/>
              </a:rPr>
              <a:t>iExist</a:t>
            </a:r>
            <a:r>
              <a:rPr lang="en-US" sz="1400" dirty="0">
                <a:latin typeface="Consolas" panose="020B0609020204030204" pitchFamily="49" charset="0"/>
              </a:rPr>
              <a:t> = true;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if (chars[index] != </a:t>
            </a:r>
            <a:r>
              <a:rPr lang="en-US" sz="1400" dirty="0" err="1">
                <a:latin typeface="Consolas" panose="020B0609020204030204" pitchFamily="49" charset="0"/>
              </a:rPr>
              <a:t>countme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FF00"/>
                </a:solidFill>
                <a:latin typeface="Consolas" panose="020B0609020204030204" pitchFamily="49" charset="0"/>
              </a:rPr>
              <a:t>continue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count++;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//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iExist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&lt;-- Syntax Error!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// </a:t>
            </a:r>
            <a:r>
              <a:rPr lang="en-US" sz="1400" dirty="0" err="1">
                <a:latin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</a:rPr>
              <a:t>(index);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&lt;-- Syntax Error!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count;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8DCCC8-15F2-4E83-82D7-355DBEE8CF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2989" y="2193125"/>
          <a:ext cx="361742" cy="4234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343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4DDE9E-E6DF-4DEA-9567-2FA2F1A2FA00}"/>
              </a:ext>
            </a:extLst>
          </p:cNvPr>
          <p:cNvSpPr txBox="1"/>
          <p:nvPr/>
        </p:nvSpPr>
        <p:spPr>
          <a:xfrm>
            <a:off x="8657521" y="2193125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Method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DE27E-C5DD-49F9-B02C-52B86401D31A}"/>
              </a:ext>
            </a:extLst>
          </p:cNvPr>
          <p:cNvSpPr txBox="1"/>
          <p:nvPr/>
        </p:nvSpPr>
        <p:spPr>
          <a:xfrm>
            <a:off x="8657521" y="3111760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Global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7CF0C-A138-4533-B37F-B5B6CAE00B8D}"/>
              </a:ext>
            </a:extLst>
          </p:cNvPr>
          <p:cNvSpPr txBox="1"/>
          <p:nvPr/>
        </p:nvSpPr>
        <p:spPr>
          <a:xfrm>
            <a:off x="8657521" y="4050843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Loop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2AEAA-0627-4BCE-85F8-6D9FAEEEB66F}"/>
              </a:ext>
            </a:extLst>
          </p:cNvPr>
          <p:cNvSpPr txBox="1"/>
          <p:nvPr/>
        </p:nvSpPr>
        <p:spPr>
          <a:xfrm>
            <a:off x="8657520" y="4989926"/>
            <a:ext cx="1689163" cy="307777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Iteration scope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4E825D-34EB-468F-B0CB-ED75B1E956B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26916" y="2347014"/>
            <a:ext cx="163060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07BB1A-2EE4-4B79-943A-FACC151B7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80130" y="2347014"/>
            <a:ext cx="5477391" cy="3779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734263-82A1-4300-8A15-64E5E66D054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049454" y="2887714"/>
            <a:ext cx="2608067" cy="37793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0E80BE-D2D9-4F12-9BB0-F15E21BAFDF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477375" y="3663048"/>
            <a:ext cx="2180146" cy="5416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35A6D9-5C3B-48CC-B8FC-98B0C0264BA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549494" y="4162748"/>
            <a:ext cx="5108026" cy="9810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6776</TotalTime>
  <Words>959</Words>
  <Application>Microsoft Office PowerPoint</Application>
  <PresentationFormat>Widescreen</PresentationFormat>
  <Paragraphs>277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Mincho</vt:lpstr>
      <vt:lpstr>ＭＳ Ｐゴシック</vt:lpstr>
      <vt:lpstr>Arial</vt:lpstr>
      <vt:lpstr>Bookman Old Style</vt:lpstr>
      <vt:lpstr>Calibri</vt:lpstr>
      <vt:lpstr>Consolas</vt:lpstr>
      <vt:lpstr>Rockwell</vt:lpstr>
      <vt:lpstr>Wingdings</vt:lpstr>
      <vt:lpstr>Damask</vt:lpstr>
      <vt:lpstr>Methods</vt:lpstr>
      <vt:lpstr>Methods &amp; Functions</vt:lpstr>
      <vt:lpstr>Parameters &amp; Arguments</vt:lpstr>
      <vt:lpstr>Parameters &amp; Arguments</vt:lpstr>
      <vt:lpstr>Primitive Arguments</vt:lpstr>
      <vt:lpstr>Return Values</vt:lpstr>
      <vt:lpstr>The Call Stack</vt:lpstr>
      <vt:lpstr>Variable Scope</vt:lpstr>
      <vt:lpstr>Variable Scope</vt:lpstr>
      <vt:lpstr>Why Bother?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142</cp:revision>
  <dcterms:created xsi:type="dcterms:W3CDTF">2017-08-16T14:30:14Z</dcterms:created>
  <dcterms:modified xsi:type="dcterms:W3CDTF">2018-05-01T01:33:08Z</dcterms:modified>
</cp:coreProperties>
</file>