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336" r:id="rId3"/>
    <p:sldId id="344" r:id="rId4"/>
    <p:sldId id="349" r:id="rId5"/>
    <p:sldId id="37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0"/>
    <a:srgbClr val="0000FF"/>
    <a:srgbClr val="000060"/>
    <a:srgbClr val="0A0086"/>
    <a:srgbClr val="00FF00"/>
    <a:srgbClr val="400060"/>
    <a:srgbClr val="004000"/>
    <a:srgbClr val="00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59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4" y="0"/>
            <a:ext cx="10809723" cy="1237673"/>
          </a:xfrm>
        </p:spPr>
        <p:txBody>
          <a:bodyPr/>
          <a:lstStyle/>
          <a:p>
            <a:r>
              <a:rPr lang="en-US" dirty="0"/>
              <a:t>Arrays &amp; Iteration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884" y="1714137"/>
            <a:ext cx="10809723" cy="1110086"/>
          </a:xfrm>
        </p:spPr>
        <p:txBody>
          <a:bodyPr>
            <a:normAutofit/>
          </a:bodyPr>
          <a:lstStyle/>
          <a:p>
            <a:r>
              <a:rPr lang="en-US" dirty="0"/>
              <a:t>“?”</a:t>
            </a:r>
          </a:p>
          <a:p>
            <a:r>
              <a:rPr lang="en-US" i="1" dirty="0"/>
              <a:t>– Someone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DE50659-94B1-4F68-B435-8FA1E10B7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230" y="3393285"/>
            <a:ext cx="3496294" cy="28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810F-EF92-418E-BE1F-D5C30A6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20" y="373561"/>
            <a:ext cx="10353761" cy="1173017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DD80-4C90-4E36-8331-32C2CAC5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35" y="1512102"/>
            <a:ext cx="10501745" cy="51723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To store a set of values together, we can use a </a:t>
            </a:r>
            <a:r>
              <a:rPr lang="en-US" b="1" dirty="0">
                <a:solidFill>
                  <a:srgbClr val="FFC000"/>
                </a:solidFill>
              </a:rPr>
              <a:t>collection</a:t>
            </a:r>
            <a:r>
              <a:rPr lang="en-US" dirty="0"/>
              <a:t>. The most basic of these is an </a:t>
            </a:r>
            <a:r>
              <a:rPr lang="en-US" b="1" dirty="0">
                <a:solidFill>
                  <a:srgbClr val="FFC000"/>
                </a:solidFill>
              </a:rPr>
              <a:t>array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78824-74DF-4B8C-8D8B-2560EA966DAA}"/>
              </a:ext>
            </a:extLst>
          </p:cNvPr>
          <p:cNvSpPr txBox="1"/>
          <p:nvPr/>
        </p:nvSpPr>
        <p:spPr>
          <a:xfrm>
            <a:off x="2338238" y="2142764"/>
            <a:ext cx="5587081" cy="162560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String[] potato = { "</a:t>
            </a:r>
            <a:r>
              <a:rPr lang="en-US" sz="1400" dirty="0" err="1">
                <a:latin typeface="Consolas" panose="020B0609020204030204" pitchFamily="49" charset="0"/>
              </a:rPr>
              <a:t>eenie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meenie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miney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mo</a:t>
            </a:r>
            <a:r>
              <a:rPr lang="en-US" sz="1400" dirty="0">
                <a:latin typeface="Consolas" panose="020B0609020204030204" pitchFamily="49" charset="0"/>
              </a:rPr>
              <a:t>" };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("One potato: " + potato[0]);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("Two potato: " + potato[1]);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("Three potato: " + potato[2]);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("Four potato: " + potato[3]);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1D23B90-A252-489F-8A85-1726407A6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90261"/>
              </p:ext>
            </p:extLst>
          </p:nvPr>
        </p:nvGraphicFramePr>
        <p:xfrm>
          <a:off x="1976496" y="2142764"/>
          <a:ext cx="361742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62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60466D-9747-4009-9A66-0978EB81F370}"/>
              </a:ext>
            </a:extLst>
          </p:cNvPr>
          <p:cNvSpPr txBox="1"/>
          <p:nvPr/>
        </p:nvSpPr>
        <p:spPr>
          <a:xfrm>
            <a:off x="1982643" y="4177661"/>
            <a:ext cx="5942675" cy="2838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String[] potato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762BDFDC-4BD5-4F80-A555-F12380E02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281" y="3909348"/>
            <a:ext cx="11990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Values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4699E7-873C-4BE8-93A9-E82041DF2D73}"/>
              </a:ext>
            </a:extLst>
          </p:cNvPr>
          <p:cNvSpPr txBox="1"/>
          <p:nvPr/>
        </p:nvSpPr>
        <p:spPr>
          <a:xfrm>
            <a:off x="3310972" y="4144098"/>
            <a:ext cx="322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{ "</a:t>
            </a:r>
            <a:r>
              <a:rPr lang="en-US" sz="1200" dirty="0" err="1">
                <a:latin typeface="Consolas" panose="020B0609020204030204" pitchFamily="49" charset="0"/>
              </a:rPr>
              <a:t>eenie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</a:rPr>
              <a:t>meenie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</a:rPr>
              <a:t>miney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</a:rPr>
              <a:t>mo</a:t>
            </a:r>
            <a:r>
              <a:rPr lang="en-US" sz="1200" dirty="0">
                <a:latin typeface="Consolas" panose="020B0609020204030204" pitchFamily="49" charset="0"/>
              </a:rPr>
              <a:t>" }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5FACE7-3F34-4344-B2B2-2197137CCA37}"/>
              </a:ext>
            </a:extLst>
          </p:cNvPr>
          <p:cNvSpPr txBox="1"/>
          <p:nvPr/>
        </p:nvSpPr>
        <p:spPr>
          <a:xfrm>
            <a:off x="1982644" y="4754429"/>
            <a:ext cx="5942674" cy="819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One potato: </a:t>
            </a:r>
            <a:r>
              <a:rPr lang="en-US" sz="1200" dirty="0" err="1">
                <a:latin typeface="Consolas" panose="020B0609020204030204" pitchFamily="49" charset="0"/>
              </a:rPr>
              <a:t>eenie</a:t>
            </a: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Two potato: </a:t>
            </a:r>
            <a:r>
              <a:rPr lang="en-US" sz="1200" dirty="0" err="1">
                <a:latin typeface="Consolas" panose="020B0609020204030204" pitchFamily="49" charset="0"/>
              </a:rPr>
              <a:t>meenie</a:t>
            </a: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Three potato: </a:t>
            </a:r>
            <a:r>
              <a:rPr lang="en-US" sz="1200" dirty="0" err="1">
                <a:latin typeface="Consolas" panose="020B0609020204030204" pitchFamily="49" charset="0"/>
              </a:rPr>
              <a:t>miney</a:t>
            </a: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Four potato: </a:t>
            </a:r>
            <a:r>
              <a:rPr lang="en-US" sz="1200" dirty="0" err="1">
                <a:latin typeface="Consolas" panose="020B0609020204030204" pitchFamily="49" charset="0"/>
              </a:rPr>
              <a:t>mo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0DB20126-BD81-4127-BE78-2C17F6A9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281" y="4461545"/>
            <a:ext cx="11990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EDBD091-26E9-47E7-9FA7-DF41CADAF3ED}"/>
              </a:ext>
            </a:extLst>
          </p:cNvPr>
          <p:cNvSpPr txBox="1">
            <a:spLocks/>
          </p:cNvSpPr>
          <p:nvPr/>
        </p:nvSpPr>
        <p:spPr>
          <a:xfrm>
            <a:off x="791936" y="5855258"/>
            <a:ext cx="10501745" cy="51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An array assigned with a list of values directly is an </a:t>
            </a:r>
            <a:r>
              <a:rPr lang="en-US" b="1" dirty="0">
                <a:solidFill>
                  <a:srgbClr val="FFC000"/>
                </a:solidFill>
              </a:rPr>
              <a:t>array literal</a:t>
            </a:r>
            <a:r>
              <a:rPr lang="en-US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8E6DA-A93C-4428-9238-A0B6E0707FDD}"/>
              </a:ext>
            </a:extLst>
          </p:cNvPr>
          <p:cNvSpPr txBox="1"/>
          <p:nvPr/>
        </p:nvSpPr>
        <p:spPr>
          <a:xfrm>
            <a:off x="8563805" y="3062921"/>
            <a:ext cx="549349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C297F-CF46-4612-8669-83988B14A194}"/>
              </a:ext>
            </a:extLst>
          </p:cNvPr>
          <p:cNvSpPr txBox="1"/>
          <p:nvPr/>
        </p:nvSpPr>
        <p:spPr>
          <a:xfrm>
            <a:off x="8404948" y="2154550"/>
            <a:ext cx="852648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potato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66045-C1C7-4C9F-97F3-BADC22FF245C}"/>
              </a:ext>
            </a:extLst>
          </p:cNvPr>
          <p:cNvSpPr txBox="1"/>
          <p:nvPr/>
        </p:nvSpPr>
        <p:spPr>
          <a:xfrm>
            <a:off x="8563804" y="3385535"/>
            <a:ext cx="549349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C74EB6-2AA5-4C0B-80DA-F1F870B66097}"/>
              </a:ext>
            </a:extLst>
          </p:cNvPr>
          <p:cNvSpPr txBox="1"/>
          <p:nvPr/>
        </p:nvSpPr>
        <p:spPr>
          <a:xfrm>
            <a:off x="8563804" y="2747168"/>
            <a:ext cx="549349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68694F-64E6-42BB-BC38-AB1DC8B6D567}"/>
              </a:ext>
            </a:extLst>
          </p:cNvPr>
          <p:cNvSpPr txBox="1"/>
          <p:nvPr/>
        </p:nvSpPr>
        <p:spPr>
          <a:xfrm>
            <a:off x="8563803" y="3706310"/>
            <a:ext cx="549349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3A231C-2951-451E-9E7E-01588AA2CE53}"/>
              </a:ext>
            </a:extLst>
          </p:cNvPr>
          <p:cNvCxnSpPr>
            <a:cxnSpLocks/>
          </p:cNvCxnSpPr>
          <p:nvPr/>
        </p:nvCxnSpPr>
        <p:spPr>
          <a:xfrm>
            <a:off x="8838479" y="2462327"/>
            <a:ext cx="0" cy="2922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D71662-3E2C-435F-BB8D-60B8197DCFB5}"/>
              </a:ext>
            </a:extLst>
          </p:cNvPr>
          <p:cNvCxnSpPr>
            <a:cxnSpLocks/>
          </p:cNvCxnSpPr>
          <p:nvPr/>
        </p:nvCxnSpPr>
        <p:spPr>
          <a:xfrm>
            <a:off x="8913715" y="2907489"/>
            <a:ext cx="39887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2DD505-5F85-4421-A099-523100A80E9F}"/>
              </a:ext>
            </a:extLst>
          </p:cNvPr>
          <p:cNvCxnSpPr>
            <a:cxnSpLocks/>
          </p:cNvCxnSpPr>
          <p:nvPr/>
        </p:nvCxnSpPr>
        <p:spPr>
          <a:xfrm>
            <a:off x="8913715" y="3219636"/>
            <a:ext cx="39887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AB96B7-EA3D-49DA-8CD7-54F1BA2DA9EA}"/>
              </a:ext>
            </a:extLst>
          </p:cNvPr>
          <p:cNvCxnSpPr>
            <a:cxnSpLocks/>
          </p:cNvCxnSpPr>
          <p:nvPr/>
        </p:nvCxnSpPr>
        <p:spPr>
          <a:xfrm>
            <a:off x="8913715" y="3545856"/>
            <a:ext cx="39887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220F42-185C-4EE1-AD79-9A78C8A01960}"/>
              </a:ext>
            </a:extLst>
          </p:cNvPr>
          <p:cNvCxnSpPr>
            <a:cxnSpLocks/>
          </p:cNvCxnSpPr>
          <p:nvPr/>
        </p:nvCxnSpPr>
        <p:spPr>
          <a:xfrm>
            <a:off x="8913715" y="3862412"/>
            <a:ext cx="39887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D651116-592B-417F-8E43-A8721923F0FF}"/>
              </a:ext>
            </a:extLst>
          </p:cNvPr>
          <p:cNvSpPr/>
          <p:nvPr/>
        </p:nvSpPr>
        <p:spPr>
          <a:xfrm>
            <a:off x="9312591" y="3071380"/>
            <a:ext cx="780983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meenie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3D2692-65DF-4529-BDB5-004EEA474598}"/>
              </a:ext>
            </a:extLst>
          </p:cNvPr>
          <p:cNvSpPr/>
          <p:nvPr/>
        </p:nvSpPr>
        <p:spPr>
          <a:xfrm>
            <a:off x="9312590" y="2737778"/>
            <a:ext cx="681597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eenie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67FE1F-B73B-442C-BA49-96D439F7A794}"/>
              </a:ext>
            </a:extLst>
          </p:cNvPr>
          <p:cNvSpPr/>
          <p:nvPr/>
        </p:nvSpPr>
        <p:spPr>
          <a:xfrm>
            <a:off x="9312590" y="3400662"/>
            <a:ext cx="681597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miney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77BE7A-D7AD-4683-BB2A-A8C2AA285605}"/>
              </a:ext>
            </a:extLst>
          </p:cNvPr>
          <p:cNvSpPr/>
          <p:nvPr/>
        </p:nvSpPr>
        <p:spPr>
          <a:xfrm>
            <a:off x="9330567" y="3730512"/>
            <a:ext cx="383438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3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/>
      <p:bldP spid="17" grpId="0"/>
      <p:bldP spid="20" grpId="0" animBg="1"/>
      <p:bldP spid="21" grpId="0"/>
      <p:bldP spid="22" grpId="0"/>
      <p:bldP spid="24" grpId="0" animBg="1"/>
      <p:bldP spid="27" grpId="0" animBg="1"/>
      <p:bldP spid="28" grpId="0" animBg="1"/>
      <p:bldP spid="29" grpId="0" animBg="1"/>
      <p:bldP spid="30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810F-EF92-418E-BE1F-D5C30A6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6030"/>
            <a:ext cx="10353761" cy="1173017"/>
          </a:xfrm>
        </p:spPr>
        <p:txBody>
          <a:bodyPr/>
          <a:lstStyle/>
          <a:p>
            <a:r>
              <a:rPr lang="en-US" dirty="0"/>
              <a:t>Array –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DD80-4C90-4E36-8331-32C2CAC5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697178"/>
            <a:ext cx="10501745" cy="517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assign a new array to point to with the </a:t>
            </a:r>
            <a:r>
              <a:rPr lang="en-US" b="1" dirty="0">
                <a:solidFill>
                  <a:srgbClr val="FFC000"/>
                </a:solidFill>
              </a:rPr>
              <a:t>new</a:t>
            </a:r>
            <a:r>
              <a:rPr lang="en-US" dirty="0"/>
              <a:t> keyword: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2E43E-3B4C-4127-8BF9-38580F420355}"/>
              </a:ext>
            </a:extLst>
          </p:cNvPr>
          <p:cNvSpPr txBox="1"/>
          <p:nvPr/>
        </p:nvSpPr>
        <p:spPr>
          <a:xfrm>
            <a:off x="3878455" y="2377694"/>
            <a:ext cx="4783852" cy="151457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String[] potato = new String[2];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potato[0] = "</a:t>
            </a:r>
            <a:r>
              <a:rPr lang="en-US" sz="1400" dirty="0" err="1">
                <a:latin typeface="Consolas" panose="020B0609020204030204" pitchFamily="49" charset="0"/>
              </a:rPr>
              <a:t>eenie</a:t>
            </a:r>
            <a:r>
              <a:rPr lang="en-US" sz="1400" dirty="0">
                <a:latin typeface="Consolas" panose="020B0609020204030204" pitchFamily="49" charset="0"/>
              </a:rPr>
              <a:t>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potato[1] = "</a:t>
            </a:r>
            <a:r>
              <a:rPr lang="en-US" sz="1400" dirty="0" err="1">
                <a:latin typeface="Consolas" panose="020B0609020204030204" pitchFamily="49" charset="0"/>
              </a:rPr>
              <a:t>meenie</a:t>
            </a:r>
            <a:r>
              <a:rPr lang="en-US" sz="1400" dirty="0">
                <a:latin typeface="Consolas" panose="020B0609020204030204" pitchFamily="49" charset="0"/>
              </a:rPr>
              <a:t>";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("One potato: " + potato[0]);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("Two potato: " + potato[1]);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38E86C-DBE9-46FE-A40B-AB5E4BAF2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482780"/>
              </p:ext>
            </p:extLst>
          </p:nvPr>
        </p:nvGraphicFramePr>
        <p:xfrm>
          <a:off x="3516712" y="2377694"/>
          <a:ext cx="361742" cy="1514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14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8E6206-3A1F-4704-87E4-9282153AE8C8}"/>
              </a:ext>
            </a:extLst>
          </p:cNvPr>
          <p:cNvSpPr txBox="1"/>
          <p:nvPr/>
        </p:nvSpPr>
        <p:spPr>
          <a:xfrm>
            <a:off x="3508164" y="5094717"/>
            <a:ext cx="5154142" cy="48309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One potato: </a:t>
            </a:r>
            <a:r>
              <a:rPr lang="en-US" sz="1200" dirty="0" err="1">
                <a:latin typeface="Consolas" panose="020B0609020204030204" pitchFamily="49" charset="0"/>
              </a:rPr>
              <a:t>eenie</a:t>
            </a: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Two potato: </a:t>
            </a:r>
            <a:r>
              <a:rPr lang="en-US" sz="1200" dirty="0" err="1">
                <a:latin typeface="Consolas" panose="020B0609020204030204" pitchFamily="49" charset="0"/>
              </a:rPr>
              <a:t>meenie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1E3ADAC-85E5-48C4-B077-5926A8535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801" y="4756162"/>
            <a:ext cx="11990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02011-BB19-4C34-8543-941A0E033784}"/>
              </a:ext>
            </a:extLst>
          </p:cNvPr>
          <p:cNvSpPr txBox="1"/>
          <p:nvPr/>
        </p:nvSpPr>
        <p:spPr>
          <a:xfrm>
            <a:off x="3508163" y="4363901"/>
            <a:ext cx="5154143" cy="24465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String[] potato {                   }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C8B5BC3-A8C4-4595-A180-F58D3AD6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801" y="4032150"/>
            <a:ext cx="11990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Values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E7FA2-84ED-48B4-AD7F-EAD4167C017B}"/>
              </a:ext>
            </a:extLst>
          </p:cNvPr>
          <p:cNvSpPr txBox="1"/>
          <p:nvPr/>
        </p:nvSpPr>
        <p:spPr>
          <a:xfrm>
            <a:off x="5004459" y="4331552"/>
            <a:ext cx="1958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eenie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5B5F9-3626-44FD-9FCA-6D4BEB4C6C07}"/>
              </a:ext>
            </a:extLst>
          </p:cNvPr>
          <p:cNvSpPr txBox="1"/>
          <p:nvPr/>
        </p:nvSpPr>
        <p:spPr>
          <a:xfrm>
            <a:off x="5595583" y="4331538"/>
            <a:ext cx="1099724" cy="27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, "</a:t>
            </a:r>
            <a:r>
              <a:rPr lang="en-US" sz="1200" dirty="0" err="1">
                <a:latin typeface="Consolas" panose="020B0609020204030204" pitchFamily="49" charset="0"/>
              </a:rPr>
              <a:t>meenie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08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 animBg="1"/>
      <p:bldP spid="10" grpId="0"/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7A0A-AE43-44E3-9F36-C2C30A1C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4480"/>
            <a:ext cx="10353761" cy="1326321"/>
          </a:xfrm>
        </p:spPr>
        <p:txBody>
          <a:bodyPr/>
          <a:lstStyle/>
          <a:p>
            <a:r>
              <a:rPr lang="en-US" dirty="0"/>
              <a:t>Arrays -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3524-75E9-42DD-8E8A-E6495BE7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5824"/>
            <a:ext cx="10353762" cy="5455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Arrays are initially the </a:t>
            </a:r>
            <a:r>
              <a:rPr lang="en-US" u="sng" dirty="0"/>
              <a:t>default value</a:t>
            </a:r>
            <a:r>
              <a:rPr lang="en-US" dirty="0"/>
              <a:t> for a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3EFEB-33BC-44EA-945F-870DE9411141}"/>
              </a:ext>
            </a:extLst>
          </p:cNvPr>
          <p:cNvSpPr txBox="1"/>
          <p:nvPr/>
        </p:nvSpPr>
        <p:spPr>
          <a:xfrm>
            <a:off x="2398671" y="1911869"/>
            <a:ext cx="7956062" cy="321893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DefaultValues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[] </a:t>
            </a:r>
            <a:r>
              <a:rPr lang="en-US" sz="1400" dirty="0" err="1">
                <a:latin typeface="Consolas" panose="020B0609020204030204" pitchFamily="49" charset="0"/>
              </a:rPr>
              <a:t>myInts</a:t>
            </a:r>
            <a:r>
              <a:rPr lang="en-US" sz="1400" dirty="0"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[1];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float[] </a:t>
            </a:r>
            <a:r>
              <a:rPr lang="en-US" sz="1400" dirty="0" err="1">
                <a:latin typeface="Consolas" panose="020B0609020204030204" pitchFamily="49" charset="0"/>
              </a:rPr>
              <a:t>myFloats</a:t>
            </a:r>
            <a:r>
              <a:rPr lang="en-US" sz="1400" dirty="0">
                <a:latin typeface="Consolas" panose="020B0609020204030204" pitchFamily="49" charset="0"/>
              </a:rPr>
              <a:t> = new float[1];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</a:rPr>
              <a:t>[] </a:t>
            </a:r>
            <a:r>
              <a:rPr lang="en-US" sz="1400" dirty="0" err="1">
                <a:latin typeface="Consolas" panose="020B0609020204030204" pitchFamily="49" charset="0"/>
              </a:rPr>
              <a:t>myBools</a:t>
            </a:r>
            <a:r>
              <a:rPr lang="en-US" sz="1400" dirty="0"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</a:rPr>
              <a:t>[1];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String[] </a:t>
            </a:r>
            <a:r>
              <a:rPr lang="en-US" sz="1400" dirty="0" err="1">
                <a:latin typeface="Consolas" panose="020B0609020204030204" pitchFamily="49" charset="0"/>
              </a:rPr>
              <a:t>myStrings</a:t>
            </a:r>
            <a:r>
              <a:rPr lang="en-US" sz="1400" dirty="0">
                <a:latin typeface="Consolas" panose="020B0609020204030204" pitchFamily="49" charset="0"/>
              </a:rPr>
              <a:t> = new String[1];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myInts</a:t>
            </a:r>
            <a:r>
              <a:rPr lang="en-US" sz="1400" dirty="0">
                <a:latin typeface="Consolas" panose="020B0609020204030204" pitchFamily="49" charset="0"/>
              </a:rPr>
              <a:t>[0] + " " + </a:t>
            </a:r>
            <a:r>
              <a:rPr lang="en-US" sz="1400" dirty="0" err="1">
                <a:latin typeface="Consolas" panose="020B0609020204030204" pitchFamily="49" charset="0"/>
              </a:rPr>
              <a:t>myFloats</a:t>
            </a:r>
            <a:r>
              <a:rPr lang="en-US" sz="1400" dirty="0">
                <a:latin typeface="Consolas" panose="020B0609020204030204" pitchFamily="49" charset="0"/>
              </a:rPr>
              <a:t>[0] + " " + </a:t>
            </a:r>
            <a:r>
              <a:rPr lang="en-US" sz="1400" dirty="0" err="1">
                <a:latin typeface="Consolas" panose="020B0609020204030204" pitchFamily="49" charset="0"/>
              </a:rPr>
              <a:t>myBools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myStrings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7DED39-E588-454B-9C6D-E2AEE7C78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06725"/>
              </p:ext>
            </p:extLst>
          </p:nvPr>
        </p:nvGraphicFramePr>
        <p:xfrm>
          <a:off x="2036929" y="1911869"/>
          <a:ext cx="361742" cy="3218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189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EB990BE-CABA-47CD-A119-E0C18EDFDEF1}"/>
              </a:ext>
            </a:extLst>
          </p:cNvPr>
          <p:cNvSpPr txBox="1"/>
          <p:nvPr/>
        </p:nvSpPr>
        <p:spPr>
          <a:xfrm>
            <a:off x="2036928" y="5605054"/>
            <a:ext cx="8317805" cy="55190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0 0.0 false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2E9A286-5023-4C1A-B744-9FF711BE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402" y="5316472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682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810F-EF92-418E-BE1F-D5C30A6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910"/>
            <a:ext cx="10353761" cy="1173017"/>
          </a:xfrm>
        </p:spPr>
        <p:txBody>
          <a:bodyPr/>
          <a:lstStyle/>
          <a:p>
            <a:r>
              <a:rPr lang="en-US" dirty="0"/>
              <a:t>Iterating with 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DD80-4C90-4E36-8331-32C2CAC5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468580"/>
            <a:ext cx="10501745" cy="517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Sometimes, we want to </a:t>
            </a:r>
            <a:r>
              <a:rPr lang="en-US" b="1" dirty="0">
                <a:solidFill>
                  <a:srgbClr val="FFC000"/>
                </a:solidFill>
              </a:rPr>
              <a:t>iterate</a:t>
            </a:r>
            <a:r>
              <a:rPr lang="en-US" dirty="0"/>
              <a:t> through an array to access or change all of the values: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78824-74DF-4B8C-8D8B-2560EA966DAA}"/>
              </a:ext>
            </a:extLst>
          </p:cNvPr>
          <p:cNvSpPr txBox="1"/>
          <p:nvPr/>
        </p:nvSpPr>
        <p:spPr>
          <a:xfrm>
            <a:off x="2379682" y="2030823"/>
            <a:ext cx="7668558" cy="102814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String[] potato = { "</a:t>
            </a:r>
            <a:r>
              <a:rPr lang="en-US" sz="1400" dirty="0" err="1">
                <a:latin typeface="Consolas" panose="020B0609020204030204" pitchFamily="49" charset="0"/>
              </a:rPr>
              <a:t>eenie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meenie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miney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mo</a:t>
            </a:r>
            <a:r>
              <a:rPr lang="en-US" sz="1400" dirty="0">
                <a:latin typeface="Consolas" panose="020B0609020204030204" pitchFamily="49" charset="0"/>
              </a:rPr>
              <a:t>" };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for (int index = 0; index &lt; </a:t>
            </a:r>
            <a:r>
              <a:rPr lang="en-US" sz="1400" dirty="0" err="1">
                <a:latin typeface="Consolas" panose="020B0609020204030204" pitchFamily="49" charset="0"/>
              </a:rPr>
              <a:t>potato.length</a:t>
            </a:r>
            <a:r>
              <a:rPr lang="en-US" sz="1400" dirty="0">
                <a:latin typeface="Consolas" panose="020B0609020204030204" pitchFamily="49" charset="0"/>
              </a:rPr>
              <a:t>; index++)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("Potato #" + (index + 1) + ": " + potato[index]);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1D23B90-A252-489F-8A85-1726407A65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17940" y="2030824"/>
          <a:ext cx="361742" cy="1028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0281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B5FACE7-3F34-4344-B2B2-2197137CCA37}"/>
              </a:ext>
            </a:extLst>
          </p:cNvPr>
          <p:cNvSpPr txBox="1"/>
          <p:nvPr/>
        </p:nvSpPr>
        <p:spPr>
          <a:xfrm>
            <a:off x="2017940" y="4258355"/>
            <a:ext cx="8030300" cy="819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Potato #1: </a:t>
            </a:r>
            <a:r>
              <a:rPr lang="en-US" sz="1200" dirty="0" err="1">
                <a:latin typeface="Consolas" panose="020B0609020204030204" pitchFamily="49" charset="0"/>
              </a:rPr>
              <a:t>eenie</a:t>
            </a: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Potato #2: </a:t>
            </a:r>
            <a:r>
              <a:rPr lang="en-US" sz="1200" dirty="0" err="1">
                <a:latin typeface="Consolas" panose="020B0609020204030204" pitchFamily="49" charset="0"/>
              </a:rPr>
              <a:t>meenie</a:t>
            </a: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Potato #3: </a:t>
            </a:r>
            <a:r>
              <a:rPr lang="en-US" sz="1200" dirty="0" err="1">
                <a:latin typeface="Consolas" panose="020B0609020204030204" pitchFamily="49" charset="0"/>
              </a:rPr>
              <a:t>miney</a:t>
            </a: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Potato #4: </a:t>
            </a:r>
            <a:r>
              <a:rPr lang="en-US" sz="1200" dirty="0" err="1">
                <a:latin typeface="Consolas" panose="020B0609020204030204" pitchFamily="49" charset="0"/>
              </a:rPr>
              <a:t>mo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0DB20126-BD81-4127-BE78-2C17F6A9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992" y="3957946"/>
            <a:ext cx="11958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98CD98-EEB0-4318-9B3C-CBBB5EDA2ADE}"/>
              </a:ext>
            </a:extLst>
          </p:cNvPr>
          <p:cNvSpPr txBox="1"/>
          <p:nvPr/>
        </p:nvSpPr>
        <p:spPr>
          <a:xfrm>
            <a:off x="2017940" y="3463901"/>
            <a:ext cx="8030300" cy="40155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String[] potato                                          { "</a:t>
            </a:r>
            <a:r>
              <a:rPr lang="en-US" sz="1200" dirty="0" err="1">
                <a:latin typeface="Consolas" panose="020B0609020204030204" pitchFamily="49" charset="0"/>
              </a:rPr>
              <a:t>eenie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</a:rPr>
              <a:t>meenie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</a:rPr>
              <a:t>miney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</a:rPr>
              <a:t>mo</a:t>
            </a:r>
            <a:r>
              <a:rPr lang="en-US" sz="1200" dirty="0">
                <a:latin typeface="Consolas" panose="020B0609020204030204" pitchFamily="49" charset="0"/>
              </a:rPr>
              <a:t>" }               </a:t>
            </a:r>
          </a:p>
          <a:p>
            <a:pPr algn="just">
              <a:lnSpc>
                <a:spcPct val="115000"/>
              </a:lnSpc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counter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AC7DF7BD-9ED2-4134-9A13-24EBB6355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842" y="3171018"/>
            <a:ext cx="11990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Values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D21E28-1F67-48A1-9576-97F57A649B05}"/>
              </a:ext>
            </a:extLst>
          </p:cNvPr>
          <p:cNvSpPr txBox="1"/>
          <p:nvPr/>
        </p:nvSpPr>
        <p:spPr>
          <a:xfrm>
            <a:off x="9726022" y="3640202"/>
            <a:ext cx="326571" cy="2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B35A1E-32A4-43F9-9D04-63024935A89C}"/>
              </a:ext>
            </a:extLst>
          </p:cNvPr>
          <p:cNvSpPr txBox="1"/>
          <p:nvPr/>
        </p:nvSpPr>
        <p:spPr>
          <a:xfrm>
            <a:off x="9721664" y="3635844"/>
            <a:ext cx="326571" cy="2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F082DA-76DC-4584-A496-E88C3AE207AC}"/>
              </a:ext>
            </a:extLst>
          </p:cNvPr>
          <p:cNvSpPr txBox="1"/>
          <p:nvPr/>
        </p:nvSpPr>
        <p:spPr>
          <a:xfrm>
            <a:off x="9726033" y="3645757"/>
            <a:ext cx="326571" cy="2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91D921-F23E-4EF9-9A44-068DD8641D39}"/>
              </a:ext>
            </a:extLst>
          </p:cNvPr>
          <p:cNvSpPr txBox="1"/>
          <p:nvPr/>
        </p:nvSpPr>
        <p:spPr>
          <a:xfrm>
            <a:off x="9734469" y="3647980"/>
            <a:ext cx="326571" cy="2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B3B1B5-72CE-40E6-BDDB-B6371DE6E038}"/>
              </a:ext>
            </a:extLst>
          </p:cNvPr>
          <p:cNvSpPr txBox="1"/>
          <p:nvPr/>
        </p:nvSpPr>
        <p:spPr>
          <a:xfrm>
            <a:off x="9722209" y="3647981"/>
            <a:ext cx="326571" cy="2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615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/>
      <p:bldP spid="23" grpId="0" animBg="1"/>
      <p:bldP spid="24" grpId="0"/>
      <p:bldP spid="18" grpId="0"/>
      <p:bldP spid="18" grpId="1"/>
      <p:bldP spid="25" grpId="0"/>
      <p:bldP spid="25" grpId="1"/>
      <p:bldP spid="26" grpId="0"/>
      <p:bldP spid="26" grpId="1"/>
      <p:bldP spid="27" grpId="0"/>
      <p:bldP spid="27" grpId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D114-3226-4953-93ED-594D4DBD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String Search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4DE6-115B-4323-8DD2-9B575F3E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82" y="2099956"/>
            <a:ext cx="10925586" cy="44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search a string by accessing each character and stopping when we find our target: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89536-98D2-4C74-824D-805A3718AFDF}"/>
              </a:ext>
            </a:extLst>
          </p:cNvPr>
          <p:cNvSpPr txBox="1"/>
          <p:nvPr/>
        </p:nvSpPr>
        <p:spPr>
          <a:xfrm>
            <a:off x="2484175" y="2936696"/>
            <a:ext cx="5488679" cy="274311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findChar</a:t>
            </a:r>
            <a:r>
              <a:rPr lang="en-US" sz="1400" dirty="0">
                <a:latin typeface="Consolas" panose="020B0609020204030204" pitchFamily="49" charset="0"/>
              </a:rPr>
              <a:t>(String target, char </a:t>
            </a:r>
            <a:r>
              <a:rPr lang="en-US" sz="1400" dirty="0" err="1">
                <a:latin typeface="Consolas" panose="020B0609020204030204" pitchFamily="49" charset="0"/>
              </a:rPr>
              <a:t>findme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char[] chars = </a:t>
            </a:r>
            <a:r>
              <a:rPr lang="en-US" sz="1400" dirty="0" err="1">
                <a:latin typeface="Consolas" panose="020B0609020204030204" pitchFamily="49" charset="0"/>
              </a:rPr>
              <a:t>target.toCharacterArray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index;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for (index = 0; index &lt; </a:t>
            </a:r>
            <a:r>
              <a:rPr lang="en-US" sz="1400" dirty="0" err="1">
                <a:latin typeface="Consolas" panose="020B0609020204030204" pitchFamily="49" charset="0"/>
              </a:rPr>
              <a:t>chars.length</a:t>
            </a:r>
            <a:r>
              <a:rPr lang="en-US" sz="1400" dirty="0">
                <a:latin typeface="Consolas" panose="020B0609020204030204" pitchFamily="49" charset="0"/>
              </a:rPr>
              <a:t>; index++)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(chars[index] == </a:t>
            </a:r>
            <a:r>
              <a:rPr lang="en-US" sz="1400" dirty="0" err="1">
                <a:latin typeface="Consolas" panose="020B0609020204030204" pitchFamily="49" charset="0"/>
              </a:rPr>
              <a:t>findme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break;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return (index == </a:t>
            </a:r>
            <a:r>
              <a:rPr lang="en-US" sz="1400" dirty="0" err="1">
                <a:latin typeface="Consolas" panose="020B0609020204030204" pitchFamily="49" charset="0"/>
              </a:rPr>
              <a:t>chars.length</a:t>
            </a:r>
            <a:r>
              <a:rPr lang="en-US" sz="1400" dirty="0">
                <a:latin typeface="Consolas" panose="020B0609020204030204" pitchFamily="49" charset="0"/>
              </a:rPr>
              <a:t> ? -1 : index);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F3CEB-6ECF-46A7-A7D3-373B72BF98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2433" y="2936696"/>
          <a:ext cx="361742" cy="27431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743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D63175-12A5-4CFE-A180-C7BEDC3110A7}"/>
              </a:ext>
            </a:extLst>
          </p:cNvPr>
          <p:cNvSpPr txBox="1"/>
          <p:nvPr/>
        </p:nvSpPr>
        <p:spPr>
          <a:xfrm>
            <a:off x="8098646" y="2936696"/>
            <a:ext cx="1964257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"potato", 'o'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ADDA3-0EF7-4272-9AFE-76A725F11741}"/>
              </a:ext>
            </a:extLst>
          </p:cNvPr>
          <p:cNvSpPr txBox="1"/>
          <p:nvPr/>
        </p:nvSpPr>
        <p:spPr>
          <a:xfrm>
            <a:off x="8098646" y="4208218"/>
            <a:ext cx="1964257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"potato", 'e'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516F7A-5B5C-481B-8CAD-56B99B077FB4}"/>
              </a:ext>
            </a:extLst>
          </p:cNvPr>
          <p:cNvSpPr/>
          <p:nvPr/>
        </p:nvSpPr>
        <p:spPr>
          <a:xfrm>
            <a:off x="8938748" y="3586409"/>
            <a:ext cx="284052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1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0FAC17-682B-47C3-B104-E02B4B1F9A26}"/>
              </a:ext>
            </a:extLst>
          </p:cNvPr>
          <p:cNvSpPr/>
          <p:nvPr/>
        </p:nvSpPr>
        <p:spPr>
          <a:xfrm>
            <a:off x="8889055" y="4857931"/>
            <a:ext cx="383438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-1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1843B8-41B6-48E0-8C05-4E7C20501B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9080774" y="3244473"/>
            <a:ext cx="1" cy="3419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FF0D0E-8A91-451E-8E37-8CB02E6B0F4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9080774" y="4515995"/>
            <a:ext cx="1" cy="3419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76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810F-EF92-418E-BE1F-D5C30A6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910"/>
            <a:ext cx="10353761" cy="1173017"/>
          </a:xfrm>
        </p:spPr>
        <p:txBody>
          <a:bodyPr/>
          <a:lstStyle/>
          <a:p>
            <a:r>
              <a:rPr lang="en-US" dirty="0"/>
              <a:t>For-Each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DD80-4C90-4E36-8331-32C2CAC5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468580"/>
            <a:ext cx="10501745" cy="517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If we have a collection, we can go through the items with a </a:t>
            </a:r>
            <a:r>
              <a:rPr lang="en-US" b="1" dirty="0">
                <a:solidFill>
                  <a:srgbClr val="FFC000"/>
                </a:solidFill>
              </a:rPr>
              <a:t>for-each loop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78824-74DF-4B8C-8D8B-2560EA966DAA}"/>
              </a:ext>
            </a:extLst>
          </p:cNvPr>
          <p:cNvSpPr txBox="1"/>
          <p:nvPr/>
        </p:nvSpPr>
        <p:spPr>
          <a:xfrm>
            <a:off x="2379682" y="2234023"/>
            <a:ext cx="7668558" cy="102814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String[] potato = { "</a:t>
            </a:r>
            <a:r>
              <a:rPr lang="en-US" sz="1400" dirty="0" err="1">
                <a:latin typeface="Consolas" panose="020B0609020204030204" pitchFamily="49" charset="0"/>
              </a:rPr>
              <a:t>eenie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meenie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miney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mo</a:t>
            </a:r>
            <a:r>
              <a:rPr lang="en-US" sz="1400" dirty="0">
                <a:latin typeface="Consolas" panose="020B0609020204030204" pitchFamily="49" charset="0"/>
              </a:rPr>
              <a:t>" };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for (String name : potato)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("The potato is " + name);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1D23B90-A252-489F-8A85-1726407A65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17940" y="2234024"/>
          <a:ext cx="361742" cy="1028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0281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B5FACE7-3F34-4344-B2B2-2197137CCA37}"/>
              </a:ext>
            </a:extLst>
          </p:cNvPr>
          <p:cNvSpPr txBox="1"/>
          <p:nvPr/>
        </p:nvSpPr>
        <p:spPr>
          <a:xfrm>
            <a:off x="2017940" y="4461555"/>
            <a:ext cx="8030300" cy="819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The potato is </a:t>
            </a:r>
            <a:r>
              <a:rPr lang="en-US" sz="1200" dirty="0" err="1">
                <a:latin typeface="Consolas" panose="020B0609020204030204" pitchFamily="49" charset="0"/>
              </a:rPr>
              <a:t>eenie</a:t>
            </a: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The potato is </a:t>
            </a:r>
            <a:r>
              <a:rPr lang="en-US" sz="1200" dirty="0" err="1">
                <a:latin typeface="Consolas" panose="020B0609020204030204" pitchFamily="49" charset="0"/>
              </a:rPr>
              <a:t>meenie</a:t>
            </a: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The potato is </a:t>
            </a:r>
            <a:r>
              <a:rPr lang="en-US" sz="1200" dirty="0" err="1">
                <a:latin typeface="Consolas" panose="020B0609020204030204" pitchFamily="49" charset="0"/>
              </a:rPr>
              <a:t>miney</a:t>
            </a: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The potato is </a:t>
            </a:r>
            <a:r>
              <a:rPr lang="en-US" sz="1200" dirty="0" err="1">
                <a:latin typeface="Consolas" panose="020B0609020204030204" pitchFamily="49" charset="0"/>
              </a:rPr>
              <a:t>mo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0DB20126-BD81-4127-BE78-2C17F6A9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992" y="4161146"/>
            <a:ext cx="11958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98CD98-EEB0-4318-9B3C-CBBB5EDA2ADE}"/>
              </a:ext>
            </a:extLst>
          </p:cNvPr>
          <p:cNvSpPr txBox="1"/>
          <p:nvPr/>
        </p:nvSpPr>
        <p:spPr>
          <a:xfrm>
            <a:off x="2017940" y="3667101"/>
            <a:ext cx="8030300" cy="40155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String[] potato                                          { "</a:t>
            </a:r>
            <a:r>
              <a:rPr lang="en-US" sz="1200" dirty="0" err="1">
                <a:latin typeface="Consolas" panose="020B0609020204030204" pitchFamily="49" charset="0"/>
              </a:rPr>
              <a:t>eenie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</a:rPr>
              <a:t>meenie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</a:rPr>
              <a:t>miney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</a:rPr>
              <a:t>mo</a:t>
            </a:r>
            <a:r>
              <a:rPr lang="en-US" sz="1200" dirty="0">
                <a:latin typeface="Consolas" panose="020B0609020204030204" pitchFamily="49" charset="0"/>
              </a:rPr>
              <a:t>" }               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String name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AC7DF7BD-9ED2-4134-9A13-24EBB6355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842" y="3374218"/>
            <a:ext cx="11990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Values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D21E28-1F67-48A1-9576-97F57A649B05}"/>
              </a:ext>
            </a:extLst>
          </p:cNvPr>
          <p:cNvSpPr txBox="1"/>
          <p:nvPr/>
        </p:nvSpPr>
        <p:spPr>
          <a:xfrm>
            <a:off x="9245600" y="3843403"/>
            <a:ext cx="888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eenie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B35A1E-32A4-43F9-9D04-63024935A89C}"/>
              </a:ext>
            </a:extLst>
          </p:cNvPr>
          <p:cNvSpPr txBox="1"/>
          <p:nvPr/>
        </p:nvSpPr>
        <p:spPr>
          <a:xfrm>
            <a:off x="9162864" y="3849204"/>
            <a:ext cx="99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meenie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F082DA-76DC-4584-A496-E88C3AE207AC}"/>
              </a:ext>
            </a:extLst>
          </p:cNvPr>
          <p:cNvSpPr txBox="1"/>
          <p:nvPr/>
        </p:nvSpPr>
        <p:spPr>
          <a:xfrm>
            <a:off x="9238353" y="3848957"/>
            <a:ext cx="101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miney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91D921-F23E-4EF9-9A44-068DD8641D39}"/>
              </a:ext>
            </a:extLst>
          </p:cNvPr>
          <p:cNvSpPr txBox="1"/>
          <p:nvPr/>
        </p:nvSpPr>
        <p:spPr>
          <a:xfrm>
            <a:off x="9490629" y="3841020"/>
            <a:ext cx="984331" cy="279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mo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2778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/>
      <p:bldP spid="23" grpId="0" animBg="1"/>
      <p:bldP spid="24" grpId="0"/>
      <p:bldP spid="18" grpId="0"/>
      <p:bldP spid="18" grpId="1"/>
      <p:bldP spid="25" grpId="0"/>
      <p:bldP spid="25" grpId="1"/>
      <p:bldP spid="26" grpId="0"/>
      <p:bldP spid="26" grpId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CC01-562C-433A-89B0-CA760FDB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Iteration</a:t>
            </a:r>
            <a:br>
              <a:rPr lang="en-US" dirty="0"/>
            </a:br>
            <a:r>
              <a:rPr lang="en-US" sz="2400" dirty="0"/>
              <a:t>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467C-97D6-4698-881F-59A6105A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24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also traverse the whole string to collect information: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A3998-5E04-4C5F-8FE0-99A39C115D6C}"/>
              </a:ext>
            </a:extLst>
          </p:cNvPr>
          <p:cNvSpPr txBox="1"/>
          <p:nvPr/>
        </p:nvSpPr>
        <p:spPr>
          <a:xfrm>
            <a:off x="2484175" y="2905166"/>
            <a:ext cx="5682363" cy="325774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countChar</a:t>
            </a:r>
            <a:r>
              <a:rPr lang="en-US" sz="1400" dirty="0">
                <a:latin typeface="Consolas" panose="020B0609020204030204" pitchFamily="49" charset="0"/>
              </a:rPr>
              <a:t>(String target, char </a:t>
            </a:r>
            <a:r>
              <a:rPr lang="en-US" sz="1400" dirty="0" err="1">
                <a:latin typeface="Consolas" panose="020B0609020204030204" pitchFamily="49" charset="0"/>
              </a:rPr>
              <a:t>countme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int count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for (char symbol : </a:t>
            </a:r>
            <a:r>
              <a:rPr lang="en-US" sz="1400" dirty="0" err="1">
                <a:latin typeface="Consolas" panose="020B0609020204030204" pitchFamily="49" charset="0"/>
              </a:rPr>
              <a:t>target.toCharacterArray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(symbol != </a:t>
            </a:r>
            <a:r>
              <a:rPr lang="en-US" sz="1400" dirty="0" err="1">
                <a:latin typeface="Consolas" panose="020B0609020204030204" pitchFamily="49" charset="0"/>
              </a:rPr>
              <a:t>countme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continue;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count++;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return count;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E274FA-327D-4E16-9149-A95ED20F4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24728"/>
              </p:ext>
            </p:extLst>
          </p:nvPr>
        </p:nvGraphicFramePr>
        <p:xfrm>
          <a:off x="2122433" y="2905166"/>
          <a:ext cx="361742" cy="3257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577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3BECEE-5B90-473E-8947-94FA4224774A}"/>
              </a:ext>
            </a:extLst>
          </p:cNvPr>
          <p:cNvSpPr txBox="1"/>
          <p:nvPr/>
        </p:nvSpPr>
        <p:spPr>
          <a:xfrm>
            <a:off x="8528280" y="2905166"/>
            <a:ext cx="1534623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"potato", 'o'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E4A98-6976-4259-BA05-EFDB9D580342}"/>
              </a:ext>
            </a:extLst>
          </p:cNvPr>
          <p:cNvSpPr txBox="1"/>
          <p:nvPr/>
        </p:nvSpPr>
        <p:spPr>
          <a:xfrm>
            <a:off x="8528280" y="4176688"/>
            <a:ext cx="1534623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"potato", 'e'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8607B1-62C5-4682-B784-8751071EADAD}"/>
              </a:ext>
            </a:extLst>
          </p:cNvPr>
          <p:cNvSpPr/>
          <p:nvPr/>
        </p:nvSpPr>
        <p:spPr>
          <a:xfrm>
            <a:off x="9153565" y="3520720"/>
            <a:ext cx="284052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2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1C7DCD-98D9-4F32-92BF-04DA874D8A3F}"/>
              </a:ext>
            </a:extLst>
          </p:cNvPr>
          <p:cNvSpPr/>
          <p:nvPr/>
        </p:nvSpPr>
        <p:spPr>
          <a:xfrm>
            <a:off x="9153565" y="4792242"/>
            <a:ext cx="284052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0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087796-ED62-401F-B517-5DABBB168C0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9295591" y="3212943"/>
            <a:ext cx="1" cy="3077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7D7B76-1367-4B3C-B617-A65BCC5E75F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9295591" y="4484465"/>
            <a:ext cx="1" cy="3077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0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12446</TotalTime>
  <Words>838</Words>
  <Application>Microsoft Office PowerPoint</Application>
  <PresentationFormat>Widescreen</PresentationFormat>
  <Paragraphs>188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Mincho</vt:lpstr>
      <vt:lpstr>ＭＳ Ｐゴシック</vt:lpstr>
      <vt:lpstr>Arial</vt:lpstr>
      <vt:lpstr>Bookman Old Style</vt:lpstr>
      <vt:lpstr>Calibri</vt:lpstr>
      <vt:lpstr>Consolas</vt:lpstr>
      <vt:lpstr>Rockwell</vt:lpstr>
      <vt:lpstr>Damask</vt:lpstr>
      <vt:lpstr>Arrays &amp; Iteration</vt:lpstr>
      <vt:lpstr>Arrays</vt:lpstr>
      <vt:lpstr>Array – New Objects</vt:lpstr>
      <vt:lpstr>Arrays - Default Values</vt:lpstr>
      <vt:lpstr>Iterating with For-Loops</vt:lpstr>
      <vt:lpstr>Example: String Search</vt:lpstr>
      <vt:lpstr>For-Each Loops</vt:lpstr>
      <vt:lpstr>String Iteration Traversal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244</cp:revision>
  <dcterms:created xsi:type="dcterms:W3CDTF">2017-08-16T14:30:14Z</dcterms:created>
  <dcterms:modified xsi:type="dcterms:W3CDTF">2018-05-01T01:33:56Z</dcterms:modified>
</cp:coreProperties>
</file>