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367" r:id="rId3"/>
    <p:sldId id="346" r:id="rId4"/>
    <p:sldId id="365" r:id="rId5"/>
    <p:sldId id="261" r:id="rId6"/>
    <p:sldId id="366" r:id="rId7"/>
    <p:sldId id="355" r:id="rId8"/>
    <p:sldId id="345" r:id="rId9"/>
    <p:sldId id="368" r:id="rId10"/>
    <p:sldId id="3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0"/>
    <a:srgbClr val="0000FF"/>
    <a:srgbClr val="000060"/>
    <a:srgbClr val="0A0086"/>
    <a:srgbClr val="00FF00"/>
    <a:srgbClr val="400060"/>
    <a:srgbClr val="004000"/>
    <a:srgbClr val="002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57" d="100"/>
          <a:sy n="57" d="100"/>
        </p:scale>
        <p:origin x="59" y="6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655DF-22C0-4ED8-A88F-3C780402F07E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99ECB-65E1-4E2F-9957-6862CF897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36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E9E8-4DF3-4B6F-9729-FDD0043B2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884" y="0"/>
            <a:ext cx="10809723" cy="1237673"/>
          </a:xfrm>
        </p:spPr>
        <p:txBody>
          <a:bodyPr/>
          <a:lstStyle/>
          <a:p>
            <a:r>
              <a:rPr lang="en-US" dirty="0"/>
              <a:t>Collections &amp; Iteration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8519B76-526F-4CFB-8E5F-E3D72B20E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884" y="1714137"/>
            <a:ext cx="10809723" cy="1110086"/>
          </a:xfrm>
        </p:spPr>
        <p:txBody>
          <a:bodyPr>
            <a:normAutofit/>
          </a:bodyPr>
          <a:lstStyle/>
          <a:p>
            <a:r>
              <a:rPr lang="en-US" dirty="0"/>
              <a:t>“Put '</a:t>
            </a:r>
            <a:r>
              <a:rPr lang="en-US" dirty="0" err="1"/>
              <a:t>em</a:t>
            </a:r>
            <a:r>
              <a:rPr lang="en-US" dirty="0"/>
              <a:t> in a box, tie '</a:t>
            </a:r>
            <a:r>
              <a:rPr lang="en-US" dirty="0" err="1"/>
              <a:t>em</a:t>
            </a:r>
            <a:r>
              <a:rPr lang="en-US" dirty="0"/>
              <a:t> with a ribbon, and throw '</a:t>
            </a:r>
            <a:r>
              <a:rPr lang="en-US" dirty="0" err="1"/>
              <a:t>em</a:t>
            </a:r>
            <a:r>
              <a:rPr lang="en-US" dirty="0"/>
              <a:t> in the deep blue sea.”</a:t>
            </a:r>
          </a:p>
          <a:p>
            <a:r>
              <a:rPr lang="en-US" i="1" dirty="0"/>
              <a:t>– Sammy Cahn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DE50659-94B1-4F68-B435-8FA1E10B7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5230" y="3393285"/>
            <a:ext cx="3496294" cy="281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68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C305-E8C2-4CA4-9999-AB390D050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87925"/>
            <a:ext cx="10353761" cy="1326321"/>
          </a:xfrm>
        </p:spPr>
        <p:txBody>
          <a:bodyPr/>
          <a:lstStyle/>
          <a:p>
            <a:r>
              <a:rPr lang="en-US" dirty="0"/>
              <a:t>Associative Arrays (Maps)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87252-B7DB-4625-A306-F249FD6C0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0128" y="1666574"/>
            <a:ext cx="7395883" cy="862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also </a:t>
            </a:r>
            <a:r>
              <a:rPr lang="en-US" b="1" dirty="0">
                <a:solidFill>
                  <a:srgbClr val="FFC000"/>
                </a:solidFill>
              </a:rPr>
              <a:t>associative arrays</a:t>
            </a:r>
            <a:r>
              <a:rPr lang="en-US" dirty="0"/>
              <a:t> – often referred to as </a:t>
            </a:r>
            <a:r>
              <a:rPr lang="en-US" b="1" dirty="0">
                <a:solidFill>
                  <a:srgbClr val="00FF00"/>
                </a:solidFill>
              </a:rPr>
              <a:t>maps</a:t>
            </a:r>
            <a:r>
              <a:rPr lang="en-US" dirty="0"/>
              <a:t> or </a:t>
            </a:r>
            <a:r>
              <a:rPr lang="en-US" b="1" dirty="0">
                <a:solidFill>
                  <a:srgbClr val="00FF00"/>
                </a:solidFill>
              </a:rPr>
              <a:t>dictionaries</a:t>
            </a:r>
            <a:r>
              <a:rPr lang="en-US" dirty="0"/>
              <a:t> – that associate a </a:t>
            </a:r>
            <a:r>
              <a:rPr lang="en-US" b="1" dirty="0">
                <a:solidFill>
                  <a:srgbClr val="FFC000"/>
                </a:solidFill>
              </a:rPr>
              <a:t>key</a:t>
            </a:r>
            <a:r>
              <a:rPr lang="en-US" dirty="0"/>
              <a:t> with a </a:t>
            </a:r>
            <a:r>
              <a:rPr lang="en-US" b="1" dirty="0">
                <a:solidFill>
                  <a:srgbClr val="FFC000"/>
                </a:solidFill>
              </a:rPr>
              <a:t>value</a:t>
            </a:r>
            <a:r>
              <a:rPr lang="en-US" dirty="0"/>
              <a:t>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D97C107-4778-420D-BEE2-1051FCED34A6}"/>
              </a:ext>
            </a:extLst>
          </p:cNvPr>
          <p:cNvSpPr txBox="1">
            <a:spLocks/>
          </p:cNvSpPr>
          <p:nvPr/>
        </p:nvSpPr>
        <p:spPr>
          <a:xfrm>
            <a:off x="2380129" y="5180376"/>
            <a:ext cx="7395882" cy="1062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/>
              <a:t>Hash Maps</a:t>
            </a:r>
            <a:r>
              <a:rPr lang="en-US" dirty="0"/>
              <a:t> – Great average case</a:t>
            </a:r>
          </a:p>
          <a:p>
            <a:pPr marL="0" indent="0">
              <a:buNone/>
            </a:pPr>
            <a:r>
              <a:rPr lang="en-US" u="sng" dirty="0"/>
              <a:t>Tree Maps</a:t>
            </a:r>
            <a:r>
              <a:rPr lang="en-US" dirty="0"/>
              <a:t> – Better worst case guarantees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3E5D0F-4B0A-45D7-9CC4-955EF09DD9A0}"/>
              </a:ext>
            </a:extLst>
          </p:cNvPr>
          <p:cNvSpPr txBox="1"/>
          <p:nvPr/>
        </p:nvSpPr>
        <p:spPr>
          <a:xfrm>
            <a:off x="2380128" y="2662778"/>
            <a:ext cx="7395883" cy="1299625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map.set</a:t>
            </a:r>
            <a:r>
              <a:rPr lang="en-US" sz="1400" dirty="0">
                <a:latin typeface="Consolas" panose="020B0609020204030204" pitchFamily="49" charset="0"/>
              </a:rPr>
              <a:t>(“Aardvark”, “Racoons with long noses”)</a:t>
            </a:r>
          </a:p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map.set</a:t>
            </a:r>
            <a:r>
              <a:rPr lang="en-US" sz="1400" dirty="0">
                <a:latin typeface="Consolas" panose="020B0609020204030204" pitchFamily="49" charset="0"/>
              </a:rPr>
              <a:t>(“Beaver”, “Rats that build dams”)</a:t>
            </a:r>
          </a:p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map.set</a:t>
            </a:r>
            <a:r>
              <a:rPr lang="en-US" sz="1400" dirty="0">
                <a:latin typeface="Consolas" panose="020B0609020204030204" pitchFamily="49" charset="0"/>
              </a:rPr>
              <a:t>(“Zebra”, “</a:t>
            </a:r>
            <a:r>
              <a:rPr lang="en-US" sz="1400" dirty="0" err="1">
                <a:latin typeface="Consolas" panose="020B0609020204030204" pitchFamily="49" charset="0"/>
              </a:rPr>
              <a:t>Stripey</a:t>
            </a:r>
            <a:r>
              <a:rPr lang="en-US" sz="1400" dirty="0">
                <a:latin typeface="Consolas" panose="020B0609020204030204" pitchFamily="49" charset="0"/>
              </a:rPr>
              <a:t> horsey”)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Print(</a:t>
            </a:r>
            <a:r>
              <a:rPr lang="en-US" sz="1400" dirty="0" err="1">
                <a:latin typeface="Consolas" panose="020B0609020204030204" pitchFamily="49" charset="0"/>
              </a:rPr>
              <a:t>map.get</a:t>
            </a:r>
            <a:r>
              <a:rPr lang="en-US" sz="1400" dirty="0">
                <a:latin typeface="Consolas" panose="020B0609020204030204" pitchFamily="49" charset="0"/>
              </a:rPr>
              <a:t>(“Zebra”))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C58D31-674D-4AAA-8FF9-FE7EA3E4A82D}"/>
              </a:ext>
            </a:extLst>
          </p:cNvPr>
          <p:cNvSpPr txBox="1"/>
          <p:nvPr/>
        </p:nvSpPr>
        <p:spPr>
          <a:xfrm>
            <a:off x="2380128" y="4512290"/>
            <a:ext cx="7395883" cy="336804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Stripey</a:t>
            </a:r>
            <a:r>
              <a:rPr lang="en-US" sz="1400" dirty="0">
                <a:latin typeface="Consolas" panose="020B0609020204030204" pitchFamily="49" charset="0"/>
              </a:rPr>
              <a:t> horsey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EF74675-68DB-44C4-9A40-23F51E9E9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6795" y="4173735"/>
            <a:ext cx="124384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OUTPUT: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0417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CF8D5-9533-4461-B43E-404513825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44228"/>
            <a:ext cx="10353761" cy="1326321"/>
          </a:xfrm>
        </p:spPr>
        <p:txBody>
          <a:bodyPr/>
          <a:lstStyle/>
          <a:p>
            <a:r>
              <a:rPr lang="en-US" dirty="0"/>
              <a:t>Java Iterators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4B1FF5-8F63-4F97-AF32-C0BA1DFEE60B}"/>
              </a:ext>
            </a:extLst>
          </p:cNvPr>
          <p:cNvSpPr txBox="1"/>
          <p:nvPr/>
        </p:nvSpPr>
        <p:spPr>
          <a:xfrm>
            <a:off x="3099535" y="2721489"/>
            <a:ext cx="6365484" cy="1814100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String[] potato = { "</a:t>
            </a:r>
            <a:r>
              <a:rPr lang="en-US" sz="1400" dirty="0" err="1">
                <a:latin typeface="Consolas" panose="020B0609020204030204" pitchFamily="49" charset="0"/>
              </a:rPr>
              <a:t>eenie</a:t>
            </a:r>
            <a:r>
              <a:rPr lang="en-US" sz="1400" dirty="0">
                <a:latin typeface="Consolas" panose="020B0609020204030204" pitchFamily="49" charset="0"/>
              </a:rPr>
              <a:t>", "</a:t>
            </a:r>
            <a:r>
              <a:rPr lang="en-US" sz="1400" dirty="0" err="1">
                <a:latin typeface="Consolas" panose="020B0609020204030204" pitchFamily="49" charset="0"/>
              </a:rPr>
              <a:t>meenie</a:t>
            </a:r>
            <a:r>
              <a:rPr lang="en-US" sz="1400" dirty="0">
                <a:latin typeface="Consolas" panose="020B0609020204030204" pitchFamily="49" charset="0"/>
              </a:rPr>
              <a:t>", "</a:t>
            </a:r>
            <a:r>
              <a:rPr lang="en-US" sz="1400" dirty="0" err="1">
                <a:latin typeface="Consolas" panose="020B0609020204030204" pitchFamily="49" charset="0"/>
              </a:rPr>
              <a:t>miney</a:t>
            </a:r>
            <a:r>
              <a:rPr lang="en-US" sz="1400" dirty="0">
                <a:latin typeface="Consolas" panose="020B0609020204030204" pitchFamily="49" charset="0"/>
              </a:rPr>
              <a:t>", "</a:t>
            </a:r>
            <a:r>
              <a:rPr lang="en-US" sz="1400" dirty="0" err="1">
                <a:latin typeface="Consolas" panose="020B0609020204030204" pitchFamily="49" charset="0"/>
              </a:rPr>
              <a:t>mo</a:t>
            </a:r>
            <a:r>
              <a:rPr lang="en-US" sz="1400" dirty="0">
                <a:latin typeface="Consolas" panose="020B0609020204030204" pitchFamily="49" charset="0"/>
              </a:rPr>
              <a:t>" };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Iterator&lt;String&gt; </a:t>
            </a:r>
            <a:r>
              <a:rPr lang="en-US" sz="1400" dirty="0" err="1">
                <a:latin typeface="Consolas" panose="020B0609020204030204" pitchFamily="49" charset="0"/>
              </a:rPr>
              <a:t>myIterator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Arrays.stream</a:t>
            </a:r>
            <a:r>
              <a:rPr lang="en-US" sz="1400" dirty="0">
                <a:latin typeface="Consolas" panose="020B0609020204030204" pitchFamily="49" charset="0"/>
              </a:rPr>
              <a:t>(potato).iterator();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while (</a:t>
            </a:r>
            <a:r>
              <a:rPr lang="en-US" sz="1400" dirty="0" err="1">
                <a:latin typeface="Consolas" panose="020B0609020204030204" pitchFamily="49" charset="0"/>
              </a:rPr>
              <a:t>myIterator.hasNext</a:t>
            </a:r>
            <a:r>
              <a:rPr lang="en-US" sz="1400" dirty="0">
                <a:latin typeface="Consolas" panose="020B0609020204030204" pitchFamily="49" charset="0"/>
              </a:rPr>
              <a:t>())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("Potato: " + </a:t>
            </a:r>
            <a:r>
              <a:rPr lang="en-US" sz="1400" dirty="0" err="1">
                <a:latin typeface="Consolas" panose="020B0609020204030204" pitchFamily="49" charset="0"/>
              </a:rPr>
              <a:t>myIterator.next</a:t>
            </a:r>
            <a:r>
              <a:rPr lang="en-US" sz="1400" dirty="0">
                <a:latin typeface="Consolas" panose="020B0609020204030204" pitchFamily="49" charset="0"/>
              </a:rPr>
              <a:t>());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C748558-D405-41D4-BD25-235206427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074730"/>
              </p:ext>
            </p:extLst>
          </p:nvPr>
        </p:nvGraphicFramePr>
        <p:xfrm>
          <a:off x="2737793" y="2721489"/>
          <a:ext cx="361742" cy="1814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8140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0C72F10-3FAD-4B63-BF12-02DA4C068379}"/>
              </a:ext>
            </a:extLst>
          </p:cNvPr>
          <p:cNvSpPr txBox="1"/>
          <p:nvPr/>
        </p:nvSpPr>
        <p:spPr>
          <a:xfrm>
            <a:off x="2737793" y="5004144"/>
            <a:ext cx="6727226" cy="819284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Potato: </a:t>
            </a:r>
            <a:r>
              <a:rPr lang="en-US" sz="1200" dirty="0" err="1">
                <a:latin typeface="Consolas" panose="020B0609020204030204" pitchFamily="49" charset="0"/>
              </a:rPr>
              <a:t>eenie</a:t>
            </a:r>
            <a:endParaRPr lang="en-US" sz="12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Potato: </a:t>
            </a:r>
            <a:r>
              <a:rPr lang="en-US" sz="1200" dirty="0" err="1">
                <a:latin typeface="Consolas" panose="020B0609020204030204" pitchFamily="49" charset="0"/>
              </a:rPr>
              <a:t>meenie</a:t>
            </a:r>
            <a:endParaRPr lang="en-US" sz="12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Potato: </a:t>
            </a:r>
            <a:r>
              <a:rPr lang="en-US" sz="1200" dirty="0" err="1">
                <a:latin typeface="Consolas" panose="020B0609020204030204" pitchFamily="49" charset="0"/>
              </a:rPr>
              <a:t>miney</a:t>
            </a:r>
            <a:endParaRPr lang="en-US" sz="12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Potato: </a:t>
            </a:r>
            <a:r>
              <a:rPr lang="en-US" sz="1200" dirty="0" err="1">
                <a:latin typeface="Consolas" panose="020B0609020204030204" pitchFamily="49" charset="0"/>
              </a:rPr>
              <a:t>mo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C7E43BF-BFB8-4E29-93A6-6CFEE1FDD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845" y="4703735"/>
            <a:ext cx="119580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E97129A-3440-46EC-B2AD-E6DC43C9ED18}"/>
              </a:ext>
            </a:extLst>
          </p:cNvPr>
          <p:cNvSpPr txBox="1">
            <a:spLocks/>
          </p:cNvSpPr>
          <p:nvPr/>
        </p:nvSpPr>
        <p:spPr>
          <a:xfrm>
            <a:off x="831273" y="1760412"/>
            <a:ext cx="10501745" cy="517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Many languages also has a special class of </a:t>
            </a:r>
            <a:r>
              <a:rPr lang="en-US" b="1" dirty="0">
                <a:solidFill>
                  <a:srgbClr val="FFC000"/>
                </a:solidFill>
              </a:rPr>
              <a:t>iterator</a:t>
            </a:r>
            <a:r>
              <a:rPr lang="en-US" dirty="0"/>
              <a:t> objects to simplify iteration:</a:t>
            </a:r>
          </a:p>
        </p:txBody>
      </p:sp>
    </p:spTree>
    <p:extLst>
      <p:ext uri="{BB962C8B-B14F-4D97-AF65-F5344CB8AC3E}">
        <p14:creationId xmlns:p14="http://schemas.microsoft.com/office/powerpoint/2010/main" val="13849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003D5-40FD-4D5A-B9F2-E3CC54FFF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43847"/>
            <a:ext cx="10353761" cy="1326321"/>
          </a:xfrm>
        </p:spPr>
        <p:txBody>
          <a:bodyPr/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16C36-BCCB-4265-988E-CDF0F3843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44000"/>
            <a:ext cx="10353762" cy="42361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Arrays can also have </a:t>
            </a:r>
            <a:r>
              <a:rPr lang="en-US" i="1" dirty="0"/>
              <a:t>multiple</a:t>
            </a:r>
            <a:r>
              <a:rPr lang="en-US" dirty="0"/>
              <a:t> dimensions (indices):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8D71B0-4E01-4BF6-BF5A-2DC8A807B345}"/>
              </a:ext>
            </a:extLst>
          </p:cNvPr>
          <p:cNvSpPr txBox="1"/>
          <p:nvPr/>
        </p:nvSpPr>
        <p:spPr>
          <a:xfrm>
            <a:off x="2306717" y="1869551"/>
            <a:ext cx="5109151" cy="4460991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TicTacToeBoard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enum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TicTacToe</a:t>
            </a:r>
            <a:r>
              <a:rPr lang="en-US" sz="1400" dirty="0">
                <a:latin typeface="Consolas" panose="020B0609020204030204" pitchFamily="49" charset="0"/>
              </a:rPr>
              <a:t> { X, O }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TicTacToe</a:t>
            </a:r>
            <a:r>
              <a:rPr lang="en-US" sz="1400" dirty="0">
                <a:latin typeface="Consolas" panose="020B0609020204030204" pitchFamily="49" charset="0"/>
              </a:rPr>
              <a:t>[][] board =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{ null, null, null },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{ null, </a:t>
            </a:r>
            <a:r>
              <a:rPr lang="en-US" sz="1400" dirty="0" err="1">
                <a:latin typeface="Consolas" panose="020B0609020204030204" pitchFamily="49" charset="0"/>
              </a:rPr>
              <a:t>TicTacToe.O</a:t>
            </a:r>
            <a:r>
              <a:rPr lang="en-US" sz="1400" dirty="0">
                <a:latin typeface="Consolas" panose="020B0609020204030204" pitchFamily="49" charset="0"/>
              </a:rPr>
              <a:t>, null },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{ null, null, </a:t>
            </a:r>
            <a:r>
              <a:rPr lang="en-US" sz="1400" dirty="0" err="1">
                <a:latin typeface="Consolas" panose="020B0609020204030204" pitchFamily="49" charset="0"/>
              </a:rPr>
              <a:t>TicTacToe.X</a:t>
            </a:r>
            <a:r>
              <a:rPr lang="en-US" sz="1400" dirty="0">
                <a:latin typeface="Consolas" panose="020B0609020204030204" pitchFamily="49" charset="0"/>
              </a:rPr>
              <a:t>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};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// Or...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board = new </a:t>
            </a:r>
            <a:r>
              <a:rPr lang="en-US" sz="1400" dirty="0" err="1">
                <a:latin typeface="Consolas" panose="020B0609020204030204" pitchFamily="49" charset="0"/>
              </a:rPr>
              <a:t>TicTacToe</a:t>
            </a:r>
            <a:r>
              <a:rPr lang="en-US" sz="1400" dirty="0">
                <a:latin typeface="Consolas" panose="020B0609020204030204" pitchFamily="49" charset="0"/>
              </a:rPr>
              <a:t>[3][3]; // All "null"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board[1][1] = </a:t>
            </a:r>
            <a:r>
              <a:rPr lang="en-US" sz="1400" dirty="0" err="1">
                <a:latin typeface="Consolas" panose="020B0609020204030204" pitchFamily="49" charset="0"/>
              </a:rPr>
              <a:t>TicTacToe.O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board[2][2] = </a:t>
            </a:r>
            <a:r>
              <a:rPr lang="en-US" sz="1400" dirty="0" err="1">
                <a:latin typeface="Consolas" panose="020B0609020204030204" pitchFamily="49" charset="0"/>
              </a:rPr>
              <a:t>TicTacToe.X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79F96BC-CE4B-4987-944C-2F036350D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69176"/>
              </p:ext>
            </p:extLst>
          </p:nvPr>
        </p:nvGraphicFramePr>
        <p:xfrm>
          <a:off x="1944975" y="1869551"/>
          <a:ext cx="361742" cy="44609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446099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DA3C190-CA39-4434-9A27-6C3C7CACA38F}"/>
              </a:ext>
            </a:extLst>
          </p:cNvPr>
          <p:cNvSpPr/>
          <p:nvPr/>
        </p:nvSpPr>
        <p:spPr>
          <a:xfrm>
            <a:off x="7848380" y="3926727"/>
            <a:ext cx="2470077" cy="2109605"/>
          </a:xfrm>
          <a:prstGeom prst="rect">
            <a:avLst/>
          </a:prstGeom>
          <a:solidFill>
            <a:srgbClr val="40006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D0241-8808-409E-954D-F5D233C6B4FF}"/>
              </a:ext>
            </a:extLst>
          </p:cNvPr>
          <p:cNvSpPr txBox="1"/>
          <p:nvPr/>
        </p:nvSpPr>
        <p:spPr>
          <a:xfrm>
            <a:off x="7935984" y="2162201"/>
            <a:ext cx="2382473" cy="923330"/>
          </a:xfrm>
          <a:prstGeom prst="rect">
            <a:avLst/>
          </a:prstGeom>
          <a:solidFill>
            <a:srgbClr val="004000"/>
          </a:solidFill>
          <a:ln w="12700"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main()</a:t>
            </a:r>
          </a:p>
          <a:p>
            <a:pPr algn="ctr"/>
            <a:r>
              <a:rPr lang="en-US" dirty="0" err="1"/>
              <a:t>args</a:t>
            </a:r>
            <a:endParaRPr lang="en-US" dirty="0"/>
          </a:p>
          <a:p>
            <a:pPr algn="ctr"/>
            <a:r>
              <a:rPr lang="en-US" dirty="0"/>
              <a:t>board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3FCFCD1F-4B01-460D-ABA9-4FE4F4272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3369" y="1840522"/>
            <a:ext cx="12631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lang="en-US" altLang="ja-JP" sz="1600" b="1" dirty="0">
                <a:ea typeface="MS Mincho" panose="02020609040205080304" pitchFamily="49" charset="-128"/>
                <a:cs typeface="Arial" panose="020B0604020202020204" pitchFamily="34" charset="0"/>
              </a:rPr>
              <a:t>STACK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855DC06-A3AB-48A8-8573-3B8895FD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7870" y="6030787"/>
            <a:ext cx="12631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lang="en-US" altLang="ja-JP" sz="1600" b="1" dirty="0">
                <a:ea typeface="MS Mincho" panose="02020609040205080304" pitchFamily="49" charset="-128"/>
                <a:cs typeface="Arial" panose="020B0604020202020204" pitchFamily="34" charset="0"/>
              </a:rPr>
              <a:t>HEAP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C04426-E485-4E0B-A3C6-529EBA4551C3}"/>
              </a:ext>
            </a:extLst>
          </p:cNvPr>
          <p:cNvSpPr txBox="1"/>
          <p:nvPr/>
        </p:nvSpPr>
        <p:spPr>
          <a:xfrm>
            <a:off x="8085980" y="4268353"/>
            <a:ext cx="472484" cy="320643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42FB19-A8F6-4989-B17E-358879CE5549}"/>
              </a:ext>
            </a:extLst>
          </p:cNvPr>
          <p:cNvSpPr/>
          <p:nvPr/>
        </p:nvSpPr>
        <p:spPr>
          <a:xfrm>
            <a:off x="9853151" y="5545516"/>
            <a:ext cx="295291" cy="30777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X</a:t>
            </a:r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07271D-0513-42C1-A274-CB1526163C65}"/>
              </a:ext>
            </a:extLst>
          </p:cNvPr>
          <p:cNvSpPr/>
          <p:nvPr/>
        </p:nvSpPr>
        <p:spPr>
          <a:xfrm>
            <a:off x="9853151" y="5209120"/>
            <a:ext cx="295291" cy="30777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O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03D72D-CBD0-4F17-887F-2A901D308FB0}"/>
              </a:ext>
            </a:extLst>
          </p:cNvPr>
          <p:cNvSpPr txBox="1"/>
          <p:nvPr/>
        </p:nvSpPr>
        <p:spPr>
          <a:xfrm>
            <a:off x="8556827" y="4268353"/>
            <a:ext cx="476515" cy="320643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406394-7406-450F-A12F-CB1B8A66AB2B}"/>
              </a:ext>
            </a:extLst>
          </p:cNvPr>
          <p:cNvSpPr txBox="1"/>
          <p:nvPr/>
        </p:nvSpPr>
        <p:spPr>
          <a:xfrm>
            <a:off x="9033862" y="4268354"/>
            <a:ext cx="487922" cy="320643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EFC60C-6E41-47D5-B162-91FA8BAC3178}"/>
              </a:ext>
            </a:extLst>
          </p:cNvPr>
          <p:cNvSpPr txBox="1"/>
          <p:nvPr/>
        </p:nvSpPr>
        <p:spPr>
          <a:xfrm>
            <a:off x="8085981" y="4891364"/>
            <a:ext cx="340138" cy="320643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EAF94C-F26E-47EA-8120-2AE8128CC614}"/>
              </a:ext>
            </a:extLst>
          </p:cNvPr>
          <p:cNvSpPr txBox="1"/>
          <p:nvPr/>
        </p:nvSpPr>
        <p:spPr>
          <a:xfrm>
            <a:off x="8085981" y="5212007"/>
            <a:ext cx="340138" cy="320643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D5F483-CA8A-48A4-820E-32F2BA4F09CC}"/>
              </a:ext>
            </a:extLst>
          </p:cNvPr>
          <p:cNvSpPr txBox="1"/>
          <p:nvPr/>
        </p:nvSpPr>
        <p:spPr>
          <a:xfrm>
            <a:off x="8085981" y="5532650"/>
            <a:ext cx="340138" cy="320643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C63D5C-5FF9-42B4-97E3-782CC601ADC3}"/>
              </a:ext>
            </a:extLst>
          </p:cNvPr>
          <p:cNvSpPr txBox="1"/>
          <p:nvPr/>
        </p:nvSpPr>
        <p:spPr>
          <a:xfrm>
            <a:off x="8629619" y="4891364"/>
            <a:ext cx="340138" cy="320643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312599-E93C-4A07-8ECA-B5F5DA47A4BD}"/>
              </a:ext>
            </a:extLst>
          </p:cNvPr>
          <p:cNvSpPr txBox="1"/>
          <p:nvPr/>
        </p:nvSpPr>
        <p:spPr>
          <a:xfrm>
            <a:off x="9181646" y="4891364"/>
            <a:ext cx="340138" cy="320643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583ACA-03AE-4CBF-87AC-B9C266D12653}"/>
              </a:ext>
            </a:extLst>
          </p:cNvPr>
          <p:cNvSpPr txBox="1"/>
          <p:nvPr/>
        </p:nvSpPr>
        <p:spPr>
          <a:xfrm>
            <a:off x="9181646" y="5212007"/>
            <a:ext cx="340138" cy="320643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45434A-835E-4444-B1F3-720DC4864407}"/>
              </a:ext>
            </a:extLst>
          </p:cNvPr>
          <p:cNvSpPr txBox="1"/>
          <p:nvPr/>
        </p:nvSpPr>
        <p:spPr>
          <a:xfrm>
            <a:off x="9181646" y="5532650"/>
            <a:ext cx="340138" cy="320643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42716B64-0AFD-41B3-9922-75B2BEA4B447}"/>
              </a:ext>
            </a:extLst>
          </p:cNvPr>
          <p:cNvSpPr/>
          <p:nvPr/>
        </p:nvSpPr>
        <p:spPr>
          <a:xfrm rot="10800000" flipV="1">
            <a:off x="8095735" y="2886179"/>
            <a:ext cx="1330366" cy="2456140"/>
          </a:xfrm>
          <a:prstGeom prst="arc">
            <a:avLst>
              <a:gd name="adj1" fmla="val 16204702"/>
              <a:gd name="adj2" fmla="val 780068"/>
            </a:avLst>
          </a:prstGeom>
          <a:ln w="25400">
            <a:solidFill>
              <a:srgbClr val="FFFF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CBFDF48-F977-43D8-840E-519E4C30D689}"/>
              </a:ext>
            </a:extLst>
          </p:cNvPr>
          <p:cNvCxnSpPr>
            <a:cxnSpLocks/>
          </p:cNvCxnSpPr>
          <p:nvPr/>
        </p:nvCxnSpPr>
        <p:spPr>
          <a:xfrm>
            <a:off x="8264103" y="4428675"/>
            <a:ext cx="0" cy="46268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101D008-33F7-4C4B-B5A0-294A8703B6F8}"/>
              </a:ext>
            </a:extLst>
          </p:cNvPr>
          <p:cNvCxnSpPr>
            <a:cxnSpLocks/>
          </p:cNvCxnSpPr>
          <p:nvPr/>
        </p:nvCxnSpPr>
        <p:spPr>
          <a:xfrm>
            <a:off x="8790482" y="4428675"/>
            <a:ext cx="0" cy="45551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B2E9CC8-DA16-4293-B0DB-59BFBBDDB20A}"/>
              </a:ext>
            </a:extLst>
          </p:cNvPr>
          <p:cNvCxnSpPr>
            <a:cxnSpLocks/>
          </p:cNvCxnSpPr>
          <p:nvPr/>
        </p:nvCxnSpPr>
        <p:spPr>
          <a:xfrm>
            <a:off x="9345116" y="4438504"/>
            <a:ext cx="0" cy="44569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C30F21F-4620-4F5E-8208-69BDD45C7716}"/>
              </a:ext>
            </a:extLst>
          </p:cNvPr>
          <p:cNvSpPr txBox="1"/>
          <p:nvPr/>
        </p:nvSpPr>
        <p:spPr>
          <a:xfrm>
            <a:off x="8085980" y="3965987"/>
            <a:ext cx="141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0   1   2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8252840-BB77-493A-A23D-2A05A0F0D17D}"/>
              </a:ext>
            </a:extLst>
          </p:cNvPr>
          <p:cNvSpPr txBox="1"/>
          <p:nvPr/>
        </p:nvSpPr>
        <p:spPr>
          <a:xfrm>
            <a:off x="7848380" y="4890300"/>
            <a:ext cx="28661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Consolas" panose="020B0609020204030204" pitchFamily="49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onsolas" panose="020B0609020204030204" pitchFamily="49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3A9C9AD-FD16-41A9-9038-17AEB47DA4CC}"/>
              </a:ext>
            </a:extLst>
          </p:cNvPr>
          <p:cNvSpPr txBox="1"/>
          <p:nvPr/>
        </p:nvSpPr>
        <p:spPr>
          <a:xfrm>
            <a:off x="8631965" y="5212007"/>
            <a:ext cx="340138" cy="320643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6CB6A77-8814-46B7-B779-40CD8C26DA59}"/>
              </a:ext>
            </a:extLst>
          </p:cNvPr>
          <p:cNvSpPr txBox="1"/>
          <p:nvPr/>
        </p:nvSpPr>
        <p:spPr>
          <a:xfrm>
            <a:off x="8631965" y="5532650"/>
            <a:ext cx="340138" cy="320643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B4B416B-7425-4D3F-8501-609066EE1F44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8799688" y="5363009"/>
            <a:ext cx="1053463" cy="613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90929E2-0AC3-4CA7-9113-9370A7EC2664}"/>
              </a:ext>
            </a:extLst>
          </p:cNvPr>
          <p:cNvCxnSpPr>
            <a:cxnSpLocks/>
          </p:cNvCxnSpPr>
          <p:nvPr/>
        </p:nvCxnSpPr>
        <p:spPr>
          <a:xfrm>
            <a:off x="9351715" y="5707192"/>
            <a:ext cx="501436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4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build="allAtOnce" animBg="1"/>
      <p:bldP spid="10" grpId="0"/>
      <p:bldP spid="11" grpId="0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7" grpId="0" animBg="1"/>
      <p:bldP spid="17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5" grpId="0" animBg="1"/>
      <p:bldP spid="25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45" grpId="0"/>
      <p:bldP spid="45" grpId="1"/>
      <p:bldP spid="46" grpId="0"/>
      <p:bldP spid="46" grpId="1"/>
      <p:bldP spid="73" grpId="0" animBg="1"/>
      <p:bldP spid="73" grpId="1" animBg="1"/>
      <p:bldP spid="74" grpId="0" animBg="1"/>
      <p:bldP spid="7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699EC-608C-418A-B57B-D8F70433D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48205"/>
            <a:ext cx="10353761" cy="1326321"/>
          </a:xfrm>
        </p:spPr>
        <p:txBody>
          <a:bodyPr/>
          <a:lstStyle/>
          <a:p>
            <a:r>
              <a:rPr lang="en-US" dirty="0"/>
              <a:t>Staggered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6A13F-8E62-4D13-B08B-D97D6F673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82331"/>
            <a:ext cx="10353762" cy="52130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Sometimes we’ll have a </a:t>
            </a:r>
            <a:r>
              <a:rPr lang="en-US" b="1" dirty="0">
                <a:solidFill>
                  <a:srgbClr val="FFC000"/>
                </a:solidFill>
              </a:rPr>
              <a:t>staggered</a:t>
            </a:r>
            <a:r>
              <a:rPr lang="en-US" dirty="0"/>
              <a:t> array – an array of arrays of different sizes: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88A631-8174-4676-81AE-A8BF254BFF30}"/>
              </a:ext>
            </a:extLst>
          </p:cNvPr>
          <p:cNvSpPr txBox="1"/>
          <p:nvPr/>
        </p:nvSpPr>
        <p:spPr>
          <a:xfrm>
            <a:off x="1979546" y="1869550"/>
            <a:ext cx="6099052" cy="4220857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static void </a:t>
            </a:r>
            <a:r>
              <a:rPr lang="en-US" sz="1400" dirty="0" err="1">
                <a:latin typeface="Consolas" panose="020B0609020204030204" pitchFamily="49" charset="0"/>
              </a:rPr>
              <a:t>staggerMeTimbers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[][] distances =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{ 1 },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{ 2, 1 },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{ 3, 2, 1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// Or...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distances = new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[3][];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distances[0] = new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[1];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distances[1] = new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[2];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distances[2] = new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[3];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distances[0][0] = distances[1][1] = distances[2][2] = 1;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distances[1][0] = distances[2][1] = 2;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distances[2][0] = 3;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F3FA1F9-BDDF-4329-9181-230AD8E6A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930650"/>
              </p:ext>
            </p:extLst>
          </p:nvPr>
        </p:nvGraphicFramePr>
        <p:xfrm>
          <a:off x="1617804" y="1869551"/>
          <a:ext cx="361742" cy="42208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42208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EE09E11-DA0B-4E4F-824D-01F615D2ABA1}"/>
              </a:ext>
            </a:extLst>
          </p:cNvPr>
          <p:cNvSpPr/>
          <p:nvPr/>
        </p:nvSpPr>
        <p:spPr>
          <a:xfrm>
            <a:off x="8288322" y="3738584"/>
            <a:ext cx="2382473" cy="2077343"/>
          </a:xfrm>
          <a:prstGeom prst="rect">
            <a:avLst/>
          </a:prstGeom>
          <a:solidFill>
            <a:srgbClr val="40006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E6501E-A9B0-497C-8949-EE1933F87997}"/>
              </a:ext>
            </a:extLst>
          </p:cNvPr>
          <p:cNvSpPr txBox="1"/>
          <p:nvPr/>
        </p:nvSpPr>
        <p:spPr>
          <a:xfrm>
            <a:off x="8288322" y="2103478"/>
            <a:ext cx="2382473" cy="923330"/>
          </a:xfrm>
          <a:prstGeom prst="rect">
            <a:avLst/>
          </a:prstGeom>
          <a:solidFill>
            <a:srgbClr val="004000"/>
          </a:solidFill>
          <a:ln w="12700"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 err="1"/>
              <a:t>staggerMeTimbers</a:t>
            </a:r>
            <a:r>
              <a:rPr lang="en-US" u="sng" dirty="0"/>
              <a:t>()</a:t>
            </a:r>
          </a:p>
          <a:p>
            <a:pPr algn="ctr"/>
            <a:r>
              <a:rPr lang="en-US" dirty="0" err="1"/>
              <a:t>args</a:t>
            </a:r>
            <a:endParaRPr lang="en-US" dirty="0"/>
          </a:p>
          <a:p>
            <a:pPr algn="ctr"/>
            <a:r>
              <a:rPr lang="en-US" dirty="0"/>
              <a:t>distances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FEABC21-787A-4CFA-9166-24088B3D1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5707" y="1781799"/>
            <a:ext cx="12631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lang="en-US" altLang="ja-JP" sz="1600" b="1" dirty="0">
                <a:ea typeface="MS Mincho" panose="02020609040205080304" pitchFamily="49" charset="-128"/>
                <a:cs typeface="Arial" panose="020B0604020202020204" pitchFamily="34" charset="0"/>
              </a:rPr>
              <a:t>STACK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D3E3C6CE-8BDC-464B-B7FD-0A0B5803C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2031" y="5815328"/>
            <a:ext cx="12631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lang="en-US" altLang="ja-JP" sz="1600" b="1" dirty="0">
                <a:ea typeface="MS Mincho" panose="02020609040205080304" pitchFamily="49" charset="-128"/>
                <a:cs typeface="Arial" panose="020B0604020202020204" pitchFamily="34" charset="0"/>
              </a:rPr>
              <a:t>HEAP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73F224-8D47-4634-8790-56E8B85A43DE}"/>
              </a:ext>
            </a:extLst>
          </p:cNvPr>
          <p:cNvSpPr txBox="1"/>
          <p:nvPr/>
        </p:nvSpPr>
        <p:spPr>
          <a:xfrm>
            <a:off x="8769114" y="4040951"/>
            <a:ext cx="472484" cy="320643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28EF5C-E89F-4CCB-A52A-2B7772D38259}"/>
              </a:ext>
            </a:extLst>
          </p:cNvPr>
          <p:cNvSpPr txBox="1"/>
          <p:nvPr/>
        </p:nvSpPr>
        <p:spPr>
          <a:xfrm>
            <a:off x="9239961" y="4040951"/>
            <a:ext cx="476515" cy="320643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B977FD-9ED0-4C29-AA9F-7C685EA450C5}"/>
              </a:ext>
            </a:extLst>
          </p:cNvPr>
          <p:cNvSpPr txBox="1"/>
          <p:nvPr/>
        </p:nvSpPr>
        <p:spPr>
          <a:xfrm>
            <a:off x="9716996" y="4040952"/>
            <a:ext cx="487922" cy="320643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C70646-AFB0-439E-A3C0-8DCF8145E846}"/>
              </a:ext>
            </a:extLst>
          </p:cNvPr>
          <p:cNvSpPr txBox="1"/>
          <p:nvPr/>
        </p:nvSpPr>
        <p:spPr>
          <a:xfrm>
            <a:off x="8769115" y="4663962"/>
            <a:ext cx="340138" cy="307777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9BC82A-5F9E-4629-A94A-D3532463B8B0}"/>
              </a:ext>
            </a:extLst>
          </p:cNvPr>
          <p:cNvSpPr txBox="1"/>
          <p:nvPr/>
        </p:nvSpPr>
        <p:spPr>
          <a:xfrm>
            <a:off x="9312753" y="4663962"/>
            <a:ext cx="340138" cy="307777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C17D84-5905-4BD5-9D02-46D8F253EAE5}"/>
              </a:ext>
            </a:extLst>
          </p:cNvPr>
          <p:cNvSpPr txBox="1"/>
          <p:nvPr/>
        </p:nvSpPr>
        <p:spPr>
          <a:xfrm>
            <a:off x="9864780" y="4663962"/>
            <a:ext cx="340138" cy="307777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04F89E-D2C9-417B-9293-31CCD2AE171C}"/>
              </a:ext>
            </a:extLst>
          </p:cNvPr>
          <p:cNvSpPr txBox="1"/>
          <p:nvPr/>
        </p:nvSpPr>
        <p:spPr>
          <a:xfrm>
            <a:off x="9864780" y="4984605"/>
            <a:ext cx="340138" cy="307777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4D0808-9B00-45C5-9270-8AB298DB775E}"/>
              </a:ext>
            </a:extLst>
          </p:cNvPr>
          <p:cNvSpPr txBox="1"/>
          <p:nvPr/>
        </p:nvSpPr>
        <p:spPr>
          <a:xfrm>
            <a:off x="9864780" y="5305248"/>
            <a:ext cx="340138" cy="307777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75035CC-AEA1-428B-93C5-932E74EFA1FF}"/>
              </a:ext>
            </a:extLst>
          </p:cNvPr>
          <p:cNvCxnSpPr>
            <a:cxnSpLocks/>
          </p:cNvCxnSpPr>
          <p:nvPr/>
        </p:nvCxnSpPr>
        <p:spPr>
          <a:xfrm>
            <a:off x="8947237" y="4201273"/>
            <a:ext cx="0" cy="46268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6C0D451-AC53-459C-BA1B-12D240F98906}"/>
              </a:ext>
            </a:extLst>
          </p:cNvPr>
          <p:cNvCxnSpPr>
            <a:cxnSpLocks/>
          </p:cNvCxnSpPr>
          <p:nvPr/>
        </p:nvCxnSpPr>
        <p:spPr>
          <a:xfrm>
            <a:off x="9473616" y="4201273"/>
            <a:ext cx="0" cy="45551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14C0221-AE5E-4ED1-8D5F-7E175AF5A3D8}"/>
              </a:ext>
            </a:extLst>
          </p:cNvPr>
          <p:cNvCxnSpPr>
            <a:cxnSpLocks/>
          </p:cNvCxnSpPr>
          <p:nvPr/>
        </p:nvCxnSpPr>
        <p:spPr>
          <a:xfrm>
            <a:off x="10028250" y="4211102"/>
            <a:ext cx="0" cy="44569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806289-B3CD-4986-A541-562DBBAC58AE}"/>
              </a:ext>
            </a:extLst>
          </p:cNvPr>
          <p:cNvSpPr txBox="1"/>
          <p:nvPr/>
        </p:nvSpPr>
        <p:spPr>
          <a:xfrm>
            <a:off x="8769114" y="3738585"/>
            <a:ext cx="141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0   1   2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764587-D029-42DB-AA74-F703F467BD75}"/>
              </a:ext>
            </a:extLst>
          </p:cNvPr>
          <p:cNvSpPr txBox="1"/>
          <p:nvPr/>
        </p:nvSpPr>
        <p:spPr>
          <a:xfrm>
            <a:off x="8531514" y="4662898"/>
            <a:ext cx="28661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Consolas" panose="020B0609020204030204" pitchFamily="49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onsolas" panose="020B0609020204030204" pitchFamily="49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ACE10C-3607-4330-B7EE-BBD74BE84E82}"/>
              </a:ext>
            </a:extLst>
          </p:cNvPr>
          <p:cNvSpPr txBox="1"/>
          <p:nvPr/>
        </p:nvSpPr>
        <p:spPr>
          <a:xfrm>
            <a:off x="9305069" y="4984605"/>
            <a:ext cx="340138" cy="307777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211EB732-97E6-44E2-B2A8-BB96ED9DF2B4}"/>
              </a:ext>
            </a:extLst>
          </p:cNvPr>
          <p:cNvSpPr/>
          <p:nvPr/>
        </p:nvSpPr>
        <p:spPr>
          <a:xfrm rot="10800000" flipV="1">
            <a:off x="8752054" y="2847267"/>
            <a:ext cx="560179" cy="2267944"/>
          </a:xfrm>
          <a:prstGeom prst="arc">
            <a:avLst>
              <a:gd name="adj1" fmla="val 16412688"/>
              <a:gd name="adj2" fmla="val 780068"/>
            </a:avLst>
          </a:prstGeom>
          <a:ln w="25400">
            <a:solidFill>
              <a:srgbClr val="FFFF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66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25" grpId="0"/>
      <p:bldP spid="26" grpId="0"/>
      <p:bldP spid="27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003D5-40FD-4D5A-B9F2-E3CC54FFF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38106"/>
            <a:ext cx="10353761" cy="1326321"/>
          </a:xfrm>
        </p:spPr>
        <p:txBody>
          <a:bodyPr/>
          <a:lstStyle/>
          <a:p>
            <a:r>
              <a:rPr lang="en-US" dirty="0"/>
              <a:t>Nested Loops &amp;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16C36-BCCB-4265-988E-CDF0F3843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880487"/>
            <a:ext cx="10353762" cy="42361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We can use a nested loop to access the elements of a multidimensional array: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8D71B0-4E01-4BF6-BF5A-2DC8A807B345}"/>
              </a:ext>
            </a:extLst>
          </p:cNvPr>
          <p:cNvSpPr txBox="1"/>
          <p:nvPr/>
        </p:nvSpPr>
        <p:spPr>
          <a:xfrm>
            <a:off x="3687439" y="1390424"/>
            <a:ext cx="5056509" cy="5287963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public class </a:t>
            </a:r>
            <a:r>
              <a:rPr lang="en-US" sz="1200" dirty="0" err="1">
                <a:latin typeface="Consolas" panose="020B0609020204030204" pitchFamily="49" charset="0"/>
              </a:rPr>
              <a:t>ChessGame</a:t>
            </a:r>
            <a:endParaRPr lang="en-US" sz="12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enum</a:t>
            </a:r>
            <a:r>
              <a:rPr lang="en-US" sz="1200" dirty="0">
                <a:latin typeface="Consolas" panose="020B0609020204030204" pitchFamily="49" charset="0"/>
              </a:rPr>
              <a:t> Piece { Pawn, Rook, Knight, Bishop, Queen, King }</a:t>
            </a:r>
          </a:p>
          <a:p>
            <a:pPr algn="just">
              <a:lnSpc>
                <a:spcPct val="115000"/>
              </a:lnSpc>
            </a:pPr>
            <a:endParaRPr lang="en-US" sz="12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200" dirty="0" err="1">
                <a:latin typeface="Consolas" panose="020B0609020204030204" pitchFamily="49" charset="0"/>
              </a:rPr>
              <a:t>args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        Piece[][] board = new Piece[8][8];</a:t>
            </a:r>
          </a:p>
          <a:p>
            <a:pPr algn="just">
              <a:lnSpc>
                <a:spcPct val="115000"/>
              </a:lnSpc>
            </a:pPr>
            <a:endParaRPr lang="en-US" sz="12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        for (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y = 0; y &lt; 8; y++)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        {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            if (y == 1 || y == 6)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                for (x = 0; x &lt; 8; x++)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                    board[x][y] = </a:t>
            </a:r>
            <a:r>
              <a:rPr lang="en-US" sz="1200" dirty="0" err="1">
                <a:latin typeface="Consolas" panose="020B0609020204030204" pitchFamily="49" charset="0"/>
              </a:rPr>
              <a:t>Piece.Pawn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endParaRPr lang="en-US" sz="12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            else if (y == 0 || y == 7)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            {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                board[0][y] = board[7][y] = </a:t>
            </a:r>
            <a:r>
              <a:rPr lang="en-US" sz="1200" dirty="0" err="1">
                <a:latin typeface="Consolas" panose="020B0609020204030204" pitchFamily="49" charset="0"/>
              </a:rPr>
              <a:t>Piece.Rook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                board[1][y] = board[6][y] = </a:t>
            </a:r>
            <a:r>
              <a:rPr lang="en-US" sz="1200" dirty="0" err="1">
                <a:latin typeface="Consolas" panose="020B0609020204030204" pitchFamily="49" charset="0"/>
              </a:rPr>
              <a:t>Piece.Knight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                board[2][y] = board[5][y] = </a:t>
            </a:r>
            <a:r>
              <a:rPr lang="en-US" sz="1200" dirty="0" err="1">
                <a:latin typeface="Consolas" panose="020B0609020204030204" pitchFamily="49" charset="0"/>
              </a:rPr>
              <a:t>Piece.Bishop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                board[3][y] = </a:t>
            </a:r>
            <a:r>
              <a:rPr lang="en-US" sz="1200" dirty="0" err="1">
                <a:latin typeface="Consolas" panose="020B0609020204030204" pitchFamily="49" charset="0"/>
              </a:rPr>
              <a:t>Piece.Queen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                board[4][y] = </a:t>
            </a:r>
            <a:r>
              <a:rPr lang="en-US" sz="1200" dirty="0" err="1">
                <a:latin typeface="Consolas" panose="020B0609020204030204" pitchFamily="49" charset="0"/>
              </a:rPr>
              <a:t>Piece.King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            }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        }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79F96BC-CE4B-4987-944C-2F036350DC9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55520" y="1390424"/>
          <a:ext cx="331920" cy="52879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920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52879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92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C806F-DC49-4ACF-B1E8-033A7F34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12320"/>
            <a:ext cx="10353761" cy="1326321"/>
          </a:xfrm>
        </p:spPr>
        <p:txBody>
          <a:bodyPr/>
          <a:lstStyle/>
          <a:p>
            <a:r>
              <a:rPr lang="en-US" dirty="0"/>
              <a:t>The Main() Argument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DBAF1-58BF-4B93-BBEE-0BC634E28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11232"/>
            <a:ext cx="10353762" cy="48176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The main() method takes arguments from the </a:t>
            </a:r>
            <a:r>
              <a:rPr lang="en-US" b="1" dirty="0">
                <a:solidFill>
                  <a:srgbClr val="FFC000"/>
                </a:solidFill>
              </a:rPr>
              <a:t>command line</a:t>
            </a:r>
            <a:r>
              <a:rPr lang="en-US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D124C3-B704-4186-8AD8-E25DDE3A849E}"/>
              </a:ext>
            </a:extLst>
          </p:cNvPr>
          <p:cNvSpPr txBox="1"/>
          <p:nvPr/>
        </p:nvSpPr>
        <p:spPr>
          <a:xfrm>
            <a:off x="2402154" y="2506280"/>
            <a:ext cx="7763244" cy="1744700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YourCommandSire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main(String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[])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("Arguments: [" +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[0] + "] [" +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[1] + "]");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FA11EA-21CD-4B4C-909A-7E692637EF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450153"/>
              </p:ext>
            </p:extLst>
          </p:nvPr>
        </p:nvGraphicFramePr>
        <p:xfrm>
          <a:off x="2040413" y="2506281"/>
          <a:ext cx="361742" cy="17446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7446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D3A34E39-3007-48DF-AD3B-B7E5850BC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900" y="4443974"/>
            <a:ext cx="12631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CONSOLE: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457092-D5B0-49EA-B70E-2CF81BFEC7C8}"/>
              </a:ext>
            </a:extLst>
          </p:cNvPr>
          <p:cNvSpPr txBox="1"/>
          <p:nvPr/>
        </p:nvSpPr>
        <p:spPr>
          <a:xfrm>
            <a:off x="2040413" y="4782528"/>
            <a:ext cx="8124985" cy="1054068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latin typeface="Consolas" panose="020B0609020204030204" pitchFamily="49" charset="0"/>
              </a:rPr>
              <a:t>javac</a:t>
            </a:r>
            <a:r>
              <a:rPr lang="en-US" sz="1400" dirty="0">
                <a:latin typeface="Consolas" panose="020B0609020204030204" pitchFamily="49" charset="0"/>
              </a:rPr>
              <a:t> YourCommandSire.java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&gt; Java </a:t>
            </a:r>
            <a:r>
              <a:rPr lang="en-US" sz="1400" dirty="0" err="1">
                <a:latin typeface="Consolas" panose="020B0609020204030204" pitchFamily="49" charset="0"/>
              </a:rPr>
              <a:t>YourCommandSire</a:t>
            </a:r>
            <a:r>
              <a:rPr lang="en-US" sz="1400" dirty="0">
                <a:latin typeface="Consolas" panose="020B0609020204030204" pitchFamily="49" charset="0"/>
              </a:rPr>
              <a:t> fetch ale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Arguments: [fetch] [ale]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0612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547637CB-EAB3-44A8-A115-CF11D8369D47}"/>
              </a:ext>
            </a:extLst>
          </p:cNvPr>
          <p:cNvSpPr/>
          <p:nvPr/>
        </p:nvSpPr>
        <p:spPr>
          <a:xfrm>
            <a:off x="9282236" y="4151552"/>
            <a:ext cx="1315851" cy="1392000"/>
          </a:xfrm>
          <a:prstGeom prst="rect">
            <a:avLst/>
          </a:prstGeom>
          <a:solidFill>
            <a:srgbClr val="40006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10B0FC-6F1F-4E6D-A8C5-87B06ECCE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25881"/>
            <a:ext cx="10353761" cy="1326321"/>
          </a:xfrm>
        </p:spPr>
        <p:txBody>
          <a:bodyPr/>
          <a:lstStyle/>
          <a:p>
            <a:r>
              <a:rPr lang="en-US" dirty="0"/>
              <a:t>Object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F40BD-07F2-464F-A0C6-369077737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282779"/>
            <a:ext cx="11257280" cy="5717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Passing </a:t>
            </a:r>
            <a:r>
              <a:rPr lang="en-US" u="sng" dirty="0"/>
              <a:t>object references</a:t>
            </a:r>
            <a:r>
              <a:rPr lang="en-US" dirty="0"/>
              <a:t> as </a:t>
            </a:r>
            <a:r>
              <a:rPr lang="en-US" u="sng" dirty="0"/>
              <a:t>arguments</a:t>
            </a:r>
            <a:r>
              <a:rPr lang="en-US" dirty="0"/>
              <a:t> can have subtle results on behavior – be careful!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8BC5F-B380-4CA6-A1B2-A4CAB3CBA008}"/>
              </a:ext>
            </a:extLst>
          </p:cNvPr>
          <p:cNvSpPr txBox="1"/>
          <p:nvPr/>
        </p:nvSpPr>
        <p:spPr>
          <a:xfrm>
            <a:off x="1799043" y="1854534"/>
            <a:ext cx="7149016" cy="3689018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Irmagerd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</a:t>
            </a:r>
            <a:r>
              <a:rPr lang="en-US" sz="1400" dirty="0" err="1">
                <a:latin typeface="Consolas" panose="020B0609020204030204" pitchFamily="49" charset="0"/>
              </a:rPr>
              <a:t>sayHello</a:t>
            </a:r>
            <a:r>
              <a:rPr lang="en-US" sz="1400" dirty="0">
                <a:latin typeface="Consolas" panose="020B0609020204030204" pitchFamily="49" charset="0"/>
              </a:rPr>
              <a:t>(String[] names)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names[0] = names[0] + " " + names[1];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("Hello, I’m " + names[0] + ".");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main(String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[])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String[] name = { "Bat", "Man"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sayHello</a:t>
            </a:r>
            <a:r>
              <a:rPr lang="en-US" sz="1400" dirty="0">
                <a:latin typeface="Consolas" panose="020B0609020204030204" pitchFamily="49" charset="0"/>
              </a:rPr>
              <a:t>(name);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(“Now, name is " + name[0] + " " + name[1]);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69D236-D3B5-4568-B2CB-B03FF4343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730739"/>
              </p:ext>
            </p:extLst>
          </p:nvPr>
        </p:nvGraphicFramePr>
        <p:xfrm>
          <a:off x="1437302" y="1854535"/>
          <a:ext cx="361742" cy="36890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6890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403D2B2-F28F-44E9-801F-C675EA8E66DD}"/>
              </a:ext>
            </a:extLst>
          </p:cNvPr>
          <p:cNvSpPr txBox="1"/>
          <p:nvPr/>
        </p:nvSpPr>
        <p:spPr>
          <a:xfrm>
            <a:off x="1437301" y="5954743"/>
            <a:ext cx="7510757" cy="503207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Hello, I'm Bat Man.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Now, name is Bat Man </a:t>
            </a:r>
            <a:r>
              <a:rPr lang="en-US" sz="1400" dirty="0" err="1">
                <a:latin typeface="Consolas" panose="020B0609020204030204" pitchFamily="49" charset="0"/>
              </a:rPr>
              <a:t>Man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10A12A5B-23EA-4C83-B4BD-779875B5A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968" y="5616189"/>
            <a:ext cx="12631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OUTPUT: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0F5BE8-CE54-4E1E-AA28-5F8C281FF6D3}"/>
              </a:ext>
            </a:extLst>
          </p:cNvPr>
          <p:cNvSpPr txBox="1"/>
          <p:nvPr/>
        </p:nvSpPr>
        <p:spPr>
          <a:xfrm>
            <a:off x="9282237" y="2103478"/>
            <a:ext cx="1315852" cy="923330"/>
          </a:xfrm>
          <a:prstGeom prst="rect">
            <a:avLst/>
          </a:prstGeom>
          <a:solidFill>
            <a:srgbClr val="004000"/>
          </a:solidFill>
          <a:ln w="12700"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main():</a:t>
            </a:r>
          </a:p>
          <a:p>
            <a:pPr algn="ctr"/>
            <a:r>
              <a:rPr lang="en-US" dirty="0" err="1"/>
              <a:t>args</a:t>
            </a:r>
            <a:endParaRPr lang="en-US" dirty="0"/>
          </a:p>
          <a:p>
            <a:pPr algn="ctr"/>
            <a:r>
              <a:rPr lang="en-US" dirty="0"/>
              <a:t>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948BC3-D6E9-4212-AB8D-8ED8A0DDA0DF}"/>
              </a:ext>
            </a:extLst>
          </p:cNvPr>
          <p:cNvSpPr txBox="1"/>
          <p:nvPr/>
        </p:nvSpPr>
        <p:spPr>
          <a:xfrm>
            <a:off x="9282237" y="3026808"/>
            <a:ext cx="1315851" cy="646331"/>
          </a:xfrm>
          <a:prstGeom prst="rect">
            <a:avLst/>
          </a:prstGeom>
          <a:solidFill>
            <a:srgbClr val="004000"/>
          </a:solidFill>
          <a:ln w="12700"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 err="1"/>
              <a:t>sayHello</a:t>
            </a:r>
            <a:r>
              <a:rPr lang="en-US" u="sng" dirty="0"/>
              <a:t>()</a:t>
            </a:r>
          </a:p>
          <a:p>
            <a:pPr algn="ctr"/>
            <a:r>
              <a:rPr lang="en-US" dirty="0"/>
              <a:t>names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90651FA2-5B2B-4486-9C88-8B0A4F1F8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01" y="1781799"/>
            <a:ext cx="12631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lang="en-US" altLang="ja-JP" sz="1600" b="1" dirty="0">
                <a:ea typeface="MS Mincho" panose="02020609040205080304" pitchFamily="49" charset="-128"/>
                <a:cs typeface="Arial" panose="020B0604020202020204" pitchFamily="34" charset="0"/>
              </a:rPr>
              <a:t>STACK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15A3E9-9951-4083-AF6C-68D8F2E64D16}"/>
              </a:ext>
            </a:extLst>
          </p:cNvPr>
          <p:cNvSpPr txBox="1"/>
          <p:nvPr/>
        </p:nvSpPr>
        <p:spPr>
          <a:xfrm>
            <a:off x="9348104" y="4533571"/>
            <a:ext cx="340138" cy="320643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CBB55E-A856-4EE6-B4C3-D96BB8DB81E5}"/>
              </a:ext>
            </a:extLst>
          </p:cNvPr>
          <p:cNvSpPr txBox="1"/>
          <p:nvPr/>
        </p:nvSpPr>
        <p:spPr>
          <a:xfrm>
            <a:off x="9348104" y="4217818"/>
            <a:ext cx="340137" cy="320643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72A10F-9F2B-4D67-8043-B35201DD4FC4}"/>
              </a:ext>
            </a:extLst>
          </p:cNvPr>
          <p:cNvCxnSpPr>
            <a:cxnSpLocks/>
          </p:cNvCxnSpPr>
          <p:nvPr/>
        </p:nvCxnSpPr>
        <p:spPr>
          <a:xfrm>
            <a:off x="9488803" y="4378139"/>
            <a:ext cx="34013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0A6B415-6BAD-4A2C-8B0A-D9E80796938D}"/>
              </a:ext>
            </a:extLst>
          </p:cNvPr>
          <p:cNvCxnSpPr>
            <a:cxnSpLocks/>
          </p:cNvCxnSpPr>
          <p:nvPr/>
        </p:nvCxnSpPr>
        <p:spPr>
          <a:xfrm>
            <a:off x="9488803" y="4690286"/>
            <a:ext cx="34013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1CB3E2A-9837-4BF4-BF2A-F7F606A97DB4}"/>
              </a:ext>
            </a:extLst>
          </p:cNvPr>
          <p:cNvSpPr/>
          <p:nvPr/>
        </p:nvSpPr>
        <p:spPr>
          <a:xfrm>
            <a:off x="9828941" y="4542030"/>
            <a:ext cx="724266" cy="30777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"Man"</a:t>
            </a:r>
            <a:endParaRPr lang="en-US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9B6D98-701A-4180-BFC3-D4BA975BE4E6}"/>
              </a:ext>
            </a:extLst>
          </p:cNvPr>
          <p:cNvSpPr/>
          <p:nvPr/>
        </p:nvSpPr>
        <p:spPr>
          <a:xfrm>
            <a:off x="9828941" y="4208428"/>
            <a:ext cx="724266" cy="30777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"Bat"</a:t>
            </a:r>
            <a:endParaRPr lang="en-US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C2C8E6-5F8F-459B-90A8-60173841163A}"/>
              </a:ext>
            </a:extLst>
          </p:cNvPr>
          <p:cNvSpPr/>
          <p:nvPr/>
        </p:nvSpPr>
        <p:spPr>
          <a:xfrm>
            <a:off x="9481293" y="5169985"/>
            <a:ext cx="1071913" cy="30777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"Bat Man"</a:t>
            </a:r>
            <a:endParaRPr lang="en-US" sz="1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FBEFFF-291B-423F-B7D7-70ABE7A0A684}"/>
              </a:ext>
            </a:extLst>
          </p:cNvPr>
          <p:cNvCxnSpPr>
            <a:cxnSpLocks/>
          </p:cNvCxnSpPr>
          <p:nvPr/>
        </p:nvCxnSpPr>
        <p:spPr>
          <a:xfrm>
            <a:off x="9635857" y="3629307"/>
            <a:ext cx="0" cy="57912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c 35">
            <a:extLst>
              <a:ext uri="{FF2B5EF4-FFF2-40B4-BE49-F238E27FC236}">
                <a16:creationId xmlns:a16="http://schemas.microsoft.com/office/drawing/2014/main" id="{D010144A-73F0-4BB9-A436-CFCDD0F9FDC3}"/>
              </a:ext>
            </a:extLst>
          </p:cNvPr>
          <p:cNvSpPr/>
          <p:nvPr/>
        </p:nvSpPr>
        <p:spPr>
          <a:xfrm flipH="1">
            <a:off x="9290036" y="2831651"/>
            <a:ext cx="655177" cy="1402891"/>
          </a:xfrm>
          <a:prstGeom prst="arc">
            <a:avLst>
              <a:gd name="adj1" fmla="val 16640144"/>
              <a:gd name="adj2" fmla="val 4920814"/>
            </a:avLst>
          </a:prstGeom>
          <a:ln w="25400">
            <a:solidFill>
              <a:srgbClr val="FFFF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9C098FBD-2E36-4493-AD0C-13B30F8E7FF4}"/>
              </a:ext>
            </a:extLst>
          </p:cNvPr>
          <p:cNvSpPr/>
          <p:nvPr/>
        </p:nvSpPr>
        <p:spPr>
          <a:xfrm rot="10800000" flipV="1">
            <a:off x="9320080" y="4347586"/>
            <a:ext cx="438511" cy="1032588"/>
          </a:xfrm>
          <a:prstGeom prst="arc">
            <a:avLst>
              <a:gd name="adj1" fmla="val 16640144"/>
              <a:gd name="adj2" fmla="val 4920814"/>
            </a:avLst>
          </a:prstGeom>
          <a:ln w="25400">
            <a:solidFill>
              <a:srgbClr val="FFFF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8" name="Rectangle 1">
            <a:extLst>
              <a:ext uri="{FF2B5EF4-FFF2-40B4-BE49-F238E27FC236}">
                <a16:creationId xmlns:a16="http://schemas.microsoft.com/office/drawing/2014/main" id="{38C33F9C-F72E-4CBF-AF11-253214841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0037" y="5504026"/>
            <a:ext cx="12631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lang="en-US" altLang="ja-JP" sz="1600" b="1" dirty="0">
                <a:ea typeface="MS Mincho" panose="02020609040205080304" pitchFamily="49" charset="-128"/>
                <a:cs typeface="Arial" panose="020B0604020202020204" pitchFamily="34" charset="0"/>
              </a:rPr>
              <a:t>HEAP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F244183-D984-40AC-AD6B-ECDAB38401D5}"/>
              </a:ext>
            </a:extLst>
          </p:cNvPr>
          <p:cNvCxnSpPr>
            <a:cxnSpLocks/>
          </p:cNvCxnSpPr>
          <p:nvPr/>
        </p:nvCxnSpPr>
        <p:spPr>
          <a:xfrm>
            <a:off x="772358" y="3932729"/>
            <a:ext cx="664943" cy="0"/>
          </a:xfrm>
          <a:prstGeom prst="straightConnector1">
            <a:avLst/>
          </a:prstGeom>
          <a:ln w="254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17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3.7037E-7 L -0.00013 0.07338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7338 L -0.00013 0.11065 " pathEditMode="relative" rAng="0" ptsTypes="AA">
                                      <p:cBhvr>
                                        <p:cTn id="1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10995 L -0.00013 -0.21342 " pathEditMode="relative" rAng="0" ptsTypes="AA">
                                      <p:cBhvr>
                                        <p:cTn id="12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21343 L -0.00013 -0.14884 " pathEditMode="relative" rAng="0" ptsTypes="AA">
                                      <p:cBhvr>
                                        <p:cTn id="1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14884 L -0.00013 -0.10741 " pathEditMode="relative" rAng="0" ptsTypes="AA">
                                      <p:cBhvr>
                                        <p:cTn id="1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10926 L -0.00013 0.14074 " pathEditMode="relative" rAng="0" ptsTypes="AA">
                                      <p:cBhvr>
                                        <p:cTn id="17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8" grpId="0" animBg="1"/>
      <p:bldP spid="8" grpId="1" build="allAtOnce" animBg="1"/>
      <p:bldP spid="9" grpId="0" animBg="1"/>
      <p:bldP spid="9" grpId="1" uiExpand="1" build="allAtOnce" animBg="1"/>
      <p:bldP spid="10" grpId="0"/>
      <p:bldP spid="11" grpId="0" animBg="1"/>
      <p:bldP spid="11" grpId="1" animBg="1"/>
      <p:bldP spid="15" grpId="0" animBg="1"/>
      <p:bldP spid="15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36" grpId="0" animBg="1"/>
      <p:bldP spid="36" grpId="1" animBg="1"/>
      <p:bldP spid="37" grpId="1" animBg="1"/>
      <p:bldP spid="37" grpId="2" animBg="1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5EE7F-090A-403C-8E83-FADA404A8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6CA6C-B2AB-4B35-A19D-80134B4FA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14784"/>
            <a:ext cx="10353762" cy="52521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Java was several array-centric </a:t>
            </a:r>
            <a:r>
              <a:rPr lang="en-US" u="sng" dirty="0"/>
              <a:t>static</a:t>
            </a:r>
            <a:r>
              <a:rPr lang="en-US" dirty="0"/>
              <a:t> methods (functions) built into </a:t>
            </a:r>
            <a:r>
              <a:rPr lang="en-US" b="1" dirty="0" err="1">
                <a:solidFill>
                  <a:srgbClr val="00FF00"/>
                </a:solidFill>
              </a:rPr>
              <a:t>java.util.Arrays</a:t>
            </a:r>
            <a:r>
              <a:rPr lang="en-US" dirty="0"/>
              <a:t>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71E666-319A-4543-BD84-CF84597B6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069336"/>
              </p:ext>
            </p:extLst>
          </p:nvPr>
        </p:nvGraphicFramePr>
        <p:xfrm>
          <a:off x="934720" y="3018925"/>
          <a:ext cx="10302240" cy="202692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095683">
                  <a:extLst>
                    <a:ext uri="{9D8B030D-6E8A-4147-A177-3AD203B41FA5}">
                      <a16:colId xmlns:a16="http://schemas.microsoft.com/office/drawing/2014/main" val="2304737697"/>
                    </a:ext>
                  </a:extLst>
                </a:gridCol>
                <a:gridCol w="3926012">
                  <a:extLst>
                    <a:ext uri="{9D8B030D-6E8A-4147-A177-3AD203B41FA5}">
                      <a16:colId xmlns:a16="http://schemas.microsoft.com/office/drawing/2014/main" val="1248065891"/>
                    </a:ext>
                  </a:extLst>
                </a:gridCol>
                <a:gridCol w="5280545">
                  <a:extLst>
                    <a:ext uri="{9D8B030D-6E8A-4147-A177-3AD203B41FA5}">
                      <a16:colId xmlns:a16="http://schemas.microsoft.com/office/drawing/2014/main" val="154147790"/>
                    </a:ext>
                  </a:extLst>
                </a:gridCol>
              </a:tblGrid>
              <a:tr h="311186">
                <a:tc>
                  <a:txBody>
                    <a:bodyPr/>
                    <a:lstStyle/>
                    <a:p>
                      <a:r>
                        <a:rPr lang="en-US" sz="1700" b="0" dirty="0"/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/>
                        <a:t>Method / Parameters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374642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T[]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copyOf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(T[] array,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length)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Makes a copy of an existing 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24497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equal(T[] array1, T[] array2)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True if arrays are hold same values, false otherwise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18234"/>
                  </a:ext>
                </a:extLst>
              </a:tr>
              <a:tr h="29765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fill(T[] array, T value)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Fills the array with the specified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483689"/>
                  </a:ext>
                </a:extLst>
              </a:tr>
              <a:tr h="29765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sort(T[] array)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Sorts the array, least to greatest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440061"/>
                  </a:ext>
                </a:extLst>
              </a:tr>
              <a:tr h="297656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binarySearch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(T[] array, T key)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 the index of the key within the array (if sorted)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638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BDE562B1-BA91-4C51-A9AA-AD9A4F3F6D3C}"/>
              </a:ext>
            </a:extLst>
          </p:cNvPr>
          <p:cNvSpPr/>
          <p:nvPr/>
        </p:nvSpPr>
        <p:spPr>
          <a:xfrm>
            <a:off x="4112309" y="4960491"/>
            <a:ext cx="4129878" cy="723519"/>
          </a:xfrm>
          <a:prstGeom prst="rect">
            <a:avLst/>
          </a:prstGeom>
          <a:solidFill>
            <a:srgbClr val="0000C0"/>
          </a:solidFill>
          <a:ln>
            <a:solidFill>
              <a:srgbClr val="000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E138F8-DBE6-4102-9D7C-E669BDEF0F83}"/>
              </a:ext>
            </a:extLst>
          </p:cNvPr>
          <p:cNvSpPr/>
          <p:nvPr/>
        </p:nvSpPr>
        <p:spPr>
          <a:xfrm>
            <a:off x="4127715" y="3436577"/>
            <a:ext cx="4129879" cy="723519"/>
          </a:xfrm>
          <a:prstGeom prst="rect">
            <a:avLst/>
          </a:prstGeom>
          <a:solidFill>
            <a:srgbClr val="0000C0"/>
          </a:solidFill>
          <a:ln>
            <a:solidFill>
              <a:srgbClr val="000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8EC305-E8C2-4CA4-9999-AB390D050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42365"/>
            <a:ext cx="10353761" cy="1326321"/>
          </a:xfrm>
        </p:spPr>
        <p:txBody>
          <a:bodyPr/>
          <a:lstStyle/>
          <a:p>
            <a:r>
              <a:rPr lang="en-US" dirty="0"/>
              <a:t>Other Linear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87252-B7DB-4625-A306-F249FD6C0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8460" y="2015382"/>
            <a:ext cx="8700248" cy="582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other linear containers – often called </a:t>
            </a:r>
            <a:r>
              <a:rPr lang="en-US" b="1" dirty="0">
                <a:solidFill>
                  <a:srgbClr val="FFC000"/>
                </a:solidFill>
              </a:rPr>
              <a:t>lists</a:t>
            </a:r>
            <a:r>
              <a:rPr lang="en-US" dirty="0"/>
              <a:t> - in most languages: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BFC93C-19AE-4702-8DD6-CD6D94B66A63}"/>
              </a:ext>
            </a:extLst>
          </p:cNvPr>
          <p:cNvSpPr txBox="1"/>
          <p:nvPr/>
        </p:nvSpPr>
        <p:spPr>
          <a:xfrm>
            <a:off x="4290420" y="3569321"/>
            <a:ext cx="472484" cy="461665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480E119-1BCC-4C2B-B3F4-A251867177BB}"/>
              </a:ext>
            </a:extLst>
          </p:cNvPr>
          <p:cNvSpPr txBox="1">
            <a:spLocks/>
          </p:cNvSpPr>
          <p:nvPr/>
        </p:nvSpPr>
        <p:spPr>
          <a:xfrm>
            <a:off x="1788460" y="2957486"/>
            <a:ext cx="8700248" cy="535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/>
              <a:t>Array Lists </a:t>
            </a:r>
            <a:r>
              <a:rPr lang="en-US" dirty="0"/>
              <a:t>– Arrays with benefits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F3AB67-9897-40D5-BACB-3E6D427BED9F}"/>
              </a:ext>
            </a:extLst>
          </p:cNvPr>
          <p:cNvSpPr txBox="1">
            <a:spLocks/>
          </p:cNvSpPr>
          <p:nvPr/>
        </p:nvSpPr>
        <p:spPr>
          <a:xfrm>
            <a:off x="1740551" y="4454503"/>
            <a:ext cx="8748157" cy="505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/>
              <a:t>Linked Lists</a:t>
            </a:r>
            <a:r>
              <a:rPr lang="en-US" dirty="0"/>
              <a:t> – Efficient growing and shrinking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7072B6-BBED-47E1-B026-0709BB70B58F}"/>
              </a:ext>
            </a:extLst>
          </p:cNvPr>
          <p:cNvSpPr txBox="1"/>
          <p:nvPr/>
        </p:nvSpPr>
        <p:spPr>
          <a:xfrm>
            <a:off x="4762904" y="3569322"/>
            <a:ext cx="472484" cy="461665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3D7F43-8E43-49EB-9E29-E4AADA83D244}"/>
              </a:ext>
            </a:extLst>
          </p:cNvPr>
          <p:cNvSpPr txBox="1"/>
          <p:nvPr/>
        </p:nvSpPr>
        <p:spPr>
          <a:xfrm>
            <a:off x="5235388" y="3569322"/>
            <a:ext cx="472484" cy="461665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417634-4C3F-4742-80FD-5CB146F7CB68}"/>
              </a:ext>
            </a:extLst>
          </p:cNvPr>
          <p:cNvSpPr txBox="1"/>
          <p:nvPr/>
        </p:nvSpPr>
        <p:spPr>
          <a:xfrm>
            <a:off x="5707872" y="3569320"/>
            <a:ext cx="472484" cy="461665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D67CCE-0E30-4851-B641-0AA5694F03E7}"/>
              </a:ext>
            </a:extLst>
          </p:cNvPr>
          <p:cNvSpPr txBox="1"/>
          <p:nvPr/>
        </p:nvSpPr>
        <p:spPr>
          <a:xfrm>
            <a:off x="6178313" y="3569321"/>
            <a:ext cx="472484" cy="461665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D1DB6E-BB47-4F27-B047-943EEB438456}"/>
              </a:ext>
            </a:extLst>
          </p:cNvPr>
          <p:cNvSpPr txBox="1"/>
          <p:nvPr/>
        </p:nvSpPr>
        <p:spPr>
          <a:xfrm>
            <a:off x="6650797" y="3569322"/>
            <a:ext cx="472484" cy="461665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891EE0-58D4-4CC6-9C15-FD379E701FBC}"/>
              </a:ext>
            </a:extLst>
          </p:cNvPr>
          <p:cNvSpPr txBox="1"/>
          <p:nvPr/>
        </p:nvSpPr>
        <p:spPr>
          <a:xfrm>
            <a:off x="7123281" y="3569322"/>
            <a:ext cx="472484" cy="461665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020B8A-DCFA-4403-A06E-A77FC8A49223}"/>
              </a:ext>
            </a:extLst>
          </p:cNvPr>
          <p:cNvSpPr txBox="1"/>
          <p:nvPr/>
        </p:nvSpPr>
        <p:spPr>
          <a:xfrm>
            <a:off x="7595765" y="3569320"/>
            <a:ext cx="472484" cy="461665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804C9E-86A4-4EB7-B1FD-F6E8EA5770D3}"/>
              </a:ext>
            </a:extLst>
          </p:cNvPr>
          <p:cNvSpPr txBox="1"/>
          <p:nvPr/>
        </p:nvSpPr>
        <p:spPr>
          <a:xfrm>
            <a:off x="4442822" y="5091418"/>
            <a:ext cx="472484" cy="461665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C0D45A-BEB6-4E9D-810F-33A5591503FA}"/>
              </a:ext>
            </a:extLst>
          </p:cNvPr>
          <p:cNvSpPr txBox="1"/>
          <p:nvPr/>
        </p:nvSpPr>
        <p:spPr>
          <a:xfrm>
            <a:off x="5310035" y="5091418"/>
            <a:ext cx="472484" cy="461665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FE53CD-1E4F-4A60-BBAD-B7CEA109F7AC}"/>
              </a:ext>
            </a:extLst>
          </p:cNvPr>
          <p:cNvSpPr txBox="1"/>
          <p:nvPr/>
        </p:nvSpPr>
        <p:spPr>
          <a:xfrm>
            <a:off x="6177248" y="5091418"/>
            <a:ext cx="472484" cy="461665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E60C8F-19E4-4D8E-B994-C26E687F1FFF}"/>
              </a:ext>
            </a:extLst>
          </p:cNvPr>
          <p:cNvSpPr txBox="1"/>
          <p:nvPr/>
        </p:nvSpPr>
        <p:spPr>
          <a:xfrm>
            <a:off x="7044461" y="5091418"/>
            <a:ext cx="472484" cy="461665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latin typeface="Consolas" panose="020B06090202040302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0B110D-A7D1-43B8-8A31-359FBF7571DA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4166511" y="5322251"/>
            <a:ext cx="276311" cy="0"/>
          </a:xfrm>
          <a:prstGeom prst="straightConnector1">
            <a:avLst/>
          </a:prstGeom>
          <a:ln w="254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656CC1D-9194-4BD3-8C6F-726A758739B0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4915306" y="5322251"/>
            <a:ext cx="394729" cy="0"/>
          </a:xfrm>
          <a:prstGeom prst="straightConnector1">
            <a:avLst/>
          </a:prstGeom>
          <a:ln w="254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B29E788-E1A2-42C5-BE30-82916C77D9CA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5782519" y="5322251"/>
            <a:ext cx="394729" cy="0"/>
          </a:xfrm>
          <a:prstGeom prst="straightConnector1">
            <a:avLst/>
          </a:prstGeom>
          <a:ln w="254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FF52627-B803-44BD-B1C1-B512E64F06D1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6649732" y="5322251"/>
            <a:ext cx="394729" cy="0"/>
          </a:xfrm>
          <a:prstGeom prst="straightConnector1">
            <a:avLst/>
          </a:prstGeom>
          <a:ln w="254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136414-4ABD-4BE0-B04E-E5C5F3758AFC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7516945" y="5322251"/>
            <a:ext cx="376754" cy="0"/>
          </a:xfrm>
          <a:prstGeom prst="straightConnector1">
            <a:avLst/>
          </a:prstGeom>
          <a:ln w="254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C5C76B6-AB03-431D-827F-6AD3D91F5D3C}"/>
              </a:ext>
            </a:extLst>
          </p:cNvPr>
          <p:cNvSpPr/>
          <p:nvPr/>
        </p:nvSpPr>
        <p:spPr>
          <a:xfrm>
            <a:off x="7903925" y="5200953"/>
            <a:ext cx="251927" cy="242595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14309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2" grpId="0" animBg="1"/>
      <p:bldP spid="4" grpId="0" animBg="1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3" grpId="0" animBg="1"/>
      <p:bldP spid="24" grpId="0" animBg="1"/>
      <p:bldP spid="25" grpId="0" animBg="1"/>
      <p:bldP spid="26" grpId="0" animBg="1"/>
      <p:bldP spid="4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12468</TotalTime>
  <Words>1191</Words>
  <Application>Microsoft Office PowerPoint</Application>
  <PresentationFormat>Widescreen</PresentationFormat>
  <Paragraphs>278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MS Mincho</vt:lpstr>
      <vt:lpstr>ＭＳ Ｐゴシック</vt:lpstr>
      <vt:lpstr>Arial</vt:lpstr>
      <vt:lpstr>Bookman Old Style</vt:lpstr>
      <vt:lpstr>Calibri</vt:lpstr>
      <vt:lpstr>Consolas</vt:lpstr>
      <vt:lpstr>Courier New</vt:lpstr>
      <vt:lpstr>Rockwell</vt:lpstr>
      <vt:lpstr>Damask</vt:lpstr>
      <vt:lpstr>Collections &amp; Iteration</vt:lpstr>
      <vt:lpstr>Java Iterators</vt:lpstr>
      <vt:lpstr>Multidimensional Arrays</vt:lpstr>
      <vt:lpstr>Staggered Arrays</vt:lpstr>
      <vt:lpstr>Nested Loops &amp; Arrays</vt:lpstr>
      <vt:lpstr>The Main() Argument List</vt:lpstr>
      <vt:lpstr>Object Arguments</vt:lpstr>
      <vt:lpstr>Array Functions</vt:lpstr>
      <vt:lpstr>Other Linear Containers</vt:lpstr>
      <vt:lpstr>Associative Arrays (Maps)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</dc:title>
  <dc:creator>Blanchard, Jeremiah J</dc:creator>
  <cp:lastModifiedBy>Jeremiah Blanchard</cp:lastModifiedBy>
  <cp:revision>242</cp:revision>
  <dcterms:created xsi:type="dcterms:W3CDTF">2017-08-16T14:30:14Z</dcterms:created>
  <dcterms:modified xsi:type="dcterms:W3CDTF">2018-05-01T01:28:39Z</dcterms:modified>
</cp:coreProperties>
</file>