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57" d="100"/>
          <a:sy n="57" d="100"/>
        </p:scale>
        <p:origin x="59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37" y="0"/>
            <a:ext cx="10809723" cy="2387600"/>
          </a:xfrm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316" y="2687637"/>
            <a:ext cx="8561580" cy="1655762"/>
          </a:xfrm>
        </p:spPr>
        <p:txBody>
          <a:bodyPr>
            <a:normAutofit/>
          </a:bodyPr>
          <a:lstStyle/>
          <a:p>
            <a:r>
              <a:rPr lang="en-US" dirty="0"/>
              <a:t>“Quote”</a:t>
            </a:r>
          </a:p>
          <a:p>
            <a:r>
              <a:rPr lang="en-US" i="1" dirty="0"/>
              <a:t>– Person</a:t>
            </a:r>
          </a:p>
        </p:txBody>
      </p:sp>
    </p:spTree>
    <p:extLst>
      <p:ext uri="{BB962C8B-B14F-4D97-AF65-F5344CB8AC3E}">
        <p14:creationId xmlns:p14="http://schemas.microsoft.com/office/powerpoint/2010/main" val="411856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B0FC-6F1F-4E6D-A8C5-87B06ECC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9288"/>
            <a:ext cx="10353761" cy="1326321"/>
          </a:xfrm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40BD-07F2-464F-A0C6-36907773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85609"/>
            <a:ext cx="10353762" cy="4850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Most of the time we spend “programming” is actually spend finding </a:t>
            </a:r>
            <a:r>
              <a:rPr lang="en-US" b="1" dirty="0">
                <a:solidFill>
                  <a:srgbClr val="FFC000"/>
                </a:solidFill>
              </a:rPr>
              <a:t>bugs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F9CA4E-DA30-4C68-88D0-08AD5AF9C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017" y="2270699"/>
            <a:ext cx="6275540" cy="4104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79790C-8207-408F-BC63-7C6300663E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27" t="8206" r="12974"/>
          <a:stretch/>
        </p:blipFill>
        <p:spPr>
          <a:xfrm>
            <a:off x="913794" y="2326757"/>
            <a:ext cx="3971358" cy="3992087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41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4CFC-1ED6-4D44-B518-515D725D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6680-A886-423A-9C5C-FE26CDD98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32" y="2096064"/>
            <a:ext cx="10897643" cy="307718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When debugging, get as much information about program state as possible:</a:t>
            </a:r>
          </a:p>
          <a:p>
            <a:r>
              <a:rPr lang="en-US" dirty="0"/>
              <a:t>Exceptions</a:t>
            </a:r>
          </a:p>
          <a:p>
            <a:r>
              <a:rPr lang="en-US" dirty="0"/>
              <a:t>Assertions</a:t>
            </a:r>
          </a:p>
          <a:p>
            <a:r>
              <a:rPr lang="en-US" dirty="0"/>
              <a:t>Error Stream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Log Files (Later)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FEBF191-26A3-432A-9286-4202C0A29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4214" y="3044572"/>
            <a:ext cx="2620965" cy="27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0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B0FC-6F1F-4E6D-A8C5-87B06ECC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4041"/>
            <a:ext cx="10353761" cy="1326321"/>
          </a:xfrm>
        </p:spPr>
        <p:txBody>
          <a:bodyPr/>
          <a:lstStyle/>
          <a:p>
            <a:r>
              <a:rPr lang="en-US"/>
              <a:t>Intro to 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40BD-07F2-464F-A0C6-36907773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0362"/>
            <a:ext cx="10353762" cy="48509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Many languages can handle errors via </a:t>
            </a:r>
            <a:r>
              <a:rPr lang="en-US" b="1" dirty="0">
                <a:solidFill>
                  <a:srgbClr val="FFC000"/>
                </a:solidFill>
              </a:rPr>
              <a:t>exceptions</a:t>
            </a:r>
            <a:r>
              <a:rPr lang="en-US" dirty="0"/>
              <a:t>, which provides structured error signaling.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8BC5F-B380-4CA6-A1B2-A4CAB3CBA008}"/>
              </a:ext>
            </a:extLst>
          </p:cNvPr>
          <p:cNvSpPr txBox="1"/>
          <p:nvPr/>
        </p:nvSpPr>
        <p:spPr>
          <a:xfrm>
            <a:off x="2165807" y="2095896"/>
            <a:ext cx="8226701" cy="303818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java.util.Scanner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ExceptionsForTheWin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Scanner </a:t>
            </a:r>
            <a:r>
              <a:rPr lang="en-US" sz="1400" dirty="0" err="1">
                <a:latin typeface="Consolas" panose="020B0609020204030204" pitchFamily="49" charset="0"/>
              </a:rPr>
              <a:t>infoPlz</a:t>
            </a:r>
            <a:r>
              <a:rPr lang="en-US" sz="1400" dirty="0"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("What is the loneliest number?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lonelyNumber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Integer.parseInt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infoPlz.next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("The loneliest number is " + </a:t>
            </a:r>
            <a:r>
              <a:rPr lang="en-US" sz="1400" dirty="0" err="1">
                <a:latin typeface="Consolas" panose="020B0609020204030204" pitchFamily="49" charset="0"/>
              </a:rPr>
              <a:t>lonelyNumber</a:t>
            </a:r>
            <a:r>
              <a:rPr lang="en-US" sz="1400" dirty="0">
                <a:latin typeface="Consolas" panose="020B0609020204030204" pitchFamily="49" charset="0"/>
              </a:rPr>
              <a:t> + ".");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9D236-D3B5-4568-B2CB-B03FF4343D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4066" y="2095897"/>
          <a:ext cx="361742" cy="3038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0381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03D2B2-F28F-44E9-801F-C675EA8E66DD}"/>
              </a:ext>
            </a:extLst>
          </p:cNvPr>
          <p:cNvSpPr txBox="1"/>
          <p:nvPr/>
        </p:nvSpPr>
        <p:spPr>
          <a:xfrm>
            <a:off x="1804066" y="5713584"/>
            <a:ext cx="8588442" cy="96857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What is the loneliest number?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java.lang.NumberFormatException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: For input string: "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Blarg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at ...[More messages]...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at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ExceptionsForTheWin.main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ExceptionsForTheWin.java:9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0A12A5B-23EA-4C83-B4BD-779875B5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733" y="5375030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9EA80-1CD2-4EA1-BAC4-C334066C8A92}"/>
              </a:ext>
            </a:extLst>
          </p:cNvPr>
          <p:cNvSpPr txBox="1"/>
          <p:nvPr/>
        </p:nvSpPr>
        <p:spPr>
          <a:xfrm>
            <a:off x="4739052" y="5687208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Blarg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A2F052-66F0-4875-9AA5-04A179429958}"/>
              </a:ext>
            </a:extLst>
          </p:cNvPr>
          <p:cNvSpPr/>
          <p:nvPr/>
        </p:nvSpPr>
        <p:spPr>
          <a:xfrm>
            <a:off x="4501034" y="5977402"/>
            <a:ext cx="3095520" cy="221176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6337CB-8501-4151-83A4-DCC3DDB19159}"/>
              </a:ext>
            </a:extLst>
          </p:cNvPr>
          <p:cNvSpPr/>
          <p:nvPr/>
        </p:nvSpPr>
        <p:spPr>
          <a:xfrm>
            <a:off x="7751192" y="5977402"/>
            <a:ext cx="2524746" cy="221176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D6597-38FE-4F59-A784-41E3EA7F1483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475489" y="5636841"/>
            <a:ext cx="0" cy="338554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2E1867-C5FE-4513-9AF2-96F286823B6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418053" y="5641363"/>
            <a:ext cx="0" cy="336039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125F4F-D428-4BA1-A6E1-0E4D8948C125}"/>
              </a:ext>
            </a:extLst>
          </p:cNvPr>
          <p:cNvSpPr txBox="1"/>
          <p:nvPr/>
        </p:nvSpPr>
        <p:spPr>
          <a:xfrm>
            <a:off x="8558470" y="5298287"/>
            <a:ext cx="1834038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Message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9BA3E4-5567-4308-9CD4-B703B23E494D}"/>
              </a:ext>
            </a:extLst>
          </p:cNvPr>
          <p:cNvSpPr txBox="1"/>
          <p:nvPr/>
        </p:nvSpPr>
        <p:spPr>
          <a:xfrm>
            <a:off x="4501034" y="5302809"/>
            <a:ext cx="1834038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Exception 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A3D74-697C-4B32-95A7-22E590310035}"/>
              </a:ext>
            </a:extLst>
          </p:cNvPr>
          <p:cNvSpPr txBox="1"/>
          <p:nvPr/>
        </p:nvSpPr>
        <p:spPr>
          <a:xfrm>
            <a:off x="6529752" y="5318949"/>
            <a:ext cx="1834038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Location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EEC3C5-72C3-4A6C-8105-6F866C86EC01}"/>
              </a:ext>
            </a:extLst>
          </p:cNvPr>
          <p:cNvSpPr/>
          <p:nvPr/>
        </p:nvSpPr>
        <p:spPr>
          <a:xfrm>
            <a:off x="2534488" y="6462396"/>
            <a:ext cx="5190328" cy="228549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D57751-7FC9-49E7-A583-627F841E4D0B}"/>
              </a:ext>
            </a:extLst>
          </p:cNvPr>
          <p:cNvCxnSpPr>
            <a:cxnSpLocks/>
          </p:cNvCxnSpPr>
          <p:nvPr/>
        </p:nvCxnSpPr>
        <p:spPr>
          <a:xfrm flipV="1">
            <a:off x="7680856" y="5657503"/>
            <a:ext cx="0" cy="804894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8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B0FC-6F1F-4E6D-A8C5-87B06ECC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003" y="208301"/>
            <a:ext cx="10353761" cy="1326321"/>
          </a:xfrm>
        </p:spPr>
        <p:txBody>
          <a:bodyPr/>
          <a:lstStyle/>
          <a:p>
            <a:r>
              <a:rPr lang="en-US" dirty="0"/>
              <a:t>Catching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40BD-07F2-464F-A0C6-36907773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15" y="1198710"/>
            <a:ext cx="10353762" cy="4850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Exceptions can be </a:t>
            </a:r>
            <a:r>
              <a:rPr lang="en-US" b="1" dirty="0">
                <a:solidFill>
                  <a:srgbClr val="FFC000"/>
                </a:solidFill>
              </a:rPr>
              <a:t>caught</a:t>
            </a:r>
            <a:r>
              <a:rPr lang="en-US" dirty="0"/>
              <a:t> so they can be gracefully handled.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8BC5F-B380-4CA6-A1B2-A4CAB3CBA008}"/>
              </a:ext>
            </a:extLst>
          </p:cNvPr>
          <p:cNvSpPr txBox="1"/>
          <p:nvPr/>
        </p:nvSpPr>
        <p:spPr>
          <a:xfrm>
            <a:off x="2174601" y="1683799"/>
            <a:ext cx="8226701" cy="323110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Scanner </a:t>
            </a:r>
            <a:r>
              <a:rPr lang="en-US" sz="1400" dirty="0" err="1">
                <a:latin typeface="Consolas" panose="020B0609020204030204" pitchFamily="49" charset="0"/>
              </a:rPr>
              <a:t>infoPlz</a:t>
            </a:r>
            <a:r>
              <a:rPr lang="en-US" sz="1400" dirty="0"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("What is the loneliest number? ");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lonelyNumber</a:t>
            </a:r>
            <a:r>
              <a:rPr lang="en-US" sz="1400" dirty="0">
                <a:latin typeface="Consolas" panose="020B0609020204030204" pitchFamily="49" charset="0"/>
              </a:rPr>
              <a:t> = 1;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try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lonelyNumber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Integer.parseInt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infoPlz.next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NumberFormatException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ohNoes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("WAT. NOOOO!!! SNAFU.");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("The loneliest number is " + </a:t>
            </a:r>
            <a:r>
              <a:rPr lang="en-US" sz="1400" dirty="0" err="1">
                <a:latin typeface="Consolas" panose="020B0609020204030204" pitchFamily="49" charset="0"/>
              </a:rPr>
              <a:t>lonelyNumber</a:t>
            </a:r>
            <a:r>
              <a:rPr lang="en-US" sz="1400" dirty="0">
                <a:latin typeface="Consolas" panose="020B0609020204030204" pitchFamily="49" charset="0"/>
              </a:rPr>
              <a:t> + ".");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9D236-D3B5-4568-B2CB-B03FF4343D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12860" y="1683799"/>
          <a:ext cx="361742" cy="3231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231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03D2B2-F28F-44E9-801F-C675EA8E66DD}"/>
              </a:ext>
            </a:extLst>
          </p:cNvPr>
          <p:cNvSpPr txBox="1"/>
          <p:nvPr/>
        </p:nvSpPr>
        <p:spPr>
          <a:xfrm>
            <a:off x="1812860" y="5380527"/>
            <a:ext cx="8588442" cy="77340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What is the loneliest number?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WAT. NOOOO!!! SNAFU.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 loneliest number is 1.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0A12A5B-23EA-4C83-B4BD-779875B5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27" y="5041973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9EA80-1CD2-4EA1-BAC4-C334066C8A92}"/>
              </a:ext>
            </a:extLst>
          </p:cNvPr>
          <p:cNvSpPr txBox="1"/>
          <p:nvPr/>
        </p:nvSpPr>
        <p:spPr>
          <a:xfrm>
            <a:off x="4747846" y="5354151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Blarg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BB7860-153F-4643-AE9E-7216036AD3F2}"/>
              </a:ext>
            </a:extLst>
          </p:cNvPr>
          <p:cNvSpPr txBox="1">
            <a:spLocks/>
          </p:cNvSpPr>
          <p:nvPr/>
        </p:nvSpPr>
        <p:spPr>
          <a:xfrm>
            <a:off x="905003" y="6180308"/>
            <a:ext cx="10353762" cy="485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Catch blocks can be chained like if / else if blocks (e.g., try / catch / catch.)</a:t>
            </a:r>
          </a:p>
        </p:txBody>
      </p:sp>
    </p:spTree>
    <p:extLst>
      <p:ext uri="{BB962C8B-B14F-4D97-AF65-F5344CB8AC3E}">
        <p14:creationId xmlns:p14="http://schemas.microsoft.com/office/powerpoint/2010/main" val="2138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B0FC-6F1F-4E6D-A8C5-87B06ECC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003" y="305016"/>
            <a:ext cx="10353761" cy="1326321"/>
          </a:xfrm>
        </p:spPr>
        <p:txBody>
          <a:bodyPr/>
          <a:lstStyle/>
          <a:p>
            <a:r>
              <a:rPr lang="en-US" dirty="0"/>
              <a:t>Throwing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40BD-07F2-464F-A0C6-36907773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14" y="1348179"/>
            <a:ext cx="10353762" cy="4850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Exceptions can be </a:t>
            </a:r>
            <a:r>
              <a:rPr lang="en-US" b="1" dirty="0">
                <a:solidFill>
                  <a:srgbClr val="FFC000"/>
                </a:solidFill>
              </a:rPr>
              <a:t>thrown</a:t>
            </a:r>
            <a:r>
              <a:rPr lang="en-US" dirty="0"/>
              <a:t> to alert other code.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8BC5F-B380-4CA6-A1B2-A4CAB3CBA008}"/>
              </a:ext>
            </a:extLst>
          </p:cNvPr>
          <p:cNvSpPr txBox="1"/>
          <p:nvPr/>
        </p:nvSpPr>
        <p:spPr>
          <a:xfrm>
            <a:off x="2174600" y="1833268"/>
            <a:ext cx="8226701" cy="323110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Scanner </a:t>
            </a:r>
            <a:r>
              <a:rPr lang="en-US" sz="1400" dirty="0" err="1">
                <a:latin typeface="Consolas" panose="020B0609020204030204" pitchFamily="49" charset="0"/>
              </a:rPr>
              <a:t>infoPlz</a:t>
            </a:r>
            <a:r>
              <a:rPr lang="en-US" sz="1400" dirty="0"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("What is the loneliest number? ");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lonelyNumber</a:t>
            </a:r>
            <a:r>
              <a:rPr lang="en-US" sz="1400" dirty="0">
                <a:latin typeface="Consolas" panose="020B0609020204030204" pitchFamily="49" charset="0"/>
              </a:rPr>
              <a:t> = 1;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try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lonelyNumber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Integer.parseInt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infoPlz.next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catch (</a:t>
            </a:r>
            <a:r>
              <a:rPr lang="en-US" sz="1400" dirty="0" err="1">
                <a:latin typeface="Consolas" panose="020B0609020204030204" pitchFamily="49" charset="0"/>
              </a:rPr>
              <a:t>NumberFormatException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ohNoes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latin typeface="Consolas" panose="020B0609020204030204" pitchFamily="49" charset="0"/>
              </a:rPr>
              <a:t> new </a:t>
            </a:r>
            <a:r>
              <a:rPr lang="en-US" sz="1400" dirty="0" err="1">
                <a:latin typeface="Consolas" panose="020B0609020204030204" pitchFamily="49" charset="0"/>
              </a:rPr>
              <a:t>RuntimeException</a:t>
            </a:r>
            <a:r>
              <a:rPr lang="en-US" sz="1400" dirty="0">
                <a:latin typeface="Consolas" panose="020B0609020204030204" pitchFamily="49" charset="0"/>
              </a:rPr>
              <a:t>("WAT. NOOOO!!! SNAFU.");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("The loneliest number is " + </a:t>
            </a:r>
            <a:r>
              <a:rPr lang="en-US" sz="1400" dirty="0" err="1">
                <a:latin typeface="Consolas" panose="020B0609020204030204" pitchFamily="49" charset="0"/>
              </a:rPr>
              <a:t>lonelyNumber</a:t>
            </a:r>
            <a:r>
              <a:rPr lang="en-US" sz="1400" dirty="0">
                <a:latin typeface="Consolas" panose="020B0609020204030204" pitchFamily="49" charset="0"/>
              </a:rPr>
              <a:t> + ".");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9D236-D3B5-4568-B2CB-B03FF4343D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12859" y="1833268"/>
          <a:ext cx="361742" cy="3231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231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03D2B2-F28F-44E9-801F-C675EA8E66DD}"/>
              </a:ext>
            </a:extLst>
          </p:cNvPr>
          <p:cNvSpPr txBox="1"/>
          <p:nvPr/>
        </p:nvSpPr>
        <p:spPr>
          <a:xfrm>
            <a:off x="1812859" y="5582750"/>
            <a:ext cx="8588442" cy="77340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What is the loneliest number?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java.lang.RuntimeException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: WAT. NOOOO!!! SNAFU.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at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ThrowForTheWin.main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ThrowForTheWin.java:17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0A12A5B-23EA-4C83-B4BD-779875B5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26" y="5244196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9EA80-1CD2-4EA1-BAC4-C334066C8A92}"/>
              </a:ext>
            </a:extLst>
          </p:cNvPr>
          <p:cNvSpPr txBox="1"/>
          <p:nvPr/>
        </p:nvSpPr>
        <p:spPr>
          <a:xfrm>
            <a:off x="4747845" y="5556374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Blarg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6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B0FC-6F1F-4E6D-A8C5-87B06ECC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003" y="208301"/>
            <a:ext cx="10353761" cy="1326321"/>
          </a:xfrm>
        </p:spPr>
        <p:txBody>
          <a:bodyPr/>
          <a:lstStyle/>
          <a:p>
            <a:r>
              <a:rPr lang="en-US" dirty="0"/>
              <a:t>Using the Error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40BD-07F2-464F-A0C6-36907773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15" y="1198710"/>
            <a:ext cx="10353762" cy="4850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You can access the </a:t>
            </a:r>
            <a:r>
              <a:rPr lang="en-US" b="1" dirty="0">
                <a:solidFill>
                  <a:srgbClr val="FFC000"/>
                </a:solidFill>
              </a:rPr>
              <a:t>error stream</a:t>
            </a:r>
            <a:r>
              <a:rPr lang="en-US" dirty="0"/>
              <a:t> in Java just like the output stream: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8BC5F-B380-4CA6-A1B2-A4CAB3CBA008}"/>
              </a:ext>
            </a:extLst>
          </p:cNvPr>
          <p:cNvSpPr txBox="1"/>
          <p:nvPr/>
        </p:nvSpPr>
        <p:spPr>
          <a:xfrm>
            <a:off x="2174601" y="1683799"/>
            <a:ext cx="8226701" cy="323110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Scanner </a:t>
            </a:r>
            <a:r>
              <a:rPr lang="en-US" sz="1400" dirty="0" err="1">
                <a:latin typeface="Consolas" panose="020B0609020204030204" pitchFamily="49" charset="0"/>
              </a:rPr>
              <a:t>infoPlz</a:t>
            </a:r>
            <a:r>
              <a:rPr lang="en-US" sz="1400" dirty="0"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("What is the loneliest number? ");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lonelyNumber</a:t>
            </a:r>
            <a:r>
              <a:rPr lang="en-US" sz="1400" dirty="0">
                <a:latin typeface="Consolas" panose="020B0609020204030204" pitchFamily="49" charset="0"/>
              </a:rPr>
              <a:t> = 1;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try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lonelyNumber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Integer.parseInt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infoPlz.next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catch (</a:t>
            </a:r>
            <a:r>
              <a:rPr lang="en-US" sz="1400" dirty="0" err="1">
                <a:latin typeface="Consolas" panose="020B0609020204030204" pitchFamily="49" charset="0"/>
              </a:rPr>
              <a:t>NumberFormatException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ohNoes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</a:t>
            </a:r>
            <a:r>
              <a:rPr lang="en-US" sz="1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err</a:t>
            </a:r>
            <a:r>
              <a:rPr lang="en-US" sz="1400" dirty="0" err="1">
                <a:latin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</a:rPr>
              <a:t>("WAT. NOOOO!!! SNAFU.");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("The loneliest number is " + </a:t>
            </a:r>
            <a:r>
              <a:rPr lang="en-US" sz="1400" dirty="0" err="1">
                <a:latin typeface="Consolas" panose="020B0609020204030204" pitchFamily="49" charset="0"/>
              </a:rPr>
              <a:t>lonelyNumber</a:t>
            </a:r>
            <a:r>
              <a:rPr lang="en-US" sz="1400" dirty="0">
                <a:latin typeface="Consolas" panose="020B0609020204030204" pitchFamily="49" charset="0"/>
              </a:rPr>
              <a:t> + ".");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9D236-D3B5-4568-B2CB-B03FF4343D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12860" y="1683799"/>
          <a:ext cx="361742" cy="3231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231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03D2B2-F28F-44E9-801F-C675EA8E66DD}"/>
              </a:ext>
            </a:extLst>
          </p:cNvPr>
          <p:cNvSpPr txBox="1"/>
          <p:nvPr/>
        </p:nvSpPr>
        <p:spPr>
          <a:xfrm>
            <a:off x="1812860" y="5380527"/>
            <a:ext cx="8588442" cy="77340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What is the loneliest number?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 loneliest number is 1.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WAT. NOOOO!!! SNAFU.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0A12A5B-23EA-4C83-B4BD-779875B5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27" y="5041973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9EA80-1CD2-4EA1-BAC4-C334066C8A92}"/>
              </a:ext>
            </a:extLst>
          </p:cNvPr>
          <p:cNvSpPr txBox="1"/>
          <p:nvPr/>
        </p:nvSpPr>
        <p:spPr>
          <a:xfrm>
            <a:off x="4747846" y="5354151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Blarg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BB7860-153F-4643-AE9E-7216036AD3F2}"/>
              </a:ext>
            </a:extLst>
          </p:cNvPr>
          <p:cNvSpPr txBox="1">
            <a:spLocks/>
          </p:cNvSpPr>
          <p:nvPr/>
        </p:nvSpPr>
        <p:spPr>
          <a:xfrm>
            <a:off x="905003" y="6180308"/>
            <a:ext cx="10353762" cy="485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/>
              <a:t>Note the error and standard output streams are not coordinated!</a:t>
            </a:r>
          </a:p>
        </p:txBody>
      </p:sp>
    </p:spTree>
    <p:extLst>
      <p:ext uri="{BB962C8B-B14F-4D97-AF65-F5344CB8AC3E}">
        <p14:creationId xmlns:p14="http://schemas.microsoft.com/office/powerpoint/2010/main" val="353389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B956-AC02-48A4-B6C7-A8E56C8F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1364"/>
            <a:ext cx="10353761" cy="1326321"/>
          </a:xfrm>
        </p:spPr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19AD-B023-4F94-AF37-248C861D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458128"/>
            <a:ext cx="10353762" cy="5152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An </a:t>
            </a:r>
            <a:r>
              <a:rPr lang="en-US" b="1" dirty="0">
                <a:solidFill>
                  <a:srgbClr val="FFC000"/>
                </a:solidFill>
              </a:rPr>
              <a:t>assertion</a:t>
            </a:r>
            <a:r>
              <a:rPr lang="en-US" dirty="0"/>
              <a:t> is a statement that tests a condition we expect to be true.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F5EDD8-14F9-4FC0-8C39-A56B783DF024}"/>
              </a:ext>
            </a:extLst>
          </p:cNvPr>
          <p:cNvSpPr txBox="1">
            <a:spLocks/>
          </p:cNvSpPr>
          <p:nvPr/>
        </p:nvSpPr>
        <p:spPr>
          <a:xfrm>
            <a:off x="885412" y="5725592"/>
            <a:ext cx="10353762" cy="877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NOTE: Assertions must be enabled to function!</a:t>
            </a:r>
          </a:p>
          <a:p>
            <a:pPr marL="0" indent="0" algn="ctr">
              <a:buNone/>
            </a:pPr>
            <a:r>
              <a:rPr lang="en-US" dirty="0"/>
              <a:t>Run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Edit Configurations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Defaults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Application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VM Options : “-</a:t>
            </a:r>
            <a:r>
              <a:rPr lang="en-US" dirty="0" err="1"/>
              <a:t>ea</a:t>
            </a:r>
            <a:r>
              <a:rPr lang="en-US" dirty="0"/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3EAFA-B634-4795-B349-0D8DCD329A05}"/>
              </a:ext>
            </a:extLst>
          </p:cNvPr>
          <p:cNvSpPr txBox="1"/>
          <p:nvPr/>
        </p:nvSpPr>
        <p:spPr>
          <a:xfrm>
            <a:off x="1733340" y="1958973"/>
            <a:ext cx="9019651" cy="177179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Scanner </a:t>
            </a:r>
            <a:r>
              <a:rPr lang="en-US" sz="1400" dirty="0" err="1">
                <a:latin typeface="Consolas" panose="020B0609020204030204" pitchFamily="49" charset="0"/>
              </a:rPr>
              <a:t>infoPlz</a:t>
            </a:r>
            <a:r>
              <a:rPr lang="en-US" sz="1400" dirty="0"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("What is the loneliest number? ");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lonelyNumber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Integer.parseInt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infoPlz.next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lonelyNumber</a:t>
            </a:r>
            <a:r>
              <a:rPr lang="en-US" sz="1400" dirty="0">
                <a:latin typeface="Consolas" panose="020B0609020204030204" pitchFamily="49" charset="0"/>
              </a:rPr>
              <a:t> &gt; 0 : "Negative numbers have imaginary friends!";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("The loneliest number is " + </a:t>
            </a:r>
            <a:r>
              <a:rPr lang="en-US" sz="1400" dirty="0" err="1">
                <a:latin typeface="Consolas" panose="020B0609020204030204" pitchFamily="49" charset="0"/>
              </a:rPr>
              <a:t>lonelyNumber</a:t>
            </a:r>
            <a:r>
              <a:rPr lang="en-US" sz="1400" dirty="0">
                <a:latin typeface="Consolas" panose="020B0609020204030204" pitchFamily="49" charset="0"/>
              </a:rPr>
              <a:t> + ".");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6F43BC-8B1A-4A4D-91CE-70C9393E0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71598" y="1958973"/>
          <a:ext cx="396609" cy="1771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60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7717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BFD540B-237B-4AAB-A2E0-99C57EF686A6}"/>
              </a:ext>
            </a:extLst>
          </p:cNvPr>
          <p:cNvSpPr txBox="1"/>
          <p:nvPr/>
        </p:nvSpPr>
        <p:spPr>
          <a:xfrm>
            <a:off x="1371599" y="4034154"/>
            <a:ext cx="9381392" cy="77340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What is the loneliest number?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java.lang.AssertionError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: Negative numbers have imaginary friends!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at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AssertForTheWin.main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AssertForTheWin.java:11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E8FD8A5-AD93-4C60-8207-95B78B74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4" y="3730768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F7EF7-C9D8-4D3F-B976-F253E4340DDE}"/>
              </a:ext>
            </a:extLst>
          </p:cNvPr>
          <p:cNvSpPr txBox="1"/>
          <p:nvPr/>
        </p:nvSpPr>
        <p:spPr>
          <a:xfrm>
            <a:off x="4308229" y="4007778"/>
            <a:ext cx="81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C3B35A-596D-4F8B-BDDE-2EE0FEDBD038}"/>
              </a:ext>
            </a:extLst>
          </p:cNvPr>
          <p:cNvSpPr txBox="1"/>
          <p:nvPr/>
        </p:nvSpPr>
        <p:spPr>
          <a:xfrm>
            <a:off x="1371597" y="5137321"/>
            <a:ext cx="9381393" cy="51613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What is the loneliest number?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 loneliest number is 2.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7280DD0-6B82-4792-A3A6-2205FD99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4" y="4833935"/>
            <a:ext cx="13808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3066A-99FD-45C7-A7C4-D363900F43A8}"/>
              </a:ext>
            </a:extLst>
          </p:cNvPr>
          <p:cNvSpPr txBox="1"/>
          <p:nvPr/>
        </p:nvSpPr>
        <p:spPr>
          <a:xfrm>
            <a:off x="4299432" y="5110945"/>
            <a:ext cx="89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418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559B-73BA-42A7-9868-51C8EE3C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0" y="335706"/>
            <a:ext cx="10353761" cy="1326321"/>
          </a:xfrm>
        </p:spPr>
        <p:txBody>
          <a:bodyPr/>
          <a:lstStyle/>
          <a:p>
            <a:r>
              <a:rPr lang="en-US" dirty="0"/>
              <a:t>Debuggers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4DE4C-CD10-4068-A8A3-DD2E59A95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687" y="1357509"/>
            <a:ext cx="9429959" cy="22912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Most IDEs are integrated with a </a:t>
            </a:r>
            <a:r>
              <a:rPr lang="en-US" b="1" dirty="0">
                <a:solidFill>
                  <a:srgbClr val="FFC000"/>
                </a:solidFill>
              </a:rPr>
              <a:t>debugger</a:t>
            </a:r>
            <a:r>
              <a:rPr lang="en-US" dirty="0"/>
              <a:t> which provides tools for debugging: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Step-through</a:t>
            </a:r>
          </a:p>
          <a:p>
            <a:r>
              <a:rPr lang="en-US" dirty="0"/>
              <a:t>Stack trace</a:t>
            </a:r>
          </a:p>
          <a:p>
            <a:r>
              <a:rPr lang="en-US" dirty="0"/>
              <a:t>Variable watch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06E75C-E0F4-4FFE-B1B9-EFD4E545D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436" y="1842246"/>
            <a:ext cx="3862463" cy="40173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172CEC-6C22-4A7B-B6A9-46D80CA26B39}"/>
              </a:ext>
            </a:extLst>
          </p:cNvPr>
          <p:cNvSpPr txBox="1">
            <a:spLocks/>
          </p:cNvSpPr>
          <p:nvPr/>
        </p:nvSpPr>
        <p:spPr>
          <a:xfrm>
            <a:off x="401777" y="6039781"/>
            <a:ext cx="11377783" cy="58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most cases, you must run in the debug configuration (</a:t>
            </a:r>
            <a:r>
              <a:rPr lang="en-US" b="1" dirty="0">
                <a:solidFill>
                  <a:srgbClr val="FFC000"/>
                </a:solidFill>
              </a:rPr>
              <a:t>debug mode</a:t>
            </a:r>
            <a:r>
              <a:rPr lang="en-US" dirty="0"/>
              <a:t>) to enable the debugger.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49DEC8-3BBB-4C56-A0A3-6DF0CD9DF23C}"/>
              </a:ext>
            </a:extLst>
          </p:cNvPr>
          <p:cNvSpPr/>
          <p:nvPr/>
        </p:nvSpPr>
        <p:spPr>
          <a:xfrm>
            <a:off x="4457701" y="2954217"/>
            <a:ext cx="184638" cy="1758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5D0115-0850-42E4-A960-BA1741C701D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121269" y="2048608"/>
            <a:ext cx="1336432" cy="9935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90FD5E-42A0-4088-8BE0-8F3A67A4E898}"/>
              </a:ext>
            </a:extLst>
          </p:cNvPr>
          <p:cNvSpPr/>
          <p:nvPr/>
        </p:nvSpPr>
        <p:spPr>
          <a:xfrm>
            <a:off x="5673969" y="4220307"/>
            <a:ext cx="1043353" cy="1758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BDE603-F217-4F10-82D2-A630B690B320}"/>
              </a:ext>
            </a:extLst>
          </p:cNvPr>
          <p:cNvCxnSpPr>
            <a:cxnSpLocks/>
          </p:cNvCxnSpPr>
          <p:nvPr/>
        </p:nvCxnSpPr>
        <p:spPr>
          <a:xfrm>
            <a:off x="3270738" y="2567354"/>
            <a:ext cx="2403231" cy="17584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E87C51-2197-4B4D-9A63-517E6161B2B7}"/>
              </a:ext>
            </a:extLst>
          </p:cNvPr>
          <p:cNvSpPr/>
          <p:nvPr/>
        </p:nvSpPr>
        <p:spPr>
          <a:xfrm>
            <a:off x="4343400" y="4435697"/>
            <a:ext cx="1565032" cy="10834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629642-72C0-47BE-9B3F-F6E04C0D7948}"/>
              </a:ext>
            </a:extLst>
          </p:cNvPr>
          <p:cNvSpPr/>
          <p:nvPr/>
        </p:nvSpPr>
        <p:spPr>
          <a:xfrm>
            <a:off x="5972664" y="4435697"/>
            <a:ext cx="1843697" cy="10834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F8721F-B1FB-4F7F-A93A-A936FACD6D7F}"/>
              </a:ext>
            </a:extLst>
          </p:cNvPr>
          <p:cNvCxnSpPr>
            <a:cxnSpLocks/>
          </p:cNvCxnSpPr>
          <p:nvPr/>
        </p:nvCxnSpPr>
        <p:spPr>
          <a:xfrm>
            <a:off x="3057037" y="3042140"/>
            <a:ext cx="2086463" cy="13935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36F75C30-59A9-4D70-B7EA-F831BA212258}"/>
              </a:ext>
            </a:extLst>
          </p:cNvPr>
          <p:cNvSpPr/>
          <p:nvPr/>
        </p:nvSpPr>
        <p:spPr>
          <a:xfrm rot="9923626">
            <a:off x="2228266" y="-98240"/>
            <a:ext cx="6321746" cy="5721652"/>
          </a:xfrm>
          <a:prstGeom prst="arc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CB56748-F0C5-4486-B81F-18AADEF0B829}"/>
              </a:ext>
            </a:extLst>
          </p:cNvPr>
          <p:cNvSpPr/>
          <p:nvPr/>
        </p:nvSpPr>
        <p:spPr>
          <a:xfrm>
            <a:off x="7511563" y="2167445"/>
            <a:ext cx="184638" cy="1758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46E09E70-A1CF-43F2-A956-CE9A2D22DE92}"/>
              </a:ext>
            </a:extLst>
          </p:cNvPr>
          <p:cNvSpPr/>
          <p:nvPr/>
        </p:nvSpPr>
        <p:spPr>
          <a:xfrm rot="915450">
            <a:off x="3762705" y="2150792"/>
            <a:ext cx="6321746" cy="5721652"/>
          </a:xfrm>
          <a:prstGeom prst="arc">
            <a:avLst>
              <a:gd name="adj1" fmla="val 16200000"/>
              <a:gd name="adj2" fmla="val 314123"/>
            </a:avLst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7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 animBg="1"/>
      <p:bldP spid="16" grpId="0" animBg="1"/>
      <p:bldP spid="17" grpId="0" animBg="1"/>
      <p:bldP spid="23" grpId="0" animBg="1"/>
      <p:bldP spid="24" grpId="0" animBg="1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4385</TotalTime>
  <Words>832</Words>
  <Application>Microsoft Office PowerPoint</Application>
  <PresentationFormat>Widescreen</PresentationFormat>
  <Paragraphs>182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MS Mincho</vt:lpstr>
      <vt:lpstr>ＭＳ Ｐゴシック</vt:lpstr>
      <vt:lpstr>Arial</vt:lpstr>
      <vt:lpstr>Bookman Old Style</vt:lpstr>
      <vt:lpstr>Calibri</vt:lpstr>
      <vt:lpstr>Consolas</vt:lpstr>
      <vt:lpstr>Rockwell</vt:lpstr>
      <vt:lpstr>Symbol</vt:lpstr>
      <vt:lpstr>Damask</vt:lpstr>
      <vt:lpstr>Debugging</vt:lpstr>
      <vt:lpstr>Debugging</vt:lpstr>
      <vt:lpstr>Debugging Strategies</vt:lpstr>
      <vt:lpstr>Intro to Exceptions</vt:lpstr>
      <vt:lpstr>Catching Exceptions</vt:lpstr>
      <vt:lpstr>Throwing Exceptions</vt:lpstr>
      <vt:lpstr>Using the Error Stream</vt:lpstr>
      <vt:lpstr>Assertions</vt:lpstr>
      <vt:lpstr>Debuggers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Jeremiah Blanchard</cp:lastModifiedBy>
  <cp:revision>138</cp:revision>
  <dcterms:created xsi:type="dcterms:W3CDTF">2017-08-16T14:30:14Z</dcterms:created>
  <dcterms:modified xsi:type="dcterms:W3CDTF">2018-04-30T21:31:11Z</dcterms:modified>
</cp:coreProperties>
</file>