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341" r:id="rId3"/>
    <p:sldId id="349" r:id="rId4"/>
    <p:sldId id="350" r:id="rId5"/>
    <p:sldId id="337" r:id="rId6"/>
    <p:sldId id="339" r:id="rId7"/>
    <p:sldId id="338" r:id="rId8"/>
    <p:sldId id="340" r:id="rId9"/>
    <p:sldId id="342" r:id="rId10"/>
    <p:sldId id="343" r:id="rId11"/>
    <p:sldId id="347" r:id="rId12"/>
    <p:sldId id="34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C8ACE2"/>
    <a:srgbClr val="00FFC0"/>
    <a:srgbClr val="28FFE0"/>
    <a:srgbClr val="28FFFF"/>
    <a:srgbClr val="0000FF"/>
    <a:srgbClr val="FF0000"/>
    <a:srgbClr val="E09595"/>
    <a:srgbClr val="00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57" d="100"/>
          <a:sy n="57" d="100"/>
        </p:scale>
        <p:origin x="59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55DF-22C0-4ED8-A88F-3C780402F07E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99ECB-65E1-4E2F-9957-6862CF89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36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commandline/wsl/install_guide" TargetMode="External"/><Relationship Id="rId2" Type="http://schemas.openxmlformats.org/officeDocument/2006/relationships/hyperlink" Target="http://sourcetreeap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cmag.com/article2/0,2817,2487692,00.asp" TargetMode="External"/><Relationship Id="rId4" Type="http://schemas.openxmlformats.org/officeDocument/2006/relationships/hyperlink" Target="http://www.msys2.org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E9E8-4DF3-4B6F-9729-FDD0043B2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884" y="0"/>
            <a:ext cx="10809723" cy="2059796"/>
          </a:xfrm>
        </p:spPr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8519B76-526F-4CFB-8E5F-E3D72B20E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3689" y="2154821"/>
            <a:ext cx="8561580" cy="1655762"/>
          </a:xfrm>
        </p:spPr>
        <p:txBody>
          <a:bodyPr>
            <a:normAutofit/>
          </a:bodyPr>
          <a:lstStyle/>
          <a:p>
            <a:r>
              <a:rPr lang="en-US" dirty="0"/>
              <a:t>“What one programmer can do in one month, two programmers can do in two months.”</a:t>
            </a:r>
          </a:p>
          <a:p>
            <a:r>
              <a:rPr lang="en-US" i="1" dirty="0"/>
              <a:t>– Fred Brooks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99376BB-62D2-4B41-810A-4AAF6F1C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0412" y="4604901"/>
            <a:ext cx="1793082" cy="179308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4E5D905-EDA6-45A4-94F1-35FF5F4235D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615067" y="3905608"/>
            <a:ext cx="1570382" cy="157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68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BA8EE-906F-429A-B0C0-2C98B541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VCS: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C6813-06B1-4870-9E1B-21725D727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50774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Performing a </a:t>
            </a:r>
            <a:r>
              <a:rPr lang="en-US" b="1" dirty="0">
                <a:solidFill>
                  <a:srgbClr val="FFC000"/>
                </a:solidFill>
              </a:rPr>
              <a:t>commit</a:t>
            </a:r>
            <a:r>
              <a:rPr lang="en-US" dirty="0"/>
              <a:t> creates a </a:t>
            </a:r>
            <a:r>
              <a:rPr lang="en-US" dirty="0" err="1"/>
              <a:t>changeset</a:t>
            </a:r>
            <a:r>
              <a:rPr lang="en-US" dirty="0"/>
              <a:t> from one version to another.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7B35DF7-D65C-4BF5-9C6C-E1C8B5F70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9781" y="2891634"/>
            <a:ext cx="6511204" cy="262889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28333C-8ADC-4A7E-B2D0-2BD8BEDDCB47}"/>
              </a:ext>
            </a:extLst>
          </p:cNvPr>
          <p:cNvCxnSpPr>
            <a:cxnSpLocks/>
          </p:cNvCxnSpPr>
          <p:nvPr/>
        </p:nvCxnSpPr>
        <p:spPr>
          <a:xfrm>
            <a:off x="8357839" y="4823907"/>
            <a:ext cx="1143000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EAC12C9-3ECF-41EC-AF4D-3FBE758965B0}"/>
              </a:ext>
            </a:extLst>
          </p:cNvPr>
          <p:cNvSpPr/>
          <p:nvPr/>
        </p:nvSpPr>
        <p:spPr>
          <a:xfrm>
            <a:off x="9500839" y="4683634"/>
            <a:ext cx="265176" cy="26517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A7F822-8B89-40CD-BF72-97BA3330A195}"/>
              </a:ext>
            </a:extLst>
          </p:cNvPr>
          <p:cNvSpPr txBox="1"/>
          <p:nvPr/>
        </p:nvSpPr>
        <p:spPr>
          <a:xfrm>
            <a:off x="8357839" y="446919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F61589-8253-4C28-82E7-48B8D28F2695}"/>
              </a:ext>
            </a:extLst>
          </p:cNvPr>
          <p:cNvCxnSpPr>
            <a:cxnSpLocks/>
            <a:stCxn id="19" idx="2"/>
            <a:endCxn id="8" idx="0"/>
          </p:cNvCxnSpPr>
          <p:nvPr/>
        </p:nvCxnSpPr>
        <p:spPr>
          <a:xfrm>
            <a:off x="9633427" y="3515384"/>
            <a:ext cx="0" cy="1168250"/>
          </a:xfrm>
          <a:prstGeom prst="straightConnector1">
            <a:avLst/>
          </a:prstGeom>
          <a:ln w="254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3F358EF-955C-413A-925D-B0B8447476ED}"/>
              </a:ext>
            </a:extLst>
          </p:cNvPr>
          <p:cNvSpPr txBox="1"/>
          <p:nvPr/>
        </p:nvSpPr>
        <p:spPr>
          <a:xfrm>
            <a:off x="9140360" y="2930609"/>
            <a:ext cx="986134" cy="58477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New Commit</a:t>
            </a:r>
          </a:p>
        </p:txBody>
      </p:sp>
    </p:spTree>
    <p:extLst>
      <p:ext uri="{BB962C8B-B14F-4D97-AF65-F5344CB8AC3E}">
        <p14:creationId xmlns:p14="http://schemas.microsoft.com/office/powerpoint/2010/main" val="123702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1E18-3F59-4917-AD34-0F7E6C71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VCS: 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09ED8-C08E-4FF6-943E-2360E983C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55952"/>
            <a:ext cx="10353762" cy="5188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rgbClr val="FFC000"/>
                </a:solidFill>
              </a:rPr>
              <a:t>push</a:t>
            </a:r>
            <a:r>
              <a:rPr lang="en-US" dirty="0"/>
              <a:t> operation pushes any changes up to a remote repository.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8BB93DB-D5B0-456F-8A01-295A9ED1053A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4420" y="2360544"/>
            <a:ext cx="2557808" cy="255780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D3DD0B5-FDAE-44E9-A2E5-C4D062923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1113" y="2682858"/>
            <a:ext cx="2628912" cy="219075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72AF1F9-6193-4931-A235-826989E487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31801" y="3413800"/>
            <a:ext cx="2115798" cy="85425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539D13-DAFD-4DFD-8534-D4D6E99DBC25}"/>
              </a:ext>
            </a:extLst>
          </p:cNvPr>
          <p:cNvCxnSpPr>
            <a:cxnSpLocks/>
          </p:cNvCxnSpPr>
          <p:nvPr/>
        </p:nvCxnSpPr>
        <p:spPr>
          <a:xfrm>
            <a:off x="5419493" y="3639448"/>
            <a:ext cx="1588406" cy="1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192B06E-728F-49C9-A79E-8606A2484164}"/>
              </a:ext>
            </a:extLst>
          </p:cNvPr>
          <p:cNvGrpSpPr>
            <a:grpSpLocks noChangeAspect="1"/>
          </p:cNvGrpSpPr>
          <p:nvPr/>
        </p:nvGrpSpPr>
        <p:grpSpPr>
          <a:xfrm>
            <a:off x="7507578" y="3415145"/>
            <a:ext cx="2208346" cy="871077"/>
            <a:chOff x="225425" y="2576415"/>
            <a:chExt cx="6461671" cy="2548789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9F8B69D-1CED-4852-A158-BFA18922E92F}"/>
                </a:ext>
              </a:extLst>
            </p:cNvPr>
            <p:cNvCxnSpPr>
              <a:cxnSpLocks/>
            </p:cNvCxnSpPr>
            <p:nvPr/>
          </p:nvCxnSpPr>
          <p:spPr>
            <a:xfrm>
              <a:off x="6181081" y="4435681"/>
              <a:ext cx="357132" cy="0"/>
            </a:xfrm>
            <a:prstGeom prst="straightConnector1">
              <a:avLst/>
            </a:prstGeom>
            <a:ln w="31750">
              <a:solidFill>
                <a:schemeClr val="bg1">
                  <a:lumMod val="65000"/>
                  <a:lumOff val="3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D0C8C70-7C34-4EDE-8559-E1B89813D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39783" y="4312024"/>
              <a:ext cx="247313" cy="24731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B6F2DE82-4D48-45F5-BE63-CDB321D88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5425" y="2576415"/>
              <a:ext cx="6312788" cy="2548789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FC27268-261A-4913-9E83-22A96263839E}"/>
              </a:ext>
            </a:extLst>
          </p:cNvPr>
          <p:cNvGrpSpPr>
            <a:grpSpLocks noChangeAspect="1"/>
          </p:cNvGrpSpPr>
          <p:nvPr/>
        </p:nvGrpSpPr>
        <p:grpSpPr>
          <a:xfrm>
            <a:off x="2722620" y="3205330"/>
            <a:ext cx="1359006" cy="516309"/>
            <a:chOff x="2089781" y="2891634"/>
            <a:chExt cx="6919676" cy="2628899"/>
          </a:xfrm>
        </p:grpSpPr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386BD6EB-0BD3-431E-8F45-67522DF4A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89781" y="2891634"/>
              <a:ext cx="6511204" cy="2628899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67D03CD-9F14-40CA-AF04-7B76D5E9C5A0}"/>
                </a:ext>
              </a:extLst>
            </p:cNvPr>
            <p:cNvCxnSpPr>
              <a:cxnSpLocks/>
            </p:cNvCxnSpPr>
            <p:nvPr/>
          </p:nvCxnSpPr>
          <p:spPr>
            <a:xfrm>
              <a:off x="8357839" y="4823907"/>
              <a:ext cx="4572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F3E10B4-EDCA-492B-A8CB-142936002D2D}"/>
                </a:ext>
              </a:extLst>
            </p:cNvPr>
            <p:cNvSpPr/>
            <p:nvPr/>
          </p:nvSpPr>
          <p:spPr>
            <a:xfrm>
              <a:off x="8744281" y="4691319"/>
              <a:ext cx="265176" cy="26517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693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1E18-3F59-4917-AD34-0F7E6C71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VCS: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09ED8-C08E-4FF6-943E-2360E983C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55952"/>
            <a:ext cx="10353762" cy="5188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rgbClr val="FFC000"/>
                </a:solidFill>
              </a:rPr>
              <a:t>pull</a:t>
            </a:r>
            <a:r>
              <a:rPr lang="en-US" dirty="0"/>
              <a:t> operation pulls down any changes made to the remote repository.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8BB93DB-D5B0-456F-8A01-295A9ED1053A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5124" y="2274849"/>
            <a:ext cx="2557808" cy="255780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D3DD0B5-FDAE-44E9-A2E5-C4D062923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2388" y="2544068"/>
            <a:ext cx="2628912" cy="219075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539D13-DAFD-4DFD-8534-D4D6E99DBC25}"/>
              </a:ext>
            </a:extLst>
          </p:cNvPr>
          <p:cNvCxnSpPr>
            <a:cxnSpLocks/>
          </p:cNvCxnSpPr>
          <p:nvPr/>
        </p:nvCxnSpPr>
        <p:spPr>
          <a:xfrm>
            <a:off x="5419493" y="3639448"/>
            <a:ext cx="1588406" cy="1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192B06E-728F-49C9-A79E-8606A2484164}"/>
              </a:ext>
            </a:extLst>
          </p:cNvPr>
          <p:cNvGrpSpPr>
            <a:grpSpLocks noChangeAspect="1"/>
          </p:cNvGrpSpPr>
          <p:nvPr/>
        </p:nvGrpSpPr>
        <p:grpSpPr>
          <a:xfrm>
            <a:off x="2612671" y="3275887"/>
            <a:ext cx="2208346" cy="871077"/>
            <a:chOff x="225425" y="2576415"/>
            <a:chExt cx="6461671" cy="2548789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9F8B69D-1CED-4852-A158-BFA18922E92F}"/>
                </a:ext>
              </a:extLst>
            </p:cNvPr>
            <p:cNvCxnSpPr>
              <a:cxnSpLocks/>
            </p:cNvCxnSpPr>
            <p:nvPr/>
          </p:nvCxnSpPr>
          <p:spPr>
            <a:xfrm>
              <a:off x="6181081" y="4435681"/>
              <a:ext cx="357132" cy="0"/>
            </a:xfrm>
            <a:prstGeom prst="straightConnector1">
              <a:avLst/>
            </a:prstGeom>
            <a:ln w="31750">
              <a:solidFill>
                <a:schemeClr val="bg1">
                  <a:lumMod val="65000"/>
                  <a:lumOff val="3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D0C8C70-7C34-4EDE-8559-E1B89813D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39783" y="4312024"/>
              <a:ext cx="247313" cy="24731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B6F2DE82-4D48-45F5-BE63-CDB321D88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5425" y="2576415"/>
              <a:ext cx="6312788" cy="2548789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FC27268-261A-4913-9E83-22A96263839E}"/>
              </a:ext>
            </a:extLst>
          </p:cNvPr>
          <p:cNvGrpSpPr>
            <a:grpSpLocks noChangeAspect="1"/>
          </p:cNvGrpSpPr>
          <p:nvPr/>
        </p:nvGrpSpPr>
        <p:grpSpPr>
          <a:xfrm>
            <a:off x="7415432" y="3298518"/>
            <a:ext cx="1359006" cy="516309"/>
            <a:chOff x="2089781" y="2891634"/>
            <a:chExt cx="6919676" cy="2628899"/>
          </a:xfrm>
        </p:grpSpPr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386BD6EB-0BD3-431E-8F45-67522DF4A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89781" y="2891634"/>
              <a:ext cx="6511204" cy="2628899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67D03CD-9F14-40CA-AF04-7B76D5E9C5A0}"/>
                </a:ext>
              </a:extLst>
            </p:cNvPr>
            <p:cNvCxnSpPr>
              <a:cxnSpLocks/>
            </p:cNvCxnSpPr>
            <p:nvPr/>
          </p:nvCxnSpPr>
          <p:spPr>
            <a:xfrm>
              <a:off x="8357839" y="4823907"/>
              <a:ext cx="4572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F3E10B4-EDCA-492B-A8CB-142936002D2D}"/>
                </a:ext>
              </a:extLst>
            </p:cNvPr>
            <p:cNvSpPr/>
            <p:nvPr/>
          </p:nvSpPr>
          <p:spPr>
            <a:xfrm>
              <a:off x="8744281" y="4691319"/>
              <a:ext cx="265176" cy="26517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F708EC2E-EEDB-450E-8768-2FF24D705A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81711" y="3297469"/>
            <a:ext cx="1269513" cy="5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2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A2FF-3C6F-4E08-A56C-7CF8FA35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Engineering?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2DF3D-6C0E-46A9-BA24-8608B368B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3364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Software engineering is the </a:t>
            </a:r>
            <a:r>
              <a:rPr lang="en-US" b="1" u="sng" dirty="0"/>
              <a:t>process</a:t>
            </a:r>
            <a:r>
              <a:rPr lang="en-US" dirty="0"/>
              <a:t> by which we build software systems…</a:t>
            </a:r>
          </a:p>
          <a:p>
            <a:r>
              <a:rPr lang="en-US" dirty="0"/>
              <a:t>Social Interaction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Development</a:t>
            </a:r>
          </a:p>
          <a:p>
            <a:r>
              <a:rPr lang="en-US" dirty="0"/>
              <a:t>Iteration</a:t>
            </a:r>
          </a:p>
          <a:p>
            <a:r>
              <a:rPr lang="en-US" dirty="0"/>
              <a:t>Release</a:t>
            </a:r>
          </a:p>
          <a:p>
            <a:r>
              <a:rPr lang="en-US" dirty="0"/>
              <a:t>Support</a:t>
            </a:r>
          </a:p>
          <a:p>
            <a:r>
              <a:rPr lang="en-US" dirty="0"/>
              <a:t>Maintenance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Software engineering is not just programming; it lasts for the software’s lifetime.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9230220-1260-4A1F-836D-3D183DF23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1409" y="2932386"/>
            <a:ext cx="1577157" cy="255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D9B5-D8F7-4C87-BA3A-676D0018A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BF27A-9DD2-406E-A95A-794B19B21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Stuff goes here.</a:t>
            </a:r>
          </a:p>
          <a:p>
            <a:r>
              <a:rPr lang="en-US" dirty="0" err="1"/>
              <a:t>Asdf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4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54C4-AC62-45D5-BC7E-6C9CA8D4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32527-3DD9-49D0-871C-C476669C1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Stuff goes here.</a:t>
            </a:r>
          </a:p>
          <a:p>
            <a:r>
              <a:rPr lang="en-US" dirty="0" err="1"/>
              <a:t>asdfasdf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30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0F2A-B33D-4D55-A2BE-032C8B0F1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60130"/>
            <a:ext cx="10353761" cy="1326321"/>
          </a:xfrm>
        </p:spPr>
        <p:txBody>
          <a:bodyPr/>
          <a:lstStyle/>
          <a:p>
            <a:r>
              <a:rPr lang="en-US" dirty="0"/>
              <a:t>Version Control: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59C32-DCF4-4070-843C-5B97904DD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23291"/>
            <a:ext cx="10353762" cy="41939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Programmers are…</a:t>
            </a:r>
          </a:p>
          <a:p>
            <a:r>
              <a:rPr lang="en-US" dirty="0"/>
              <a:t>Awesome, and…</a:t>
            </a:r>
          </a:p>
          <a:p>
            <a:r>
              <a:rPr lang="en-US" dirty="0"/>
              <a:t>Brilliant, but…</a:t>
            </a:r>
          </a:p>
          <a:p>
            <a:r>
              <a:rPr lang="en-US" dirty="0"/>
              <a:t>Human, and…</a:t>
            </a:r>
          </a:p>
          <a:p>
            <a:r>
              <a:rPr lang="en-US" dirty="0"/>
              <a:t>Must work together.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00FF00"/>
                </a:solidFill>
              </a:rPr>
              <a:t>We must plan to fail</a:t>
            </a:r>
            <a:r>
              <a:rPr lang="en-US" dirty="0"/>
              <a:t>. </a:t>
            </a:r>
            <a:r>
              <a:rPr lang="en-US" b="1" dirty="0">
                <a:solidFill>
                  <a:srgbClr val="FFC000"/>
                </a:solidFill>
              </a:rPr>
              <a:t>Version control </a:t>
            </a:r>
            <a:r>
              <a:rPr lang="en-US" dirty="0"/>
              <a:t>(</a:t>
            </a:r>
            <a:r>
              <a:rPr lang="en-US" b="1" dirty="0">
                <a:solidFill>
                  <a:srgbClr val="FFC000"/>
                </a:solidFill>
              </a:rPr>
              <a:t>revision control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source control</a:t>
            </a:r>
            <a:r>
              <a:rPr lang="en-US" dirty="0"/>
              <a:t>) protects us from our own stupidity and faulty nature by storing changes!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1E8352E-8C67-45ED-92A6-3041966EF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0258" y="1960684"/>
            <a:ext cx="6511204" cy="262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7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C005-9991-4E67-B629-90D7B560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F9C0C-8270-4D16-89C9-C2647A053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620" y="1848986"/>
            <a:ext cx="2854163" cy="19838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/>
              <a:t>Version control…</a:t>
            </a:r>
          </a:p>
          <a:p>
            <a:r>
              <a:rPr lang="en-US" dirty="0"/>
              <a:t>Is based on </a:t>
            </a:r>
            <a:r>
              <a:rPr lang="en-US" b="1" dirty="0">
                <a:solidFill>
                  <a:srgbClr val="FFC000"/>
                </a:solidFill>
              </a:rPr>
              <a:t>commits</a:t>
            </a:r>
          </a:p>
          <a:p>
            <a:r>
              <a:rPr lang="en-US" dirty="0"/>
              <a:t>Can have </a:t>
            </a:r>
            <a:r>
              <a:rPr lang="en-US" b="1" dirty="0">
                <a:solidFill>
                  <a:srgbClr val="FFC000"/>
                </a:solidFill>
              </a:rPr>
              <a:t>branches</a:t>
            </a:r>
          </a:p>
          <a:p>
            <a:r>
              <a:rPr lang="en-US" dirty="0"/>
              <a:t>Supports </a:t>
            </a:r>
            <a:r>
              <a:rPr lang="en-US" b="1" dirty="0">
                <a:solidFill>
                  <a:srgbClr val="FFC000"/>
                </a:solidFill>
              </a:rPr>
              <a:t>merging</a:t>
            </a:r>
          </a:p>
          <a:p>
            <a:r>
              <a:rPr lang="en-US" dirty="0"/>
              <a:t>Usually supports </a:t>
            </a:r>
            <a:r>
              <a:rPr lang="en-US" b="1" dirty="0">
                <a:solidFill>
                  <a:srgbClr val="FFC000"/>
                </a:solidFill>
              </a:rPr>
              <a:t>tags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63AE952-F776-4B91-8750-60E90D0BB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4269" y="3521678"/>
            <a:ext cx="6511204" cy="26288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271CBE-7D4A-469A-8B80-2BD24A5D2D8E}"/>
              </a:ext>
            </a:extLst>
          </p:cNvPr>
          <p:cNvSpPr txBox="1"/>
          <p:nvPr/>
        </p:nvSpPr>
        <p:spPr>
          <a:xfrm>
            <a:off x="1819383" y="4284336"/>
            <a:ext cx="2014063" cy="338554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97473E-8801-4280-93B6-C8B362BC8D1C}"/>
              </a:ext>
            </a:extLst>
          </p:cNvPr>
          <p:cNvSpPr txBox="1"/>
          <p:nvPr/>
        </p:nvSpPr>
        <p:spPr>
          <a:xfrm>
            <a:off x="1819382" y="4780471"/>
            <a:ext cx="862271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Bugfix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3BDB7C-F043-4440-B40D-3FBC6EE8CB01}"/>
              </a:ext>
            </a:extLst>
          </p:cNvPr>
          <p:cNvSpPr txBox="1"/>
          <p:nvPr/>
        </p:nvSpPr>
        <p:spPr>
          <a:xfrm>
            <a:off x="1819382" y="5285398"/>
            <a:ext cx="2014064" cy="338554"/>
          </a:xfrm>
          <a:prstGeom prst="rect">
            <a:avLst/>
          </a:prstGeom>
          <a:solidFill>
            <a:srgbClr val="C8ACE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Development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57262-2760-4AEE-B057-F47D8A9AC100}"/>
              </a:ext>
            </a:extLst>
          </p:cNvPr>
          <p:cNvSpPr txBox="1"/>
          <p:nvPr/>
        </p:nvSpPr>
        <p:spPr>
          <a:xfrm>
            <a:off x="2798259" y="4780471"/>
            <a:ext cx="1035187" cy="338554"/>
          </a:xfrm>
          <a:prstGeom prst="rect">
            <a:avLst/>
          </a:prstGeom>
          <a:solidFill>
            <a:srgbClr val="28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Backport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55B9DB-23C0-4E04-981C-D0263469DB7F}"/>
              </a:ext>
            </a:extLst>
          </p:cNvPr>
          <p:cNvSpPr txBox="1"/>
          <p:nvPr/>
        </p:nvSpPr>
        <p:spPr>
          <a:xfrm>
            <a:off x="1791226" y="5781533"/>
            <a:ext cx="2042219" cy="338554"/>
          </a:xfrm>
          <a:prstGeom prst="rect">
            <a:avLst/>
          </a:prstGeom>
          <a:solidFill>
            <a:srgbClr val="00FF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Experimental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A66E6E6-4FCE-4DA6-A959-4D210C863102}"/>
              </a:ext>
            </a:extLst>
          </p:cNvPr>
          <p:cNvSpPr/>
          <p:nvPr/>
        </p:nvSpPr>
        <p:spPr>
          <a:xfrm>
            <a:off x="9856177" y="5308116"/>
            <a:ext cx="288366" cy="2926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4EE2184-9295-468C-BD41-6FFBE218F9B2}"/>
              </a:ext>
            </a:extLst>
          </p:cNvPr>
          <p:cNvSpPr/>
          <p:nvPr/>
        </p:nvSpPr>
        <p:spPr>
          <a:xfrm>
            <a:off x="9856177" y="4316009"/>
            <a:ext cx="288366" cy="2926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C99E707-4A22-42EC-AFAB-ED4F1CF019DA}"/>
              </a:ext>
            </a:extLst>
          </p:cNvPr>
          <p:cNvSpPr/>
          <p:nvPr/>
        </p:nvSpPr>
        <p:spPr>
          <a:xfrm>
            <a:off x="7519871" y="5313760"/>
            <a:ext cx="288366" cy="2926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493D47-2332-4549-8431-0DA517150992}"/>
              </a:ext>
            </a:extLst>
          </p:cNvPr>
          <p:cNvSpPr txBox="1"/>
          <p:nvPr/>
        </p:nvSpPr>
        <p:spPr>
          <a:xfrm rot="16200000">
            <a:off x="549291" y="5032078"/>
            <a:ext cx="1834038" cy="33855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Branches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FBABD1-79C4-40FD-B9DC-044E1AF2FDE1}"/>
              </a:ext>
            </a:extLst>
          </p:cNvPr>
          <p:cNvCxnSpPr>
            <a:cxnSpLocks/>
          </p:cNvCxnSpPr>
          <p:nvPr/>
        </p:nvCxnSpPr>
        <p:spPr>
          <a:xfrm flipH="1" flipV="1">
            <a:off x="7808238" y="5600725"/>
            <a:ext cx="870289" cy="1873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5B8D7D-B381-41E4-8DA4-A5DDFD6B1F6A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9167133" y="4608617"/>
            <a:ext cx="833227" cy="11729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82A069-B515-4892-8896-81D7C3CA5750}"/>
              </a:ext>
            </a:extLst>
          </p:cNvPr>
          <p:cNvCxnSpPr>
            <a:cxnSpLocks/>
          </p:cNvCxnSpPr>
          <p:nvPr/>
        </p:nvCxnSpPr>
        <p:spPr>
          <a:xfrm flipV="1">
            <a:off x="9511655" y="5567595"/>
            <a:ext cx="344522" cy="2762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5BE46EA-63DC-4A15-AA15-3928FEF793ED}"/>
              </a:ext>
            </a:extLst>
          </p:cNvPr>
          <p:cNvSpPr txBox="1"/>
          <p:nvPr/>
        </p:nvSpPr>
        <p:spPr>
          <a:xfrm>
            <a:off x="8250114" y="5781533"/>
            <a:ext cx="1834038" cy="33855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Merge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3E0275-DBA9-478D-A91B-761484783C08}"/>
              </a:ext>
            </a:extLst>
          </p:cNvPr>
          <p:cNvCxnSpPr>
            <a:cxnSpLocks/>
          </p:cNvCxnSpPr>
          <p:nvPr/>
        </p:nvCxnSpPr>
        <p:spPr>
          <a:xfrm flipH="1">
            <a:off x="4651131" y="2899594"/>
            <a:ext cx="1855177" cy="6669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85E3C4E-D956-40AC-82FC-486B6114FB6D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644970" y="3188283"/>
            <a:ext cx="0" cy="3889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33157F-ABA0-4FBA-A951-AED7A2528D4D}"/>
              </a:ext>
            </a:extLst>
          </p:cNvPr>
          <p:cNvCxnSpPr>
            <a:cxnSpLocks/>
          </p:cNvCxnSpPr>
          <p:nvPr/>
        </p:nvCxnSpPr>
        <p:spPr>
          <a:xfrm>
            <a:off x="7244644" y="3139164"/>
            <a:ext cx="2929378" cy="4621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A898DF-5578-42F7-B633-FE3B6E457972}"/>
              </a:ext>
            </a:extLst>
          </p:cNvPr>
          <p:cNvSpPr txBox="1"/>
          <p:nvPr/>
        </p:nvSpPr>
        <p:spPr>
          <a:xfrm>
            <a:off x="5727951" y="2849729"/>
            <a:ext cx="1834038" cy="33855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Tag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05BA706-A98C-49AD-A308-C442E860EE5A}"/>
              </a:ext>
            </a:extLst>
          </p:cNvPr>
          <p:cNvCxnSpPr>
            <a:cxnSpLocks/>
          </p:cNvCxnSpPr>
          <p:nvPr/>
        </p:nvCxnSpPr>
        <p:spPr>
          <a:xfrm flipH="1">
            <a:off x="6779474" y="3711421"/>
            <a:ext cx="1291865" cy="6737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5A892BA-B5E0-40DB-B9B5-746C969CC73B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8053756" y="3915793"/>
            <a:ext cx="302878" cy="13871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B743A91-7331-428A-8B73-1D0CA345713B}"/>
              </a:ext>
            </a:extLst>
          </p:cNvPr>
          <p:cNvCxnSpPr>
            <a:cxnSpLocks/>
          </p:cNvCxnSpPr>
          <p:nvPr/>
        </p:nvCxnSpPr>
        <p:spPr>
          <a:xfrm>
            <a:off x="8796249" y="3832820"/>
            <a:ext cx="558164" cy="9829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ED94658-F132-4EB3-8248-502B00874F67}"/>
              </a:ext>
            </a:extLst>
          </p:cNvPr>
          <p:cNvSpPr txBox="1"/>
          <p:nvPr/>
        </p:nvSpPr>
        <p:spPr>
          <a:xfrm>
            <a:off x="7439615" y="3577239"/>
            <a:ext cx="1834038" cy="33855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00150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2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B2DB6-36EE-4DE5-8971-BD3E3269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Git: Distributed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A6774-8761-4AEF-AC24-925E6B6F4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311159" cy="25462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is a </a:t>
            </a:r>
            <a:r>
              <a:rPr lang="en-US" b="1" dirty="0">
                <a:solidFill>
                  <a:srgbClr val="FFC000"/>
                </a:solidFill>
              </a:rPr>
              <a:t>distributed</a:t>
            </a:r>
            <a:r>
              <a:rPr lang="en-US" dirty="0"/>
              <a:t> version control system.</a:t>
            </a:r>
          </a:p>
          <a:p>
            <a:r>
              <a:rPr lang="en-US" dirty="0"/>
              <a:t>Everyone has a copy of the </a:t>
            </a:r>
            <a:r>
              <a:rPr lang="en-US" b="1" dirty="0">
                <a:solidFill>
                  <a:srgbClr val="FFC000"/>
                </a:solidFill>
              </a:rPr>
              <a:t>repository</a:t>
            </a:r>
          </a:p>
          <a:p>
            <a:r>
              <a:rPr lang="en-US" dirty="0"/>
              <a:t>May or may not have central repository</a:t>
            </a:r>
          </a:p>
          <a:p>
            <a:r>
              <a:rPr lang="en-US" dirty="0"/>
              <a:t>Commits are </a:t>
            </a:r>
            <a:r>
              <a:rPr lang="en-US" b="1" dirty="0">
                <a:solidFill>
                  <a:srgbClr val="FFC000"/>
                </a:solidFill>
              </a:rPr>
              <a:t>local</a:t>
            </a:r>
            <a:r>
              <a:rPr lang="en-US" dirty="0"/>
              <a:t> until they are </a:t>
            </a:r>
            <a:r>
              <a:rPr lang="en-US" b="1" dirty="0">
                <a:solidFill>
                  <a:srgbClr val="FFC000"/>
                </a:solidFill>
              </a:rPr>
              <a:t>pushed</a:t>
            </a:r>
          </a:p>
          <a:p>
            <a:r>
              <a:rPr lang="en-US" dirty="0"/>
              <a:t>“Commit early and often” (low cost)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FEA9D5-129D-45D2-95D4-B3D4B3CF2C7A}"/>
              </a:ext>
            </a:extLst>
          </p:cNvPr>
          <p:cNvGrpSpPr>
            <a:grpSpLocks noChangeAspect="1"/>
          </p:cNvGrpSpPr>
          <p:nvPr/>
        </p:nvGrpSpPr>
        <p:grpSpPr>
          <a:xfrm>
            <a:off x="6464955" y="4273021"/>
            <a:ext cx="1522248" cy="1522248"/>
            <a:chOff x="6481442" y="4122414"/>
            <a:chExt cx="1954249" cy="19542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A4D1FE77-A40A-4FAB-B2BC-F987BD046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81442" y="4122414"/>
              <a:ext cx="1954249" cy="19542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E821767-CEBE-470C-8592-3049EF70C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75337" y="4879729"/>
              <a:ext cx="1053101" cy="42519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6FFF1F-F816-4E57-BDA1-501CC844AA51}"/>
              </a:ext>
            </a:extLst>
          </p:cNvPr>
          <p:cNvGrpSpPr>
            <a:grpSpLocks noChangeAspect="1"/>
          </p:cNvGrpSpPr>
          <p:nvPr/>
        </p:nvGrpSpPr>
        <p:grpSpPr>
          <a:xfrm>
            <a:off x="8023155" y="2096064"/>
            <a:ext cx="1653547" cy="1377955"/>
            <a:chOff x="8014635" y="1559427"/>
            <a:chExt cx="1833343" cy="152778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295B779-569B-4498-9009-96E957F5B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14635" y="1559427"/>
              <a:ext cx="1833343" cy="152778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BA738BF9-F172-4E2A-AA92-746DB7B53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96442" y="2015567"/>
              <a:ext cx="1475534" cy="595747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9E234F-E67D-4A62-8A40-A68B21B8AD08}"/>
              </a:ext>
            </a:extLst>
          </p:cNvPr>
          <p:cNvGrpSpPr>
            <a:grpSpLocks noChangeAspect="1"/>
          </p:cNvGrpSpPr>
          <p:nvPr/>
        </p:nvGrpSpPr>
        <p:grpSpPr>
          <a:xfrm>
            <a:off x="9640750" y="4251153"/>
            <a:ext cx="1522248" cy="1522248"/>
            <a:chOff x="9112403" y="3965330"/>
            <a:chExt cx="1954249" cy="1954249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972E5BE-1A73-4AA2-BC3D-E787B1523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12403" y="3965330"/>
              <a:ext cx="1954249" cy="195424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87DE17B0-934A-4ED3-9D65-5D0A316AA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03843" y="4729859"/>
              <a:ext cx="1053101" cy="425190"/>
            </a:xfrm>
            <a:prstGeom prst="rect">
              <a:avLst/>
            </a:prstGeom>
          </p:spPr>
        </p:pic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7953CC-8320-477B-A396-28622A6EA18E}"/>
              </a:ext>
            </a:extLst>
          </p:cNvPr>
          <p:cNvCxnSpPr>
            <a:cxnSpLocks/>
          </p:cNvCxnSpPr>
          <p:nvPr/>
        </p:nvCxnSpPr>
        <p:spPr>
          <a:xfrm flipV="1">
            <a:off x="7472245" y="3324293"/>
            <a:ext cx="1029917" cy="1140797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B3035C-DC14-499D-85B5-F20B0D9A7C8F}"/>
              </a:ext>
            </a:extLst>
          </p:cNvPr>
          <p:cNvCxnSpPr>
            <a:cxnSpLocks/>
          </p:cNvCxnSpPr>
          <p:nvPr/>
        </p:nvCxnSpPr>
        <p:spPr>
          <a:xfrm flipH="1" flipV="1">
            <a:off x="9197695" y="3324293"/>
            <a:ext cx="940429" cy="1151419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29B0D5-B435-4D1C-ADB8-67FBAFE354D8}"/>
              </a:ext>
            </a:extLst>
          </p:cNvPr>
          <p:cNvCxnSpPr>
            <a:cxnSpLocks/>
          </p:cNvCxnSpPr>
          <p:nvPr/>
        </p:nvCxnSpPr>
        <p:spPr>
          <a:xfrm>
            <a:off x="7987203" y="5283293"/>
            <a:ext cx="1653547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31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CEE82-2213-4CA7-AB87-4606D810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 for a demonstration…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7AB51-D77D-4E0F-B3DF-B867A0BBF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1200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There are many tools that can be used for Git repositories.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support the </a:t>
            </a:r>
            <a:r>
              <a:rPr lang="en-US" dirty="0" err="1">
                <a:hlinkClick r:id="rId2"/>
              </a:rPr>
              <a:t>SourceTree</a:t>
            </a:r>
            <a:r>
              <a:rPr lang="en-US" dirty="0"/>
              <a:t> GUI app on Windows and MacOS.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Recommendations for command line (you’ll need one of these):</a:t>
            </a:r>
          </a:p>
          <a:p>
            <a:r>
              <a:rPr lang="en-US" dirty="0"/>
              <a:t>Windows 10 – </a:t>
            </a:r>
            <a:r>
              <a:rPr lang="en-US" dirty="0">
                <a:hlinkClick r:id="rId3"/>
              </a:rPr>
              <a:t>Windows Subsystem for Linux</a:t>
            </a:r>
            <a:r>
              <a:rPr lang="en-US" dirty="0"/>
              <a:t> (i.e., Ubuntu on Windows)</a:t>
            </a:r>
          </a:p>
          <a:p>
            <a:r>
              <a:rPr lang="en-US" dirty="0"/>
              <a:t>Windows 7-8 – </a:t>
            </a:r>
            <a:r>
              <a:rPr lang="en-US" dirty="0">
                <a:hlinkClick r:id="rId4"/>
              </a:rPr>
              <a:t>MSYS2</a:t>
            </a:r>
            <a:r>
              <a:rPr lang="en-US" dirty="0"/>
              <a:t> </a:t>
            </a:r>
          </a:p>
          <a:p>
            <a:r>
              <a:rPr lang="en-US" dirty="0"/>
              <a:t>Prev. Win. – </a:t>
            </a:r>
            <a:r>
              <a:rPr lang="en-US" dirty="0">
                <a:hlinkClick r:id="rId5"/>
              </a:rPr>
              <a:t>…What is wrong with you?</a:t>
            </a:r>
            <a:endParaRPr lang="en-US" dirty="0"/>
          </a:p>
          <a:p>
            <a:r>
              <a:rPr lang="en-US" dirty="0"/>
              <a:t>MacOS – Type ‘git’ from a terminal.</a:t>
            </a:r>
          </a:p>
        </p:txBody>
      </p:sp>
    </p:spTree>
    <p:extLst>
      <p:ext uri="{BB962C8B-B14F-4D97-AF65-F5344CB8AC3E}">
        <p14:creationId xmlns:p14="http://schemas.microsoft.com/office/powerpoint/2010/main" val="3946473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1E18-3F59-4917-AD34-0F7E6C71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VCS: Clone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09ED8-C08E-4FF6-943E-2360E983C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55952"/>
            <a:ext cx="10353762" cy="51889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rgbClr val="FFC000"/>
                </a:solidFill>
              </a:rPr>
              <a:t>clone</a:t>
            </a:r>
            <a:r>
              <a:rPr lang="en-US" dirty="0"/>
              <a:t> operation makes a copy of a repository locally.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8BB93DB-D5B0-456F-8A01-295A9ED1053A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2033" y="2779789"/>
            <a:ext cx="1522248" cy="1522248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626BDBB-6008-427F-8325-AE1BC276A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3066" y="3369694"/>
            <a:ext cx="820305" cy="33119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EA4A4C6-F4C3-4FDB-861C-5E5178C3F8C4}"/>
              </a:ext>
            </a:extLst>
          </p:cNvPr>
          <p:cNvGrpSpPr>
            <a:grpSpLocks noChangeAspect="1"/>
          </p:cNvGrpSpPr>
          <p:nvPr/>
        </p:nvGrpSpPr>
        <p:grpSpPr>
          <a:xfrm>
            <a:off x="3468178" y="2965603"/>
            <a:ext cx="1653547" cy="1377955"/>
            <a:chOff x="8014635" y="1559427"/>
            <a:chExt cx="1833343" cy="1527785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D3DD0B5-FDAE-44E9-A2E5-C4D062923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14635" y="1559427"/>
              <a:ext cx="1833343" cy="1527785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72AF1F9-6193-4931-A235-826989E48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96442" y="2015567"/>
              <a:ext cx="1475534" cy="595747"/>
            </a:xfrm>
            <a:prstGeom prst="rect">
              <a:avLst/>
            </a:prstGeom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539D13-DAFD-4DFD-8534-D4D6E99DBC25}"/>
              </a:ext>
            </a:extLst>
          </p:cNvPr>
          <p:cNvCxnSpPr>
            <a:cxnSpLocks/>
          </p:cNvCxnSpPr>
          <p:nvPr/>
        </p:nvCxnSpPr>
        <p:spPr>
          <a:xfrm>
            <a:off x="5419493" y="3639448"/>
            <a:ext cx="1588406" cy="1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6286817-13FC-4BEA-AAF3-EBFC51D9DD11}"/>
              </a:ext>
            </a:extLst>
          </p:cNvPr>
          <p:cNvSpPr txBox="1">
            <a:spLocks/>
          </p:cNvSpPr>
          <p:nvPr/>
        </p:nvSpPr>
        <p:spPr>
          <a:xfrm>
            <a:off x="913794" y="5197374"/>
            <a:ext cx="10353762" cy="518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Note: a clone does not capture any future commits!</a:t>
            </a:r>
          </a:p>
        </p:txBody>
      </p:sp>
    </p:spTree>
    <p:extLst>
      <p:ext uri="{BB962C8B-B14F-4D97-AF65-F5344CB8AC3E}">
        <p14:creationId xmlns:p14="http://schemas.microsoft.com/office/powerpoint/2010/main" val="338261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4512</TotalTime>
  <Words>359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Calibri</vt:lpstr>
      <vt:lpstr>Rockwell</vt:lpstr>
      <vt:lpstr>Damask</vt:lpstr>
      <vt:lpstr>Software Engineering</vt:lpstr>
      <vt:lpstr>What is Software Engineering?</vt:lpstr>
      <vt:lpstr>Flow Charts</vt:lpstr>
      <vt:lpstr>Pseudocode</vt:lpstr>
      <vt:lpstr>Version Control: Why?</vt:lpstr>
      <vt:lpstr>Version Control Basics</vt:lpstr>
      <vt:lpstr>Git: Distributed Version Control</vt:lpstr>
      <vt:lpstr>And now for a demonstration…</vt:lpstr>
      <vt:lpstr>Distributed VCS: Clone</vt:lpstr>
      <vt:lpstr>Distributed VCS: Commit</vt:lpstr>
      <vt:lpstr>Distributed VCS: Push</vt:lpstr>
      <vt:lpstr>Distributed VCS: Pull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Blanchard, Jeremiah J</dc:creator>
  <cp:lastModifiedBy>Jeremiah Blanchard</cp:lastModifiedBy>
  <cp:revision>171</cp:revision>
  <dcterms:created xsi:type="dcterms:W3CDTF">2017-08-16T14:30:14Z</dcterms:created>
  <dcterms:modified xsi:type="dcterms:W3CDTF">2018-04-30T21:30:52Z</dcterms:modified>
</cp:coreProperties>
</file>