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65" r:id="rId3"/>
    <p:sldId id="267" r:id="rId4"/>
    <p:sldId id="266" r:id="rId5"/>
    <p:sldId id="271" r:id="rId6"/>
    <p:sldId id="270" r:id="rId7"/>
    <p:sldId id="268" r:id="rId8"/>
    <p:sldId id="269" r:id="rId9"/>
    <p:sldId id="272" r:id="rId10"/>
    <p:sldId id="273" r:id="rId11"/>
    <p:sldId id="275" r:id="rId12"/>
    <p:sldId id="276" r:id="rId13"/>
    <p:sldId id="282" r:id="rId14"/>
    <p:sldId id="283" r:id="rId15"/>
    <p:sldId id="285" r:id="rId16"/>
    <p:sldId id="286" r:id="rId17"/>
    <p:sldId id="28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4000"/>
    <a:srgbClr val="002000"/>
    <a:srgbClr val="00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95" d="100"/>
          <a:sy n="95" d="100"/>
        </p:scale>
        <p:origin x="3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55DF-22C0-4ED8-A88F-3C780402F07E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99ECB-65E1-4E2F-9957-6862CF89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36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E9E8-4DF3-4B6F-9729-FDD0043B2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884" y="0"/>
            <a:ext cx="10809723" cy="1237673"/>
          </a:xfrm>
        </p:spPr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8519B76-526F-4CFB-8E5F-E3D72B20E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9855" y="1565734"/>
            <a:ext cx="7965412" cy="188250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“Programs must be written for people to read, and only incidentally for machines to execute.”</a:t>
            </a:r>
          </a:p>
          <a:p>
            <a:endParaRPr lang="en-US" dirty="0"/>
          </a:p>
          <a:p>
            <a:r>
              <a:rPr lang="en-US" i="1" dirty="0"/>
              <a:t>– H. </a:t>
            </a:r>
            <a:r>
              <a:rPr lang="en-US" i="1" dirty="0" err="1"/>
              <a:t>Ableson</a:t>
            </a:r>
            <a:r>
              <a:rPr lang="en-US" i="1" dirty="0"/>
              <a:t> &amp; G. Sussman</a:t>
            </a:r>
            <a:br>
              <a:rPr lang="en-US" i="1" dirty="0"/>
            </a:br>
            <a:r>
              <a:rPr lang="en-US" i="1" dirty="0"/>
              <a:t>“The Structure and Interpretation of Computer Programs”</a:t>
            </a:r>
          </a:p>
        </p:txBody>
      </p:sp>
    </p:spTree>
    <p:extLst>
      <p:ext uri="{BB962C8B-B14F-4D97-AF65-F5344CB8AC3E}">
        <p14:creationId xmlns:p14="http://schemas.microsoft.com/office/powerpoint/2010/main" val="4118568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7C6E-7106-4384-8A48-0E5DE5EE3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449"/>
            <a:ext cx="10353761" cy="1103437"/>
          </a:xfrm>
        </p:spPr>
        <p:txBody>
          <a:bodyPr/>
          <a:lstStyle/>
          <a:p>
            <a:r>
              <a:rPr lang="en-US" dirty="0"/>
              <a:t>Static Class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4D7C3-D48F-4779-B4D7-DDDA6962A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81375"/>
            <a:ext cx="10353762" cy="519814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rgbClr val="FFC000"/>
                </a:solidFill>
              </a:rPr>
              <a:t>static variable</a:t>
            </a:r>
            <a:r>
              <a:rPr lang="en-US" dirty="0"/>
              <a:t> or </a:t>
            </a:r>
            <a:r>
              <a:rPr lang="en-US" b="1" dirty="0">
                <a:solidFill>
                  <a:srgbClr val="FFC000"/>
                </a:solidFill>
              </a:rPr>
              <a:t>static method </a:t>
            </a:r>
            <a:r>
              <a:rPr lang="en-US" dirty="0"/>
              <a:t>exists in a class and outside of any particular object: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40938C-A0C3-4EF2-AF0F-9EAF891EAE43}"/>
              </a:ext>
            </a:extLst>
          </p:cNvPr>
          <p:cNvSpPr txBox="1"/>
          <p:nvPr/>
        </p:nvSpPr>
        <p:spPr>
          <a:xfrm>
            <a:off x="4155038" y="1694070"/>
            <a:ext cx="4523207" cy="4942085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Morty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final </a:t>
            </a:r>
            <a:r>
              <a:rPr lang="en-US" sz="1400" dirty="0" err="1">
                <a:latin typeface="Consolas" panose="020B0609020204030204" pitchFamily="49" charset="0"/>
              </a:rPr>
              <a:t>maxLevel</a:t>
            </a:r>
            <a:r>
              <a:rPr lang="en-US" sz="1400" dirty="0">
                <a:latin typeface="Consolas" panose="020B0609020204030204" pitchFamily="49" charset="0"/>
              </a:rPr>
              <a:t> = 100;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private static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mortyCount</a:t>
            </a:r>
            <a:r>
              <a:rPr lang="en-US" sz="1400" dirty="0">
                <a:latin typeface="Consolas" panose="020B0609020204030204" pitchFamily="49" charset="0"/>
              </a:rPr>
              <a:t> = 0;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private String name;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private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 = 0;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Morty(String _name,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_level)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name = _name;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level = _level;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mortyCount</a:t>
            </a:r>
            <a:r>
              <a:rPr lang="en-US" sz="1400" dirty="0">
                <a:latin typeface="Consolas" panose="020B0609020204030204" pitchFamily="49" charset="0"/>
              </a:rPr>
              <a:t>++;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getCount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return </a:t>
            </a:r>
            <a:r>
              <a:rPr lang="en-US" sz="1400" dirty="0" err="1">
                <a:latin typeface="Consolas" panose="020B0609020204030204" pitchFamily="49" charset="0"/>
              </a:rPr>
              <a:t>mortyCount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69231A-F031-493C-9868-265A25882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471157"/>
              </p:ext>
            </p:extLst>
          </p:nvPr>
        </p:nvGraphicFramePr>
        <p:xfrm>
          <a:off x="3793295" y="1694070"/>
          <a:ext cx="361742" cy="4942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9420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A9B0F02E-CBAD-49EE-A9AB-5F6B6B9559E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155670" y="3995835"/>
            <a:ext cx="4942086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Monster.java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2639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44A8D-246F-4D4C-9B18-202D12FF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58" y="209076"/>
            <a:ext cx="10353761" cy="1326321"/>
          </a:xfrm>
        </p:spPr>
        <p:txBody>
          <a:bodyPr/>
          <a:lstStyle/>
          <a:p>
            <a:r>
              <a:rPr lang="en-US" dirty="0"/>
              <a:t>The Object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238C5-24D3-41E6-B983-E6071F2E1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70728"/>
            <a:ext cx="10353762" cy="45808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All objects in Java are derived from (inherit from) the </a:t>
            </a:r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Object</a:t>
            </a:r>
            <a:r>
              <a:rPr lang="en-US" dirty="0"/>
              <a:t> class: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EEBC7-346A-4636-836F-9D5641CF4AC7}"/>
              </a:ext>
            </a:extLst>
          </p:cNvPr>
          <p:cNvSpPr txBox="1"/>
          <p:nvPr/>
        </p:nvSpPr>
        <p:spPr>
          <a:xfrm>
            <a:off x="3005295" y="1894696"/>
            <a:ext cx="6806186" cy="3483685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</a:rPr>
              <a:t>pocketmortys.characters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MyProgram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myMorty</a:t>
            </a:r>
            <a:r>
              <a:rPr lang="en-US" sz="1400" dirty="0">
                <a:latin typeface="Consolas" panose="020B0609020204030204" pitchFamily="49" charset="0"/>
              </a:rPr>
              <a:t> = new Morty("Scruffy");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if (</a:t>
            </a:r>
            <a:r>
              <a:rPr lang="en-US" sz="1400" dirty="0" err="1">
                <a:latin typeface="Consolas" panose="020B0609020204030204" pitchFamily="49" charset="0"/>
              </a:rPr>
              <a:t>myMorty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FF00"/>
                </a:solidFill>
                <a:latin typeface="Consolas" panose="020B0609020204030204" pitchFamily="49" charset="0"/>
              </a:rPr>
              <a:t>instanceof</a:t>
            </a:r>
            <a:r>
              <a:rPr lang="en-US" sz="1400" dirty="0">
                <a:latin typeface="Consolas" panose="020B0609020204030204" pitchFamily="49" charset="0"/>
              </a:rPr>
              <a:t> Object)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("My Morty is an object.");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else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("Do not objectify the Morty!");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42C5D9-CBAE-4C34-BED5-5E8750BC5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477080"/>
              </p:ext>
            </p:extLst>
          </p:nvPr>
        </p:nvGraphicFramePr>
        <p:xfrm>
          <a:off x="2643552" y="1894696"/>
          <a:ext cx="361742" cy="34836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4836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1E2C9B86-C5BA-400E-8DC2-C4A3524D0AF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32432" y="3467261"/>
            <a:ext cx="3483685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Monster.java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44C904-8500-4476-9B8A-1C2BE1C29F34}"/>
              </a:ext>
            </a:extLst>
          </p:cNvPr>
          <p:cNvSpPr txBox="1"/>
          <p:nvPr/>
        </p:nvSpPr>
        <p:spPr>
          <a:xfrm>
            <a:off x="2304997" y="5720986"/>
            <a:ext cx="7506484" cy="29013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My Morty is an object.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C7DD9404-73A4-4FCB-9026-94BB51ABD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0228" y="5415818"/>
            <a:ext cx="124432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3ED8198-ACC0-4DF1-A171-280636AA1689}"/>
              </a:ext>
            </a:extLst>
          </p:cNvPr>
          <p:cNvSpPr txBox="1">
            <a:spLocks/>
          </p:cNvSpPr>
          <p:nvPr/>
        </p:nvSpPr>
        <p:spPr>
          <a:xfrm>
            <a:off x="913794" y="6096977"/>
            <a:ext cx="10353762" cy="45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We can check an object for class membership using the </a:t>
            </a:r>
            <a:r>
              <a:rPr lang="en-US" b="1" dirty="0" err="1">
                <a:solidFill>
                  <a:srgbClr val="FFC000"/>
                </a:solidFill>
              </a:rPr>
              <a:t>instanceof</a:t>
            </a:r>
            <a:r>
              <a:rPr lang="en-US" dirty="0"/>
              <a:t> keyword.</a:t>
            </a:r>
          </a:p>
        </p:txBody>
      </p:sp>
    </p:spTree>
    <p:extLst>
      <p:ext uri="{BB962C8B-B14F-4D97-AF65-F5344CB8AC3E}">
        <p14:creationId xmlns:p14="http://schemas.microsoft.com/office/powerpoint/2010/main" val="38743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02AE-105B-4B1E-B5E6-07975337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4715"/>
            <a:ext cx="10353761" cy="1093441"/>
          </a:xfrm>
        </p:spPr>
        <p:txBody>
          <a:bodyPr/>
          <a:lstStyle/>
          <a:p>
            <a:r>
              <a:rPr lang="en-US" dirty="0"/>
              <a:t>Nested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FAC1D-7159-4DE6-815D-14AF32337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84947"/>
            <a:ext cx="10353762" cy="42830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At times, it may be valuable to </a:t>
            </a:r>
            <a:r>
              <a:rPr lang="en-US" b="1" dirty="0">
                <a:solidFill>
                  <a:srgbClr val="FFC000"/>
                </a:solidFill>
              </a:rPr>
              <a:t>nest</a:t>
            </a:r>
            <a:r>
              <a:rPr lang="en-US" dirty="0"/>
              <a:t> one class inside of another: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F7ECE5-FAB7-4971-BA01-432C80F4EC07}"/>
              </a:ext>
            </a:extLst>
          </p:cNvPr>
          <p:cNvSpPr txBox="1"/>
          <p:nvPr/>
        </p:nvSpPr>
        <p:spPr>
          <a:xfrm>
            <a:off x="915849" y="1637277"/>
            <a:ext cx="5085718" cy="4694772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Monster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class Attack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String name = "Some attack";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damage = 1;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public Attack(String name,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damage) {…}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public String </a:t>
            </a:r>
            <a:r>
              <a:rPr lang="en-US" sz="1400" dirty="0" err="1">
                <a:latin typeface="Consolas" panose="020B0609020204030204" pitchFamily="49" charset="0"/>
              </a:rPr>
              <a:t>getName</a:t>
            </a:r>
            <a:r>
              <a:rPr lang="en-US" sz="1400" dirty="0">
                <a:latin typeface="Consolas" panose="020B0609020204030204" pitchFamily="49" charset="0"/>
              </a:rPr>
              <a:t>() {…}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public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getDamage</a:t>
            </a:r>
            <a:r>
              <a:rPr lang="en-US" sz="1400" dirty="0">
                <a:latin typeface="Consolas" panose="020B0609020204030204" pitchFamily="49" charset="0"/>
              </a:rPr>
              <a:t>() {…}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private String name;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private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 = 0;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private Attack </a:t>
            </a:r>
            <a:r>
              <a:rPr lang="en-US" sz="1400" dirty="0" err="1">
                <a:latin typeface="Consolas" panose="020B0609020204030204" pitchFamily="49" charset="0"/>
              </a:rPr>
              <a:t>attack</a:t>
            </a:r>
            <a:r>
              <a:rPr lang="en-US" sz="1400" dirty="0">
                <a:latin typeface="Consolas" panose="020B0609020204030204" pitchFamily="49" charset="0"/>
              </a:rPr>
              <a:t> = new Attack();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Monster(String name,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level) {…}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Attack </a:t>
            </a:r>
            <a:r>
              <a:rPr lang="en-US" sz="1400" dirty="0" err="1">
                <a:latin typeface="Consolas" panose="020B0609020204030204" pitchFamily="49" charset="0"/>
              </a:rPr>
              <a:t>getAttack</a:t>
            </a:r>
            <a:r>
              <a:rPr lang="en-US" sz="1400" dirty="0">
                <a:latin typeface="Consolas" panose="020B0609020204030204" pitchFamily="49" charset="0"/>
              </a:rPr>
              <a:t>() {…}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</a:rPr>
              <a:t>setAttack</a:t>
            </a:r>
            <a:r>
              <a:rPr lang="en-US" sz="1400" dirty="0">
                <a:latin typeface="Consolas" panose="020B0609020204030204" pitchFamily="49" charset="0"/>
              </a:rPr>
              <a:t>(Attack _attack) {…}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01C1BD-0A28-4410-829C-3452786B6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202062"/>
              </p:ext>
            </p:extLst>
          </p:nvPr>
        </p:nvGraphicFramePr>
        <p:xfrm>
          <a:off x="554106" y="1641749"/>
          <a:ext cx="361742" cy="4690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6903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4B371C58-F538-41E2-8131-71E287241CD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1959865" y="3815386"/>
            <a:ext cx="4694775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Monster.java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EA918-4D16-4CC6-85F9-D60B60361CE7}"/>
              </a:ext>
            </a:extLst>
          </p:cNvPr>
          <p:cNvSpPr txBox="1"/>
          <p:nvPr/>
        </p:nvSpPr>
        <p:spPr>
          <a:xfrm>
            <a:off x="6781639" y="1637274"/>
            <a:ext cx="5105560" cy="3959129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MyProgram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Monster.Attack</a:t>
            </a:r>
            <a:r>
              <a:rPr lang="en-US" sz="1400" dirty="0">
                <a:latin typeface="Consolas" panose="020B0609020204030204" pitchFamily="49" charset="0"/>
              </a:rPr>
              <a:t> crush;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crush = new </a:t>
            </a:r>
            <a:r>
              <a:rPr lang="en-US" sz="1400" dirty="0" err="1">
                <a:latin typeface="Consolas" panose="020B0609020204030204" pitchFamily="49" charset="0"/>
              </a:rPr>
              <a:t>Monster.Attack</a:t>
            </a:r>
            <a:r>
              <a:rPr lang="en-US" sz="1400" dirty="0">
                <a:latin typeface="Consolas" panose="020B0609020204030204" pitchFamily="49" charset="0"/>
              </a:rPr>
              <a:t>("Crush", 10);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Monster chu = new Monster("</a:t>
            </a:r>
            <a:r>
              <a:rPr lang="en-US" sz="1400" dirty="0" err="1">
                <a:latin typeface="Consolas" panose="020B0609020204030204" pitchFamily="49" charset="0"/>
              </a:rPr>
              <a:t>Pika</a:t>
            </a:r>
            <a:r>
              <a:rPr lang="en-US" sz="1400" dirty="0">
                <a:latin typeface="Consolas" panose="020B0609020204030204" pitchFamily="49" charset="0"/>
              </a:rPr>
              <a:t>", 2);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chu.setAttack</a:t>
            </a:r>
            <a:r>
              <a:rPr lang="en-US" sz="1400" dirty="0">
                <a:latin typeface="Consolas" panose="020B0609020204030204" pitchFamily="49" charset="0"/>
              </a:rPr>
              <a:t>(crush);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String attack = </a:t>
            </a:r>
            <a:r>
              <a:rPr lang="en-US" sz="1400" dirty="0" err="1">
                <a:latin typeface="Consolas" panose="020B0609020204030204" pitchFamily="49" charset="0"/>
              </a:rPr>
              <a:t>chu.getAttack</a:t>
            </a:r>
            <a:r>
              <a:rPr lang="en-US" sz="1400" dirty="0">
                <a:latin typeface="Consolas" panose="020B0609020204030204" pitchFamily="49" charset="0"/>
              </a:rPr>
              <a:t>().</a:t>
            </a:r>
            <a:r>
              <a:rPr lang="en-US" sz="1400" dirty="0" err="1">
                <a:latin typeface="Consolas" panose="020B0609020204030204" pitchFamily="49" charset="0"/>
              </a:rPr>
              <a:t>getName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</a:t>
            </a:r>
            <a:r>
              <a:rPr lang="en-US" sz="1400" dirty="0">
                <a:latin typeface="Consolas" panose="020B0609020204030204" pitchFamily="49" charset="0"/>
              </a:rPr>
              <a:t>("New attack: 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(attack);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FC0C82-932C-4607-A0BA-6F3EE860A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391317"/>
              </p:ext>
            </p:extLst>
          </p:nvPr>
        </p:nvGraphicFramePr>
        <p:xfrm>
          <a:off x="6419895" y="1637275"/>
          <a:ext cx="361742" cy="39591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9591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D5069787-8618-4CDC-8E7B-4B1F4A88BBD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271054" y="3447562"/>
            <a:ext cx="3959128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MyProgram.java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6AC9C-972D-4F66-BE16-491E09DD4730}"/>
              </a:ext>
            </a:extLst>
          </p:cNvPr>
          <p:cNvSpPr txBox="1"/>
          <p:nvPr/>
        </p:nvSpPr>
        <p:spPr>
          <a:xfrm>
            <a:off x="6081341" y="6021936"/>
            <a:ext cx="5805858" cy="310113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New Attack: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999CCF-BCF7-4DEE-8E40-E302986A82C9}"/>
              </a:ext>
            </a:extLst>
          </p:cNvPr>
          <p:cNvSpPr txBox="1"/>
          <p:nvPr/>
        </p:nvSpPr>
        <p:spPr>
          <a:xfrm>
            <a:off x="7074068" y="5988595"/>
            <a:ext cx="859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Crush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9561E382-DEE1-4B4F-B51C-6D27AF9C7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6572" y="5698289"/>
            <a:ext cx="8666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759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0" grpId="0" animBg="1"/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02AE-105B-4B1E-B5E6-07975337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4715"/>
            <a:ext cx="10353761" cy="1093441"/>
          </a:xfrm>
        </p:spPr>
        <p:txBody>
          <a:bodyPr/>
          <a:lstStyle/>
          <a:p>
            <a:r>
              <a:rPr lang="en-US" dirty="0"/>
              <a:t>Inner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FAC1D-7159-4DE6-815D-14AF32337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43498"/>
            <a:ext cx="10353762" cy="42830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If we want nested classes tied to a particular object, we can use </a:t>
            </a:r>
            <a:r>
              <a:rPr lang="en-US" b="1" dirty="0">
                <a:solidFill>
                  <a:srgbClr val="FFC000"/>
                </a:solidFill>
              </a:rPr>
              <a:t>inner</a:t>
            </a:r>
            <a:r>
              <a:rPr lang="en-US" dirty="0"/>
              <a:t> classes: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F7ECE5-FAB7-4971-BA01-432C80F4EC07}"/>
              </a:ext>
            </a:extLst>
          </p:cNvPr>
          <p:cNvSpPr txBox="1"/>
          <p:nvPr/>
        </p:nvSpPr>
        <p:spPr>
          <a:xfrm>
            <a:off x="1211485" y="1637277"/>
            <a:ext cx="5085718" cy="422955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Monster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class Attack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String name = "Some attack";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damage = 1;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public Attack(String name,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damage) {…}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public String </a:t>
            </a:r>
            <a:r>
              <a:rPr lang="en-US" sz="1400" dirty="0" err="1">
                <a:latin typeface="Consolas" panose="020B0609020204030204" pitchFamily="49" charset="0"/>
              </a:rPr>
              <a:t>getParentName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return Monster.this.name;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private String name;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private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 = 0;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Monster(String name,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level) {…}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01C1BD-0A28-4410-829C-3452786B6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308119"/>
              </p:ext>
            </p:extLst>
          </p:nvPr>
        </p:nvGraphicFramePr>
        <p:xfrm>
          <a:off x="849742" y="1641749"/>
          <a:ext cx="361742" cy="42250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2250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4B371C58-F538-41E2-8131-71E287241CD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1431620" y="3582777"/>
            <a:ext cx="4229557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Monster.java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EA918-4D16-4CC6-85F9-D60B60361CE7}"/>
              </a:ext>
            </a:extLst>
          </p:cNvPr>
          <p:cNvSpPr txBox="1"/>
          <p:nvPr/>
        </p:nvSpPr>
        <p:spPr>
          <a:xfrm>
            <a:off x="7077275" y="1637274"/>
            <a:ext cx="4610547" cy="3670371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MyProgram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Monster chu = new Monster("</a:t>
            </a:r>
            <a:r>
              <a:rPr lang="en-US" sz="1400" dirty="0" err="1">
                <a:latin typeface="Consolas" panose="020B0609020204030204" pitchFamily="49" charset="0"/>
              </a:rPr>
              <a:t>Pika</a:t>
            </a:r>
            <a:r>
              <a:rPr lang="en-US" sz="1400" dirty="0">
                <a:latin typeface="Consolas" panose="020B0609020204030204" pitchFamily="49" charset="0"/>
              </a:rPr>
              <a:t>", 2);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Monster.Attack</a:t>
            </a:r>
            <a:r>
              <a:rPr lang="en-US" sz="1400" dirty="0">
                <a:latin typeface="Consolas" panose="020B0609020204030204" pitchFamily="49" charset="0"/>
              </a:rPr>
              <a:t> crush;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crush = </a:t>
            </a:r>
            <a:r>
              <a:rPr lang="en-US" sz="1400" dirty="0" err="1">
                <a:latin typeface="Consolas" panose="020B0609020204030204" pitchFamily="49" charset="0"/>
              </a:rPr>
              <a:t>chu.new</a:t>
            </a:r>
            <a:r>
              <a:rPr lang="en-US" sz="1400" dirty="0">
                <a:latin typeface="Consolas" panose="020B0609020204030204" pitchFamily="49" charset="0"/>
              </a:rPr>
              <a:t> Attack("Crush", 10);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String name = </a:t>
            </a:r>
            <a:r>
              <a:rPr lang="en-US" sz="1400" dirty="0" err="1">
                <a:latin typeface="Consolas" panose="020B0609020204030204" pitchFamily="49" charset="0"/>
              </a:rPr>
              <a:t>crush.getParentName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</a:t>
            </a:r>
            <a:r>
              <a:rPr lang="en-US" sz="1400" dirty="0">
                <a:latin typeface="Consolas" panose="020B0609020204030204" pitchFamily="49" charset="0"/>
              </a:rPr>
              <a:t>(“Parent Name: 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(name);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FC0C82-932C-4607-A0BA-6F3EE860A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176475"/>
              </p:ext>
            </p:extLst>
          </p:nvPr>
        </p:nvGraphicFramePr>
        <p:xfrm>
          <a:off x="6715531" y="1637275"/>
          <a:ext cx="361742" cy="3680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6703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D5069787-8618-4CDC-8E7B-4B1F4A88BBD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711069" y="3303183"/>
            <a:ext cx="3670370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MyProgram.java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6AC9C-972D-4F66-BE16-491E09DD4730}"/>
              </a:ext>
            </a:extLst>
          </p:cNvPr>
          <p:cNvSpPr txBox="1"/>
          <p:nvPr/>
        </p:nvSpPr>
        <p:spPr>
          <a:xfrm>
            <a:off x="6376977" y="5623174"/>
            <a:ext cx="5310845" cy="243658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Parent Name: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999CCF-BCF7-4DEE-8E40-E302986A82C9}"/>
              </a:ext>
            </a:extLst>
          </p:cNvPr>
          <p:cNvSpPr txBox="1"/>
          <p:nvPr/>
        </p:nvSpPr>
        <p:spPr>
          <a:xfrm>
            <a:off x="7452204" y="5589832"/>
            <a:ext cx="859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Pika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9561E382-DEE1-4B4F-B51C-6D27AF9C7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2208" y="5299526"/>
            <a:ext cx="8666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79CCAAE-A311-43B8-8C43-CD47C717CC4E}"/>
              </a:ext>
            </a:extLst>
          </p:cNvPr>
          <p:cNvSpPr txBox="1">
            <a:spLocks/>
          </p:cNvSpPr>
          <p:nvPr/>
        </p:nvSpPr>
        <p:spPr>
          <a:xfrm>
            <a:off x="913795" y="6111896"/>
            <a:ext cx="10353762" cy="4283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Inner class objects are tied to the parent object and can access their private elements.</a:t>
            </a:r>
          </a:p>
        </p:txBody>
      </p:sp>
    </p:spTree>
    <p:extLst>
      <p:ext uri="{BB962C8B-B14F-4D97-AF65-F5344CB8AC3E}">
        <p14:creationId xmlns:p14="http://schemas.microsoft.com/office/powerpoint/2010/main" val="416206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0" grpId="0" animBg="1"/>
      <p:bldP spid="11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02AE-105B-4B1E-B5E6-07975337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37502"/>
            <a:ext cx="10353761" cy="756270"/>
          </a:xfrm>
        </p:spPr>
        <p:txBody>
          <a:bodyPr/>
          <a:lstStyle/>
          <a:p>
            <a:r>
              <a:rPr lang="en-US" dirty="0"/>
              <a:t>Private Nested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FAC1D-7159-4DE6-815D-14AF32337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12866"/>
            <a:ext cx="10353762" cy="42830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If we want a class just for organization, we can use a </a:t>
            </a:r>
            <a:r>
              <a:rPr lang="en-US" b="1" dirty="0">
                <a:solidFill>
                  <a:srgbClr val="FFC000"/>
                </a:solidFill>
              </a:rPr>
              <a:t>private nested class</a:t>
            </a:r>
            <a:r>
              <a:rPr lang="en-US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F7ECE5-FAB7-4971-BA01-432C80F4EC07}"/>
              </a:ext>
            </a:extLst>
          </p:cNvPr>
          <p:cNvSpPr txBox="1"/>
          <p:nvPr/>
        </p:nvSpPr>
        <p:spPr>
          <a:xfrm>
            <a:off x="1080853" y="1417273"/>
            <a:ext cx="5381821" cy="4921648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Monster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latin typeface="Consolas" panose="020B0609020204030204" pitchFamily="49" charset="0"/>
              </a:rPr>
              <a:t> class Attack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String name = "Some attack";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damage = 1;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latin typeface="Consolas" panose="020B0609020204030204" pitchFamily="49" charset="0"/>
              </a:rPr>
              <a:t> Attack(String name,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level) {…}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private String name;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private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 = 0;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private Attack </a:t>
            </a:r>
            <a:r>
              <a:rPr lang="en-US" sz="1400" dirty="0" err="1">
                <a:latin typeface="Consolas" panose="020B0609020204030204" pitchFamily="49" charset="0"/>
              </a:rPr>
              <a:t>attack</a:t>
            </a:r>
            <a:r>
              <a:rPr lang="en-US" sz="1400" dirty="0">
                <a:latin typeface="Consolas" panose="020B0609020204030204" pitchFamily="49" charset="0"/>
              </a:rPr>
              <a:t> = null;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Monster(String name,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level) {…}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String </a:t>
            </a:r>
            <a:r>
              <a:rPr lang="en-US" sz="1400" dirty="0" err="1">
                <a:latin typeface="Consolas" panose="020B0609020204030204" pitchFamily="49" charset="0"/>
              </a:rPr>
              <a:t>getAttack</a:t>
            </a:r>
            <a:r>
              <a:rPr lang="en-US" sz="1400" dirty="0">
                <a:latin typeface="Consolas" panose="020B0609020204030204" pitchFamily="49" charset="0"/>
              </a:rPr>
              <a:t>() { return attack.name; 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</a:rPr>
              <a:t>newAttack</a:t>
            </a:r>
            <a:r>
              <a:rPr lang="en-US" sz="1400" dirty="0">
                <a:latin typeface="Consolas" panose="020B0609020204030204" pitchFamily="49" charset="0"/>
              </a:rPr>
              <a:t>(String name,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damage)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attack = new Attack(name, damage);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01C1BD-0A28-4410-829C-3452786B6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458528"/>
              </p:ext>
            </p:extLst>
          </p:nvPr>
        </p:nvGraphicFramePr>
        <p:xfrm>
          <a:off x="719111" y="1421745"/>
          <a:ext cx="361742" cy="491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9171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4B371C58-F538-41E2-8131-71E287241CD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1908298" y="3708820"/>
            <a:ext cx="4921651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Monster.java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EA918-4D16-4CC6-85F9-D60B60361CE7}"/>
              </a:ext>
            </a:extLst>
          </p:cNvPr>
          <p:cNvSpPr txBox="1"/>
          <p:nvPr/>
        </p:nvSpPr>
        <p:spPr>
          <a:xfrm>
            <a:off x="7228527" y="1417270"/>
            <a:ext cx="4610547" cy="3491611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MyProgram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Monster chu = new Monster("</a:t>
            </a:r>
            <a:r>
              <a:rPr lang="en-US" sz="1400" dirty="0" err="1">
                <a:latin typeface="Consolas" panose="020B0609020204030204" pitchFamily="49" charset="0"/>
              </a:rPr>
              <a:t>Pika</a:t>
            </a:r>
            <a:r>
              <a:rPr lang="en-US" sz="1400" dirty="0">
                <a:latin typeface="Consolas" panose="020B0609020204030204" pitchFamily="49" charset="0"/>
              </a:rPr>
              <a:t>", 2);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chu.newAttack</a:t>
            </a:r>
            <a:r>
              <a:rPr lang="en-US" sz="1400" dirty="0">
                <a:latin typeface="Consolas" panose="020B0609020204030204" pitchFamily="49" charset="0"/>
              </a:rPr>
              <a:t>("Crush", 10);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String name = </a:t>
            </a:r>
            <a:r>
              <a:rPr lang="en-US" sz="1400" dirty="0" err="1">
                <a:latin typeface="Consolas" panose="020B0609020204030204" pitchFamily="49" charset="0"/>
              </a:rPr>
              <a:t>chu.getAttack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</a:t>
            </a:r>
            <a:r>
              <a:rPr lang="en-US" sz="1400" dirty="0">
                <a:latin typeface="Consolas" panose="020B0609020204030204" pitchFamily="49" charset="0"/>
              </a:rPr>
              <a:t>("Attack Name: 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(name);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FC0C82-932C-4607-A0BA-6F3EE860A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096080"/>
              </p:ext>
            </p:extLst>
          </p:nvPr>
        </p:nvGraphicFramePr>
        <p:xfrm>
          <a:off x="6866783" y="1417271"/>
          <a:ext cx="361742" cy="3491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4916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D5069787-8618-4CDC-8E7B-4B1F4A88BBD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951701" y="2993799"/>
            <a:ext cx="3491610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MyProgram.java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6AC9C-972D-4F66-BE16-491E09DD4730}"/>
              </a:ext>
            </a:extLst>
          </p:cNvPr>
          <p:cNvSpPr txBox="1"/>
          <p:nvPr/>
        </p:nvSpPr>
        <p:spPr>
          <a:xfrm>
            <a:off x="6528229" y="5664424"/>
            <a:ext cx="5310845" cy="674497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Attack Name: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999CCF-BCF7-4DEE-8E40-E302986A82C9}"/>
              </a:ext>
            </a:extLst>
          </p:cNvPr>
          <p:cNvSpPr txBox="1"/>
          <p:nvPr/>
        </p:nvSpPr>
        <p:spPr>
          <a:xfrm>
            <a:off x="7603456" y="5631083"/>
            <a:ext cx="859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Crush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9561E382-DEE1-4B4F-B51C-6D27AF9C7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3460" y="5340777"/>
            <a:ext cx="8666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827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0" grpId="0" animBg="1"/>
      <p:bldP spid="11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02AE-105B-4B1E-B5E6-07975337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37501"/>
            <a:ext cx="10353761" cy="730489"/>
          </a:xfrm>
        </p:spPr>
        <p:txBody>
          <a:bodyPr/>
          <a:lstStyle/>
          <a:p>
            <a:r>
              <a:rPr lang="en-US" dirty="0"/>
              <a:t>Local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FAC1D-7159-4DE6-815D-14AF32337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02861"/>
            <a:ext cx="10353762" cy="42830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If we need a class just within a particular method, we can create a </a:t>
            </a:r>
            <a:r>
              <a:rPr lang="en-US" b="1" dirty="0">
                <a:solidFill>
                  <a:srgbClr val="FFC000"/>
                </a:solidFill>
              </a:rPr>
              <a:t>local class</a:t>
            </a:r>
            <a:r>
              <a:rPr lang="en-US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EA918-4D16-4CC6-85F9-D60B60361CE7}"/>
              </a:ext>
            </a:extLst>
          </p:cNvPr>
          <p:cNvSpPr txBox="1"/>
          <p:nvPr/>
        </p:nvSpPr>
        <p:spPr>
          <a:xfrm>
            <a:off x="2477765" y="1279766"/>
            <a:ext cx="7951895" cy="417913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MyProgram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class Monster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String name;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Monster(String name,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level) {…}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Monster chu = new Monster("</a:t>
            </a:r>
            <a:r>
              <a:rPr lang="en-US" sz="1400" dirty="0" err="1">
                <a:latin typeface="Consolas" panose="020B0609020204030204" pitchFamily="49" charset="0"/>
              </a:rPr>
              <a:t>Pika</a:t>
            </a:r>
            <a:r>
              <a:rPr lang="en-US" sz="1400" dirty="0">
                <a:latin typeface="Consolas" panose="020B0609020204030204" pitchFamily="49" charset="0"/>
              </a:rPr>
              <a:t>", 2);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Monster jig = new Monster("Puff", 5);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("Created " + chu.name + " with level " + </a:t>
            </a:r>
            <a:r>
              <a:rPr lang="en-US" sz="1400" dirty="0" err="1">
                <a:latin typeface="Consolas" panose="020B0609020204030204" pitchFamily="49" charset="0"/>
              </a:rPr>
              <a:t>chu.level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("Created " + jig.name + " with level " + </a:t>
            </a:r>
            <a:r>
              <a:rPr lang="en-US" sz="1400" dirty="0" err="1">
                <a:latin typeface="Consolas" panose="020B0609020204030204" pitchFamily="49" charset="0"/>
              </a:rPr>
              <a:t>jig.level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FC0C82-932C-4607-A0BA-6F3EE860A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76735"/>
              </p:ext>
            </p:extLst>
          </p:nvPr>
        </p:nvGraphicFramePr>
        <p:xfrm>
          <a:off x="2116022" y="1279766"/>
          <a:ext cx="361742" cy="41791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1791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D5069787-8618-4CDC-8E7B-4B1F4A88BBD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142822" y="3200056"/>
            <a:ext cx="4179133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MyProgram.java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6AC9C-972D-4F66-BE16-491E09DD4730}"/>
              </a:ext>
            </a:extLst>
          </p:cNvPr>
          <p:cNvSpPr txBox="1"/>
          <p:nvPr/>
        </p:nvSpPr>
        <p:spPr>
          <a:xfrm>
            <a:off x="1777468" y="5870676"/>
            <a:ext cx="8652192" cy="495747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Created </a:t>
            </a:r>
            <a:r>
              <a:rPr lang="en-US" sz="1200" dirty="0" err="1">
                <a:latin typeface="Consolas" panose="020B0609020204030204" pitchFamily="49" charset="0"/>
              </a:rPr>
              <a:t>Pika</a:t>
            </a:r>
            <a:r>
              <a:rPr lang="en-US" sz="1200" dirty="0">
                <a:latin typeface="Consolas" panose="020B0609020204030204" pitchFamily="49" charset="0"/>
              </a:rPr>
              <a:t> with level 2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Created Puff with level 5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9561E382-DEE1-4B4F-B51C-6D27AF9C7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699" y="5547029"/>
            <a:ext cx="8666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541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9461-E19A-4242-8409-CB400FB1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0526"/>
            <a:ext cx="10353761" cy="1326321"/>
          </a:xfrm>
        </p:spPr>
        <p:txBody>
          <a:bodyPr/>
          <a:lstStyle/>
          <a:p>
            <a:r>
              <a:rPr lang="en-US" dirty="0"/>
              <a:t>Static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13DF4-4783-4D11-B1E1-897DC8D41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526847"/>
            <a:ext cx="10353762" cy="51077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We can execute code for a class – outside of a method – via </a:t>
            </a:r>
            <a:r>
              <a:rPr lang="en-US" b="1" dirty="0">
                <a:solidFill>
                  <a:srgbClr val="FFC000"/>
                </a:solidFill>
              </a:rPr>
              <a:t>static initialization</a:t>
            </a:r>
            <a:r>
              <a:rPr lang="en-US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D4A5E-CEA9-401A-900D-B5DE7F5DBC90}"/>
              </a:ext>
            </a:extLst>
          </p:cNvPr>
          <p:cNvSpPr txBox="1"/>
          <p:nvPr/>
        </p:nvSpPr>
        <p:spPr>
          <a:xfrm>
            <a:off x="4028739" y="2164024"/>
            <a:ext cx="4684129" cy="3492705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Monster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private String name;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private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 = 0;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final MAX_LEVEL;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static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MAX_LEVEL = 100;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Monster(String name,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level) {…}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attack(Character enemy) {…}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A66B5D3-943B-4178-8782-449935877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922301"/>
              </p:ext>
            </p:extLst>
          </p:nvPr>
        </p:nvGraphicFramePr>
        <p:xfrm>
          <a:off x="3669691" y="2164025"/>
          <a:ext cx="359047" cy="34927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47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4927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7F90DBD7-5B78-4024-8F3F-D6C8176B3AB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54061" y="3741099"/>
            <a:ext cx="3492706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Monster.java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025963-A8BF-421D-9213-39D4DE1DC81D}"/>
              </a:ext>
            </a:extLst>
          </p:cNvPr>
          <p:cNvSpPr txBox="1">
            <a:spLocks/>
          </p:cNvSpPr>
          <p:nvPr/>
        </p:nvSpPr>
        <p:spPr>
          <a:xfrm>
            <a:off x="913794" y="5832536"/>
            <a:ext cx="10353762" cy="510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The static initialization block is run once when the class is first loaded.</a:t>
            </a:r>
          </a:p>
        </p:txBody>
      </p:sp>
    </p:spTree>
    <p:extLst>
      <p:ext uri="{BB962C8B-B14F-4D97-AF65-F5344CB8AC3E}">
        <p14:creationId xmlns:p14="http://schemas.microsoft.com/office/powerpoint/2010/main" val="56617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9461-E19A-4242-8409-CB400FB1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16568"/>
            <a:ext cx="10353761" cy="1326321"/>
          </a:xfrm>
        </p:spPr>
        <p:txBody>
          <a:bodyPr/>
          <a:lstStyle/>
          <a:p>
            <a:r>
              <a:rPr lang="en-US" dirty="0"/>
              <a:t>Instance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13DF4-4783-4D11-B1E1-897DC8D41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03035"/>
            <a:ext cx="10353762" cy="51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We can do the same for each object via </a:t>
            </a:r>
            <a:r>
              <a:rPr lang="en-US" b="1" dirty="0">
                <a:solidFill>
                  <a:srgbClr val="FFC000"/>
                </a:solidFill>
              </a:rPr>
              <a:t>instance initialization</a:t>
            </a:r>
            <a:r>
              <a:rPr lang="en-US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7C7A2D-A36D-4CE0-AA9A-3C6F4E0C3258}"/>
              </a:ext>
            </a:extLst>
          </p:cNvPr>
          <p:cNvSpPr txBox="1"/>
          <p:nvPr/>
        </p:nvSpPr>
        <p:spPr>
          <a:xfrm>
            <a:off x="4028739" y="2316423"/>
            <a:ext cx="4684129" cy="2961429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Monster extends Character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private String name;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private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 = 0;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name = "Some Monster";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Monster(String name,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level) {…}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attack(Character enemy) {…}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7BB3D2-D6FA-46BA-B1A6-2556FA134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179639"/>
              </p:ext>
            </p:extLst>
          </p:nvPr>
        </p:nvGraphicFramePr>
        <p:xfrm>
          <a:off x="3669691" y="2316424"/>
          <a:ext cx="359047" cy="29614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47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9614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3CDD62BA-BFFE-4FD3-B744-31448DE89E5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019699" y="3627860"/>
            <a:ext cx="2961430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Monster.java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68D944-36B6-4712-A9AE-D298B8053297}"/>
              </a:ext>
            </a:extLst>
          </p:cNvPr>
          <p:cNvSpPr txBox="1">
            <a:spLocks/>
          </p:cNvSpPr>
          <p:nvPr/>
        </p:nvSpPr>
        <p:spPr>
          <a:xfrm>
            <a:off x="913794" y="5832536"/>
            <a:ext cx="10353762" cy="510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The instance initialization block is copied into every constructor by the compiler.</a:t>
            </a:r>
          </a:p>
        </p:txBody>
      </p:sp>
    </p:spTree>
    <p:extLst>
      <p:ext uri="{BB962C8B-B14F-4D97-AF65-F5344CB8AC3E}">
        <p14:creationId xmlns:p14="http://schemas.microsoft.com/office/powerpoint/2010/main" val="262656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5D2D-7942-437A-BC67-ABD66559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8665"/>
            <a:ext cx="10353761" cy="1002435"/>
          </a:xfrm>
        </p:spPr>
        <p:txBody>
          <a:bodyPr/>
          <a:lstStyle/>
          <a:p>
            <a:r>
              <a:rPr lang="en-US" dirty="0"/>
              <a:t>Basics of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BB7E2-6CDE-49D9-BB32-9C1FD932A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03336"/>
            <a:ext cx="10353762" cy="59079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rgbClr val="FFC000"/>
                </a:solidFill>
              </a:rPr>
              <a:t>class</a:t>
            </a:r>
            <a:r>
              <a:rPr lang="en-US" dirty="0"/>
              <a:t> is a design for an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dirty="0"/>
              <a:t> with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attributes</a:t>
            </a:r>
            <a:r>
              <a:rPr lang="en-US" dirty="0"/>
              <a:t> (variables) and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methods</a:t>
            </a:r>
            <a:r>
              <a:rPr lang="en-US" dirty="0"/>
              <a:t> (functions):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16F21-34B8-4FF7-B3EE-D3274B1CE567}"/>
              </a:ext>
            </a:extLst>
          </p:cNvPr>
          <p:cNvSpPr txBox="1"/>
          <p:nvPr/>
        </p:nvSpPr>
        <p:spPr>
          <a:xfrm>
            <a:off x="2381264" y="1732602"/>
            <a:ext cx="4305672" cy="2460949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Monster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private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 = 0;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String name = "Some Monster";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</a:rPr>
              <a:t>setLevel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newLevel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level = </a:t>
            </a:r>
            <a:r>
              <a:rPr lang="en-US" sz="1400" dirty="0" err="1">
                <a:latin typeface="Consolas" panose="020B0609020204030204" pitchFamily="49" charset="0"/>
              </a:rPr>
              <a:t>newLevel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A750E3-8E46-4E3C-A615-D772615EA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752939"/>
              </p:ext>
            </p:extLst>
          </p:nvPr>
        </p:nvGraphicFramePr>
        <p:xfrm>
          <a:off x="2019521" y="1732602"/>
          <a:ext cx="361742" cy="24609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4609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44E1EE6-2C00-4855-AEC6-15166CA7B5FB}"/>
              </a:ext>
            </a:extLst>
          </p:cNvPr>
          <p:cNvSpPr txBox="1"/>
          <p:nvPr/>
        </p:nvSpPr>
        <p:spPr>
          <a:xfrm>
            <a:off x="2358798" y="4416974"/>
            <a:ext cx="4328137" cy="2208856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MyProgram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Monster </a:t>
            </a:r>
            <a:r>
              <a:rPr lang="en-US" sz="1400" dirty="0" err="1">
                <a:latin typeface="Consolas" panose="020B0609020204030204" pitchFamily="49" charset="0"/>
              </a:rPr>
              <a:t>pika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latin typeface="Consolas" panose="020B0609020204030204" pitchFamily="49" charset="0"/>
              </a:rPr>
              <a:t> Monster();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pika.name = "</a:t>
            </a:r>
            <a:r>
              <a:rPr lang="en-US" sz="1400" dirty="0" err="1">
                <a:latin typeface="Consolas" panose="020B0609020204030204" pitchFamily="49" charset="0"/>
              </a:rPr>
              <a:t>ChuChu</a:t>
            </a:r>
            <a:r>
              <a:rPr lang="en-US" sz="1400" dirty="0">
                <a:latin typeface="Consolas" panose="020B0609020204030204" pitchFamily="49" charset="0"/>
              </a:rPr>
              <a:t>";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pika.setLevel</a:t>
            </a:r>
            <a:r>
              <a:rPr lang="en-US" sz="1400" dirty="0">
                <a:latin typeface="Consolas" panose="020B0609020204030204" pitchFamily="49" charset="0"/>
              </a:rPr>
              <a:t>(10);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E2A221-53CC-469F-AABD-E7A79C57C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081790"/>
              </p:ext>
            </p:extLst>
          </p:nvPr>
        </p:nvGraphicFramePr>
        <p:xfrm>
          <a:off x="1997056" y="4416974"/>
          <a:ext cx="361742" cy="2208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2088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B44ACBD4-EC4E-46C6-8BC5-FB66DD3D951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20876" y="2792211"/>
            <a:ext cx="2464125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Monster.java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65E0705-4E71-4F3D-8F8C-778D74C0629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18996" y="5351748"/>
            <a:ext cx="2209609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MyProgram.java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FCD7B5-568C-496A-A605-90373DAB3302}"/>
              </a:ext>
            </a:extLst>
          </p:cNvPr>
          <p:cNvSpPr/>
          <p:nvPr/>
        </p:nvSpPr>
        <p:spPr>
          <a:xfrm>
            <a:off x="7579892" y="4585330"/>
            <a:ext cx="2871907" cy="1701945"/>
          </a:xfrm>
          <a:prstGeom prst="rect">
            <a:avLst/>
          </a:prstGeom>
          <a:solidFill>
            <a:srgbClr val="40006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CA3989-C5F9-4332-BA15-65226CB5C8E2}"/>
              </a:ext>
            </a:extLst>
          </p:cNvPr>
          <p:cNvSpPr txBox="1"/>
          <p:nvPr/>
        </p:nvSpPr>
        <p:spPr>
          <a:xfrm>
            <a:off x="7579893" y="2060658"/>
            <a:ext cx="2871906" cy="923330"/>
          </a:xfrm>
          <a:prstGeom prst="rect">
            <a:avLst/>
          </a:prstGeom>
          <a:solidFill>
            <a:srgbClr val="004000"/>
          </a:solidFill>
          <a:ln w="12700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 err="1"/>
              <a:t>MyProgram.main</a:t>
            </a:r>
            <a:r>
              <a:rPr lang="en-US" u="sng" dirty="0"/>
              <a:t>()</a:t>
            </a:r>
          </a:p>
          <a:p>
            <a:pPr algn="ctr"/>
            <a:r>
              <a:rPr lang="en-US" dirty="0" err="1"/>
              <a:t>args</a:t>
            </a:r>
            <a:endParaRPr lang="en-US" dirty="0"/>
          </a:p>
          <a:p>
            <a:pPr algn="ctr"/>
            <a:r>
              <a:rPr lang="en-US" dirty="0" err="1"/>
              <a:t>pika</a:t>
            </a:r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149AA38-74E5-463E-A148-1C153B099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9893" y="1729426"/>
            <a:ext cx="287190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lang="en-US" altLang="ja-JP" sz="1600" b="1" dirty="0">
                <a:ea typeface="MS Mincho" panose="02020609040205080304" pitchFamily="49" charset="-128"/>
                <a:cs typeface="Arial" panose="020B0604020202020204" pitchFamily="34" charset="0"/>
              </a:rPr>
              <a:t>STACK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ED5A0B7-54EF-4539-B786-205AF947E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9893" y="6287275"/>
            <a:ext cx="287190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lang="en-US" altLang="ja-JP" sz="1600" b="1" dirty="0">
                <a:ea typeface="MS Mincho" panose="02020609040205080304" pitchFamily="49" charset="-128"/>
                <a:cs typeface="Arial" panose="020B0604020202020204" pitchFamily="34" charset="0"/>
              </a:rPr>
              <a:t>HEAP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3958D11-F0AF-401B-B022-93065EB9EE3C}"/>
              </a:ext>
            </a:extLst>
          </p:cNvPr>
          <p:cNvSpPr/>
          <p:nvPr/>
        </p:nvSpPr>
        <p:spPr>
          <a:xfrm>
            <a:off x="7733440" y="5765761"/>
            <a:ext cx="2562918" cy="3693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Anonymous Monster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A956FF-26F2-4263-AF69-06E4FE194E62}"/>
              </a:ext>
            </a:extLst>
          </p:cNvPr>
          <p:cNvSpPr txBox="1"/>
          <p:nvPr/>
        </p:nvSpPr>
        <p:spPr>
          <a:xfrm>
            <a:off x="7733440" y="4743431"/>
            <a:ext cx="852989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level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DF042A-5D69-4B8E-925B-8E0165C509E5}"/>
              </a:ext>
            </a:extLst>
          </p:cNvPr>
          <p:cNvSpPr txBox="1"/>
          <p:nvPr/>
        </p:nvSpPr>
        <p:spPr>
          <a:xfrm>
            <a:off x="8586429" y="5116858"/>
            <a:ext cx="468716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2A336B-D3EE-423C-88D8-341E06A6E705}"/>
              </a:ext>
            </a:extLst>
          </p:cNvPr>
          <p:cNvSpPr txBox="1"/>
          <p:nvPr/>
        </p:nvSpPr>
        <p:spPr>
          <a:xfrm>
            <a:off x="8586429" y="4743431"/>
            <a:ext cx="468716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F07F3A-1FB2-4BB2-BF13-135FC20B522A}"/>
              </a:ext>
            </a:extLst>
          </p:cNvPr>
          <p:cNvSpPr txBox="1"/>
          <p:nvPr/>
        </p:nvSpPr>
        <p:spPr>
          <a:xfrm>
            <a:off x="7733440" y="5112763"/>
            <a:ext cx="852989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name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97BBD2E-1640-4346-841F-85A996A33694}"/>
              </a:ext>
            </a:extLst>
          </p:cNvPr>
          <p:cNvCxnSpPr>
            <a:cxnSpLocks/>
          </p:cNvCxnSpPr>
          <p:nvPr/>
        </p:nvCxnSpPr>
        <p:spPr>
          <a:xfrm>
            <a:off x="8839708" y="5297429"/>
            <a:ext cx="0" cy="4683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620B3F2-DDD3-4652-B1A6-96A17F83DEDE}"/>
              </a:ext>
            </a:extLst>
          </p:cNvPr>
          <p:cNvSpPr txBox="1"/>
          <p:nvPr/>
        </p:nvSpPr>
        <p:spPr>
          <a:xfrm>
            <a:off x="8586429" y="4743431"/>
            <a:ext cx="468716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BABB11E-36AA-4BB4-8F8E-F67802E0F32B}"/>
              </a:ext>
            </a:extLst>
          </p:cNvPr>
          <p:cNvSpPr/>
          <p:nvPr/>
        </p:nvSpPr>
        <p:spPr>
          <a:xfrm>
            <a:off x="9343691" y="5112763"/>
            <a:ext cx="952667" cy="3693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ChuChu</a:t>
            </a:r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EA3B8B4-5782-4DBA-A401-08D969A3424D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8839708" y="5297429"/>
            <a:ext cx="503983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21D5D72-010B-40C9-AF38-B41CFBB52783}"/>
              </a:ext>
            </a:extLst>
          </p:cNvPr>
          <p:cNvSpPr txBox="1"/>
          <p:nvPr/>
        </p:nvSpPr>
        <p:spPr>
          <a:xfrm>
            <a:off x="7579893" y="2983988"/>
            <a:ext cx="2871906" cy="646331"/>
          </a:xfrm>
          <a:prstGeom prst="rect">
            <a:avLst/>
          </a:prstGeom>
          <a:solidFill>
            <a:srgbClr val="004000"/>
          </a:solidFill>
          <a:ln w="12700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 err="1"/>
              <a:t>Monster.setLevel</a:t>
            </a:r>
            <a:r>
              <a:rPr lang="en-US" u="sng" dirty="0"/>
              <a:t>()</a:t>
            </a:r>
          </a:p>
          <a:p>
            <a:pPr algn="ctr"/>
            <a:r>
              <a:rPr lang="en-US" dirty="0" err="1"/>
              <a:t>newLevel</a:t>
            </a:r>
            <a:r>
              <a:rPr lang="en-US" dirty="0"/>
              <a:t>     10</a:t>
            </a:r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48EF2072-0A89-4100-82B8-35EC716A4DAF}"/>
              </a:ext>
            </a:extLst>
          </p:cNvPr>
          <p:cNvSpPr/>
          <p:nvPr/>
        </p:nvSpPr>
        <p:spPr>
          <a:xfrm rot="16200000">
            <a:off x="6873706" y="3367459"/>
            <a:ext cx="3679870" cy="2038049"/>
          </a:xfrm>
          <a:prstGeom prst="arc">
            <a:avLst>
              <a:gd name="adj1" fmla="val 15085974"/>
              <a:gd name="adj2" fmla="val 93594"/>
            </a:avLst>
          </a:prstGeom>
          <a:ln w="25400">
            <a:solidFill>
              <a:srgbClr val="FFFF00"/>
            </a:solidFill>
            <a:headEnd type="stealth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3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0" grpId="1" animBg="1"/>
      <p:bldP spid="11" grpId="0" animBg="1"/>
      <p:bldP spid="11" grpId="1" build="allAtOnce" animBg="1"/>
      <p:bldP spid="12" grpId="0"/>
      <p:bldP spid="13" grpId="0"/>
      <p:bldP spid="36" grpId="0" animBg="1"/>
      <p:bldP spid="36" grpId="1" animBg="1"/>
      <p:bldP spid="42" grpId="0" animBg="1"/>
      <p:bldP spid="42" grpId="1" animBg="1"/>
      <p:bldP spid="43" grpId="0" animBg="1"/>
      <p:bldP spid="43" grpId="1" animBg="1"/>
      <p:bldP spid="18" grpId="0" animBg="1"/>
      <p:bldP spid="18" grpId="1" animBg="1"/>
      <p:bldP spid="45" grpId="0" animBg="1"/>
      <p:bldP spid="45" grpId="1" animBg="1"/>
      <p:bldP spid="50" grpId="0" animBg="1"/>
      <p:bldP spid="50" grpId="1" animBg="1"/>
      <p:bldP spid="51" grpId="0" animBg="1"/>
      <p:bldP spid="51" grpId="1" animBg="1"/>
      <p:bldP spid="60" grpId="0" animBg="1"/>
      <p:bldP spid="60" grpId="1" build="allAtOnce" animBg="1"/>
      <p:bldP spid="62" grpId="0" animBg="1"/>
      <p:bldP spid="6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4C21-18A1-4106-AC63-9E31A958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28579"/>
            <a:ext cx="10353761" cy="1326321"/>
          </a:xfrm>
        </p:spPr>
        <p:txBody>
          <a:bodyPr/>
          <a:lstStyle/>
          <a:p>
            <a:r>
              <a:rPr lang="en-US" dirty="0"/>
              <a:t>Class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859B-0EA3-4215-98DD-EA1A50253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170752"/>
            <a:ext cx="10353762" cy="49949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We can group classes together into </a:t>
            </a:r>
            <a:r>
              <a:rPr lang="en-US" b="1" dirty="0">
                <a:solidFill>
                  <a:srgbClr val="FFC000"/>
                </a:solidFill>
              </a:rPr>
              <a:t>packages</a:t>
            </a:r>
            <a:r>
              <a:rPr lang="en-US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3EC315-CC65-4FA2-8386-239E610494D9}"/>
              </a:ext>
            </a:extLst>
          </p:cNvPr>
          <p:cNvSpPr txBox="1"/>
          <p:nvPr/>
        </p:nvSpPr>
        <p:spPr>
          <a:xfrm>
            <a:off x="1687814" y="1818328"/>
            <a:ext cx="4308175" cy="2015486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package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monstermash.characters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Monster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private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 = 0;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String name = “Some Monster";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…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477455-3A7E-46F6-B694-5A2586035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970811"/>
              </p:ext>
            </p:extLst>
          </p:nvPr>
        </p:nvGraphicFramePr>
        <p:xfrm>
          <a:off x="1321310" y="1818324"/>
          <a:ext cx="361742" cy="20154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0154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AAFB07-2CB9-4740-904B-9312CB163667}"/>
              </a:ext>
            </a:extLst>
          </p:cNvPr>
          <p:cNvSpPr txBox="1"/>
          <p:nvPr/>
        </p:nvSpPr>
        <p:spPr>
          <a:xfrm>
            <a:off x="1680671" y="4116925"/>
            <a:ext cx="4315319" cy="2493415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monstermash.characters</a:t>
            </a:r>
            <a:r>
              <a:rPr lang="en-US" sz="1400" dirty="0">
                <a:latin typeface="Consolas" panose="020B0609020204030204" pitchFamily="49" charset="0"/>
              </a:rPr>
              <a:t>.*;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MyProgram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Player </a:t>
            </a:r>
            <a:r>
              <a:rPr lang="en-US" sz="1400" dirty="0" err="1">
                <a:latin typeface="Consolas" panose="020B0609020204030204" pitchFamily="49" charset="0"/>
              </a:rPr>
              <a:t>ashley</a:t>
            </a:r>
            <a:r>
              <a:rPr lang="en-US" sz="1400" dirty="0">
                <a:latin typeface="Consolas" panose="020B0609020204030204" pitchFamily="49" charset="0"/>
              </a:rPr>
              <a:t> = new Player();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Monster </a:t>
            </a:r>
            <a:r>
              <a:rPr lang="en-US" sz="1400" dirty="0" err="1">
                <a:latin typeface="Consolas" panose="020B0609020204030204" pitchFamily="49" charset="0"/>
              </a:rPr>
              <a:t>pika</a:t>
            </a:r>
            <a:r>
              <a:rPr lang="en-US" sz="1400" dirty="0">
                <a:latin typeface="Consolas" panose="020B0609020204030204" pitchFamily="49" charset="0"/>
              </a:rPr>
              <a:t> = new Monster();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0E5809-5658-4ADD-BF80-E21C317BC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647520"/>
              </p:ext>
            </p:extLst>
          </p:nvPr>
        </p:nvGraphicFramePr>
        <p:xfrm>
          <a:off x="1318929" y="4116926"/>
          <a:ext cx="361742" cy="24934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4934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587276F6-BA18-44D3-ACDB-31F848D3F71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41911" y="2656791"/>
            <a:ext cx="2015482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Monster.java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63DBECF-D157-41C7-832E-2D85EF860C9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97432" y="5194732"/>
            <a:ext cx="2494168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MyProgram.java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24169F-4A96-4487-90A2-C9C8B1718AA8}"/>
              </a:ext>
            </a:extLst>
          </p:cNvPr>
          <p:cNvSpPr txBox="1"/>
          <p:nvPr/>
        </p:nvSpPr>
        <p:spPr>
          <a:xfrm>
            <a:off x="6898017" y="1818324"/>
            <a:ext cx="4308175" cy="2015486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package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monstermash.characters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Player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private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 = 0;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String name = "New Player";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…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5CC48AC-84B0-4537-8260-4DCA77738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657736"/>
              </p:ext>
            </p:extLst>
          </p:nvPr>
        </p:nvGraphicFramePr>
        <p:xfrm>
          <a:off x="6536275" y="1818327"/>
          <a:ext cx="361742" cy="20154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0154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02FD9EE5-6FC7-42A6-A87D-D73064246CC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356873" y="2656792"/>
            <a:ext cx="2015488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Player.java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C774B1-55F1-4087-BC30-539479B09607}"/>
              </a:ext>
            </a:extLst>
          </p:cNvPr>
          <p:cNvSpPr/>
          <p:nvPr/>
        </p:nvSpPr>
        <p:spPr>
          <a:xfrm>
            <a:off x="6195340" y="4116925"/>
            <a:ext cx="5001326" cy="24934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FB24BE-7721-4763-854D-93EB55ADDE4D}"/>
              </a:ext>
            </a:extLst>
          </p:cNvPr>
          <p:cNvSpPr txBox="1"/>
          <p:nvPr/>
        </p:nvSpPr>
        <p:spPr>
          <a:xfrm>
            <a:off x="6371816" y="4241241"/>
            <a:ext cx="50006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src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60500C-2DD4-43C3-ABAB-834CCF3BA474}"/>
              </a:ext>
            </a:extLst>
          </p:cNvPr>
          <p:cNvSpPr txBox="1"/>
          <p:nvPr/>
        </p:nvSpPr>
        <p:spPr>
          <a:xfrm>
            <a:off x="6948078" y="4709018"/>
            <a:ext cx="161448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monstermash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C3B6B0A-8BCE-4878-A99E-B077F2A4D68B}"/>
              </a:ext>
            </a:extLst>
          </p:cNvPr>
          <p:cNvCxnSpPr>
            <a:cxnSpLocks/>
            <a:stCxn id="15" idx="2"/>
            <a:endCxn id="17" idx="1"/>
          </p:cNvCxnSpPr>
          <p:nvPr/>
        </p:nvCxnSpPr>
        <p:spPr>
          <a:xfrm rot="16200000" flipH="1">
            <a:off x="6643407" y="4589012"/>
            <a:ext cx="283111" cy="326231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772318C-3C0F-408E-977B-FF22181A49E1}"/>
              </a:ext>
            </a:extLst>
          </p:cNvPr>
          <p:cNvSpPr txBox="1"/>
          <p:nvPr/>
        </p:nvSpPr>
        <p:spPr>
          <a:xfrm>
            <a:off x="8511424" y="5174994"/>
            <a:ext cx="128587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characters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248BA33-E749-4890-834E-14D9A8D816C7}"/>
              </a:ext>
            </a:extLst>
          </p:cNvPr>
          <p:cNvCxnSpPr>
            <a:cxnSpLocks/>
            <a:stCxn id="17" idx="2"/>
            <a:endCxn id="28" idx="1"/>
          </p:cNvCxnSpPr>
          <p:nvPr/>
        </p:nvCxnSpPr>
        <p:spPr>
          <a:xfrm rot="16200000" flipH="1">
            <a:off x="7992718" y="4840954"/>
            <a:ext cx="281310" cy="756102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D400A12-B974-438E-862F-163640CFB1CC}"/>
              </a:ext>
            </a:extLst>
          </p:cNvPr>
          <p:cNvCxnSpPr>
            <a:cxnSpLocks/>
            <a:stCxn id="28" idx="2"/>
            <a:endCxn id="44" idx="1"/>
          </p:cNvCxnSpPr>
          <p:nvPr/>
        </p:nvCxnSpPr>
        <p:spPr>
          <a:xfrm rot="16200000" flipH="1">
            <a:off x="9180013" y="5518675"/>
            <a:ext cx="284445" cy="335746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D0C23F6-F9E8-4D4C-B279-A9A32294175B}"/>
              </a:ext>
            </a:extLst>
          </p:cNvPr>
          <p:cNvSpPr txBox="1"/>
          <p:nvPr/>
        </p:nvSpPr>
        <p:spPr>
          <a:xfrm>
            <a:off x="9490108" y="5644105"/>
            <a:ext cx="155019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Monster.java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5816E8-56F9-43A1-8713-61E18271F562}"/>
              </a:ext>
            </a:extLst>
          </p:cNvPr>
          <p:cNvSpPr txBox="1"/>
          <p:nvPr/>
        </p:nvSpPr>
        <p:spPr>
          <a:xfrm>
            <a:off x="9490108" y="6111882"/>
            <a:ext cx="155019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Player.java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719B98-CCA1-409C-8FAD-ADA7DF91CB42}"/>
              </a:ext>
            </a:extLst>
          </p:cNvPr>
          <p:cNvSpPr txBox="1"/>
          <p:nvPr/>
        </p:nvSpPr>
        <p:spPr>
          <a:xfrm>
            <a:off x="6948077" y="6112424"/>
            <a:ext cx="1945851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MyProgram.java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D3BD85C1-4238-45B0-8031-63EFF13BE7C2}"/>
              </a:ext>
            </a:extLst>
          </p:cNvPr>
          <p:cNvCxnSpPr>
            <a:cxnSpLocks/>
            <a:stCxn id="15" idx="2"/>
            <a:endCxn id="56" idx="1"/>
          </p:cNvCxnSpPr>
          <p:nvPr/>
        </p:nvCxnSpPr>
        <p:spPr>
          <a:xfrm rot="16200000" flipH="1">
            <a:off x="5941704" y="5290716"/>
            <a:ext cx="1686517" cy="326230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2504E5A-7C18-459E-B7E5-D7DDC41B4305}"/>
              </a:ext>
            </a:extLst>
          </p:cNvPr>
          <p:cNvCxnSpPr>
            <a:cxnSpLocks/>
            <a:stCxn id="28" idx="2"/>
            <a:endCxn id="45" idx="1"/>
          </p:cNvCxnSpPr>
          <p:nvPr/>
        </p:nvCxnSpPr>
        <p:spPr>
          <a:xfrm rot="16200000" flipH="1">
            <a:off x="8946124" y="5752564"/>
            <a:ext cx="752222" cy="335746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8C8CFAB-9CA2-4E1C-908E-A1A142E2EBAE}"/>
              </a:ext>
            </a:extLst>
          </p:cNvPr>
          <p:cNvSpPr/>
          <p:nvPr/>
        </p:nvSpPr>
        <p:spPr>
          <a:xfrm>
            <a:off x="1728455" y="1861641"/>
            <a:ext cx="3115007" cy="229097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EDBD00F-441C-4243-8D16-DF86B47A36E3}"/>
              </a:ext>
            </a:extLst>
          </p:cNvPr>
          <p:cNvSpPr/>
          <p:nvPr/>
        </p:nvSpPr>
        <p:spPr>
          <a:xfrm>
            <a:off x="6943392" y="1869035"/>
            <a:ext cx="3115007" cy="229097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C5F82F7D-8030-4D1F-AE9C-4DF7C49B7D46}"/>
              </a:ext>
            </a:extLst>
          </p:cNvPr>
          <p:cNvSpPr/>
          <p:nvPr/>
        </p:nvSpPr>
        <p:spPr>
          <a:xfrm>
            <a:off x="1733218" y="4149183"/>
            <a:ext cx="3162632" cy="20374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4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2" grpId="0" animBg="1"/>
      <p:bldP spid="14" grpId="0" animBg="1"/>
      <p:bldP spid="15" grpId="0" animBg="1"/>
      <p:bldP spid="17" grpId="0" animBg="1"/>
      <p:bldP spid="28" grpId="0" animBg="1"/>
      <p:bldP spid="44" grpId="0" animBg="1"/>
      <p:bldP spid="45" grpId="0" animBg="1"/>
      <p:bldP spid="56" grpId="0" animBg="1"/>
      <p:bldP spid="68" grpId="0" animBg="1"/>
      <p:bldP spid="69" grpId="0" animBg="1"/>
      <p:bldP spid="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B7423-141A-43B4-A4AE-B8067EEC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85748"/>
            <a:ext cx="10353761" cy="1326321"/>
          </a:xfrm>
        </p:spPr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B2AF3-14F1-4D46-AA24-4E467345C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08131"/>
            <a:ext cx="10353762" cy="47092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We can set the </a:t>
            </a:r>
            <a:r>
              <a:rPr lang="en-US" b="1" dirty="0">
                <a:solidFill>
                  <a:srgbClr val="FFC000"/>
                </a:solidFill>
              </a:rPr>
              <a:t>access</a:t>
            </a:r>
            <a:r>
              <a:rPr lang="en-US" dirty="0"/>
              <a:t> level of classes, attributes, and methods in a declaration: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548C2F-806A-4372-92B5-A6446B4A38D1}"/>
              </a:ext>
            </a:extLst>
          </p:cNvPr>
          <p:cNvSpPr txBox="1"/>
          <p:nvPr/>
        </p:nvSpPr>
        <p:spPr>
          <a:xfrm>
            <a:off x="1687814" y="2437464"/>
            <a:ext cx="4130297" cy="1781099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package </a:t>
            </a:r>
            <a:r>
              <a:rPr lang="en-US" sz="1400" dirty="0" err="1">
                <a:latin typeface="Consolas" panose="020B0609020204030204" pitchFamily="49" charset="0"/>
              </a:rPr>
              <a:t>monstermash.characters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Monster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 = 0;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latin typeface="Consolas" panose="020B0609020204030204" pitchFamily="49" charset="0"/>
              </a:rPr>
              <a:t> String name = "Some Monster";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EBF1F8-18E3-438C-BF89-7DB95C1F1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173897"/>
              </p:ext>
            </p:extLst>
          </p:nvPr>
        </p:nvGraphicFramePr>
        <p:xfrm>
          <a:off x="1326072" y="2437464"/>
          <a:ext cx="361742" cy="1781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7810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7830FB0-D135-4B52-80A3-2481B6484172}"/>
              </a:ext>
            </a:extLst>
          </p:cNvPr>
          <p:cNvSpPr txBox="1"/>
          <p:nvPr/>
        </p:nvSpPr>
        <p:spPr>
          <a:xfrm>
            <a:off x="6811049" y="2437463"/>
            <a:ext cx="4286873" cy="2767141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</a:rPr>
              <a:t>monstermash.characters.Monster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MyProgram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Monster </a:t>
            </a:r>
            <a:r>
              <a:rPr lang="en-US" sz="1400" dirty="0" err="1">
                <a:latin typeface="Consolas" panose="020B0609020204030204" pitchFamily="49" charset="0"/>
              </a:rPr>
              <a:t>pika</a:t>
            </a:r>
            <a:r>
              <a:rPr lang="en-US" sz="1400" dirty="0">
                <a:latin typeface="Consolas" panose="020B0609020204030204" pitchFamily="49" charset="0"/>
              </a:rPr>
              <a:t> = new Monster();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pika.name = "</a:t>
            </a:r>
            <a:r>
              <a:rPr lang="en-US" sz="1400" dirty="0" err="1">
                <a:latin typeface="Consolas" panose="020B0609020204030204" pitchFamily="49" charset="0"/>
              </a:rPr>
              <a:t>ChuChu</a:t>
            </a:r>
            <a:r>
              <a:rPr lang="en-US" sz="1400" dirty="0">
                <a:latin typeface="Consolas" panose="020B0609020204030204" pitchFamily="49" charset="0"/>
              </a:rPr>
              <a:t>";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pika.level</a:t>
            </a:r>
            <a:r>
              <a:rPr lang="en-US" sz="1400" dirty="0">
                <a:latin typeface="Consolas" panose="020B0609020204030204" pitchFamily="49" charset="0"/>
              </a:rPr>
              <a:t> = 10;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7985C2-AEA0-4133-9C1D-786C9BC46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613766"/>
              </p:ext>
            </p:extLst>
          </p:nvPr>
        </p:nvGraphicFramePr>
        <p:xfrm>
          <a:off x="6449307" y="2437464"/>
          <a:ext cx="361742" cy="2767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7671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58BEA793-3199-4137-8E8F-4DEFF345B56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68940" y="3158735"/>
            <a:ext cx="1781099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Monster.java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7BBCC0B-77E8-43A8-86AD-DF742C296D9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892481" y="3651756"/>
            <a:ext cx="2767142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MonsterProgram.java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EB7FA09-A95F-469F-9466-9FD32D56E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401437"/>
              </p:ext>
            </p:extLst>
          </p:nvPr>
        </p:nvGraphicFramePr>
        <p:xfrm>
          <a:off x="1326071" y="4427290"/>
          <a:ext cx="4492039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4633">
                  <a:extLst>
                    <a:ext uri="{9D8B030D-6E8A-4147-A177-3AD203B41FA5}">
                      <a16:colId xmlns:a16="http://schemas.microsoft.com/office/drawing/2014/main" val="2760218567"/>
                    </a:ext>
                  </a:extLst>
                </a:gridCol>
                <a:gridCol w="3017406">
                  <a:extLst>
                    <a:ext uri="{9D8B030D-6E8A-4147-A177-3AD203B41FA5}">
                      <a16:colId xmlns:a16="http://schemas.microsoft.com/office/drawing/2014/main" val="1178217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02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Class-only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84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[none]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Package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134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Subclass access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4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654110"/>
                  </a:ext>
                </a:extLst>
              </a:tr>
            </a:tbl>
          </a:graphicData>
        </a:graphic>
      </p:graphicFrame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9793C6-B467-4499-B6BF-B4A2B695D27A}"/>
              </a:ext>
            </a:extLst>
          </p:cNvPr>
          <p:cNvSpPr/>
          <p:nvPr/>
        </p:nvSpPr>
        <p:spPr>
          <a:xfrm>
            <a:off x="7626956" y="4419595"/>
            <a:ext cx="1666875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F5193B-7FAC-4DE3-8B5F-036437DAD25E}"/>
              </a:ext>
            </a:extLst>
          </p:cNvPr>
          <p:cNvCxnSpPr/>
          <p:nvPr/>
        </p:nvCxnSpPr>
        <p:spPr>
          <a:xfrm flipV="1">
            <a:off x="7646010" y="4425345"/>
            <a:ext cx="1624013" cy="2286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20A2F9-65B2-44BE-975A-243A521BFFEA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460394" y="4648195"/>
            <a:ext cx="0" cy="1607651"/>
          </a:xfrm>
          <a:prstGeom prst="line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41E1A34-1CCB-4E6F-A391-8B77335FF990}"/>
              </a:ext>
            </a:extLst>
          </p:cNvPr>
          <p:cNvSpPr/>
          <p:nvPr/>
        </p:nvSpPr>
        <p:spPr>
          <a:xfrm>
            <a:off x="6445329" y="5767011"/>
            <a:ext cx="4652593" cy="51447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 not compile!</a:t>
            </a:r>
          </a:p>
        </p:txBody>
      </p:sp>
    </p:spTree>
    <p:extLst>
      <p:ext uri="{BB962C8B-B14F-4D97-AF65-F5344CB8AC3E}">
        <p14:creationId xmlns:p14="http://schemas.microsoft.com/office/powerpoint/2010/main" val="341080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7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5F9B-7256-4E2A-A611-728AB6709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3787"/>
            <a:ext cx="10353761" cy="1326321"/>
          </a:xfrm>
        </p:spPr>
        <p:txBody>
          <a:bodyPr/>
          <a:lstStyle/>
          <a:p>
            <a:r>
              <a:rPr lang="en-US" dirty="0"/>
              <a:t>Accessors and </a:t>
            </a:r>
            <a:r>
              <a:rPr lang="en-US" dirty="0" err="1"/>
              <a:t>Mutators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601B8-557E-4649-BEDC-47354601D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917" y="1107222"/>
            <a:ext cx="10771516" cy="48035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To encapsulate our functionality, we use </a:t>
            </a:r>
            <a:r>
              <a:rPr lang="en-US" b="1" dirty="0">
                <a:solidFill>
                  <a:srgbClr val="FFC000"/>
                </a:solidFill>
              </a:rPr>
              <a:t>accessors</a:t>
            </a:r>
            <a:r>
              <a:rPr lang="en-US" dirty="0"/>
              <a:t> (“getters”) and </a:t>
            </a:r>
            <a:r>
              <a:rPr lang="en-US" b="1" dirty="0" err="1">
                <a:solidFill>
                  <a:srgbClr val="FFC000"/>
                </a:solidFill>
              </a:rPr>
              <a:t>mutators</a:t>
            </a:r>
            <a:r>
              <a:rPr lang="en-US" dirty="0"/>
              <a:t> (“setters”):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9FAE4C-0106-45E2-B290-3EDC5B3EBABB}"/>
              </a:ext>
            </a:extLst>
          </p:cNvPr>
          <p:cNvSpPr txBox="1"/>
          <p:nvPr/>
        </p:nvSpPr>
        <p:spPr>
          <a:xfrm>
            <a:off x="1562386" y="1746933"/>
            <a:ext cx="4232321" cy="4506229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package </a:t>
            </a:r>
            <a:r>
              <a:rPr lang="en-US" sz="1400" dirty="0" err="1">
                <a:latin typeface="Consolas" panose="020B0609020204030204" pitchFamily="49" charset="0"/>
              </a:rPr>
              <a:t>monstermash.characters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Monster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private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 = 0;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private String name = "Some Monster";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</a:rPr>
              <a:t>setLevel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newLevel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level = </a:t>
            </a:r>
            <a:r>
              <a:rPr lang="en-US" sz="1400" dirty="0" err="1">
                <a:latin typeface="Consolas" panose="020B0609020204030204" pitchFamily="49" charset="0"/>
              </a:rPr>
              <a:t>newLevel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getLevel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return level;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D4D07E-C210-4F59-B1D0-D81FA7AC8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222351"/>
              </p:ext>
            </p:extLst>
          </p:nvPr>
        </p:nvGraphicFramePr>
        <p:xfrm>
          <a:off x="1210170" y="1746934"/>
          <a:ext cx="361742" cy="45062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5062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F8E1B4BA-9521-4674-A67D-7D2EF7DC082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1195241" y="3806959"/>
            <a:ext cx="4458606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Monster.java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D964A-255C-4176-A529-A4CF43C62158}"/>
              </a:ext>
            </a:extLst>
          </p:cNvPr>
          <p:cNvSpPr txBox="1"/>
          <p:nvPr/>
        </p:nvSpPr>
        <p:spPr>
          <a:xfrm>
            <a:off x="6683092" y="1746933"/>
            <a:ext cx="4527832" cy="3687080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</a:rPr>
              <a:t>monstermash.characters.Monster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MyProgram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Monster </a:t>
            </a:r>
            <a:r>
              <a:rPr lang="en-US" sz="1400" dirty="0" err="1">
                <a:latin typeface="Consolas" panose="020B0609020204030204" pitchFamily="49" charset="0"/>
              </a:rPr>
              <a:t>pika</a:t>
            </a:r>
            <a:r>
              <a:rPr lang="en-US" sz="1400" dirty="0">
                <a:latin typeface="Consolas" panose="020B0609020204030204" pitchFamily="49" charset="0"/>
              </a:rPr>
              <a:t> = new Monster();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</a:t>
            </a:r>
            <a:r>
              <a:rPr lang="en-US" sz="1400" dirty="0">
                <a:latin typeface="Consolas" panose="020B0609020204030204" pitchFamily="49" charset="0"/>
              </a:rPr>
              <a:t>("Start level: 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pika.getLevel</a:t>
            </a:r>
            <a:r>
              <a:rPr lang="en-US" sz="1400" dirty="0">
                <a:latin typeface="Consolas" panose="020B0609020204030204" pitchFamily="49" charset="0"/>
              </a:rPr>
              <a:t>());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pika.setLevel</a:t>
            </a:r>
            <a:r>
              <a:rPr lang="en-US" sz="1400" dirty="0">
                <a:latin typeface="Consolas" panose="020B0609020204030204" pitchFamily="49" charset="0"/>
              </a:rPr>
              <a:t>(10);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</a:t>
            </a:r>
            <a:r>
              <a:rPr lang="en-US" sz="1400" dirty="0">
                <a:latin typeface="Consolas" panose="020B0609020204030204" pitchFamily="49" charset="0"/>
              </a:rPr>
              <a:t>(“New level: 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pika.getLevel</a:t>
            </a:r>
            <a:r>
              <a:rPr lang="en-US" sz="1400" dirty="0">
                <a:latin typeface="Consolas" panose="020B0609020204030204" pitchFamily="49" charset="0"/>
              </a:rPr>
              <a:t>());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8FC0067-A50E-401C-8B7B-BF01BAC97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172911"/>
              </p:ext>
            </p:extLst>
          </p:nvPr>
        </p:nvGraphicFramePr>
        <p:xfrm>
          <a:off x="6321350" y="1746933"/>
          <a:ext cx="361742" cy="3687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6870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CC0FDE89-B278-4732-9CF4-8FE02151223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308533" y="3421196"/>
            <a:ext cx="3687080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MyProgram.java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BB852-5BEC-46D6-BFA7-4EAE72042955}"/>
              </a:ext>
            </a:extLst>
          </p:cNvPr>
          <p:cNvSpPr txBox="1"/>
          <p:nvPr/>
        </p:nvSpPr>
        <p:spPr>
          <a:xfrm>
            <a:off x="5982796" y="5805857"/>
            <a:ext cx="5228128" cy="447305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Start level: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New level: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52F8B90B-6A28-4FE3-AF40-7FE3742E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027" y="5500690"/>
            <a:ext cx="8666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6679AB-53B4-4B52-9478-38360BE286EC}"/>
              </a:ext>
            </a:extLst>
          </p:cNvPr>
          <p:cNvSpPr txBox="1"/>
          <p:nvPr/>
        </p:nvSpPr>
        <p:spPr>
          <a:xfrm>
            <a:off x="7058024" y="5772516"/>
            <a:ext cx="395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00513D-6E01-40E5-B520-A69308B7EE5A}"/>
              </a:ext>
            </a:extLst>
          </p:cNvPr>
          <p:cNvSpPr txBox="1"/>
          <p:nvPr/>
        </p:nvSpPr>
        <p:spPr>
          <a:xfrm>
            <a:off x="6888987" y="5985689"/>
            <a:ext cx="395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8654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1" grpId="0" animBg="1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2157B-C75A-4444-8F42-11CB3AE7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71468"/>
            <a:ext cx="10353761" cy="1326321"/>
          </a:xfrm>
        </p:spPr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95E84-56A4-4D0C-B7D3-1C8734773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11760"/>
            <a:ext cx="10353762" cy="48611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We can initialize a new object using a </a:t>
            </a:r>
            <a:r>
              <a:rPr lang="en-US" b="1" dirty="0">
                <a:solidFill>
                  <a:srgbClr val="FFC000"/>
                </a:solidFill>
              </a:rPr>
              <a:t>constructor</a:t>
            </a:r>
            <a:r>
              <a:rPr lang="en-US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C6F00-24E1-4613-9001-2B13A76C91C8}"/>
              </a:ext>
            </a:extLst>
          </p:cNvPr>
          <p:cNvSpPr txBox="1"/>
          <p:nvPr/>
        </p:nvSpPr>
        <p:spPr>
          <a:xfrm>
            <a:off x="1377261" y="2766796"/>
            <a:ext cx="4615218" cy="3210138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package </a:t>
            </a:r>
            <a:r>
              <a:rPr lang="en-US" sz="1400" dirty="0" err="1">
                <a:latin typeface="Consolas" panose="020B0609020204030204" pitchFamily="49" charset="0"/>
              </a:rPr>
              <a:t>monstermash.characters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Monster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private String name = "Some Monster";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private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 = 0;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Monster(String _name,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_level)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name = _name;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level = _level;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0BF43C-5141-4B94-8765-C7D3B591A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776188"/>
              </p:ext>
            </p:extLst>
          </p:nvPr>
        </p:nvGraphicFramePr>
        <p:xfrm>
          <a:off x="1015518" y="2766796"/>
          <a:ext cx="361742" cy="32101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2101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9F490CD-66C8-4397-A304-D620AA268777}"/>
              </a:ext>
            </a:extLst>
          </p:cNvPr>
          <p:cNvSpPr txBox="1"/>
          <p:nvPr/>
        </p:nvSpPr>
        <p:spPr>
          <a:xfrm>
            <a:off x="6791481" y="2766797"/>
            <a:ext cx="4681644" cy="2471950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</a:rPr>
              <a:t>monstermash.characters.Monster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MyProgram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Monster </a:t>
            </a:r>
            <a:r>
              <a:rPr lang="en-US" sz="1400" dirty="0" err="1">
                <a:latin typeface="Consolas" panose="020B0609020204030204" pitchFamily="49" charset="0"/>
              </a:rPr>
              <a:t>pika</a:t>
            </a:r>
            <a:r>
              <a:rPr lang="en-US" sz="1400" dirty="0">
                <a:latin typeface="Consolas" panose="020B0609020204030204" pitchFamily="49" charset="0"/>
              </a:rPr>
              <a:t> = new Monster("Chu", 10);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Monster puff = new Monster();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08828BE-6179-4162-9C3B-BDFB67671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497768"/>
              </p:ext>
            </p:extLst>
          </p:nvPr>
        </p:nvGraphicFramePr>
        <p:xfrm>
          <a:off x="6429739" y="2766797"/>
          <a:ext cx="361742" cy="2471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4719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9A20B07E-7A8F-429D-99DD-31EE77073B9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756135" y="4202588"/>
            <a:ext cx="3210141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Monster.java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B5CFCC6-5EB2-4862-9ADE-AD36FF49F5E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020508" y="3833494"/>
            <a:ext cx="2471951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MyProgram.java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9874349-436B-4DD3-870C-3EF0AE36BA56}"/>
              </a:ext>
            </a:extLst>
          </p:cNvPr>
          <p:cNvSpPr/>
          <p:nvPr/>
        </p:nvSpPr>
        <p:spPr>
          <a:xfrm>
            <a:off x="7576598" y="4479906"/>
            <a:ext cx="2964881" cy="2698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DD6BE1-8509-429E-A295-A16AFD770577}"/>
              </a:ext>
            </a:extLst>
          </p:cNvPr>
          <p:cNvCxnSpPr>
            <a:cxnSpLocks/>
          </p:cNvCxnSpPr>
          <p:nvPr/>
        </p:nvCxnSpPr>
        <p:spPr>
          <a:xfrm flipV="1">
            <a:off x="7625751" y="4479907"/>
            <a:ext cx="2869721" cy="26984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795F54-1A05-4795-951D-35A6AFF4D8C8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059039" y="4749751"/>
            <a:ext cx="0" cy="1231961"/>
          </a:xfrm>
          <a:prstGeom prst="line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B6E63D9-7B10-439A-994B-5963115F96B1}"/>
              </a:ext>
            </a:extLst>
          </p:cNvPr>
          <p:cNvSpPr/>
          <p:nvPr/>
        </p:nvSpPr>
        <p:spPr>
          <a:xfrm>
            <a:off x="6087206" y="5538927"/>
            <a:ext cx="5385919" cy="43800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 not compile!</a:t>
            </a:r>
          </a:p>
        </p:txBody>
      </p:sp>
    </p:spTree>
    <p:extLst>
      <p:ext uri="{BB962C8B-B14F-4D97-AF65-F5344CB8AC3E}">
        <p14:creationId xmlns:p14="http://schemas.microsoft.com/office/powerpoint/2010/main" val="398892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2157B-C75A-4444-8F42-11CB3AE7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4500"/>
            <a:ext cx="10353761" cy="1326321"/>
          </a:xfrm>
        </p:spPr>
        <p:txBody>
          <a:bodyPr/>
          <a:lstStyle/>
          <a:p>
            <a:r>
              <a:rPr lang="en-US" dirty="0"/>
              <a:t>Overloaded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95E84-56A4-4D0C-B7D3-1C8734773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59936"/>
            <a:ext cx="10353762" cy="4861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We can </a:t>
            </a:r>
            <a:r>
              <a:rPr lang="en-US" b="1" dirty="0">
                <a:solidFill>
                  <a:srgbClr val="FFC000"/>
                </a:solidFill>
              </a:rPr>
              <a:t>overload</a:t>
            </a:r>
            <a:r>
              <a:rPr lang="en-US" dirty="0"/>
              <a:t> the constructor to provide multiple ways to create an object: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C6F00-24E1-4613-9001-2B13A76C91C8}"/>
              </a:ext>
            </a:extLst>
          </p:cNvPr>
          <p:cNvSpPr txBox="1"/>
          <p:nvPr/>
        </p:nvSpPr>
        <p:spPr>
          <a:xfrm>
            <a:off x="1400265" y="2006139"/>
            <a:ext cx="4523207" cy="4440666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Monster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private String name = "Some Monster";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private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 = 0;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Monster() { 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Monster(String _name)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name = _name;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Monster(String _name,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_level)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name = _name;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level = _level;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0BF43C-5141-4B94-8765-C7D3B591A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38682"/>
              </p:ext>
            </p:extLst>
          </p:nvPr>
        </p:nvGraphicFramePr>
        <p:xfrm>
          <a:off x="1038522" y="2006139"/>
          <a:ext cx="361742" cy="44406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4406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9F490CD-66C8-4397-A304-D620AA268777}"/>
              </a:ext>
            </a:extLst>
          </p:cNvPr>
          <p:cNvSpPr txBox="1"/>
          <p:nvPr/>
        </p:nvSpPr>
        <p:spPr>
          <a:xfrm>
            <a:off x="6814485" y="2006137"/>
            <a:ext cx="4681644" cy="3555019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MyProgram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// Default constructor (no </a:t>
            </a:r>
            <a:r>
              <a:rPr lang="en-US" sz="1400" dirty="0" err="1">
                <a:latin typeface="Consolas" panose="020B0609020204030204" pitchFamily="49" charset="0"/>
              </a:rPr>
              <a:t>params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Monster rando = new Monster();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// One-parameter constructor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Monster puff = new Monster("Jiggle");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// Two-parameter constructor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Monster </a:t>
            </a:r>
            <a:r>
              <a:rPr lang="en-US" sz="1400" dirty="0" err="1">
                <a:latin typeface="Consolas" panose="020B0609020204030204" pitchFamily="49" charset="0"/>
              </a:rPr>
              <a:t>pika</a:t>
            </a:r>
            <a:r>
              <a:rPr lang="en-US" sz="1400" dirty="0">
                <a:latin typeface="Consolas" panose="020B0609020204030204" pitchFamily="49" charset="0"/>
              </a:rPr>
              <a:t> = new Monster("Chu", 10);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08828BE-6179-4162-9C3B-BDFB67671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993959"/>
              </p:ext>
            </p:extLst>
          </p:nvPr>
        </p:nvGraphicFramePr>
        <p:xfrm>
          <a:off x="6452743" y="2006137"/>
          <a:ext cx="361742" cy="35550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5550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9A20B07E-7A8F-429D-99DD-31EE77073B9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1348394" y="4057194"/>
            <a:ext cx="4440667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Monster.java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B5CFCC6-5EB2-4862-9ADE-AD36FF49F5E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501978" y="3614369"/>
            <a:ext cx="3555019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MyProgram.java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FFFE10D-A28E-432A-9FE5-1A8216F91643}"/>
              </a:ext>
            </a:extLst>
          </p:cNvPr>
          <p:cNvSpPr txBox="1">
            <a:spLocks/>
          </p:cNvSpPr>
          <p:nvPr/>
        </p:nvSpPr>
        <p:spPr>
          <a:xfrm>
            <a:off x="6110210" y="5779387"/>
            <a:ext cx="5385919" cy="486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/>
              <a:t>Other methods can be overloaded too!</a:t>
            </a:r>
          </a:p>
        </p:txBody>
      </p:sp>
    </p:spTree>
    <p:extLst>
      <p:ext uri="{BB962C8B-B14F-4D97-AF65-F5344CB8AC3E}">
        <p14:creationId xmlns:p14="http://schemas.microsoft.com/office/powerpoint/2010/main" val="379884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5390C-692B-4627-9ACB-107C9677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10276"/>
            <a:ext cx="10353761" cy="1326321"/>
          </a:xfrm>
        </p:spPr>
        <p:txBody>
          <a:bodyPr/>
          <a:lstStyle/>
          <a:p>
            <a:r>
              <a:rPr lang="en-US" dirty="0"/>
              <a:t>Overloading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338E3-9BBE-4753-A51C-E3C1A5838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222758"/>
            <a:ext cx="10353762" cy="51378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Methods can be overloaded if the parameters are varied: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42698A-D34A-4C5F-9BAD-7F3D10D81760}"/>
              </a:ext>
            </a:extLst>
          </p:cNvPr>
          <p:cNvSpPr txBox="1"/>
          <p:nvPr/>
        </p:nvSpPr>
        <p:spPr>
          <a:xfrm>
            <a:off x="1400265" y="1697915"/>
            <a:ext cx="4523207" cy="4959740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Monster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private String name;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private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 = 0;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Monster(String _name,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_level)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name = _name;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level = _level;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</a:rPr>
              <a:t>increaseLevel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amount)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level += amount;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</a:rPr>
              <a:t>increaseLevel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increaseLevel</a:t>
            </a:r>
            <a:r>
              <a:rPr lang="en-US" sz="1400" dirty="0">
                <a:latin typeface="Consolas" panose="020B0609020204030204" pitchFamily="49" charset="0"/>
              </a:rPr>
              <a:t>(1);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E5F664-D5BB-4AA3-AE1E-DFC79A2DF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617182"/>
              </p:ext>
            </p:extLst>
          </p:nvPr>
        </p:nvGraphicFramePr>
        <p:xfrm>
          <a:off x="1038522" y="1697915"/>
          <a:ext cx="361742" cy="4959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959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3F4930F-F888-43A9-91C9-4CEA58267D45}"/>
              </a:ext>
            </a:extLst>
          </p:cNvPr>
          <p:cNvSpPr txBox="1"/>
          <p:nvPr/>
        </p:nvSpPr>
        <p:spPr>
          <a:xfrm>
            <a:off x="6810507" y="1697912"/>
            <a:ext cx="4681644" cy="2540315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MyProgram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Monster </a:t>
            </a:r>
            <a:r>
              <a:rPr lang="en-US" sz="1400" dirty="0" err="1">
                <a:latin typeface="Consolas" panose="020B0609020204030204" pitchFamily="49" charset="0"/>
              </a:rPr>
              <a:t>pika</a:t>
            </a:r>
            <a:r>
              <a:rPr lang="en-US" sz="1400" dirty="0">
                <a:latin typeface="Consolas" panose="020B0609020204030204" pitchFamily="49" charset="0"/>
              </a:rPr>
              <a:t> = new Monster("Chu", 10);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pika.increaseLevel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pika.increaseLevel</a:t>
            </a:r>
            <a:r>
              <a:rPr lang="en-US" sz="1400" dirty="0">
                <a:latin typeface="Consolas" panose="020B0609020204030204" pitchFamily="49" charset="0"/>
              </a:rPr>
              <a:t>(10);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FF0DA61-4104-4D5C-9285-5174B6290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432956"/>
              </p:ext>
            </p:extLst>
          </p:nvPr>
        </p:nvGraphicFramePr>
        <p:xfrm>
          <a:off x="6448765" y="1697912"/>
          <a:ext cx="361742" cy="25403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5403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5FDD9FEF-78BF-46A8-9E74-C25E6DABCC6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1607932" y="4008508"/>
            <a:ext cx="4959743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Monster.java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F8B683D-E350-4851-BD5C-1ECC7B845C6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009331" y="2798793"/>
            <a:ext cx="2540314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MyProgram.java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8D4CC9-1A09-4119-AF29-60BFC8622FD7}"/>
              </a:ext>
            </a:extLst>
          </p:cNvPr>
          <p:cNvSpPr/>
          <p:nvPr/>
        </p:nvSpPr>
        <p:spPr>
          <a:xfrm>
            <a:off x="7992652" y="4888250"/>
            <a:ext cx="2454170" cy="1071890"/>
          </a:xfrm>
          <a:prstGeom prst="rect">
            <a:avLst/>
          </a:prstGeom>
          <a:solidFill>
            <a:srgbClr val="40006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8DA7704C-0907-4B28-97AB-FC3AE24F4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2652" y="5973892"/>
            <a:ext cx="24541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lang="en-US" altLang="ja-JP" sz="1600" b="1" dirty="0">
                <a:ea typeface="MS Mincho" panose="02020609040205080304" pitchFamily="49" charset="-128"/>
                <a:cs typeface="Arial" panose="020B0604020202020204" pitchFamily="34" charset="0"/>
              </a:rPr>
              <a:t>HEAP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6B6A16-C185-4931-B737-8F9279E2D4A7}"/>
              </a:ext>
            </a:extLst>
          </p:cNvPr>
          <p:cNvSpPr txBox="1"/>
          <p:nvPr/>
        </p:nvSpPr>
        <p:spPr>
          <a:xfrm>
            <a:off x="8146199" y="5046350"/>
            <a:ext cx="852989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level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806397-EAB8-454D-83D5-7B88788CAF39}"/>
              </a:ext>
            </a:extLst>
          </p:cNvPr>
          <p:cNvSpPr txBox="1"/>
          <p:nvPr/>
        </p:nvSpPr>
        <p:spPr>
          <a:xfrm>
            <a:off x="8999188" y="5415390"/>
            <a:ext cx="468716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566FFE-3A63-42F6-94BB-9D1A00489C94}"/>
              </a:ext>
            </a:extLst>
          </p:cNvPr>
          <p:cNvSpPr txBox="1"/>
          <p:nvPr/>
        </p:nvSpPr>
        <p:spPr>
          <a:xfrm>
            <a:off x="8999188" y="5046350"/>
            <a:ext cx="468716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0E9193-516E-4EE1-BB1F-D78C4F30F025}"/>
              </a:ext>
            </a:extLst>
          </p:cNvPr>
          <p:cNvSpPr txBox="1"/>
          <p:nvPr/>
        </p:nvSpPr>
        <p:spPr>
          <a:xfrm>
            <a:off x="8146199" y="5415682"/>
            <a:ext cx="852989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417E10-C079-4020-A0FA-6039FE62AFCC}"/>
              </a:ext>
            </a:extLst>
          </p:cNvPr>
          <p:cNvSpPr/>
          <p:nvPr/>
        </p:nvSpPr>
        <p:spPr>
          <a:xfrm>
            <a:off x="9756450" y="5415682"/>
            <a:ext cx="564443" cy="36933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Chu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A8885DA-BA2D-4F85-907A-42DB91630741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252467" y="5600348"/>
            <a:ext cx="503983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800432F-7D9D-447C-AF1C-21941CFE138B}"/>
              </a:ext>
            </a:extLst>
          </p:cNvPr>
          <p:cNvCxnSpPr>
            <a:cxnSpLocks/>
          </p:cNvCxnSpPr>
          <p:nvPr/>
        </p:nvCxnSpPr>
        <p:spPr>
          <a:xfrm>
            <a:off x="7642216" y="5046350"/>
            <a:ext cx="503983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1">
            <a:extLst>
              <a:ext uri="{FF2B5EF4-FFF2-40B4-BE49-F238E27FC236}">
                <a16:creationId xmlns:a16="http://schemas.microsoft.com/office/drawing/2014/main" id="{2EBA7D16-2325-46E8-8F5C-099907997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023" y="4865215"/>
            <a:ext cx="7276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lang="en-US" altLang="ja-JP" sz="1600" b="1" dirty="0" err="1">
                <a:ea typeface="MS Mincho" panose="02020609040205080304" pitchFamily="49" charset="-128"/>
                <a:cs typeface="Arial" panose="020B0604020202020204" pitchFamily="34" charset="0"/>
              </a:rPr>
              <a:t>pika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DFA8FA-E95F-46D8-B538-ED2184E3D532}"/>
              </a:ext>
            </a:extLst>
          </p:cNvPr>
          <p:cNvSpPr txBox="1"/>
          <p:nvPr/>
        </p:nvSpPr>
        <p:spPr>
          <a:xfrm>
            <a:off x="8999188" y="5046350"/>
            <a:ext cx="468716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6A95F2-8F7F-4F58-86E3-6AEF66236DA8}"/>
              </a:ext>
            </a:extLst>
          </p:cNvPr>
          <p:cNvSpPr txBox="1"/>
          <p:nvPr/>
        </p:nvSpPr>
        <p:spPr>
          <a:xfrm>
            <a:off x="8999188" y="5047260"/>
            <a:ext cx="468716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4CF815-1C62-4B8C-A468-4FAA0CA3E802}"/>
              </a:ext>
            </a:extLst>
          </p:cNvPr>
          <p:cNvSpPr txBox="1"/>
          <p:nvPr/>
        </p:nvSpPr>
        <p:spPr>
          <a:xfrm>
            <a:off x="8999188" y="5047614"/>
            <a:ext cx="468716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9711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30" grpId="0" animBg="1"/>
      <p:bldP spid="33" grpId="0"/>
      <p:bldP spid="35" grpId="0" animBg="1"/>
      <p:bldP spid="36" grpId="0" animBg="1"/>
      <p:bldP spid="37" grpId="0" animBg="1"/>
      <p:bldP spid="38" grpId="0" animBg="1"/>
      <p:bldP spid="41" grpId="0" animBg="1"/>
      <p:bldP spid="47" grpId="0"/>
      <p:bldP spid="48" grpId="0" animBg="1"/>
      <p:bldP spid="40" grpId="0" animBg="1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CA338-216B-48A3-8567-AB38CE0DE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66848"/>
            <a:ext cx="10353761" cy="1326321"/>
          </a:xfrm>
        </p:spPr>
        <p:txBody>
          <a:bodyPr/>
          <a:lstStyle/>
          <a:p>
            <a:r>
              <a:rPr lang="en-US" dirty="0"/>
              <a:t>Self Reference (“This”)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7F9E0-3911-4ED5-8C47-5DFC76753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690952"/>
            <a:ext cx="10353762" cy="56225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We can distinguish variables within the class with the </a:t>
            </a:r>
            <a:r>
              <a:rPr lang="en-US" b="1" dirty="0">
                <a:solidFill>
                  <a:srgbClr val="FFC000"/>
                </a:solidFill>
              </a:rPr>
              <a:t>this</a:t>
            </a:r>
            <a:r>
              <a:rPr lang="en-US" dirty="0"/>
              <a:t> identifier: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9797FC-C9A0-4CA3-A255-4CE4E1E8D723}"/>
              </a:ext>
            </a:extLst>
          </p:cNvPr>
          <p:cNvSpPr txBox="1"/>
          <p:nvPr/>
        </p:nvSpPr>
        <p:spPr>
          <a:xfrm>
            <a:off x="4081733" y="2593024"/>
            <a:ext cx="4523207" cy="3252191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package </a:t>
            </a:r>
            <a:r>
              <a:rPr lang="en-US" sz="1400" dirty="0" err="1">
                <a:latin typeface="Consolas" panose="020B0609020204030204" pitchFamily="49" charset="0"/>
              </a:rPr>
              <a:t>monstermash.characters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Monster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private String name;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private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 = 0;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Monster(String name,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level)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latin typeface="Consolas" panose="020B0609020204030204" pitchFamily="49" charset="0"/>
              </a:rPr>
              <a:t>.name = name;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00FF00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latin typeface="Consolas" panose="020B0609020204030204" pitchFamily="49" charset="0"/>
              </a:rPr>
              <a:t>.level</a:t>
            </a:r>
            <a:r>
              <a:rPr lang="en-US" sz="1400" dirty="0">
                <a:latin typeface="Consolas" panose="020B0609020204030204" pitchFamily="49" charset="0"/>
              </a:rPr>
              <a:t> = level;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63BA61-4CF1-4BFB-94F3-23EBBE5D8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6584"/>
              </p:ext>
            </p:extLst>
          </p:nvPr>
        </p:nvGraphicFramePr>
        <p:xfrm>
          <a:off x="3719990" y="2593024"/>
          <a:ext cx="361742" cy="32521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2521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DFB68655-9D93-4ECE-81B5-794C08842AC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927312" y="4049842"/>
            <a:ext cx="3252192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Monster.java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150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10826</TotalTime>
  <Words>2579</Words>
  <Application>Microsoft Office PowerPoint</Application>
  <PresentationFormat>Widescreen</PresentationFormat>
  <Paragraphs>863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MS Mincho</vt:lpstr>
      <vt:lpstr>ＭＳ Ｐゴシック</vt:lpstr>
      <vt:lpstr>Arial</vt:lpstr>
      <vt:lpstr>Bookman Old Style</vt:lpstr>
      <vt:lpstr>Calibri</vt:lpstr>
      <vt:lpstr>Consolas</vt:lpstr>
      <vt:lpstr>Courier New</vt:lpstr>
      <vt:lpstr>Rockwell</vt:lpstr>
      <vt:lpstr>Damask</vt:lpstr>
      <vt:lpstr>Classes</vt:lpstr>
      <vt:lpstr>Basics of Classes</vt:lpstr>
      <vt:lpstr>Class Packages</vt:lpstr>
      <vt:lpstr>Access Modifiers</vt:lpstr>
      <vt:lpstr>Accessors and Mutators</vt:lpstr>
      <vt:lpstr>Constructors</vt:lpstr>
      <vt:lpstr>Overloaded Constructors</vt:lpstr>
      <vt:lpstr>Overloading Methods</vt:lpstr>
      <vt:lpstr>Self Reference (“This”)</vt:lpstr>
      <vt:lpstr>Static Class Members</vt:lpstr>
      <vt:lpstr>The Object Class</vt:lpstr>
      <vt:lpstr>Nested Classes</vt:lpstr>
      <vt:lpstr>Inner Classes</vt:lpstr>
      <vt:lpstr>Private Nested Classes</vt:lpstr>
      <vt:lpstr>Local Classes</vt:lpstr>
      <vt:lpstr>Static Initialization</vt:lpstr>
      <vt:lpstr>Instance Initialization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Blanchard, Jeremiah J</dc:creator>
  <cp:lastModifiedBy>Jeremiah Blanchard</cp:lastModifiedBy>
  <cp:revision>235</cp:revision>
  <dcterms:created xsi:type="dcterms:W3CDTF">2017-08-16T14:30:14Z</dcterms:created>
  <dcterms:modified xsi:type="dcterms:W3CDTF">2017-11-02T17:37:24Z</dcterms:modified>
</cp:coreProperties>
</file>