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91" r:id="rId5"/>
    <p:sldId id="289" r:id="rId6"/>
    <p:sldId id="297" r:id="rId7"/>
    <p:sldId id="296" r:id="rId8"/>
    <p:sldId id="295" r:id="rId9"/>
    <p:sldId id="292" r:id="rId10"/>
    <p:sldId id="293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66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654" y="1565735"/>
            <a:ext cx="9585434" cy="1547956"/>
          </a:xfrm>
        </p:spPr>
        <p:txBody>
          <a:bodyPr>
            <a:normAutofit/>
          </a:bodyPr>
          <a:lstStyle/>
          <a:p>
            <a:r>
              <a:rPr lang="en-US" dirty="0"/>
              <a:t>“The origin of each of us stems from codes of genetic inheritance.”</a:t>
            </a:r>
          </a:p>
          <a:p>
            <a:r>
              <a:rPr lang="en-US" i="1" dirty="0"/>
              <a:t>– John Eccles, Neurophysiologist &amp; Nobel Laureate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750-643D-471B-82EE-0C2B64CF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7908"/>
            <a:ext cx="10353761" cy="1326321"/>
          </a:xfrm>
        </p:spPr>
        <p:txBody>
          <a:bodyPr/>
          <a:lstStyle/>
          <a:p>
            <a:r>
              <a:rPr lang="en-US" dirty="0"/>
              <a:t>Interfaces &amp;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CECB-1940-42C7-9E86-BADC3AAA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6788"/>
            <a:ext cx="10353762" cy="4103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interface</a:t>
            </a:r>
            <a:r>
              <a:rPr lang="en-US" dirty="0"/>
              <a:t> defines a design contract for objects that implement it: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6E12D-1826-4755-975B-3C68322E3026}"/>
              </a:ext>
            </a:extLst>
          </p:cNvPr>
          <p:cNvSpPr txBox="1"/>
          <p:nvPr/>
        </p:nvSpPr>
        <p:spPr>
          <a:xfrm>
            <a:off x="1194161" y="1784836"/>
            <a:ext cx="4879223" cy="419142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latin typeface="Consolas" panose="020B0609020204030204" pitchFamily="49" charset="0"/>
              </a:rPr>
              <a:t>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latin typeface="Consolas" panose="020B0609020204030204" pitchFamily="49" charset="0"/>
              </a:rPr>
              <a:t>defaultName</a:t>
            </a:r>
            <a:r>
              <a:rPr lang="en-US" sz="1400" dirty="0">
                <a:latin typeface="Consolas" panose="020B0609020204030204" pitchFamily="49" charset="0"/>
              </a:rPr>
              <a:t> = "Some Name";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static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isStronger</a:t>
            </a:r>
            <a:r>
              <a:rPr lang="en-US" sz="1400" dirty="0">
                <a:latin typeface="Consolas" panose="020B0609020204030204" pitchFamily="49" charset="0"/>
              </a:rPr>
              <a:t>(enemy)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this.level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E22578-EB28-40AA-8E00-BD4DDDBF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9220"/>
              </p:ext>
            </p:extLst>
          </p:nvPr>
        </p:nvGraphicFramePr>
        <p:xfrm>
          <a:off x="832419" y="1784836"/>
          <a:ext cx="361740" cy="4191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191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11B7995-9D78-4F15-8102-6C695F0D1A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29875" y="3711269"/>
            <a:ext cx="419142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FF21B-8EF6-4C7B-B7AF-C3B7FD638BEA}"/>
              </a:ext>
            </a:extLst>
          </p:cNvPr>
          <p:cNvSpPr txBox="1"/>
          <p:nvPr/>
        </p:nvSpPr>
        <p:spPr>
          <a:xfrm>
            <a:off x="7023461" y="1784835"/>
            <a:ext cx="4684129" cy="24402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implements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AE8E2-F0A4-4B84-B078-FDB00A64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2240"/>
              </p:ext>
            </p:extLst>
          </p:nvPr>
        </p:nvGraphicFramePr>
        <p:xfrm>
          <a:off x="6664413" y="1792999"/>
          <a:ext cx="359047" cy="244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402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E30CBB0-EBED-4751-B814-28BCE78B3C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75034" y="2835658"/>
            <a:ext cx="244020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E68FF-D250-4C36-91AD-D1586BEEE4BA}"/>
              </a:ext>
            </a:extLst>
          </p:cNvPr>
          <p:cNvSpPr/>
          <p:nvPr/>
        </p:nvSpPr>
        <p:spPr>
          <a:xfrm>
            <a:off x="1616529" y="4767942"/>
            <a:ext cx="693964" cy="19594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138166-D0AA-4C2F-A9EB-36EE97E1E237}"/>
              </a:ext>
            </a:extLst>
          </p:cNvPr>
          <p:cNvSpPr/>
          <p:nvPr/>
        </p:nvSpPr>
        <p:spPr>
          <a:xfrm>
            <a:off x="1616529" y="2315935"/>
            <a:ext cx="693964" cy="195943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D616B7-E0D0-4BC6-8FB5-1C5370D7521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310493" y="2413907"/>
            <a:ext cx="4425043" cy="239735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DC6B7-2F95-454E-9562-831D3C81984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310493" y="4865914"/>
            <a:ext cx="4425042" cy="6900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8E5321-73B1-4581-9D0F-148A18BF3A87}"/>
              </a:ext>
            </a:extLst>
          </p:cNvPr>
          <p:cNvSpPr txBox="1">
            <a:spLocks/>
          </p:cNvSpPr>
          <p:nvPr/>
        </p:nvSpPr>
        <p:spPr>
          <a:xfrm>
            <a:off x="6735536" y="4405113"/>
            <a:ext cx="1820635" cy="81228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Always public!</a:t>
            </a:r>
          </a:p>
          <a:p>
            <a:pPr marL="0" indent="0">
              <a:buNone/>
            </a:pPr>
            <a:r>
              <a:rPr lang="en-US" dirty="0"/>
              <a:t>Always static!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C20881-E6FE-4817-9161-39D96DF94ED2}"/>
              </a:ext>
            </a:extLst>
          </p:cNvPr>
          <p:cNvSpPr txBox="1">
            <a:spLocks/>
          </p:cNvSpPr>
          <p:nvPr/>
        </p:nvSpPr>
        <p:spPr>
          <a:xfrm>
            <a:off x="6735535" y="5331702"/>
            <a:ext cx="1820636" cy="44861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Always public!</a:t>
            </a:r>
          </a:p>
        </p:txBody>
      </p:sp>
    </p:spTree>
    <p:extLst>
      <p:ext uri="{BB962C8B-B14F-4D97-AF65-F5344CB8AC3E}">
        <p14:creationId xmlns:p14="http://schemas.microsoft.com/office/powerpoint/2010/main" val="2826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11580"/>
            <a:ext cx="10353761" cy="980281"/>
          </a:xfrm>
        </p:spPr>
        <p:txBody>
          <a:bodyPr/>
          <a:lstStyle/>
          <a:p>
            <a:r>
              <a:rPr lang="en-US" dirty="0"/>
              <a:t>“Is-A” vs “Has-A”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DA3E-FACC-44EA-99B7-884C867C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47" y="1034711"/>
            <a:ext cx="8033658" cy="8131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In object oriented programming, it is important to distinguish between </a:t>
            </a:r>
            <a:r>
              <a:rPr lang="en-US" b="1" dirty="0">
                <a:solidFill>
                  <a:srgbClr val="FFC000"/>
                </a:solidFill>
              </a:rPr>
              <a:t>membership</a:t>
            </a:r>
            <a:r>
              <a:rPr lang="en-US" dirty="0"/>
              <a:t> (“</a:t>
            </a:r>
            <a:r>
              <a:rPr lang="en-US" b="1" dirty="0">
                <a:solidFill>
                  <a:srgbClr val="FFC000"/>
                </a:solidFill>
              </a:rPr>
              <a:t>is-a</a:t>
            </a:r>
            <a:r>
              <a:rPr lang="en-US" dirty="0"/>
              <a:t>”) and </a:t>
            </a:r>
            <a:r>
              <a:rPr lang="en-US" b="1" dirty="0">
                <a:solidFill>
                  <a:srgbClr val="FFC000"/>
                </a:solidFill>
              </a:rPr>
              <a:t>ownership</a:t>
            </a:r>
            <a:r>
              <a:rPr lang="en-US" dirty="0"/>
              <a:t> (“</a:t>
            </a:r>
            <a:r>
              <a:rPr lang="en-US" b="1" dirty="0">
                <a:solidFill>
                  <a:srgbClr val="FFC000"/>
                </a:solidFill>
              </a:rPr>
              <a:t>has-a</a:t>
            </a:r>
            <a:r>
              <a:rPr lang="en-US" dirty="0"/>
              <a:t>”) relationships: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4BE94-C41E-4AC5-8892-56790A1D43CB}"/>
              </a:ext>
            </a:extLst>
          </p:cNvPr>
          <p:cNvSpPr txBox="1"/>
          <p:nvPr/>
        </p:nvSpPr>
        <p:spPr>
          <a:xfrm>
            <a:off x="2550287" y="1880539"/>
            <a:ext cx="4879223" cy="226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return name;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return level;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22B0D-9575-4768-BABE-F092BCF23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14559"/>
              </p:ext>
            </p:extLst>
          </p:nvPr>
        </p:nvGraphicFramePr>
        <p:xfrm>
          <a:off x="2188545" y="1880538"/>
          <a:ext cx="361740" cy="2268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68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F48E6E2-294B-4FD9-9CBD-345D918D9F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87587" y="2845636"/>
            <a:ext cx="226875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B3837-F195-4831-B57B-0FBD122CE3B2}"/>
              </a:ext>
            </a:extLst>
          </p:cNvPr>
          <p:cNvSpPr txBox="1"/>
          <p:nvPr/>
        </p:nvSpPr>
        <p:spPr>
          <a:xfrm>
            <a:off x="2550288" y="4206440"/>
            <a:ext cx="4879222" cy="225150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109048-C9B5-4F93-986A-9D6FE9D39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78804"/>
              </p:ext>
            </p:extLst>
          </p:nvPr>
        </p:nvGraphicFramePr>
        <p:xfrm>
          <a:off x="2191240" y="4206441"/>
          <a:ext cx="359047" cy="2251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51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F81BD6A-CB35-4B83-97CF-4924085E1A5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6207" y="5162917"/>
            <a:ext cx="225151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18BE25-B360-43D3-8182-054BE3EBA176}"/>
              </a:ext>
            </a:extLst>
          </p:cNvPr>
          <p:cNvSpPr txBox="1">
            <a:spLocks/>
          </p:cNvSpPr>
          <p:nvPr/>
        </p:nvSpPr>
        <p:spPr>
          <a:xfrm>
            <a:off x="7600949" y="4200105"/>
            <a:ext cx="2735036" cy="9524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</a:t>
            </a:r>
            <a:r>
              <a:rPr lang="en-US" u="sng" dirty="0"/>
              <a:t>Monster</a:t>
            </a:r>
            <a:r>
              <a:rPr lang="en-US" dirty="0"/>
              <a:t> object </a:t>
            </a:r>
            <a:r>
              <a:rPr lang="en-US" dirty="0">
                <a:solidFill>
                  <a:srgbClr val="FFC000"/>
                </a:solidFill>
              </a:rPr>
              <a:t>is a</a:t>
            </a:r>
            <a:r>
              <a:rPr lang="en-US" dirty="0"/>
              <a:t> </a:t>
            </a:r>
            <a:r>
              <a:rPr lang="en-US" u="sng" dirty="0"/>
              <a:t>Character</a:t>
            </a:r>
            <a:r>
              <a:rPr lang="en-US" dirty="0"/>
              <a:t> object.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E3EA18-92C7-4089-B00D-0862EF2627F1}"/>
              </a:ext>
            </a:extLst>
          </p:cNvPr>
          <p:cNvSpPr txBox="1">
            <a:spLocks/>
          </p:cNvSpPr>
          <p:nvPr/>
        </p:nvSpPr>
        <p:spPr>
          <a:xfrm>
            <a:off x="7600949" y="1880536"/>
            <a:ext cx="2735036" cy="9524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</a:t>
            </a:r>
            <a:r>
              <a:rPr lang="en-US" u="sng" dirty="0"/>
              <a:t>Character</a:t>
            </a:r>
            <a:r>
              <a:rPr lang="en-US" dirty="0"/>
              <a:t> object </a:t>
            </a:r>
            <a:r>
              <a:rPr lang="en-US" dirty="0">
                <a:solidFill>
                  <a:srgbClr val="FFC000"/>
                </a:solidFill>
              </a:rPr>
              <a:t>has a</a:t>
            </a:r>
            <a:r>
              <a:rPr lang="en-US" dirty="0"/>
              <a:t> </a:t>
            </a:r>
            <a:r>
              <a:rPr lang="en-US" u="sng" dirty="0"/>
              <a:t>String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020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3B4-E930-49AF-BFF5-EEFED76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3" y="43332"/>
            <a:ext cx="10353761" cy="990949"/>
          </a:xfrm>
        </p:spPr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71C1-1698-4510-9EE1-1481B718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93" y="989060"/>
            <a:ext cx="10353762" cy="5288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build on another class by </a:t>
            </a:r>
            <a:r>
              <a:rPr lang="en-US" b="1" dirty="0">
                <a:solidFill>
                  <a:srgbClr val="FFC000"/>
                </a:solidFill>
              </a:rPr>
              <a:t>deriving</a:t>
            </a:r>
            <a:r>
              <a:rPr lang="en-US" dirty="0"/>
              <a:t> a new class to </a:t>
            </a:r>
            <a:r>
              <a:rPr lang="en-US" b="1" dirty="0">
                <a:solidFill>
                  <a:srgbClr val="FFC000"/>
                </a:solidFill>
              </a:rPr>
              <a:t>inherit</a:t>
            </a:r>
            <a:r>
              <a:rPr lang="en-US" dirty="0"/>
              <a:t> from it: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0885-6644-44EC-A407-B105A2C211BB}"/>
              </a:ext>
            </a:extLst>
          </p:cNvPr>
          <p:cNvSpPr txBox="1"/>
          <p:nvPr/>
        </p:nvSpPr>
        <p:spPr>
          <a:xfrm>
            <a:off x="5218189" y="1577093"/>
            <a:ext cx="5000541" cy="201983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E1949-84A4-4979-B6B9-F19683EF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5749"/>
              </p:ext>
            </p:extLst>
          </p:nvPr>
        </p:nvGraphicFramePr>
        <p:xfrm>
          <a:off x="4856448" y="1577092"/>
          <a:ext cx="361740" cy="201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9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8A1BE73-89AA-44AB-9174-7D2B80C3AE3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79949" y="2417731"/>
            <a:ext cx="201983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001B0-44BF-4013-89EF-EB69E5D28313}"/>
              </a:ext>
            </a:extLst>
          </p:cNvPr>
          <p:cNvSpPr txBox="1"/>
          <p:nvPr/>
        </p:nvSpPr>
        <p:spPr>
          <a:xfrm>
            <a:off x="5218190" y="3729377"/>
            <a:ext cx="5000540" cy="296611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damage *= 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(name + " attacks for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(damage + " damage.");    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C14044-4A8C-4617-BA30-E44A5EBFC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1281"/>
              </p:ext>
            </p:extLst>
          </p:nvPr>
        </p:nvGraphicFramePr>
        <p:xfrm>
          <a:off x="4859142" y="3729377"/>
          <a:ext cx="359047" cy="296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66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58F885B-E73F-42DF-9626-9ECF26CBC0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6809" y="5043155"/>
            <a:ext cx="296611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FE9368-DD0C-4D76-A03E-E969811889C8}"/>
              </a:ext>
            </a:extLst>
          </p:cNvPr>
          <p:cNvSpPr txBox="1">
            <a:spLocks/>
          </p:cNvSpPr>
          <p:nvPr/>
        </p:nvSpPr>
        <p:spPr>
          <a:xfrm>
            <a:off x="1890553" y="1577091"/>
            <a:ext cx="2462105" cy="508103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Inherits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constructors!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Can Access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package if appl.</a:t>
            </a:r>
          </a:p>
          <a:p>
            <a:r>
              <a:rPr lang="en-US" dirty="0"/>
              <a:t>public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private!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1EE-A8D8-4AA2-9C0A-9175A6C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8696"/>
            <a:ext cx="10353761" cy="1077848"/>
          </a:xfrm>
        </p:spPr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5DAD-472C-4758-AA22-31A197BC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61" y="1515342"/>
            <a:ext cx="11349827" cy="54746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We can override methods so that a </a:t>
            </a:r>
            <a:r>
              <a:rPr lang="en-US" b="1" dirty="0">
                <a:solidFill>
                  <a:srgbClr val="FFC000"/>
                </a:solidFill>
              </a:rPr>
              <a:t>subclass</a:t>
            </a:r>
            <a:r>
              <a:rPr lang="en-US" dirty="0"/>
              <a:t> (derived) to act differently from its </a:t>
            </a:r>
            <a:r>
              <a:rPr lang="en-US" b="1" dirty="0">
                <a:solidFill>
                  <a:srgbClr val="FFC000"/>
                </a:solidFill>
              </a:rPr>
              <a:t>superclass</a:t>
            </a:r>
            <a:r>
              <a:rPr lang="en-US" dirty="0"/>
              <a:t> (parent):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7DBF-389C-471F-A1B9-865AADC3A61D}"/>
              </a:ext>
            </a:extLst>
          </p:cNvPr>
          <p:cNvSpPr txBox="1"/>
          <p:nvPr/>
        </p:nvSpPr>
        <p:spPr>
          <a:xfrm>
            <a:off x="1014543" y="2131800"/>
            <a:ext cx="4879223" cy="201983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C46C0-E109-4D43-B376-E3068032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02063"/>
              </p:ext>
            </p:extLst>
          </p:nvPr>
        </p:nvGraphicFramePr>
        <p:xfrm>
          <a:off x="652801" y="2131799"/>
          <a:ext cx="361740" cy="201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9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BC9875E-3FA8-482A-8D37-8FC6E7F7290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23698" y="2972438"/>
            <a:ext cx="201983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F5E31-4C0A-448E-B20D-EE9EDD14F4E5}"/>
              </a:ext>
            </a:extLst>
          </p:cNvPr>
          <p:cNvSpPr txBox="1"/>
          <p:nvPr/>
        </p:nvSpPr>
        <p:spPr>
          <a:xfrm>
            <a:off x="1014543" y="4284084"/>
            <a:ext cx="4879223" cy="19997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(diff,2) * 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3452FF-E1B7-4FDA-936A-F7355D2D6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97721"/>
              </p:ext>
            </p:extLst>
          </p:nvPr>
        </p:nvGraphicFramePr>
        <p:xfrm>
          <a:off x="655495" y="4284084"/>
          <a:ext cx="359047" cy="1999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9997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3559CB0-0380-4363-8501-A50961400A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13640" y="5114663"/>
            <a:ext cx="199971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8A10-674C-43E5-AC05-A52F7633F4DF}"/>
              </a:ext>
            </a:extLst>
          </p:cNvPr>
          <p:cNvSpPr txBox="1"/>
          <p:nvPr/>
        </p:nvSpPr>
        <p:spPr>
          <a:xfrm>
            <a:off x="6678153" y="2131798"/>
            <a:ext cx="5183140" cy="415199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 extends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damage =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 2) * 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();       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RockMonster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damage *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ScisorMonster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damage /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damage;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76110"/>
              </p:ext>
            </p:extLst>
          </p:nvPr>
        </p:nvGraphicFramePr>
        <p:xfrm>
          <a:off x="6319105" y="2131799"/>
          <a:ext cx="359047" cy="4171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32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D8C4CD0-AABC-4ABB-BA85-AAB6DE4219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73828" y="4038520"/>
            <a:ext cx="415199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PaperMonster.java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7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1EE-A8D8-4AA2-9C0A-9175A6C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9022"/>
            <a:ext cx="10353761" cy="1077848"/>
          </a:xfrm>
        </p:spPr>
        <p:txBody>
          <a:bodyPr/>
          <a:lstStyle/>
          <a:p>
            <a:r>
              <a:rPr lang="en-US" dirty="0"/>
              <a:t>Accessing Superclass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5DAD-472C-4758-AA22-31A197BC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61" y="1446010"/>
            <a:ext cx="11349827" cy="547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access </a:t>
            </a:r>
            <a:r>
              <a:rPr lang="en-US" b="1" dirty="0">
                <a:solidFill>
                  <a:srgbClr val="FFC000"/>
                </a:solidFill>
              </a:rPr>
              <a:t>shadowed</a:t>
            </a:r>
            <a:r>
              <a:rPr lang="en-US" dirty="0"/>
              <a:t> attributes and methods of the superclass using the </a:t>
            </a:r>
            <a:r>
              <a:rPr lang="en-US" b="1" dirty="0">
                <a:solidFill>
                  <a:srgbClr val="FFC000"/>
                </a:solidFill>
              </a:rPr>
              <a:t>super</a:t>
            </a:r>
            <a:r>
              <a:rPr lang="en-US" dirty="0"/>
              <a:t> keyword: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7DBF-389C-471F-A1B9-865AADC3A61D}"/>
              </a:ext>
            </a:extLst>
          </p:cNvPr>
          <p:cNvSpPr txBox="1"/>
          <p:nvPr/>
        </p:nvSpPr>
        <p:spPr>
          <a:xfrm>
            <a:off x="1010211" y="2071129"/>
            <a:ext cx="4879223" cy="177715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C46C0-E109-4D43-B376-E3068032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65018"/>
              </p:ext>
            </p:extLst>
          </p:nvPr>
        </p:nvGraphicFramePr>
        <p:xfrm>
          <a:off x="648469" y="2071129"/>
          <a:ext cx="361740" cy="177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7771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BC9875E-3FA8-482A-8D37-8FC6E7F7290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06692" y="2790429"/>
            <a:ext cx="17771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F5E31-4C0A-448E-B20D-EE9EDD14F4E5}"/>
              </a:ext>
            </a:extLst>
          </p:cNvPr>
          <p:cNvSpPr txBox="1"/>
          <p:nvPr/>
        </p:nvSpPr>
        <p:spPr>
          <a:xfrm>
            <a:off x="1010211" y="3997710"/>
            <a:ext cx="4879223" cy="19997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(diff,2) * 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3452FF-E1B7-4FDA-936A-F7355D2D6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5527"/>
              </p:ext>
            </p:extLst>
          </p:nvPr>
        </p:nvGraphicFramePr>
        <p:xfrm>
          <a:off x="651163" y="3997710"/>
          <a:ext cx="359047" cy="1999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9997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3559CB0-0380-4363-8501-A50961400A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17972" y="4828289"/>
            <a:ext cx="199971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8A10-674C-43E5-AC05-A52F7633F4DF}"/>
              </a:ext>
            </a:extLst>
          </p:cNvPr>
          <p:cNvSpPr txBox="1"/>
          <p:nvPr/>
        </p:nvSpPr>
        <p:spPr>
          <a:xfrm>
            <a:off x="6682490" y="2071126"/>
            <a:ext cx="5183140" cy="392629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 extends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RockMonster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 * 2;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ScisorMonster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 / 2;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C727A0-E001-43F4-ABF6-BB512BBC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83899"/>
              </p:ext>
            </p:extLst>
          </p:nvPr>
        </p:nvGraphicFramePr>
        <p:xfrm>
          <a:off x="6323442" y="2071127"/>
          <a:ext cx="359047" cy="392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62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D8C4CD0-AABC-4ABB-BA85-AAB6DE4219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91016" y="3864998"/>
            <a:ext cx="392629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PaperMonster.java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77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6DD-A5C9-4FD7-9C7F-FCCD5B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5103"/>
            <a:ext cx="10353761" cy="1218221"/>
          </a:xfrm>
        </p:spPr>
        <p:txBody>
          <a:bodyPr/>
          <a:lstStyle/>
          <a:p>
            <a:r>
              <a:rPr lang="en-US" dirty="0" err="1"/>
              <a:t>RunTime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DA3E-FACC-44EA-99B7-884C867C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37788"/>
            <a:ext cx="10353762" cy="4986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Many languages (including Java) support </a:t>
            </a:r>
            <a:r>
              <a:rPr lang="en-US" b="1" dirty="0">
                <a:solidFill>
                  <a:srgbClr val="FFC000"/>
                </a:solidFill>
              </a:rPr>
              <a:t>runtime polymorphism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AC23D-2258-4481-8F33-B8C5EFECD70A}"/>
              </a:ext>
            </a:extLst>
          </p:cNvPr>
          <p:cNvSpPr txBox="1"/>
          <p:nvPr/>
        </p:nvSpPr>
        <p:spPr>
          <a:xfrm>
            <a:off x="6919979" y="1377051"/>
            <a:ext cx="5073356" cy="30725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RockMonster</a:t>
            </a:r>
            <a:r>
              <a:rPr lang="en-US" sz="1400" dirty="0">
                <a:latin typeface="Consolas" panose="020B0609020204030204" pitchFamily="49" charset="0"/>
              </a:rPr>
              <a:t> extends Monster {…}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E2F925-A045-4E2F-8AEA-329D4CC82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2529"/>
              </p:ext>
            </p:extLst>
          </p:nvPr>
        </p:nvGraphicFramePr>
        <p:xfrm>
          <a:off x="6558237" y="1377046"/>
          <a:ext cx="361740" cy="307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7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1F998C33-B069-4F08-8D2F-E980D90B015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38027" y="1361399"/>
            <a:ext cx="30725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771D7-02EE-4C57-BB02-01055E00B2E3}"/>
              </a:ext>
            </a:extLst>
          </p:cNvPr>
          <p:cNvSpPr txBox="1"/>
          <p:nvPr/>
        </p:nvSpPr>
        <p:spPr>
          <a:xfrm>
            <a:off x="854248" y="1377053"/>
            <a:ext cx="5273361" cy="27063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B52159-2FCE-43BD-90A3-B735EB269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12566"/>
              </p:ext>
            </p:extLst>
          </p:nvPr>
        </p:nvGraphicFramePr>
        <p:xfrm>
          <a:off x="495200" y="1377053"/>
          <a:ext cx="359047" cy="2706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063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76BEE38-594E-48C3-9F49-7172B2213E3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027275" y="2560972"/>
            <a:ext cx="27063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561C7-3AD8-4FAD-8BDF-52431EED4DA7}"/>
              </a:ext>
            </a:extLst>
          </p:cNvPr>
          <p:cNvSpPr txBox="1"/>
          <p:nvPr/>
        </p:nvSpPr>
        <p:spPr>
          <a:xfrm>
            <a:off x="6919980" y="1761120"/>
            <a:ext cx="5073355" cy="348412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 extends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RockMonster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 *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(enemy </a:t>
            </a:r>
            <a:r>
              <a:rPr lang="en-US" sz="1400" dirty="0" err="1"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ScisorMonster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 /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err="1">
                <a:latin typeface="Consolas" panose="020B0609020204030204" pitchFamily="49" charset="0"/>
              </a:rPr>
              <a:t>.monsterAttack</a:t>
            </a:r>
            <a:r>
              <a:rPr lang="en-US" sz="1400" dirty="0">
                <a:latin typeface="Consolas" panose="020B0609020204030204" pitchFamily="49" charset="0"/>
              </a:rPr>
              <a:t>(enemy);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FB320F8-D3D1-4703-8448-392C9CE3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41078"/>
              </p:ext>
            </p:extLst>
          </p:nvPr>
        </p:nvGraphicFramePr>
        <p:xfrm>
          <a:off x="6560932" y="1761120"/>
          <a:ext cx="359047" cy="3484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84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07E3EE89-4295-438C-87B1-9019F231BD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49595" y="3333902"/>
            <a:ext cx="348412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PaperMonster.java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F84F5-26AD-4578-BB21-F8DAA5647ED4}"/>
              </a:ext>
            </a:extLst>
          </p:cNvPr>
          <p:cNvSpPr txBox="1"/>
          <p:nvPr/>
        </p:nvSpPr>
        <p:spPr>
          <a:xfrm>
            <a:off x="854244" y="4124071"/>
            <a:ext cx="5273365" cy="226491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PaperMonster</a:t>
            </a:r>
            <a:r>
              <a:rPr lang="en-US" sz="1400" dirty="0">
                <a:latin typeface="Consolas" panose="020B0609020204030204" pitchFamily="49" charset="0"/>
              </a:rPr>
              <a:t>("Chu", 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rok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RockMonster</a:t>
            </a:r>
            <a:r>
              <a:rPr lang="en-US" sz="1400" dirty="0">
                <a:latin typeface="Consolas" panose="020B0609020204030204" pitchFamily="49" charset="0"/>
              </a:rPr>
              <a:t>(“Jerk", 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pika.monsterAttack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rok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63F0F43-AE49-402C-887C-BBBFF4210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48336"/>
              </p:ext>
            </p:extLst>
          </p:nvPr>
        </p:nvGraphicFramePr>
        <p:xfrm>
          <a:off x="492501" y="4124067"/>
          <a:ext cx="359025" cy="2264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2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64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4" name="Rectangle 1">
            <a:extLst>
              <a:ext uri="{FF2B5EF4-FFF2-40B4-BE49-F238E27FC236}">
                <a16:creationId xmlns:a16="http://schemas.microsoft.com/office/drawing/2014/main" id="{3C7E4608-E5FD-47C1-999E-2E26D9D7D59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806541" y="5087252"/>
            <a:ext cx="226492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9D025-89D1-4AAF-BCF2-E2C466B0331C}"/>
              </a:ext>
            </a:extLst>
          </p:cNvPr>
          <p:cNvSpPr txBox="1"/>
          <p:nvPr/>
        </p:nvSpPr>
        <p:spPr>
          <a:xfrm>
            <a:off x="6222377" y="5633737"/>
            <a:ext cx="5770957" cy="75525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128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0F68944A-DA02-42A3-9B26-25E04E76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09" y="5328570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37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1" cy="1326321"/>
          </a:xfrm>
        </p:spPr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3035"/>
            <a:ext cx="10353762" cy="51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define </a:t>
            </a:r>
            <a:r>
              <a:rPr lang="en-US" b="1" dirty="0">
                <a:solidFill>
                  <a:srgbClr val="FFC000"/>
                </a:solidFill>
              </a:rPr>
              <a:t>final methods</a:t>
            </a:r>
            <a:r>
              <a:rPr lang="en-US" dirty="0"/>
              <a:t> - which cannot be overridden: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7A2D-A36D-4CE0-AA9A-3C6F4E0C3258}"/>
              </a:ext>
            </a:extLst>
          </p:cNvPr>
          <p:cNvSpPr txBox="1"/>
          <p:nvPr/>
        </p:nvSpPr>
        <p:spPr>
          <a:xfrm>
            <a:off x="4028739" y="2316423"/>
            <a:ext cx="4684129" cy="32100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name = </a:t>
            </a:r>
            <a:r>
              <a:rPr lang="en-US" sz="1400" dirty="0" err="1">
                <a:latin typeface="Consolas" panose="020B0609020204030204" pitchFamily="49" charset="0"/>
              </a:rPr>
              <a:t>defaultMonsterName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latin typeface="Consolas" panose="020B0609020204030204" pitchFamily="49" charset="0"/>
              </a:rPr>
              <a:t>defaultMonsterName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7BB3D2-D6FA-46BA-B1A6-2556FA134E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9691" y="2316424"/>
          <a:ext cx="359047" cy="321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D62BA-BFFE-4FD3-B744-31448DE89E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5373" y="3752186"/>
            <a:ext cx="321008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1"/>
            <a:ext cx="10353761" cy="1012899"/>
          </a:xfrm>
        </p:spPr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244"/>
            <a:ext cx="10353762" cy="4283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If we need a class just once, we can use an </a:t>
            </a:r>
            <a:r>
              <a:rPr lang="en-US" b="1" dirty="0">
                <a:solidFill>
                  <a:srgbClr val="FFC000"/>
                </a:solidFill>
              </a:rPr>
              <a:t>anonymous class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6553736" y="1633981"/>
            <a:ext cx="5184972" cy="39618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mega = new Monster("</a:t>
            </a:r>
            <a:r>
              <a:rPr lang="en-US" sz="1400" dirty="0" err="1">
                <a:latin typeface="Consolas" panose="020B0609020204030204" pitchFamily="49" charset="0"/>
              </a:rPr>
              <a:t>Zard</a:t>
            </a:r>
            <a:r>
              <a:rPr lang="en-US" sz="1400" dirty="0">
                <a:latin typeface="Consolas" panose="020B0609020204030204" pitchFamily="49" charset="0"/>
              </a:rPr>
              <a:t>", 20)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(Monster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oth</a:t>
            </a:r>
            <a:r>
              <a:rPr lang="en-US" sz="1400" dirty="0">
                <a:latin typeface="Consolas" panose="020B0609020204030204" pitchFamily="49" charset="0"/>
              </a:rPr>
              <a:t> = new Monster("Joe", 16);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mega.monsterAttack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oth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25778"/>
              </p:ext>
            </p:extLst>
          </p:nvPr>
        </p:nvGraphicFramePr>
        <p:xfrm>
          <a:off x="6191992" y="1633981"/>
          <a:ext cx="361742" cy="3961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618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41798" y="3445621"/>
            <a:ext cx="39618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446947" y="5274681"/>
            <a:ext cx="5356178" cy="321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Created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79" y="4978607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DC5AA-AC0A-4AF6-AA20-0DFDDF0B1576}"/>
              </a:ext>
            </a:extLst>
          </p:cNvPr>
          <p:cNvSpPr txBox="1"/>
          <p:nvPr/>
        </p:nvSpPr>
        <p:spPr>
          <a:xfrm>
            <a:off x="1144551" y="1633598"/>
            <a:ext cx="4658574" cy="32125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monsterAttack</a:t>
            </a:r>
            <a:r>
              <a:rPr lang="en-US" sz="1400" dirty="0">
                <a:latin typeface="Consolas" panose="020B0609020204030204" pitchFamily="49" charset="0"/>
              </a:rPr>
              <a:t>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(diff, 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1EB8F17-C4BA-4710-B567-0AE0C40D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13173"/>
              </p:ext>
            </p:extLst>
          </p:nvPr>
        </p:nvGraphicFramePr>
        <p:xfrm>
          <a:off x="785502" y="1633598"/>
          <a:ext cx="359047" cy="3212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2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FF088A57-61E8-49B0-9702-169E0D514D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90073" y="3070616"/>
            <a:ext cx="321259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  <p:bldP spid="1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F008-87B6-41C2-9E84-41969727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0430"/>
            <a:ext cx="10353761" cy="1047262"/>
          </a:xfrm>
        </p:spPr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C4CF-62B7-4ED9-86F5-9A26925C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66033"/>
            <a:ext cx="10353762" cy="4439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If we want more functional enumerations (with specific values, </a:t>
            </a:r>
            <a:r>
              <a:rPr lang="en-US" dirty="0" err="1"/>
              <a:t>etc</a:t>
            </a:r>
            <a:r>
              <a:rPr lang="en-US" dirty="0"/>
              <a:t>), we can create them: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20DF9-7D9E-447D-A2FC-8A63F181F3FA}"/>
              </a:ext>
            </a:extLst>
          </p:cNvPr>
          <p:cNvSpPr txBox="1"/>
          <p:nvPr/>
        </p:nvSpPr>
        <p:spPr>
          <a:xfrm>
            <a:off x="1026831" y="1808012"/>
            <a:ext cx="4686215" cy="391020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dirty="0" err="1"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MonsterType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Normal(0), Paper(1), Rock(2), Scissors(3);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final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typeNumber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MonsterType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type)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typeNumber</a:t>
            </a:r>
            <a:r>
              <a:rPr lang="en-US" sz="1400" dirty="0">
                <a:latin typeface="Consolas" panose="020B0609020204030204" pitchFamily="49" charset="0"/>
              </a:rPr>
              <a:t> = type;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getNumber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typeNumber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AF62F-1C13-472A-9250-C81B3C9B1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35800"/>
              </p:ext>
            </p:extLst>
          </p:nvPr>
        </p:nvGraphicFramePr>
        <p:xfrm>
          <a:off x="667783" y="1808012"/>
          <a:ext cx="359047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102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9C1AFD7-B5D8-436F-B5AB-07A290729A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56596" y="3593836"/>
            <a:ext cx="391020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MonsterType.java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65D44-59F8-4EB8-8172-8726C31BD7DD}"/>
              </a:ext>
            </a:extLst>
          </p:cNvPr>
          <p:cNvSpPr txBox="1"/>
          <p:nvPr/>
        </p:nvSpPr>
        <p:spPr>
          <a:xfrm>
            <a:off x="6540585" y="1808012"/>
            <a:ext cx="5237200" cy="224817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MonsterType</a:t>
            </a:r>
            <a:r>
              <a:rPr lang="en-US" sz="1400" dirty="0">
                <a:latin typeface="Consolas" panose="020B0609020204030204" pitchFamily="49" charset="0"/>
              </a:rPr>
              <a:t> type = </a:t>
            </a:r>
            <a:r>
              <a:rPr lang="en-US" sz="1400" dirty="0" err="1">
                <a:latin typeface="Consolas" panose="020B0609020204030204" pitchFamily="49" charset="0"/>
              </a:rPr>
              <a:t>MonsterType.Rock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("Type is " + type + ":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type.getNumber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788A6C-E707-406B-AC49-A51DC81A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2423"/>
              </p:ext>
            </p:extLst>
          </p:nvPr>
        </p:nvGraphicFramePr>
        <p:xfrm>
          <a:off x="6181537" y="1808011"/>
          <a:ext cx="359047" cy="2248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48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15E7933-5EA9-4573-B9B6-4AC0B2396B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88172" y="2762821"/>
            <a:ext cx="22481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6DE7C-227F-4648-8B5E-7516BC05DFDC}"/>
              </a:ext>
            </a:extLst>
          </p:cNvPr>
          <p:cNvSpPr txBox="1"/>
          <p:nvPr/>
        </p:nvSpPr>
        <p:spPr>
          <a:xfrm>
            <a:off x="5842981" y="4962964"/>
            <a:ext cx="5934803" cy="75525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Type is Rock: 2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AD3D8A-658E-49BC-A404-D02877A8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213" y="4657797"/>
            <a:ext cx="9067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7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04EC-D69F-49DC-ACCC-3CC0608D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598"/>
            <a:ext cx="10353761" cy="785237"/>
          </a:xfrm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BA77-7E5A-4803-B239-10C2028D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1809"/>
            <a:ext cx="10353762" cy="459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optionally define some, but not all, methods of an </a:t>
            </a:r>
            <a:r>
              <a:rPr lang="en-US" b="1" dirty="0">
                <a:solidFill>
                  <a:srgbClr val="FFC000"/>
                </a:solidFill>
              </a:rPr>
              <a:t>abstract</a:t>
            </a:r>
            <a:r>
              <a:rPr lang="en-US" dirty="0"/>
              <a:t>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0736-F498-4366-9B86-9B0859BA6EA0}"/>
              </a:ext>
            </a:extLst>
          </p:cNvPr>
          <p:cNvSpPr txBox="1"/>
          <p:nvPr/>
        </p:nvSpPr>
        <p:spPr>
          <a:xfrm>
            <a:off x="1030871" y="1225560"/>
            <a:ext cx="4879223" cy="226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class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return name;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return level;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CD199-B5F7-42FD-A4DD-63535117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17304"/>
              </p:ext>
            </p:extLst>
          </p:nvPr>
        </p:nvGraphicFramePr>
        <p:xfrm>
          <a:off x="669129" y="1225559"/>
          <a:ext cx="361740" cy="2268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68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1EEDD39-9338-424E-83CD-EF34B9B4314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631829" y="2190657"/>
            <a:ext cx="226875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AF432-9A4F-46F1-AF14-431C46D725CC}"/>
              </a:ext>
            </a:extLst>
          </p:cNvPr>
          <p:cNvSpPr txBox="1"/>
          <p:nvPr/>
        </p:nvSpPr>
        <p:spPr>
          <a:xfrm>
            <a:off x="6860171" y="1225558"/>
            <a:ext cx="4684129" cy="24402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(2,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2D9BFC-C974-4EF0-8BF6-5B8AA78D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4838"/>
              </p:ext>
            </p:extLst>
          </p:nvPr>
        </p:nvGraphicFramePr>
        <p:xfrm>
          <a:off x="6501123" y="1225558"/>
          <a:ext cx="359047" cy="244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402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ED53015-7C86-43E7-A1DE-15F373FA76E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744" y="2276381"/>
            <a:ext cx="244020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E501E-705E-46A3-ACE9-BF126148717A}"/>
              </a:ext>
            </a:extLst>
          </p:cNvPr>
          <p:cNvSpPr txBox="1"/>
          <p:nvPr/>
        </p:nvSpPr>
        <p:spPr>
          <a:xfrm>
            <a:off x="6860171" y="3740150"/>
            <a:ext cx="4684129" cy="246470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Player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Player(String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diff = level – </a:t>
            </a:r>
            <a:r>
              <a:rPr lang="en-US" sz="1400" dirty="0" err="1">
                <a:latin typeface="Consolas" panose="020B0609020204030204" pitchFamily="49" charset="0"/>
              </a:rPr>
              <a:t>enemy.level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Math.pow</a:t>
            </a:r>
            <a:r>
              <a:rPr lang="en-US" sz="1400" dirty="0">
                <a:latin typeface="Consolas" panose="020B0609020204030204" pitchFamily="49" charset="0"/>
              </a:rPr>
              <a:t>(3, diff) *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1BDFF-E558-4DBD-A7C0-56ADB3F03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65037"/>
              </p:ext>
            </p:extLst>
          </p:nvPr>
        </p:nvGraphicFramePr>
        <p:xfrm>
          <a:off x="6498429" y="3740153"/>
          <a:ext cx="361740" cy="2464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47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BE2B23C2-DA0B-4228-A469-CD4F189B4C1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99495" y="4803227"/>
            <a:ext cx="246470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Player.java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96502-0316-4233-90A3-64E35F45D530}"/>
              </a:ext>
            </a:extLst>
          </p:cNvPr>
          <p:cNvSpPr txBox="1"/>
          <p:nvPr/>
        </p:nvSpPr>
        <p:spPr>
          <a:xfrm>
            <a:off x="1030873" y="3568701"/>
            <a:ext cx="4879221" cy="245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Character chu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Character p1 = new Player("Ash", 12);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(p1.attack(chu));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chu.attack</a:t>
            </a:r>
            <a:r>
              <a:rPr lang="en-US" sz="1400" dirty="0">
                <a:latin typeface="Consolas" panose="020B0609020204030204" pitchFamily="49" charset="0"/>
              </a:rPr>
              <a:t>(p1));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38EC9B-EA57-41EE-A585-87D388A5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61768"/>
              </p:ext>
            </p:extLst>
          </p:nvPr>
        </p:nvGraphicFramePr>
        <p:xfrm>
          <a:off x="671825" y="3568700"/>
          <a:ext cx="359047" cy="2456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56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24212A03-1B3A-4A12-92C1-B5E926E0AEC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25721" y="4627692"/>
            <a:ext cx="245653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A12FC-144A-4F91-97D2-A4A57F08BB1C}"/>
              </a:ext>
            </a:extLst>
          </p:cNvPr>
          <p:cNvSpPr txBox="1"/>
          <p:nvPr/>
        </p:nvSpPr>
        <p:spPr>
          <a:xfrm>
            <a:off x="333269" y="6319136"/>
            <a:ext cx="5576825" cy="424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900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A64F691D-9F2E-4DF8-B8E1-93F0A810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79" y="6027415"/>
            <a:ext cx="9067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8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12400</TotalTime>
  <Words>1988</Words>
  <Application>Microsoft Office PowerPoint</Application>
  <PresentationFormat>Widescreen</PresentationFormat>
  <Paragraphs>591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Damask</vt:lpstr>
      <vt:lpstr>Inheritance</vt:lpstr>
      <vt:lpstr>Derived Classes</vt:lpstr>
      <vt:lpstr>Overriding Methods</vt:lpstr>
      <vt:lpstr>Accessing Superclass Members</vt:lpstr>
      <vt:lpstr>RunTime Polymorphism</vt:lpstr>
      <vt:lpstr>Final Methods</vt:lpstr>
      <vt:lpstr>Anonymous Classes</vt:lpstr>
      <vt:lpstr>Enum Derivation</vt:lpstr>
      <vt:lpstr>Abstract Classes</vt:lpstr>
      <vt:lpstr>Interfaces &amp; Default Methods</vt:lpstr>
      <vt:lpstr>“Is-A” vs “Has-A”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277</cp:revision>
  <dcterms:created xsi:type="dcterms:W3CDTF">2017-08-16T14:30:14Z</dcterms:created>
  <dcterms:modified xsi:type="dcterms:W3CDTF">2017-11-02T21:49:19Z</dcterms:modified>
</cp:coreProperties>
</file>