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04" r:id="rId3"/>
    <p:sldId id="305" r:id="rId4"/>
    <p:sldId id="306" r:id="rId5"/>
    <p:sldId id="307" r:id="rId6"/>
    <p:sldId id="308" r:id="rId7"/>
    <p:sldId id="311" r:id="rId8"/>
    <p:sldId id="310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0066"/>
    <a:srgbClr val="0040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2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233265"/>
            <a:ext cx="10809723" cy="1004408"/>
          </a:xfrm>
        </p:spPr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03" y="1565735"/>
            <a:ext cx="10366744" cy="1547956"/>
          </a:xfrm>
        </p:spPr>
        <p:txBody>
          <a:bodyPr>
            <a:normAutofit/>
          </a:bodyPr>
          <a:lstStyle/>
          <a:p>
            <a:r>
              <a:rPr lang="en-US" dirty="0"/>
              <a:t>“Witty quote will go here someday.”</a:t>
            </a:r>
          </a:p>
          <a:p>
            <a:r>
              <a:rPr lang="en-US" dirty="0"/>
              <a:t>-Person who said something</a:t>
            </a:r>
          </a:p>
        </p:txBody>
      </p:sp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05F-EB6F-41EB-813F-F3B1A6DA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7601"/>
            <a:ext cx="10353761" cy="1180509"/>
          </a:xfrm>
        </p:spPr>
        <p:txBody>
          <a:bodyPr/>
          <a:lstStyle/>
          <a:p>
            <a:r>
              <a:rPr lang="en-US" dirty="0"/>
              <a:t>File Streams: Binary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4FFF-B060-4697-B9BD-5871A3C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07597"/>
            <a:ext cx="10353762" cy="54162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…and to write it too.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89D8C-B55B-4400-82D5-9EC55C2BEBE9}"/>
              </a:ext>
            </a:extLst>
          </p:cNvPr>
          <p:cNvSpPr txBox="1"/>
          <p:nvPr/>
        </p:nvSpPr>
        <p:spPr>
          <a:xfrm>
            <a:off x="1711899" y="2542467"/>
            <a:ext cx="6392026" cy="220827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foStream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MyFile.bin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DataOutputStream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dataOut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DataOutputStream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foStream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dataOut.writeChar</a:t>
            </a:r>
            <a:r>
              <a:rPr lang="en-US" sz="1400" dirty="0">
                <a:latin typeface="Consolas" panose="020B0609020204030204" pitchFamily="49" charset="0"/>
              </a:rPr>
              <a:t>('\n');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dataOut.writeShort</a:t>
            </a:r>
            <a:r>
              <a:rPr lang="en-US" sz="1400" dirty="0">
                <a:latin typeface="Consolas" panose="020B0609020204030204" pitchFamily="49" charset="0"/>
              </a:rPr>
              <a:t>(0xbaad);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dataOut.writeInt</a:t>
            </a:r>
            <a:r>
              <a:rPr lang="en-US" sz="1400" dirty="0">
                <a:latin typeface="Consolas" panose="020B0609020204030204" pitchFamily="49" charset="0"/>
              </a:rPr>
              <a:t>(0x600df00d);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dataOut.writeUTF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ja-JP" altLang="en-US" sz="1400" dirty="0">
                <a:latin typeface="Consolas" panose="020B0609020204030204" pitchFamily="49" charset="0"/>
              </a:rPr>
              <a:t>お前はもう死んでいる</a:t>
            </a:r>
            <a:r>
              <a:rPr lang="en-US" altLang="ja-JP" sz="1400" dirty="0">
                <a:latin typeface="Consolas" panose="020B060902020403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dataOut.writeUTF</a:t>
            </a:r>
            <a:r>
              <a:rPr lang="en-US" sz="1400" dirty="0">
                <a:latin typeface="Consolas" panose="020B0609020204030204" pitchFamily="49" charset="0"/>
              </a:rPr>
              <a:t>("Nani?!");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dataOut.close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8DD66F-E22C-4CEA-B9A2-B258DE0C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31550"/>
              </p:ext>
            </p:extLst>
          </p:nvPr>
        </p:nvGraphicFramePr>
        <p:xfrm>
          <a:off x="1356434" y="2542467"/>
          <a:ext cx="355464" cy="2208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464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919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E9F1BDC0-E293-4700-B3FE-48DB11FE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316" y="2542467"/>
            <a:ext cx="246213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MyFile.bin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5AC30-962B-4ECB-A296-FB112FF39CE2}"/>
              </a:ext>
            </a:extLst>
          </p:cNvPr>
          <p:cNvSpPr txBox="1"/>
          <p:nvPr/>
        </p:nvSpPr>
        <p:spPr>
          <a:xfrm>
            <a:off x="8332982" y="2894738"/>
            <a:ext cx="2466471" cy="185600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B3D3B-F258-44B2-A67B-1F7629028684}"/>
              </a:ext>
            </a:extLst>
          </p:cNvPr>
          <p:cNvSpPr/>
          <p:nvPr/>
        </p:nvSpPr>
        <p:spPr>
          <a:xfrm>
            <a:off x="8332982" y="2847975"/>
            <a:ext cx="686409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 0A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D72771-CA21-415D-AC73-71C8B2BD9BE7}"/>
              </a:ext>
            </a:extLst>
          </p:cNvPr>
          <p:cNvSpPr/>
          <p:nvPr/>
        </p:nvSpPr>
        <p:spPr>
          <a:xfrm>
            <a:off x="8922672" y="4081305"/>
            <a:ext cx="1898072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4E 61 6E 69 3F 21 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BE5BF-E43A-4FE5-9167-8B415313B6A4}"/>
              </a:ext>
            </a:extLst>
          </p:cNvPr>
          <p:cNvSpPr/>
          <p:nvPr/>
        </p:nvSpPr>
        <p:spPr>
          <a:xfrm>
            <a:off x="8922672" y="2847974"/>
            <a:ext cx="719633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BA AD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B0890-E86A-4789-B9EC-70019C072BAD}"/>
              </a:ext>
            </a:extLst>
          </p:cNvPr>
          <p:cNvSpPr/>
          <p:nvPr/>
        </p:nvSpPr>
        <p:spPr>
          <a:xfrm>
            <a:off x="9514869" y="2849679"/>
            <a:ext cx="1288786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60 0D F0 0D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73BAA2-1548-4B03-B4B5-B370063EB218}"/>
              </a:ext>
            </a:extLst>
          </p:cNvPr>
          <p:cNvSpPr/>
          <p:nvPr/>
        </p:nvSpPr>
        <p:spPr>
          <a:xfrm>
            <a:off x="8332982" y="3096580"/>
            <a:ext cx="710967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 1E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35FCC-09F6-48C7-8452-DA8F332A64CC}"/>
              </a:ext>
            </a:extLst>
          </p:cNvPr>
          <p:cNvSpPr/>
          <p:nvPr/>
        </p:nvSpPr>
        <p:spPr>
          <a:xfrm>
            <a:off x="8332982" y="3096774"/>
            <a:ext cx="2487762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E3 81 8A E5 89 8D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E3 81 AF E3 82 82 E3 81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86 E6 AD BB E3 82 93 E3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81 A7 E3 81 84 E3 82 8B 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F7021-F07E-47CD-82B0-67CE065766BC}"/>
              </a:ext>
            </a:extLst>
          </p:cNvPr>
          <p:cNvSpPr/>
          <p:nvPr/>
        </p:nvSpPr>
        <p:spPr>
          <a:xfrm>
            <a:off x="8332987" y="4078476"/>
            <a:ext cx="680631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00 06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8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ECB2-FC6D-4B02-98A3-A1A6BEF3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5666"/>
            <a:ext cx="10353761" cy="1326321"/>
          </a:xfrm>
        </p:spPr>
        <p:txBody>
          <a:bodyPr/>
          <a:lstStyle/>
          <a:p>
            <a:r>
              <a:rPr lang="en-US" dirty="0"/>
              <a:t>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5F57-3B9B-462D-8F03-3E8EF207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53" y="1879068"/>
            <a:ext cx="9717242" cy="2615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many modern languages, I/O operations are structured using data </a:t>
            </a:r>
            <a:r>
              <a:rPr lang="en-US" b="1" dirty="0">
                <a:solidFill>
                  <a:srgbClr val="00FF00"/>
                </a:solidFill>
              </a:rPr>
              <a:t>streams</a:t>
            </a:r>
            <a:r>
              <a:rPr lang="en-US" dirty="0"/>
              <a:t>.</a:t>
            </a:r>
          </a:p>
          <a:p>
            <a:r>
              <a:rPr lang="en-US" u="sng" dirty="0"/>
              <a:t>Output streams</a:t>
            </a:r>
            <a:r>
              <a:rPr lang="en-US" dirty="0"/>
              <a:t> can be written to (</a:t>
            </a:r>
            <a:r>
              <a:rPr lang="en-US" dirty="0" err="1"/>
              <a:t>System.out</a:t>
            </a:r>
            <a:r>
              <a:rPr lang="en-US" dirty="0"/>
              <a:t>: </a:t>
            </a:r>
            <a:r>
              <a:rPr lang="en-US" dirty="0" err="1"/>
              <a:t>PrintStream</a:t>
            </a:r>
            <a:r>
              <a:rPr lang="en-US" dirty="0"/>
              <a:t>)</a:t>
            </a:r>
          </a:p>
          <a:p>
            <a:r>
              <a:rPr lang="en-US" u="sng" dirty="0"/>
              <a:t>Input streams</a:t>
            </a:r>
            <a:r>
              <a:rPr lang="en-US" dirty="0"/>
              <a:t> can be read from (System.in: </a:t>
            </a:r>
            <a:r>
              <a:rPr lang="en-US" dirty="0" err="1"/>
              <a:t>BufferedInputStream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Stream provide input as or allow writing output as a </a:t>
            </a:r>
            <a:r>
              <a:rPr lang="en-US" u="sng" dirty="0"/>
              <a:t>sequence of bytes</a:t>
            </a:r>
            <a:r>
              <a:rPr lang="en-US" dirty="0"/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0D40E9-409A-4069-BE5A-EEF383518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053" y="4861336"/>
            <a:ext cx="9717242" cy="13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5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31E6-067E-4A60-ACE1-59638F13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32319"/>
            <a:ext cx="10353761" cy="859098"/>
          </a:xfrm>
        </p:spPr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03A5-1ACE-4017-B360-A7A27B4D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64851"/>
            <a:ext cx="10353762" cy="591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Java </a:t>
            </a:r>
            <a:r>
              <a:rPr lang="en-US" dirty="0" err="1"/>
              <a:t>PrintStream</a:t>
            </a:r>
            <a:r>
              <a:rPr lang="en-US" dirty="0"/>
              <a:t> objects have built-in formatting methods.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29E4E-9F0B-405A-BABA-0965EB1277C2}"/>
              </a:ext>
            </a:extLst>
          </p:cNvPr>
          <p:cNvSpPr txBox="1"/>
          <p:nvPr/>
        </p:nvSpPr>
        <p:spPr>
          <a:xfrm>
            <a:off x="3031646" y="2429438"/>
            <a:ext cx="6428878" cy="207877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Scanner </a:t>
            </a:r>
            <a:r>
              <a:rPr lang="en-US" sz="1400" dirty="0" err="1">
                <a:latin typeface="Consolas" panose="020B0609020204030204" pitchFamily="49" charset="0"/>
              </a:rPr>
              <a:t>scanner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("Enter number: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number = </a:t>
            </a:r>
            <a:r>
              <a:rPr lang="en-US" sz="1400" dirty="0" err="1">
                <a:latin typeface="Consolas" panose="020B0609020204030204" pitchFamily="49" charset="0"/>
              </a:rPr>
              <a:t>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System.out.format</a:t>
            </a:r>
            <a:r>
              <a:rPr lang="en-US" sz="1400" dirty="0">
                <a:latin typeface="Consolas" panose="020B0609020204030204" pitchFamily="49" charset="0"/>
              </a:rPr>
              <a:t>("The number entered was %s.\n", number);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4E2335-0F49-4B42-9C1F-FEC7B63D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65647"/>
              </p:ext>
            </p:extLst>
          </p:nvPr>
        </p:nvGraphicFramePr>
        <p:xfrm>
          <a:off x="2669903" y="2429438"/>
          <a:ext cx="361742" cy="2078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078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FF1874-50AF-425D-A530-7331EEBF6622}"/>
              </a:ext>
            </a:extLst>
          </p:cNvPr>
          <p:cNvSpPr txBox="1"/>
          <p:nvPr/>
        </p:nvSpPr>
        <p:spPr>
          <a:xfrm>
            <a:off x="2669903" y="4975433"/>
            <a:ext cx="6790622" cy="67754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Enter number: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 number entered was 81321.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503E42-4BD8-4BFB-B4D4-D99FBCBA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134" y="4670266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0DB42-A5B2-480E-8F99-B802B53B943E}"/>
              </a:ext>
            </a:extLst>
          </p:cNvPr>
          <p:cNvSpPr txBox="1"/>
          <p:nvPr/>
        </p:nvSpPr>
        <p:spPr>
          <a:xfrm>
            <a:off x="4024923" y="4947440"/>
            <a:ext cx="132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81321</a:t>
            </a:r>
          </a:p>
        </p:txBody>
      </p:sp>
    </p:spTree>
    <p:extLst>
      <p:ext uri="{BB962C8B-B14F-4D97-AF65-F5344CB8AC3E}">
        <p14:creationId xmlns:p14="http://schemas.microsoft.com/office/powerpoint/2010/main" val="9609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C9F1-1305-4311-A3FD-50603084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449349"/>
            <a:ext cx="10353761" cy="773723"/>
          </a:xfrm>
        </p:spPr>
        <p:txBody>
          <a:bodyPr/>
          <a:lstStyle/>
          <a:p>
            <a:r>
              <a:rPr lang="en-US" dirty="0"/>
              <a:t>Formatting &amp; Modifiers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4D6EA-8325-4707-8A09-36473C21E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967893"/>
              </p:ext>
            </p:extLst>
          </p:nvPr>
        </p:nvGraphicFramePr>
        <p:xfrm>
          <a:off x="644164" y="2450216"/>
          <a:ext cx="4451307" cy="36966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7053">
                  <a:extLst>
                    <a:ext uri="{9D8B030D-6E8A-4147-A177-3AD203B41FA5}">
                      <a16:colId xmlns:a16="http://schemas.microsoft.com/office/drawing/2014/main" val="2683788661"/>
                    </a:ext>
                  </a:extLst>
                </a:gridCol>
                <a:gridCol w="1667584">
                  <a:extLst>
                    <a:ext uri="{9D8B030D-6E8A-4147-A177-3AD203B41FA5}">
                      <a16:colId xmlns:a16="http://schemas.microsoft.com/office/drawing/2014/main" val="3452689478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4065446265"/>
                    </a:ext>
                  </a:extLst>
                </a:gridCol>
              </a:tblGrid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Fmt</a:t>
                      </a:r>
                      <a:endParaRPr lang="en-US" sz="1600" b="1" dirty="0"/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Type(s)</a:t>
                      </a:r>
                      <a:endParaRPr lang="en-US" sz="1600" b="1" dirty="0"/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Formatted as… </a:t>
                      </a:r>
                      <a:endParaRPr lang="en-US" sz="1600" b="1" dirty="0"/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9965105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general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boolean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8049942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general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50979323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character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Unicode character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79623972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integral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decimal integer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42373559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integral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octal integer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84691358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%x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integral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hexadecimal integer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5215806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floating point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decimal (sci. notation)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19300077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floating point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decimal (with radix)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7803866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date/time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and time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84494861"/>
                  </a:ext>
                </a:extLst>
              </a:tr>
              <a:tr h="3360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%%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literal '%’ character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3820949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847E9E-CD92-481C-B5D3-34F696CAE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13620"/>
              </p:ext>
            </p:extLst>
          </p:nvPr>
        </p:nvGraphicFramePr>
        <p:xfrm>
          <a:off x="5180409" y="2450215"/>
          <a:ext cx="6401991" cy="36966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7787">
                  <a:extLst>
                    <a:ext uri="{9D8B030D-6E8A-4147-A177-3AD203B41FA5}">
                      <a16:colId xmlns:a16="http://schemas.microsoft.com/office/drawing/2014/main" val="2683788661"/>
                    </a:ext>
                  </a:extLst>
                </a:gridCol>
                <a:gridCol w="1590758">
                  <a:extLst>
                    <a:ext uri="{9D8B030D-6E8A-4147-A177-3AD203B41FA5}">
                      <a16:colId xmlns:a16="http://schemas.microsoft.com/office/drawing/2014/main" val="3452689478"/>
                    </a:ext>
                  </a:extLst>
                </a:gridCol>
                <a:gridCol w="2297723">
                  <a:extLst>
                    <a:ext uri="{9D8B030D-6E8A-4147-A177-3AD203B41FA5}">
                      <a16:colId xmlns:a16="http://schemas.microsoft.com/office/drawing/2014/main" val="4065446265"/>
                    </a:ext>
                  </a:extLst>
                </a:gridCol>
                <a:gridCol w="1535723">
                  <a:extLst>
                    <a:ext uri="{9D8B030D-6E8A-4147-A177-3AD203B41FA5}">
                      <a16:colId xmlns:a16="http://schemas.microsoft.com/office/drawing/2014/main" val="3087650097"/>
                    </a:ext>
                  </a:extLst>
                </a:gridCol>
              </a:tblGrid>
              <a:tr h="3371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Modifier</a:t>
                      </a:r>
                      <a:endParaRPr lang="en-US" sz="1600" b="1" dirty="0"/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  <a:endParaRPr lang="en-US" sz="1600" b="1" dirty="0"/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  <a:endParaRPr lang="en-US" sz="1600" b="1" dirty="0"/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Result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9965105"/>
                  </a:ext>
                </a:extLst>
              </a:tr>
              <a:tr h="6718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latin typeface="+mn-lt"/>
                        </a:rPr>
                        <a:t>precision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Minimum digits after radix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%.2f.", 6.1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6.10.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966093040"/>
                  </a:ext>
                </a:extLst>
              </a:tr>
              <a:tr h="6718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latin typeface="+mn-lt"/>
                        </a:rPr>
                        <a:t>width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Minimum length of result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%6.2f.", 6.1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   6.1.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8049942"/>
                  </a:ext>
                </a:extLst>
              </a:tr>
              <a:tr h="6718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latin typeface="+mn-lt"/>
                        </a:rPr>
                        <a:t>flag: ‘-’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Left-justify result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%-6.2f.", 6.1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 6.10 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50979323"/>
                  </a:ext>
                </a:extLst>
              </a:tr>
              <a:tr h="6718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latin typeface="+mn-lt"/>
                        </a:rPr>
                        <a:t>flag: ‘+’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Add ‘+’ to positive values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%+6.2f.", 6.1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 +6.10.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79623972"/>
                  </a:ext>
                </a:extLst>
              </a:tr>
              <a:tr h="6718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latin typeface="+mn-lt"/>
                        </a:rPr>
                        <a:t>flag: ‘0’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Pad result with zeroes 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%06.2f.", 6.1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: 006.10.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423735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49D6E-1460-444B-8191-33DD88A802F3}"/>
              </a:ext>
            </a:extLst>
          </p:cNvPr>
          <p:cNvSpPr txBox="1">
            <a:spLocks/>
          </p:cNvSpPr>
          <p:nvPr/>
        </p:nvSpPr>
        <p:spPr>
          <a:xfrm>
            <a:off x="919118" y="1541068"/>
            <a:ext cx="10353762" cy="591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We can format in a number of ways and also tweak the presentation!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18BB-710B-40CC-8167-FEEE8D23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MOAR SCANNERZ!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2B6C-DBF9-4A6C-959F-EB1373ED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4374"/>
            <a:ext cx="10353762" cy="51818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can wrap a scanner around a string and treat it like a stream.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BCCAA-D0A0-400E-B906-A717C0FA8F12}"/>
              </a:ext>
            </a:extLst>
          </p:cNvPr>
          <p:cNvSpPr txBox="1"/>
          <p:nvPr/>
        </p:nvSpPr>
        <p:spPr>
          <a:xfrm>
            <a:off x="2398600" y="2554976"/>
            <a:ext cx="7941154" cy="247884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</a:t>
            </a:r>
            <a:r>
              <a:rPr lang="en-US" sz="1400" dirty="0" err="1">
                <a:latin typeface="Consolas" panose="020B0609020204030204" pitchFamily="49" charset="0"/>
              </a:rPr>
              <a:t>badPun</a:t>
            </a:r>
            <a:r>
              <a:rPr lang="en-US" sz="1400" dirty="0">
                <a:latin typeface="Consolas" panose="020B0609020204030204" pitchFamily="49" charset="0"/>
              </a:rPr>
              <a:t> = "7 ate 9!";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Scanner </a:t>
            </a:r>
            <a:r>
              <a:rPr lang="en-US" sz="1400" dirty="0" err="1">
                <a:latin typeface="Consolas" panose="020B0609020204030204" pitchFamily="49" charset="0"/>
              </a:rPr>
              <a:t>scanner</a:t>
            </a:r>
            <a:r>
              <a:rPr lang="en-US" sz="1400" dirty="0">
                <a:latin typeface="Consolas" panose="020B0609020204030204" pitchFamily="49" charset="0"/>
              </a:rPr>
              <a:t> = new Scanner(</a:t>
            </a:r>
            <a:r>
              <a:rPr lang="en-US" sz="1400" dirty="0" err="1">
                <a:latin typeface="Consolas" panose="020B0609020204030204" pitchFamily="49" charset="0"/>
              </a:rPr>
              <a:t>badPun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number = </a:t>
            </a:r>
            <a:r>
              <a:rPr lang="en-US" sz="1400" dirty="0" err="1">
                <a:latin typeface="Consolas" panose="020B0609020204030204" pitchFamily="49" charset="0"/>
              </a:rPr>
              <a:t>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verb = </a:t>
            </a:r>
            <a:r>
              <a:rPr lang="en-US" sz="1400" dirty="0" err="1">
                <a:latin typeface="Consolas" panose="020B0609020204030204" pitchFamily="49" charset="0"/>
              </a:rPr>
              <a:t>scanner.next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String end = </a:t>
            </a:r>
            <a:r>
              <a:rPr lang="en-US" sz="1400" dirty="0" err="1">
                <a:latin typeface="Consolas" panose="020B0609020204030204" pitchFamily="49" charset="0"/>
              </a:rPr>
              <a:t>scanner.next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System.out.format</a:t>
            </a:r>
            <a:r>
              <a:rPr lang="en-US" sz="1400" dirty="0">
                <a:latin typeface="Consolas" panose="020B0609020204030204" pitchFamily="49" charset="0"/>
              </a:rPr>
              <a:t>("Verb: %s. Number: %02d. End: %s.\n", verb, number, end);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F2DAC9-6A6E-49EE-83BB-6947C7A2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25314"/>
              </p:ext>
            </p:extLst>
          </p:nvPr>
        </p:nvGraphicFramePr>
        <p:xfrm>
          <a:off x="2036857" y="2554976"/>
          <a:ext cx="361742" cy="2478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4788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1D9896-68D3-454D-86DD-D678D47AE20D}"/>
              </a:ext>
            </a:extLst>
          </p:cNvPr>
          <p:cNvSpPr txBox="1"/>
          <p:nvPr/>
        </p:nvSpPr>
        <p:spPr>
          <a:xfrm>
            <a:off x="2036856" y="5544316"/>
            <a:ext cx="8302897" cy="3385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Verb: ate. Number: 07. End: 9!.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E08EF6-1849-4269-8213-E8EF5B40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088" y="5239149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46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05F-EB6F-41EB-813F-F3B1A6DA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7601"/>
            <a:ext cx="10353761" cy="622319"/>
          </a:xfrm>
        </p:spPr>
        <p:txBody>
          <a:bodyPr/>
          <a:lstStyle/>
          <a:p>
            <a:r>
              <a:rPr lang="en-US" dirty="0"/>
              <a:t>File Streams: Reading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4FFF-B060-4697-B9BD-5871A3C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03801"/>
            <a:ext cx="10353762" cy="5416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Files can be read from and written to via </a:t>
            </a:r>
            <a:r>
              <a:rPr lang="en-US" b="1" dirty="0">
                <a:solidFill>
                  <a:srgbClr val="00FF00"/>
                </a:solidFill>
              </a:rPr>
              <a:t>file streams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89D8C-B55B-4400-82D5-9EC55C2BEBE9}"/>
              </a:ext>
            </a:extLst>
          </p:cNvPr>
          <p:cNvSpPr txBox="1"/>
          <p:nvPr/>
        </p:nvSpPr>
        <p:spPr>
          <a:xfrm>
            <a:off x="1343527" y="1664025"/>
            <a:ext cx="6944692" cy="445541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try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inStream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latin typeface="Consolas" panose="020B0609020204030204" pitchFamily="49" charset="0"/>
              </a:rPr>
              <a:t>("MyFile.txt");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fileScanner</a:t>
            </a:r>
            <a:r>
              <a:rPr lang="en-US" sz="1400" dirty="0">
                <a:latin typeface="Consolas" panose="020B0609020204030204" pitchFamily="49" charset="0"/>
              </a:rPr>
              <a:t> = new Scanner(</a:t>
            </a:r>
            <a:r>
              <a:rPr lang="en-US" sz="1400" dirty="0" err="1">
                <a:latin typeface="Consolas" panose="020B0609020204030204" pitchFamily="49" charset="0"/>
              </a:rPr>
              <a:t>inStream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xValue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fileScanner.nextInt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yValue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fileScanner.nextInt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System.out.format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Haz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coordz</a:t>
            </a:r>
            <a:r>
              <a:rPr lang="en-US" sz="1400" dirty="0">
                <a:latin typeface="Consolas" panose="020B0609020204030204" pitchFamily="49" charset="0"/>
              </a:rPr>
              <a:t>! (%d, %d)\n", </a:t>
            </a:r>
            <a:r>
              <a:rPr lang="en-US" sz="1400" dirty="0" err="1">
                <a:latin typeface="Consolas" panose="020B0609020204030204" pitchFamily="49" charset="0"/>
              </a:rPr>
              <a:t>xValue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yValue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inStream.close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catch (</a:t>
            </a:r>
            <a:r>
              <a:rPr lang="en-US" sz="1400" dirty="0" err="1">
                <a:latin typeface="Consolas" panose="020B0609020204030204" pitchFamily="49" charset="0"/>
              </a:rPr>
              <a:t>FileNotFoundException</a:t>
            </a:r>
            <a:r>
              <a:rPr lang="en-US" sz="1400" dirty="0">
                <a:latin typeface="Consolas" panose="020B0609020204030204" pitchFamily="49" charset="0"/>
              </a:rPr>
              <a:t> oops)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System.err.println</a:t>
            </a:r>
            <a:r>
              <a:rPr lang="en-US" sz="1400" dirty="0">
                <a:latin typeface="Consolas" panose="020B0609020204030204" pitchFamily="49" charset="0"/>
              </a:rPr>
              <a:t>("You </a:t>
            </a:r>
            <a:r>
              <a:rPr lang="en-US" sz="1400" dirty="0" err="1">
                <a:latin typeface="Consolas" panose="020B0609020204030204" pitchFamily="49" charset="0"/>
              </a:rPr>
              <a:t>kannoht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haz</a:t>
            </a:r>
            <a:r>
              <a:rPr lang="en-US" sz="1400" dirty="0">
                <a:latin typeface="Consolas" panose="020B0609020204030204" pitchFamily="49" charset="0"/>
              </a:rPr>
              <a:t>. </a:t>
            </a:r>
            <a:r>
              <a:rPr lang="en-US" sz="1400" dirty="0" err="1">
                <a:latin typeface="Consolas" panose="020B0609020204030204" pitchFamily="49" charset="0"/>
              </a:rPr>
              <a:t>Sry</a:t>
            </a:r>
            <a:r>
              <a:rPr lang="en-US" sz="1400" dirty="0">
                <a:latin typeface="Consolas" panose="020B0609020204030204" pitchFamily="49" charset="0"/>
              </a:rPr>
              <a:t>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8DD66F-E22C-4CEA-B9A2-B258DE0C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44193"/>
              </p:ext>
            </p:extLst>
          </p:nvPr>
        </p:nvGraphicFramePr>
        <p:xfrm>
          <a:off x="981784" y="1675750"/>
          <a:ext cx="361742" cy="4455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554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F4BBFA-0399-4510-8321-C926195D4C2F}"/>
              </a:ext>
            </a:extLst>
          </p:cNvPr>
          <p:cNvSpPr txBox="1"/>
          <p:nvPr/>
        </p:nvSpPr>
        <p:spPr>
          <a:xfrm>
            <a:off x="8676065" y="4928508"/>
            <a:ext cx="2273288" cy="3385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Haz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coordz</a:t>
            </a:r>
            <a:r>
              <a:rPr lang="en-US" sz="1400" dirty="0">
                <a:latin typeface="Consolas" panose="020B0609020204030204" pitchFamily="49" charset="0"/>
              </a:rPr>
              <a:t>! (3, 1)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F93CF2B-3C26-4000-B1D0-8F5344FF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295" y="4620554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C2E37-15E5-4B29-8D8B-CF4BADEA9B68}"/>
              </a:ext>
            </a:extLst>
          </p:cNvPr>
          <p:cNvSpPr txBox="1"/>
          <p:nvPr/>
        </p:nvSpPr>
        <p:spPr>
          <a:xfrm>
            <a:off x="8676065" y="5780886"/>
            <a:ext cx="2273288" cy="3385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You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kannoht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haz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Sry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A33A619-B82D-42E5-A50D-0C12252DD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295" y="5467073"/>
            <a:ext cx="23680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File Not Found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EA91A-0924-4CE3-9F63-14483ABFD46D}"/>
              </a:ext>
            </a:extLst>
          </p:cNvPr>
          <p:cNvSpPr txBox="1"/>
          <p:nvPr/>
        </p:nvSpPr>
        <p:spPr>
          <a:xfrm>
            <a:off x="8676066" y="2026397"/>
            <a:ext cx="2273288" cy="6854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3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14140-01A4-475D-B050-9CE4E1A941AF}"/>
              </a:ext>
            </a:extLst>
          </p:cNvPr>
          <p:cNvSpPr txBox="1"/>
          <p:nvPr/>
        </p:nvSpPr>
        <p:spPr>
          <a:xfrm>
            <a:off x="8676066" y="3044347"/>
            <a:ext cx="2273288" cy="35106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3 1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9F1BDC0-E293-4700-B3FE-48DB11FE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065" y="1675750"/>
            <a:ext cx="227328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MyFile.txt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E822A-0465-4D3D-A783-EC95DCDAE2A5}"/>
              </a:ext>
            </a:extLst>
          </p:cNvPr>
          <p:cNvSpPr txBox="1"/>
          <p:nvPr/>
        </p:nvSpPr>
        <p:spPr>
          <a:xfrm>
            <a:off x="8676066" y="3712626"/>
            <a:ext cx="2273288" cy="35106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3	1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ADD3DA6-53E2-4219-B43A-FBF725AB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9386" y="2742615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OR…</a:t>
            </a:r>
            <a:endParaRPr kumimoji="0" lang="en-US" altLang="ja-JP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939139F-D09A-4F4B-AB41-95D4F1BE8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9386" y="3399103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OR…</a:t>
            </a:r>
            <a:endParaRPr kumimoji="0" lang="en-US" altLang="ja-JP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520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05F-EB6F-41EB-813F-F3B1A6DA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7601"/>
            <a:ext cx="10353761" cy="622319"/>
          </a:xfrm>
        </p:spPr>
        <p:txBody>
          <a:bodyPr/>
          <a:lstStyle/>
          <a:p>
            <a:r>
              <a:rPr lang="en-US" dirty="0"/>
              <a:t>File Streams: Reading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4FFF-B060-4697-B9BD-5871A3C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62416"/>
            <a:ext cx="10353762" cy="5416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if we didn’t know how much data there was?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89D8C-B55B-4400-82D5-9EC55C2BEBE9}"/>
              </a:ext>
            </a:extLst>
          </p:cNvPr>
          <p:cNvSpPr txBox="1"/>
          <p:nvPr/>
        </p:nvSpPr>
        <p:spPr>
          <a:xfrm>
            <a:off x="1343527" y="1921932"/>
            <a:ext cx="6944692" cy="419017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try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inStream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latin typeface="Consolas" panose="020B0609020204030204" pitchFamily="49" charset="0"/>
              </a:rPr>
              <a:t>("MyFile.txt");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fileScanner</a:t>
            </a:r>
            <a:r>
              <a:rPr lang="en-US" sz="1400" dirty="0">
                <a:latin typeface="Consolas" panose="020B0609020204030204" pitchFamily="49" charset="0"/>
              </a:rPr>
              <a:t> = new Scanner(</a:t>
            </a:r>
            <a:r>
              <a:rPr lang="en-US" sz="1400" dirty="0" err="1">
                <a:latin typeface="Consolas" panose="020B0609020204030204" pitchFamily="49" charset="0"/>
              </a:rPr>
              <a:t>inStream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latin typeface="Consolas" panose="020B0609020204030204" pitchFamily="49" charset="0"/>
              </a:rPr>
              <a:t>fileScanner.hasNextInt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System.out.format</a:t>
            </a:r>
            <a:r>
              <a:rPr lang="en-US" sz="1400" dirty="0">
                <a:latin typeface="Consolas" panose="020B0609020204030204" pitchFamily="49" charset="0"/>
              </a:rPr>
              <a:t>(“0x%03X\n", </a:t>
            </a:r>
            <a:r>
              <a:rPr lang="en-US" sz="1400" dirty="0" err="1">
                <a:latin typeface="Consolas" panose="020B0609020204030204" pitchFamily="49" charset="0"/>
              </a:rPr>
              <a:t>fileScanner.nextInt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inStream.close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catch (</a:t>
            </a:r>
            <a:r>
              <a:rPr lang="en-US" sz="1400" dirty="0" err="1">
                <a:latin typeface="Consolas" panose="020B0609020204030204" pitchFamily="49" charset="0"/>
              </a:rPr>
              <a:t>FileNotFoundException</a:t>
            </a:r>
            <a:r>
              <a:rPr lang="en-US" sz="1400" dirty="0">
                <a:latin typeface="Consolas" panose="020B0609020204030204" pitchFamily="49" charset="0"/>
              </a:rPr>
              <a:t> oops)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System.err.println</a:t>
            </a:r>
            <a:r>
              <a:rPr lang="en-US" sz="1400" dirty="0">
                <a:latin typeface="Consolas" panose="020B0609020204030204" pitchFamily="49" charset="0"/>
              </a:rPr>
              <a:t>(“NOEZZZ!!!!");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8DD66F-E22C-4CEA-B9A2-B258DE0C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05141"/>
              </p:ext>
            </p:extLst>
          </p:nvPr>
        </p:nvGraphicFramePr>
        <p:xfrm>
          <a:off x="981784" y="1933656"/>
          <a:ext cx="361742" cy="4178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178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F4BBFA-0399-4510-8321-C926195D4C2F}"/>
              </a:ext>
            </a:extLst>
          </p:cNvPr>
          <p:cNvSpPr txBox="1"/>
          <p:nvPr/>
        </p:nvSpPr>
        <p:spPr>
          <a:xfrm>
            <a:off x="8676065" y="3627252"/>
            <a:ext cx="2273288" cy="99555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0x00F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0xDED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0xB00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0xBA1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F93CF2B-3C26-4000-B1D0-8F5344FF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295" y="3319298"/>
            <a:ext cx="8666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C2E37-15E5-4B29-8D8B-CF4BADEA9B68}"/>
              </a:ext>
            </a:extLst>
          </p:cNvPr>
          <p:cNvSpPr txBox="1"/>
          <p:nvPr/>
        </p:nvSpPr>
        <p:spPr>
          <a:xfrm>
            <a:off x="8676065" y="5753969"/>
            <a:ext cx="2273288" cy="33855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NOEZZZ!!!!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A33A619-B82D-42E5-A50D-0C12252DD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295" y="5440156"/>
            <a:ext cx="23680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File Not Found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EA91A-0924-4CE3-9F63-14483ABFD46D}"/>
              </a:ext>
            </a:extLst>
          </p:cNvPr>
          <p:cNvSpPr txBox="1"/>
          <p:nvPr/>
        </p:nvSpPr>
        <p:spPr>
          <a:xfrm>
            <a:off x="8676066" y="2284303"/>
            <a:ext cx="2273288" cy="40826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15 3565 2816 2977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9F1BDC0-E293-4700-B3FE-48DB11FE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065" y="1933656"/>
            <a:ext cx="2273288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MyFile.txt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58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0" grpId="0"/>
      <p:bldP spid="11" grpId="0" animBg="1"/>
      <p:bldP spid="12" grpId="0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05F-EB6F-41EB-813F-F3B1A6DA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594522"/>
            <a:ext cx="10353761" cy="622319"/>
          </a:xfrm>
        </p:spPr>
        <p:txBody>
          <a:bodyPr/>
          <a:lstStyle/>
          <a:p>
            <a:r>
              <a:rPr lang="en-US" dirty="0"/>
              <a:t>File Streams: Writing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4FFF-B060-4697-B9BD-5871A3C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2" y="1568204"/>
            <a:ext cx="10353762" cy="541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also write text to files using print streams.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89D8C-B55B-4400-82D5-9EC55C2BEBE9}"/>
              </a:ext>
            </a:extLst>
          </p:cNvPr>
          <p:cNvSpPr txBox="1"/>
          <p:nvPr/>
        </p:nvSpPr>
        <p:spPr>
          <a:xfrm>
            <a:off x="3078543" y="2343964"/>
            <a:ext cx="6569550" cy="323622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try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PrintStream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outStream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PrintStream</a:t>
            </a:r>
            <a:r>
              <a:rPr lang="en-US" sz="1400" dirty="0">
                <a:latin typeface="Consolas" panose="020B0609020204030204" pitchFamily="49" charset="0"/>
              </a:rPr>
              <a:t>("MyOutput.txt");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outStream.println</a:t>
            </a:r>
            <a:r>
              <a:rPr lang="en-US" sz="1400" dirty="0">
                <a:latin typeface="Consolas" panose="020B0609020204030204" pitchFamily="49" charset="0"/>
              </a:rPr>
              <a:t>("I can print text to a file!\n");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outStream.close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catch (</a:t>
            </a:r>
            <a:r>
              <a:rPr lang="en-US" sz="1400" dirty="0" err="1">
                <a:latin typeface="Consolas" panose="020B0609020204030204" pitchFamily="49" charset="0"/>
              </a:rPr>
              <a:t>FileNotFoundException</a:t>
            </a:r>
            <a:r>
              <a:rPr lang="en-US" sz="1400" dirty="0">
                <a:latin typeface="Consolas" panose="020B0609020204030204" pitchFamily="49" charset="0"/>
              </a:rPr>
              <a:t> oops)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System.err.println</a:t>
            </a:r>
            <a:r>
              <a:rPr lang="en-US" sz="1400" dirty="0">
                <a:latin typeface="Consolas" panose="020B0609020204030204" pitchFamily="49" charset="0"/>
              </a:rPr>
              <a:t>(“No output for you!");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8DD66F-E22C-4CEA-B9A2-B258DE0C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56055"/>
              </p:ext>
            </p:extLst>
          </p:nvPr>
        </p:nvGraphicFramePr>
        <p:xfrm>
          <a:off x="2716800" y="2355688"/>
          <a:ext cx="361742" cy="3236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36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1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E05F-EB6F-41EB-813F-F3B1A6DA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7601"/>
            <a:ext cx="10353761" cy="1050745"/>
          </a:xfrm>
        </p:spPr>
        <p:txBody>
          <a:bodyPr/>
          <a:lstStyle/>
          <a:p>
            <a:r>
              <a:rPr lang="en-US" dirty="0"/>
              <a:t>File Streams: Binary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4FFF-B060-4697-B9BD-5871A3C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38693"/>
            <a:ext cx="10353762" cy="54162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We often to use streams directly to read data in binary…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D8A58-C62B-4E90-9962-397BE42184A4}"/>
              </a:ext>
            </a:extLst>
          </p:cNvPr>
          <p:cNvSpPr txBox="1"/>
          <p:nvPr/>
        </p:nvSpPr>
        <p:spPr>
          <a:xfrm>
            <a:off x="1373869" y="2361714"/>
            <a:ext cx="6877394" cy="196291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fiStream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FileInputStream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MyFile.bin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DataInputStream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dataIn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DataInputStream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fiStream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dataIn.skip</a:t>
            </a:r>
            <a:r>
              <a:rPr lang="en-US" sz="1400" dirty="0">
                <a:latin typeface="Consolas" panose="020B0609020204030204" pitchFamily="49" charset="0"/>
              </a:rPr>
              <a:t>(2);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System.out.format</a:t>
            </a:r>
            <a:r>
              <a:rPr lang="en-US" sz="1400" dirty="0">
                <a:latin typeface="Consolas" panose="020B0609020204030204" pitchFamily="49" charset="0"/>
              </a:rPr>
              <a:t>("%x, %x\n", </a:t>
            </a:r>
            <a:r>
              <a:rPr lang="en-US" sz="1400" dirty="0" err="1">
                <a:latin typeface="Consolas" panose="020B0609020204030204" pitchFamily="49" charset="0"/>
              </a:rPr>
              <a:t>dataIn.readShort</a:t>
            </a:r>
            <a:r>
              <a:rPr lang="en-US" sz="1400" dirty="0"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</a:rPr>
              <a:t>dataIn.readInt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System.out.format</a:t>
            </a:r>
            <a:r>
              <a:rPr lang="en-US" sz="1400" dirty="0">
                <a:latin typeface="Consolas" panose="020B0609020204030204" pitchFamily="49" charset="0"/>
              </a:rPr>
              <a:t>("Message 1: [%s]\n", </a:t>
            </a:r>
            <a:r>
              <a:rPr lang="en-US" sz="1400" dirty="0" err="1">
                <a:latin typeface="Consolas" panose="020B0609020204030204" pitchFamily="49" charset="0"/>
              </a:rPr>
              <a:t>dataIn.readUTF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System.out.format</a:t>
            </a:r>
            <a:r>
              <a:rPr lang="en-US" sz="1400" dirty="0">
                <a:latin typeface="Consolas" panose="020B0609020204030204" pitchFamily="49" charset="0"/>
              </a:rPr>
              <a:t>("Message 2: [%s]\n", </a:t>
            </a:r>
            <a:r>
              <a:rPr lang="en-US" sz="1400" dirty="0" err="1">
                <a:latin typeface="Consolas" panose="020B0609020204030204" pitchFamily="49" charset="0"/>
              </a:rPr>
              <a:t>dataIn.readUTF</a:t>
            </a:r>
            <a:r>
              <a:rPr lang="en-US" sz="1400" dirty="0">
                <a:latin typeface="Consolas" panose="020B0609020204030204" pitchFamily="49" charset="0"/>
              </a:rPr>
              <a:t>());</a:t>
            </a:r>
          </a:p>
          <a:p>
            <a:pPr algn="just">
              <a:lnSpc>
                <a:spcPct val="115000"/>
              </a:lnSpc>
            </a:pPr>
            <a:r>
              <a:rPr lang="en-US" sz="1400" dirty="0" err="1">
                <a:latin typeface="Consolas" panose="020B0609020204030204" pitchFamily="49" charset="0"/>
              </a:rPr>
              <a:t>dataIn.close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7EEC03-0D4B-4CCF-B137-B4C1052D5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84354"/>
              </p:ext>
            </p:extLst>
          </p:nvPr>
        </p:nvGraphicFramePr>
        <p:xfrm>
          <a:off x="1015717" y="2361715"/>
          <a:ext cx="358151" cy="1962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151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6859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7E9202E-3E32-4D61-A646-B3978767B3E8}"/>
              </a:ext>
            </a:extLst>
          </p:cNvPr>
          <p:cNvSpPr txBox="1"/>
          <p:nvPr/>
        </p:nvSpPr>
        <p:spPr>
          <a:xfrm>
            <a:off x="1015717" y="4828773"/>
            <a:ext cx="7235546" cy="77030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s: </a:t>
            </a:r>
            <a:r>
              <a:rPr lang="en-US" sz="1400" dirty="0" err="1">
                <a:latin typeface="Consolas" panose="020B0609020204030204" pitchFamily="49" charset="0"/>
              </a:rPr>
              <a:t>baad</a:t>
            </a:r>
            <a:r>
              <a:rPr lang="en-US" sz="1400" dirty="0">
                <a:latin typeface="Consolas" panose="020B0609020204030204" pitchFamily="49" charset="0"/>
              </a:rPr>
              <a:t>. i: 600df00d.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Message 1: [</a:t>
            </a:r>
            <a:r>
              <a:rPr lang="ja-JP" altLang="en-US" sz="1400" dirty="0">
                <a:latin typeface="Consolas" panose="020B0609020204030204" pitchFamily="49" charset="0"/>
              </a:rPr>
              <a:t>お前はもう死んでいる</a:t>
            </a:r>
            <a:r>
              <a:rPr lang="en-US" altLang="ja-JP" sz="1400" dirty="0">
                <a:latin typeface="Consolas" panose="020B0609020204030204" pitchFamily="49" charset="0"/>
              </a:rPr>
              <a:t>]</a:t>
            </a:r>
          </a:p>
          <a:p>
            <a:pPr algn="just">
              <a:lnSpc>
                <a:spcPct val="115000"/>
              </a:lnSpc>
            </a:pPr>
            <a:r>
              <a:rPr lang="en-US" altLang="ja-JP" sz="1400" dirty="0">
                <a:latin typeface="Consolas" panose="020B0609020204030204" pitchFamily="49" charset="0"/>
              </a:rPr>
              <a:t>Message 2: [Nani?!]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8647440-61E9-4EE4-A71A-0EF7F4B6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36" y="4505607"/>
            <a:ext cx="8666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Output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CA94A-9DE5-484E-9FBC-8A5F6EFB931E}"/>
              </a:ext>
            </a:extLst>
          </p:cNvPr>
          <p:cNvSpPr txBox="1"/>
          <p:nvPr/>
        </p:nvSpPr>
        <p:spPr>
          <a:xfrm>
            <a:off x="8597335" y="2712359"/>
            <a:ext cx="2431802" cy="161226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 0A BA AD 60 0D F0 0D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 1E E3 81 8A E5 89 8D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E3 81 AF E3 82 82 E3 81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86 E6 AD BB E3 82 93 E3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81 A7 E3 81 84 E3 82 8B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 06 4E 61 6E 69 3F 21 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5852989-6F1F-409A-A14C-69EAF284F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333" y="2361714"/>
            <a:ext cx="2431801" cy="338554"/>
          </a:xfrm>
          <a:prstGeom prst="rect">
            <a:avLst/>
          </a:prstGeom>
          <a:solidFill>
            <a:schemeClr val="tx2">
              <a:lumMod val="25000"/>
            </a:schemeClr>
          </a:solidFill>
          <a:ln w="9525">
            <a:solidFill>
              <a:schemeClr val="tx2">
                <a:lumMod val="90000"/>
              </a:schemeClr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MyFile.bin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1F692F-CE7B-4335-A673-F550E5C291E6}"/>
              </a:ext>
            </a:extLst>
          </p:cNvPr>
          <p:cNvSpPr txBox="1"/>
          <p:nvPr/>
        </p:nvSpPr>
        <p:spPr>
          <a:xfrm>
            <a:off x="8593066" y="4810137"/>
            <a:ext cx="2431802" cy="78893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47D73-4A72-4F5B-99C9-612AEA5A8024}"/>
              </a:ext>
            </a:extLst>
          </p:cNvPr>
          <p:cNvSpPr/>
          <p:nvPr/>
        </p:nvSpPr>
        <p:spPr>
          <a:xfrm>
            <a:off x="8580064" y="2665596"/>
            <a:ext cx="686409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00 0A</a:t>
            </a:r>
            <a:endParaRPr lang="en-US" sz="1400" dirty="0">
              <a:solidFill>
                <a:srgbClr val="00FF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2C2258-20AD-4FEA-9AC5-87A591B795FE}"/>
              </a:ext>
            </a:extLst>
          </p:cNvPr>
          <p:cNvSpPr/>
          <p:nvPr/>
        </p:nvSpPr>
        <p:spPr>
          <a:xfrm>
            <a:off x="9169754" y="3894308"/>
            <a:ext cx="1954724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4E 61 6E 69 3F 21 </a:t>
            </a:r>
            <a:endParaRPr lang="en-US" sz="1400" dirty="0">
              <a:solidFill>
                <a:srgbClr val="00FF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28D54-7A7A-4828-9902-FD90E5C45479}"/>
              </a:ext>
            </a:extLst>
          </p:cNvPr>
          <p:cNvSpPr/>
          <p:nvPr/>
        </p:nvSpPr>
        <p:spPr>
          <a:xfrm>
            <a:off x="9169754" y="2665595"/>
            <a:ext cx="719633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BA AD</a:t>
            </a:r>
            <a:endParaRPr lang="en-US" sz="1400" dirty="0">
              <a:solidFill>
                <a:srgbClr val="00FF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201BF-9101-4950-9322-867641687B85}"/>
              </a:ext>
            </a:extLst>
          </p:cNvPr>
          <p:cNvSpPr/>
          <p:nvPr/>
        </p:nvSpPr>
        <p:spPr>
          <a:xfrm>
            <a:off x="9761951" y="2667300"/>
            <a:ext cx="1288786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60 0D F0 0D</a:t>
            </a:r>
            <a:endParaRPr lang="en-US" sz="1400" dirty="0">
              <a:solidFill>
                <a:srgbClr val="00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A16EE-DC46-4848-A35C-7E430D445BCF}"/>
              </a:ext>
            </a:extLst>
          </p:cNvPr>
          <p:cNvSpPr/>
          <p:nvPr/>
        </p:nvSpPr>
        <p:spPr>
          <a:xfrm>
            <a:off x="8580064" y="2914201"/>
            <a:ext cx="710967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00 1E</a:t>
            </a:r>
            <a:endParaRPr lang="en-US" sz="1400" dirty="0">
              <a:solidFill>
                <a:srgbClr val="00FF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7FDBD9-383C-4CDA-A225-5EA35A37A625}"/>
              </a:ext>
            </a:extLst>
          </p:cNvPr>
          <p:cNvSpPr/>
          <p:nvPr/>
        </p:nvSpPr>
        <p:spPr>
          <a:xfrm>
            <a:off x="8580064" y="2914395"/>
            <a:ext cx="2487762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  E3 81 8A E5 89 8D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E3 81 AF E3 82 82 E3 81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86 E6 AD BB E3 82 93 E3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81 A7 E3 81 84 E3 82 8B </a:t>
            </a:r>
            <a:endParaRPr lang="en-US" sz="1400" dirty="0">
              <a:solidFill>
                <a:srgbClr val="00FF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C42A90-B9DC-4A89-A57A-A996659344C6}"/>
              </a:ext>
            </a:extLst>
          </p:cNvPr>
          <p:cNvSpPr/>
          <p:nvPr/>
        </p:nvSpPr>
        <p:spPr>
          <a:xfrm>
            <a:off x="8580069" y="3891479"/>
            <a:ext cx="680631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00 06</a:t>
            </a:r>
            <a:endParaRPr lang="en-US" sz="1400" dirty="0">
              <a:solidFill>
                <a:srgbClr val="00FF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918922-1D5A-4445-A000-7FC2C93A5721}"/>
              </a:ext>
            </a:extLst>
          </p:cNvPr>
          <p:cNvSpPr/>
          <p:nvPr/>
        </p:nvSpPr>
        <p:spPr>
          <a:xfrm>
            <a:off x="8575730" y="4764376"/>
            <a:ext cx="580235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000A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D18A38-3DA0-46E1-8962-872B201592F9}"/>
              </a:ext>
            </a:extLst>
          </p:cNvPr>
          <p:cNvSpPr/>
          <p:nvPr/>
        </p:nvSpPr>
        <p:spPr>
          <a:xfrm>
            <a:off x="9066877" y="4764375"/>
            <a:ext cx="580235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BAAD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DAAACF-703F-4FE5-9531-7E2342613B1C}"/>
              </a:ext>
            </a:extLst>
          </p:cNvPr>
          <p:cNvSpPr/>
          <p:nvPr/>
        </p:nvSpPr>
        <p:spPr>
          <a:xfrm>
            <a:off x="9560179" y="4763572"/>
            <a:ext cx="974922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600DF00D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254BB6-F176-4512-AB46-C60ACC04142B}"/>
              </a:ext>
            </a:extLst>
          </p:cNvPr>
          <p:cNvSpPr/>
          <p:nvPr/>
        </p:nvSpPr>
        <p:spPr>
          <a:xfrm>
            <a:off x="8574216" y="5011345"/>
            <a:ext cx="580235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001E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CB45D7-7562-45E4-80F8-FBB59F2D4C7F}"/>
              </a:ext>
            </a:extLst>
          </p:cNvPr>
          <p:cNvSpPr/>
          <p:nvPr/>
        </p:nvSpPr>
        <p:spPr>
          <a:xfrm>
            <a:off x="9066877" y="5010542"/>
            <a:ext cx="1821811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ja-JP" altLang="en-US" sz="1400" dirty="0">
                <a:latin typeface="Consolas" panose="020B0609020204030204" pitchFamily="49" charset="0"/>
              </a:rPr>
              <a:t>お前はもう死んでいる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B48C3D-4404-4919-B20D-DF85FF0E43CF}"/>
              </a:ext>
            </a:extLst>
          </p:cNvPr>
          <p:cNvSpPr/>
          <p:nvPr/>
        </p:nvSpPr>
        <p:spPr>
          <a:xfrm>
            <a:off x="8575730" y="5259136"/>
            <a:ext cx="580235" cy="323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0006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A32E9E-465D-4CD0-A136-96A71B6D3F07}"/>
              </a:ext>
            </a:extLst>
          </p:cNvPr>
          <p:cNvSpPr/>
          <p:nvPr/>
        </p:nvSpPr>
        <p:spPr>
          <a:xfrm>
            <a:off x="9066372" y="5259468"/>
            <a:ext cx="775346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Nani?!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252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4" grpId="0" animBg="1"/>
      <p:bldP spid="17" grpId="0"/>
      <p:bldP spid="18" grpId="0" animBg="1"/>
      <p:bldP spid="19" grpId="0" animBg="1"/>
      <p:bldP spid="20" grpId="0" animBg="1"/>
      <p:bldP spid="8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11620</TotalTime>
  <Words>1255</Words>
  <Application>Microsoft Office PowerPoint</Application>
  <PresentationFormat>Widescreen</PresentationFormat>
  <Paragraphs>311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MS Mincho</vt:lpstr>
      <vt:lpstr>ＭＳ Ｐゴシック</vt:lpstr>
      <vt:lpstr>Arial</vt:lpstr>
      <vt:lpstr>Bookman Old Style</vt:lpstr>
      <vt:lpstr>Calibri</vt:lpstr>
      <vt:lpstr>Consolas</vt:lpstr>
      <vt:lpstr>Rockwell</vt:lpstr>
      <vt:lpstr>Damask</vt:lpstr>
      <vt:lpstr>I/O Streams</vt:lpstr>
      <vt:lpstr>Data Streams</vt:lpstr>
      <vt:lpstr>Output Formatting</vt:lpstr>
      <vt:lpstr>Formatting &amp; Modifiers</vt:lpstr>
      <vt:lpstr>MOAR SCANNERZ!</vt:lpstr>
      <vt:lpstr>File Streams: Reading Text</vt:lpstr>
      <vt:lpstr>File Streams: Reading Text</vt:lpstr>
      <vt:lpstr>File Streams: Writing Text</vt:lpstr>
      <vt:lpstr>File Streams: Binary Data</vt:lpstr>
      <vt:lpstr>File Streams: Binary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349</cp:revision>
  <dcterms:created xsi:type="dcterms:W3CDTF">2017-08-16T14:30:14Z</dcterms:created>
  <dcterms:modified xsi:type="dcterms:W3CDTF">2018-04-03T03:43:51Z</dcterms:modified>
</cp:coreProperties>
</file>