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9" r:id="rId3"/>
    <p:sldId id="265" r:id="rId4"/>
    <p:sldId id="266" r:id="rId5"/>
    <p:sldId id="267"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00"/>
    <a:srgbClr val="00FF00"/>
    <a:srgbClr val="002000"/>
    <a:srgbClr val="000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01" d="100"/>
          <a:sy n="101" d="100"/>
        </p:scale>
        <p:origin x="10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55DF-22C0-4ED8-A88F-3C780402F07E}"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99ECB-65E1-4E2F-9957-6862CF897F1E}" type="slidenum">
              <a:rPr lang="en-US" smtClean="0"/>
              <a:t>‹#›</a:t>
            </a:fld>
            <a:endParaRPr lang="en-US"/>
          </a:p>
        </p:txBody>
      </p:sp>
    </p:spTree>
    <p:extLst>
      <p:ext uri="{BB962C8B-B14F-4D97-AF65-F5344CB8AC3E}">
        <p14:creationId xmlns:p14="http://schemas.microsoft.com/office/powerpoint/2010/main" val="42993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E9E8-4DF3-4B6F-9729-FDD0043B2ED8}"/>
              </a:ext>
            </a:extLst>
          </p:cNvPr>
          <p:cNvSpPr>
            <a:spLocks noGrp="1"/>
          </p:cNvSpPr>
          <p:nvPr>
            <p:ph type="ctrTitle"/>
          </p:nvPr>
        </p:nvSpPr>
        <p:spPr>
          <a:xfrm>
            <a:off x="673884" y="0"/>
            <a:ext cx="10809723" cy="1237673"/>
          </a:xfrm>
        </p:spPr>
        <p:txBody>
          <a:bodyPr/>
          <a:lstStyle/>
          <a:p>
            <a:r>
              <a:rPr lang="en-US" dirty="0"/>
              <a:t>Recursion</a:t>
            </a:r>
          </a:p>
        </p:txBody>
      </p:sp>
      <p:sp>
        <p:nvSpPr>
          <p:cNvPr id="6" name="Subtitle 2">
            <a:extLst>
              <a:ext uri="{FF2B5EF4-FFF2-40B4-BE49-F238E27FC236}">
                <a16:creationId xmlns:a16="http://schemas.microsoft.com/office/drawing/2014/main" id="{E8519B76-526F-4CFB-8E5F-E3D72B20EA60}"/>
              </a:ext>
            </a:extLst>
          </p:cNvPr>
          <p:cNvSpPr>
            <a:spLocks noGrp="1"/>
          </p:cNvSpPr>
          <p:nvPr>
            <p:ph type="subTitle" idx="1"/>
          </p:nvPr>
        </p:nvSpPr>
        <p:spPr>
          <a:xfrm>
            <a:off x="2299855" y="1714137"/>
            <a:ext cx="7965412" cy="1655762"/>
          </a:xfrm>
        </p:spPr>
        <p:txBody>
          <a:bodyPr>
            <a:normAutofit fontScale="70000" lnSpcReduction="20000"/>
          </a:bodyPr>
          <a:lstStyle/>
          <a:p>
            <a:r>
              <a:rPr lang="en-US" dirty="0"/>
              <a:t>“This is the song that never ends! It just goes on and on my friend. One day somebody started singing it not knowing what it was, and they’ll continue singing it forever just because…”</a:t>
            </a:r>
          </a:p>
          <a:p>
            <a:endParaRPr lang="en-US" dirty="0"/>
          </a:p>
          <a:p>
            <a:r>
              <a:rPr lang="en-US" i="1" dirty="0"/>
              <a:t>– Lamb Chop</a:t>
            </a:r>
          </a:p>
        </p:txBody>
      </p:sp>
      <p:pic>
        <p:nvPicPr>
          <p:cNvPr id="4" name="Picture 3">
            <a:extLst>
              <a:ext uri="{FF2B5EF4-FFF2-40B4-BE49-F238E27FC236}">
                <a16:creationId xmlns:a16="http://schemas.microsoft.com/office/drawing/2014/main" id="{B09A9BC8-59E4-41B9-B923-4DCFD487D29E}"/>
              </a:ext>
            </a:extLst>
          </p:cNvPr>
          <p:cNvPicPr>
            <a:picLocks noChangeAspect="1"/>
          </p:cNvPicPr>
          <p:nvPr/>
        </p:nvPicPr>
        <p:blipFill>
          <a:blip r:embed="rId2"/>
          <a:stretch>
            <a:fillRect/>
          </a:stretch>
        </p:blipFill>
        <p:spPr>
          <a:xfrm>
            <a:off x="4857721" y="3776299"/>
            <a:ext cx="2253513" cy="2158678"/>
          </a:xfrm>
          <a:prstGeom prst="rect">
            <a:avLst/>
          </a:prstGeom>
        </p:spPr>
      </p:pic>
    </p:spTree>
    <p:extLst>
      <p:ext uri="{BB962C8B-B14F-4D97-AF65-F5344CB8AC3E}">
        <p14:creationId xmlns:p14="http://schemas.microsoft.com/office/powerpoint/2010/main" val="411856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83F0-B3E0-4C58-B984-CC6CF6E100CD}"/>
              </a:ext>
            </a:extLst>
          </p:cNvPr>
          <p:cNvSpPr>
            <a:spLocks noGrp="1"/>
          </p:cNvSpPr>
          <p:nvPr>
            <p:ph type="title"/>
          </p:nvPr>
        </p:nvSpPr>
        <p:spPr/>
        <p:txBody>
          <a:bodyPr/>
          <a:lstStyle/>
          <a:p>
            <a:r>
              <a:rPr lang="en-US" dirty="0"/>
              <a:t>Recursion Theory</a:t>
            </a:r>
          </a:p>
        </p:txBody>
      </p:sp>
      <p:sp>
        <p:nvSpPr>
          <p:cNvPr id="3" name="Content Placeholder 2">
            <a:extLst>
              <a:ext uri="{FF2B5EF4-FFF2-40B4-BE49-F238E27FC236}">
                <a16:creationId xmlns:a16="http://schemas.microsoft.com/office/drawing/2014/main" id="{EE82179B-AC8A-4FDA-9647-B0BE3B159E54}"/>
              </a:ext>
            </a:extLst>
          </p:cNvPr>
          <p:cNvSpPr>
            <a:spLocks noGrp="1"/>
          </p:cNvSpPr>
          <p:nvPr>
            <p:ph idx="1"/>
          </p:nvPr>
        </p:nvSpPr>
        <p:spPr/>
        <p:txBody>
          <a:bodyPr/>
          <a:lstStyle/>
          <a:p>
            <a:pPr marL="0" indent="0">
              <a:buNone/>
            </a:pPr>
            <a:r>
              <a:rPr lang="en-US" dirty="0"/>
              <a:t>Stuff goes here</a:t>
            </a:r>
          </a:p>
          <a:p>
            <a:r>
              <a:rPr lang="en-US" dirty="0" err="1"/>
              <a:t>asdf</a:t>
            </a:r>
            <a:endParaRPr lang="en-US" dirty="0"/>
          </a:p>
        </p:txBody>
      </p:sp>
    </p:spTree>
    <p:extLst>
      <p:ext uri="{BB962C8B-B14F-4D97-AF65-F5344CB8AC3E}">
        <p14:creationId xmlns:p14="http://schemas.microsoft.com/office/powerpoint/2010/main" val="332931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A52D-058D-43F4-9D7F-E21E47E19A81}"/>
              </a:ext>
            </a:extLst>
          </p:cNvPr>
          <p:cNvSpPr>
            <a:spLocks noGrp="1"/>
          </p:cNvSpPr>
          <p:nvPr>
            <p:ph type="title"/>
          </p:nvPr>
        </p:nvSpPr>
        <p:spPr>
          <a:xfrm>
            <a:off x="913795" y="24136"/>
            <a:ext cx="10353761" cy="1326321"/>
          </a:xfrm>
        </p:spPr>
        <p:txBody>
          <a:bodyPr/>
          <a:lstStyle/>
          <a:p>
            <a:r>
              <a:rPr lang="en-US" dirty="0"/>
              <a:t>What is </a:t>
            </a:r>
            <a:r>
              <a:rPr lang="en-US" dirty="0" err="1"/>
              <a:t>rECURSION</a:t>
            </a:r>
            <a:r>
              <a:rPr lang="en-US" dirty="0"/>
              <a:t>?</a:t>
            </a:r>
          </a:p>
        </p:txBody>
      </p:sp>
      <p:sp>
        <p:nvSpPr>
          <p:cNvPr id="3" name="Content Placeholder 2">
            <a:extLst>
              <a:ext uri="{FF2B5EF4-FFF2-40B4-BE49-F238E27FC236}">
                <a16:creationId xmlns:a16="http://schemas.microsoft.com/office/drawing/2014/main" id="{234617E6-4F30-4D51-A222-B25F9AFF6A4E}"/>
              </a:ext>
            </a:extLst>
          </p:cNvPr>
          <p:cNvSpPr>
            <a:spLocks noGrp="1"/>
          </p:cNvSpPr>
          <p:nvPr>
            <p:ph idx="1"/>
          </p:nvPr>
        </p:nvSpPr>
        <p:spPr>
          <a:xfrm>
            <a:off x="913795" y="1182440"/>
            <a:ext cx="10353762" cy="657042"/>
          </a:xfrm>
        </p:spPr>
        <p:txBody>
          <a:bodyPr>
            <a:normAutofit/>
          </a:bodyPr>
          <a:lstStyle/>
          <a:p>
            <a:pPr marL="0" indent="0" algn="ctr">
              <a:buNone/>
            </a:pPr>
            <a:r>
              <a:rPr lang="en-US" b="1" dirty="0">
                <a:solidFill>
                  <a:srgbClr val="FFC000"/>
                </a:solidFill>
              </a:rPr>
              <a:t>Recursion</a:t>
            </a:r>
            <a:r>
              <a:rPr lang="en-US" dirty="0"/>
              <a:t> is the repeated application of </a:t>
            </a:r>
            <a:r>
              <a:rPr lang="en-US" i="1" dirty="0"/>
              <a:t>recursion</a:t>
            </a:r>
            <a:r>
              <a:rPr lang="en-US" dirty="0">
                <a:sym typeface="Wingdings" panose="05000000000000000000" pitchFamily="2" charset="2"/>
              </a:rPr>
              <a:t>.</a:t>
            </a:r>
          </a:p>
        </p:txBody>
      </p:sp>
      <p:sp>
        <p:nvSpPr>
          <p:cNvPr id="7" name="Content Placeholder 2">
            <a:extLst>
              <a:ext uri="{FF2B5EF4-FFF2-40B4-BE49-F238E27FC236}">
                <a16:creationId xmlns:a16="http://schemas.microsoft.com/office/drawing/2014/main" id="{6B450311-762F-4494-9002-623C86B7847B}"/>
              </a:ext>
            </a:extLst>
          </p:cNvPr>
          <p:cNvSpPr txBox="1">
            <a:spLocks/>
          </p:cNvSpPr>
          <p:nvPr/>
        </p:nvSpPr>
        <p:spPr>
          <a:xfrm>
            <a:off x="913795" y="4182672"/>
            <a:ext cx="10353762" cy="5658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dirty="0"/>
              <a:t>A </a:t>
            </a:r>
            <a:r>
              <a:rPr lang="en-US" b="1" dirty="0">
                <a:solidFill>
                  <a:srgbClr val="FFC000"/>
                </a:solidFill>
              </a:rPr>
              <a:t>recursive</a:t>
            </a:r>
            <a:r>
              <a:rPr lang="en-US" dirty="0"/>
              <a:t> algorithm references itself as part of the solution:</a:t>
            </a:r>
          </a:p>
        </p:txBody>
      </p:sp>
      <p:sp>
        <p:nvSpPr>
          <p:cNvPr id="11" name="Content Placeholder 2">
            <a:extLst>
              <a:ext uri="{FF2B5EF4-FFF2-40B4-BE49-F238E27FC236}">
                <a16:creationId xmlns:a16="http://schemas.microsoft.com/office/drawing/2014/main" id="{81198150-39B2-4B3E-AED6-82B0C685817B}"/>
              </a:ext>
            </a:extLst>
          </p:cNvPr>
          <p:cNvSpPr txBox="1">
            <a:spLocks/>
          </p:cNvSpPr>
          <p:nvPr/>
        </p:nvSpPr>
        <p:spPr>
          <a:xfrm>
            <a:off x="2501545" y="4778639"/>
            <a:ext cx="3058575" cy="1792984"/>
          </a:xfrm>
          <a:prstGeom prst="rect">
            <a:avLst/>
          </a:prstGeom>
          <a:solidFill>
            <a:schemeClr val="accent2">
              <a:lumMod val="50000"/>
            </a:schemeClr>
          </a:solidFill>
          <a:ln>
            <a:solidFill>
              <a:srgbClr val="00FF00"/>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b="1" dirty="0">
                <a:solidFill>
                  <a:schemeClr val="tx1">
                    <a:lumMod val="95000"/>
                  </a:schemeClr>
                </a:solidFill>
                <a:latin typeface="Calibri" panose="020F0502020204030204" pitchFamily="34" charset="0"/>
                <a:cs typeface="Calibri" panose="020F0502020204030204" pitchFamily="34" charset="0"/>
              </a:rPr>
              <a:t>Fib(0) = 0</a:t>
            </a:r>
            <a:br>
              <a:rPr lang="en-US" b="1" dirty="0">
                <a:solidFill>
                  <a:schemeClr val="tx1">
                    <a:lumMod val="95000"/>
                  </a:schemeClr>
                </a:solidFill>
                <a:latin typeface="Calibri" panose="020F0502020204030204" pitchFamily="34" charset="0"/>
                <a:cs typeface="Calibri" panose="020F0502020204030204" pitchFamily="34" charset="0"/>
              </a:rPr>
            </a:br>
            <a:r>
              <a:rPr lang="en-US" b="1" dirty="0">
                <a:solidFill>
                  <a:schemeClr val="tx1">
                    <a:lumMod val="95000"/>
                  </a:schemeClr>
                </a:solidFill>
                <a:latin typeface="Calibri" panose="020F0502020204030204" pitchFamily="34" charset="0"/>
                <a:cs typeface="Calibri" panose="020F0502020204030204" pitchFamily="34" charset="0"/>
              </a:rPr>
              <a:t>Fib(1) = 1</a:t>
            </a:r>
            <a:br>
              <a:rPr lang="en-US" b="1" dirty="0">
                <a:solidFill>
                  <a:schemeClr val="tx1">
                    <a:lumMod val="95000"/>
                  </a:schemeClr>
                </a:solidFill>
                <a:latin typeface="Calibri" panose="020F0502020204030204" pitchFamily="34" charset="0"/>
                <a:cs typeface="Calibri" panose="020F0502020204030204" pitchFamily="34" charset="0"/>
              </a:rPr>
            </a:br>
            <a:r>
              <a:rPr lang="en-US" b="1" dirty="0">
                <a:solidFill>
                  <a:schemeClr val="tx1">
                    <a:lumMod val="95000"/>
                  </a:schemeClr>
                </a:solidFill>
                <a:latin typeface="Calibri" panose="020F0502020204030204" pitchFamily="34" charset="0"/>
                <a:cs typeface="Calibri" panose="020F0502020204030204" pitchFamily="34" charset="0"/>
              </a:rPr>
              <a:t>Fib(n) = Fib(n-1) + Fib(n-2)</a:t>
            </a:r>
            <a:br>
              <a:rPr lang="en-US" b="1" dirty="0">
                <a:solidFill>
                  <a:schemeClr val="tx1">
                    <a:lumMod val="95000"/>
                  </a:schemeClr>
                </a:solidFill>
                <a:latin typeface="Calibri" panose="020F0502020204030204" pitchFamily="34" charset="0"/>
                <a:cs typeface="Calibri" panose="020F0502020204030204" pitchFamily="34" charset="0"/>
              </a:rPr>
            </a:br>
            <a:br>
              <a:rPr lang="en-US" b="1" dirty="0">
                <a:solidFill>
                  <a:schemeClr val="tx1">
                    <a:lumMod val="95000"/>
                  </a:schemeClr>
                </a:solidFill>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0, 1, 1, 2, 3, 5, 8, 13, 21…</a:t>
            </a:r>
          </a:p>
        </p:txBody>
      </p:sp>
      <p:pic>
        <p:nvPicPr>
          <p:cNvPr id="5" name="Picture 4">
            <a:extLst>
              <a:ext uri="{FF2B5EF4-FFF2-40B4-BE49-F238E27FC236}">
                <a16:creationId xmlns:a16="http://schemas.microsoft.com/office/drawing/2014/main" id="{33F50D1B-D5FB-4E10-B19F-11D2B954AEE3}"/>
              </a:ext>
            </a:extLst>
          </p:cNvPr>
          <p:cNvPicPr>
            <a:picLocks noChangeAspect="1"/>
          </p:cNvPicPr>
          <p:nvPr/>
        </p:nvPicPr>
        <p:blipFill rotWithShape="1">
          <a:blip r:embed="rId2"/>
          <a:srcRect l="-19980" t="-19994" r="20008" b="19994"/>
          <a:stretch/>
        </p:blipFill>
        <p:spPr>
          <a:xfrm>
            <a:off x="4252578" y="1122043"/>
            <a:ext cx="3029604" cy="3030484"/>
          </a:xfrm>
          <a:prstGeom prst="rect">
            <a:avLst/>
          </a:prstGeom>
        </p:spPr>
      </p:pic>
      <p:pic>
        <p:nvPicPr>
          <p:cNvPr id="8" name="Picture 7">
            <a:extLst>
              <a:ext uri="{FF2B5EF4-FFF2-40B4-BE49-F238E27FC236}">
                <a16:creationId xmlns:a16="http://schemas.microsoft.com/office/drawing/2014/main" id="{695E8934-0EAF-48FD-A50E-C506113CE997}"/>
              </a:ext>
            </a:extLst>
          </p:cNvPr>
          <p:cNvPicPr>
            <a:picLocks noChangeAspect="1"/>
          </p:cNvPicPr>
          <p:nvPr/>
        </p:nvPicPr>
        <p:blipFill>
          <a:blip r:embed="rId3"/>
          <a:stretch>
            <a:fillRect/>
          </a:stretch>
        </p:blipFill>
        <p:spPr>
          <a:xfrm>
            <a:off x="6073295" y="4748494"/>
            <a:ext cx="3530075" cy="1792984"/>
          </a:xfrm>
          <a:prstGeom prst="rect">
            <a:avLst/>
          </a:prstGeom>
        </p:spPr>
      </p:pic>
    </p:spTree>
    <p:extLst>
      <p:ext uri="{BB962C8B-B14F-4D97-AF65-F5344CB8AC3E}">
        <p14:creationId xmlns:p14="http://schemas.microsoft.com/office/powerpoint/2010/main" val="134713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A52D-058D-43F4-9D7F-E21E47E19A81}"/>
              </a:ext>
            </a:extLst>
          </p:cNvPr>
          <p:cNvSpPr>
            <a:spLocks noGrp="1"/>
          </p:cNvSpPr>
          <p:nvPr>
            <p:ph type="title"/>
          </p:nvPr>
        </p:nvSpPr>
        <p:spPr>
          <a:xfrm>
            <a:off x="913795" y="223340"/>
            <a:ext cx="10353761" cy="1326321"/>
          </a:xfrm>
        </p:spPr>
        <p:txBody>
          <a:bodyPr/>
          <a:lstStyle/>
          <a:p>
            <a:r>
              <a:rPr lang="en-US" dirty="0"/>
              <a:t>Recursive Methods</a:t>
            </a:r>
          </a:p>
        </p:txBody>
      </p:sp>
      <p:sp>
        <p:nvSpPr>
          <p:cNvPr id="3" name="Content Placeholder 2">
            <a:extLst>
              <a:ext uri="{FF2B5EF4-FFF2-40B4-BE49-F238E27FC236}">
                <a16:creationId xmlns:a16="http://schemas.microsoft.com/office/drawing/2014/main" id="{234617E6-4F30-4D51-A222-B25F9AFF6A4E}"/>
              </a:ext>
            </a:extLst>
          </p:cNvPr>
          <p:cNvSpPr>
            <a:spLocks noGrp="1"/>
          </p:cNvSpPr>
          <p:nvPr>
            <p:ph idx="1"/>
          </p:nvPr>
        </p:nvSpPr>
        <p:spPr>
          <a:xfrm>
            <a:off x="913795" y="1473438"/>
            <a:ext cx="10353762" cy="521012"/>
          </a:xfrm>
        </p:spPr>
        <p:txBody>
          <a:bodyPr>
            <a:normAutofit/>
          </a:bodyPr>
          <a:lstStyle/>
          <a:p>
            <a:pPr marL="0" indent="0" algn="ctr">
              <a:buNone/>
            </a:pPr>
            <a:r>
              <a:rPr lang="en-US" dirty="0"/>
              <a:t>In Java (and most languages), methods can directly invoke themselves by name:</a:t>
            </a:r>
          </a:p>
        </p:txBody>
      </p:sp>
      <p:sp>
        <p:nvSpPr>
          <p:cNvPr id="7" name="TextBox 6">
            <a:extLst>
              <a:ext uri="{FF2B5EF4-FFF2-40B4-BE49-F238E27FC236}">
                <a16:creationId xmlns:a16="http://schemas.microsoft.com/office/drawing/2014/main" id="{B00AD421-FBFD-4CCD-B8B8-76CCDFD9DA35}"/>
              </a:ext>
            </a:extLst>
          </p:cNvPr>
          <p:cNvSpPr txBox="1"/>
          <p:nvPr/>
        </p:nvSpPr>
        <p:spPr>
          <a:xfrm>
            <a:off x="2577194" y="1994450"/>
            <a:ext cx="4817368" cy="346958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fibonacci</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n)</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if (n == 0)</a:t>
            </a:r>
          </a:p>
          <a:p>
            <a:pPr algn="just">
              <a:lnSpc>
                <a:spcPct val="115000"/>
              </a:lnSpc>
            </a:pPr>
            <a:r>
              <a:rPr lang="en-US" sz="1400" dirty="0">
                <a:latin typeface="Consolas" panose="020B0609020204030204" pitchFamily="49" charset="0"/>
              </a:rPr>
              <a:t>        return 0;</a:t>
            </a:r>
          </a:p>
          <a:p>
            <a:pPr algn="just">
              <a:lnSpc>
                <a:spcPct val="115000"/>
              </a:lnSpc>
            </a:pPr>
            <a:r>
              <a:rPr lang="en-US" sz="1400" dirty="0">
                <a:latin typeface="Consolas" panose="020B0609020204030204" pitchFamily="49" charset="0"/>
              </a:rPr>
              <a:t>    if (n == 1)</a:t>
            </a:r>
          </a:p>
          <a:p>
            <a:pPr algn="just">
              <a:lnSpc>
                <a:spcPct val="115000"/>
              </a:lnSpc>
            </a:pPr>
            <a:r>
              <a:rPr lang="en-US" sz="1400" dirty="0">
                <a:latin typeface="Consolas" panose="020B0609020204030204" pitchFamily="49" charset="0"/>
              </a:rPr>
              <a:t>        return 1;</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return </a:t>
            </a:r>
            <a:r>
              <a:rPr lang="en-US" sz="1400" dirty="0" err="1">
                <a:latin typeface="Consolas" panose="020B0609020204030204" pitchFamily="49" charset="0"/>
              </a:rPr>
              <a:t>fibonacci</a:t>
            </a:r>
            <a:r>
              <a:rPr lang="en-US" sz="1400" dirty="0">
                <a:latin typeface="Consolas" panose="020B0609020204030204" pitchFamily="49" charset="0"/>
              </a:rPr>
              <a:t>(n – 1) + </a:t>
            </a:r>
            <a:r>
              <a:rPr lang="en-US" sz="1400" dirty="0" err="1">
                <a:latin typeface="Consolas" panose="020B0609020204030204" pitchFamily="49" charset="0"/>
              </a:rPr>
              <a:t>fibonacci</a:t>
            </a:r>
            <a:r>
              <a:rPr lang="en-US" sz="1400" dirty="0">
                <a:latin typeface="Consolas" panose="020B0609020204030204" pitchFamily="49" charset="0"/>
              </a:rPr>
              <a:t>(n – 2);</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a:t>
            </a:r>
            <a:r>
              <a:rPr lang="en-US" sz="1400" dirty="0" err="1">
                <a:latin typeface="Consolas" panose="020B0609020204030204" pitchFamily="49" charset="0"/>
              </a:rPr>
              <a:t>fibbonaci</a:t>
            </a:r>
            <a:r>
              <a:rPr lang="en-US" sz="1400" dirty="0">
                <a:latin typeface="Consolas" panose="020B0609020204030204" pitchFamily="49" charset="0"/>
              </a:rPr>
              <a:t>(3));</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p:txBody>
      </p:sp>
      <p:graphicFrame>
        <p:nvGraphicFramePr>
          <p:cNvPr id="11" name="Table 10">
            <a:extLst>
              <a:ext uri="{FF2B5EF4-FFF2-40B4-BE49-F238E27FC236}">
                <a16:creationId xmlns:a16="http://schemas.microsoft.com/office/drawing/2014/main" id="{78182264-2DF6-452C-9E54-0C9A2D48F77D}"/>
              </a:ext>
            </a:extLst>
          </p:cNvPr>
          <p:cNvGraphicFramePr>
            <a:graphicFrameLocks noGrp="1"/>
          </p:cNvGraphicFramePr>
          <p:nvPr>
            <p:extLst/>
          </p:nvPr>
        </p:nvGraphicFramePr>
        <p:xfrm>
          <a:off x="2215451" y="1994450"/>
          <a:ext cx="361742" cy="3469584"/>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3469584">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13" name="TextBox 12">
            <a:extLst>
              <a:ext uri="{FF2B5EF4-FFF2-40B4-BE49-F238E27FC236}">
                <a16:creationId xmlns:a16="http://schemas.microsoft.com/office/drawing/2014/main" id="{3D1C73E6-96A8-4999-8BB2-18EB7AC80669}"/>
              </a:ext>
            </a:extLst>
          </p:cNvPr>
          <p:cNvSpPr txBox="1"/>
          <p:nvPr/>
        </p:nvSpPr>
        <p:spPr>
          <a:xfrm>
            <a:off x="2215451" y="6019429"/>
            <a:ext cx="5179111" cy="281009"/>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200" dirty="0">
                <a:latin typeface="Consolas" panose="020B0609020204030204" pitchFamily="49" charset="0"/>
              </a:rPr>
              <a:t>2</a:t>
            </a:r>
          </a:p>
        </p:txBody>
      </p:sp>
      <p:sp>
        <p:nvSpPr>
          <p:cNvPr id="14" name="Rectangle 1">
            <a:extLst>
              <a:ext uri="{FF2B5EF4-FFF2-40B4-BE49-F238E27FC236}">
                <a16:creationId xmlns:a16="http://schemas.microsoft.com/office/drawing/2014/main" id="{2EA36A59-CCDE-40D1-B2FB-D784A2C5A461}"/>
              </a:ext>
            </a:extLst>
          </p:cNvPr>
          <p:cNvSpPr>
            <a:spLocks noChangeArrowheads="1"/>
          </p:cNvSpPr>
          <p:nvPr/>
        </p:nvSpPr>
        <p:spPr bwMode="auto">
          <a:xfrm>
            <a:off x="2143870" y="5712959"/>
            <a:ext cx="8666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EB4145EF-B9C9-4EFE-9085-8521470EB180}"/>
              </a:ext>
            </a:extLst>
          </p:cNvPr>
          <p:cNvSpPr txBox="1"/>
          <p:nvPr/>
        </p:nvSpPr>
        <p:spPr>
          <a:xfrm>
            <a:off x="7892838" y="2325682"/>
            <a:ext cx="1334419" cy="646331"/>
          </a:xfrm>
          <a:prstGeom prst="rect">
            <a:avLst/>
          </a:prstGeom>
          <a:solidFill>
            <a:srgbClr val="004000"/>
          </a:solidFill>
          <a:ln w="12700">
            <a:solidFill>
              <a:srgbClr val="00FF00"/>
            </a:solidFill>
          </a:ln>
        </p:spPr>
        <p:txBody>
          <a:bodyPr wrap="square" rtlCol="0">
            <a:spAutoFit/>
          </a:bodyPr>
          <a:lstStyle/>
          <a:p>
            <a:pPr algn="ctr"/>
            <a:r>
              <a:rPr lang="en-US" u="sng" dirty="0"/>
              <a:t>main()</a:t>
            </a:r>
          </a:p>
          <a:p>
            <a:pPr algn="ctr"/>
            <a:r>
              <a:rPr lang="en-US" dirty="0" err="1"/>
              <a:t>args</a:t>
            </a:r>
            <a:r>
              <a:rPr lang="en-US" dirty="0"/>
              <a:t> = []</a:t>
            </a:r>
          </a:p>
        </p:txBody>
      </p:sp>
      <p:sp>
        <p:nvSpPr>
          <p:cNvPr id="10" name="Rectangle 1">
            <a:extLst>
              <a:ext uri="{FF2B5EF4-FFF2-40B4-BE49-F238E27FC236}">
                <a16:creationId xmlns:a16="http://schemas.microsoft.com/office/drawing/2014/main" id="{687C1CDB-ED6D-4D9D-9F56-4062A651F938}"/>
              </a:ext>
            </a:extLst>
          </p:cNvPr>
          <p:cNvSpPr>
            <a:spLocks noChangeArrowheads="1"/>
          </p:cNvSpPr>
          <p:nvPr/>
        </p:nvSpPr>
        <p:spPr bwMode="auto">
          <a:xfrm>
            <a:off x="7892838" y="1994450"/>
            <a:ext cx="14040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STACK</a:t>
            </a:r>
            <a:endParaRPr kumimoji="0" lang="en-US" altLang="ja-JP" sz="1600" b="0" i="0" u="none" strike="noStrike" cap="none" normalizeH="0" baseline="0" dirty="0">
              <a:ln>
                <a:noFill/>
              </a:ln>
              <a:solidFill>
                <a:schemeClr val="tx1"/>
              </a:solidFill>
              <a:effectLst/>
            </a:endParaRPr>
          </a:p>
        </p:txBody>
      </p:sp>
      <p:sp>
        <p:nvSpPr>
          <p:cNvPr id="17" name="TextBox 16">
            <a:extLst>
              <a:ext uri="{FF2B5EF4-FFF2-40B4-BE49-F238E27FC236}">
                <a16:creationId xmlns:a16="http://schemas.microsoft.com/office/drawing/2014/main" id="{67B40213-FD3A-456A-85C6-58B3851E06F4}"/>
              </a:ext>
            </a:extLst>
          </p:cNvPr>
          <p:cNvSpPr txBox="1"/>
          <p:nvPr/>
        </p:nvSpPr>
        <p:spPr>
          <a:xfrm>
            <a:off x="7892838" y="2972013"/>
            <a:ext cx="1334418" cy="646331"/>
          </a:xfrm>
          <a:prstGeom prst="rect">
            <a:avLst/>
          </a:prstGeom>
          <a:solidFill>
            <a:srgbClr val="004000"/>
          </a:solidFill>
          <a:ln w="12700">
            <a:solidFill>
              <a:srgbClr val="00FF00"/>
            </a:solidFill>
          </a:ln>
        </p:spPr>
        <p:txBody>
          <a:bodyPr wrap="square" rtlCol="0">
            <a:spAutoFit/>
          </a:bodyPr>
          <a:lstStyle/>
          <a:p>
            <a:pPr algn="ctr"/>
            <a:r>
              <a:rPr lang="en-US" u="sng" dirty="0" err="1"/>
              <a:t>fibonacci</a:t>
            </a:r>
            <a:r>
              <a:rPr lang="en-US" u="sng" dirty="0"/>
              <a:t>()</a:t>
            </a:r>
          </a:p>
          <a:p>
            <a:pPr algn="ctr"/>
            <a:r>
              <a:rPr lang="en-US" dirty="0"/>
              <a:t>n = 3</a:t>
            </a:r>
          </a:p>
        </p:txBody>
      </p:sp>
      <p:sp>
        <p:nvSpPr>
          <p:cNvPr id="18" name="TextBox 17">
            <a:extLst>
              <a:ext uri="{FF2B5EF4-FFF2-40B4-BE49-F238E27FC236}">
                <a16:creationId xmlns:a16="http://schemas.microsoft.com/office/drawing/2014/main" id="{ABC1A2AD-2363-47E8-8623-847E547804DC}"/>
              </a:ext>
            </a:extLst>
          </p:cNvPr>
          <p:cNvSpPr txBox="1"/>
          <p:nvPr/>
        </p:nvSpPr>
        <p:spPr>
          <a:xfrm>
            <a:off x="7892838" y="3618344"/>
            <a:ext cx="1334418" cy="646331"/>
          </a:xfrm>
          <a:prstGeom prst="rect">
            <a:avLst/>
          </a:prstGeom>
          <a:solidFill>
            <a:srgbClr val="004000"/>
          </a:solidFill>
          <a:ln w="12700">
            <a:solidFill>
              <a:srgbClr val="00FF00"/>
            </a:solidFill>
          </a:ln>
        </p:spPr>
        <p:txBody>
          <a:bodyPr wrap="square" rtlCol="0">
            <a:spAutoFit/>
          </a:bodyPr>
          <a:lstStyle/>
          <a:p>
            <a:pPr algn="ctr"/>
            <a:r>
              <a:rPr lang="en-US" u="sng" dirty="0" err="1"/>
              <a:t>fibonacci</a:t>
            </a:r>
            <a:r>
              <a:rPr lang="en-US" u="sng" dirty="0"/>
              <a:t>()</a:t>
            </a:r>
          </a:p>
          <a:p>
            <a:pPr algn="ctr"/>
            <a:r>
              <a:rPr lang="en-US" dirty="0"/>
              <a:t>n = 2</a:t>
            </a:r>
          </a:p>
        </p:txBody>
      </p:sp>
      <p:sp>
        <p:nvSpPr>
          <p:cNvPr id="19" name="Rectangle 1">
            <a:extLst>
              <a:ext uri="{FF2B5EF4-FFF2-40B4-BE49-F238E27FC236}">
                <a16:creationId xmlns:a16="http://schemas.microsoft.com/office/drawing/2014/main" id="{FF358418-1077-465E-B085-0475757A6F91}"/>
              </a:ext>
            </a:extLst>
          </p:cNvPr>
          <p:cNvSpPr>
            <a:spLocks noChangeArrowheads="1"/>
          </p:cNvSpPr>
          <p:nvPr/>
        </p:nvSpPr>
        <p:spPr bwMode="auto">
          <a:xfrm>
            <a:off x="9296925" y="2468876"/>
            <a:ext cx="6958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2</a:t>
            </a:r>
            <a:endParaRPr kumimoji="0" lang="en-US" altLang="ja-JP" sz="1600" b="0" i="0" u="none" strike="noStrike" cap="none" normalizeH="0" baseline="0" dirty="0">
              <a:ln>
                <a:noFill/>
              </a:ln>
              <a:solidFill>
                <a:schemeClr val="tx1"/>
              </a:solidFill>
              <a:effectLst/>
            </a:endParaRPr>
          </a:p>
        </p:txBody>
      </p:sp>
      <p:sp>
        <p:nvSpPr>
          <p:cNvPr id="21" name="Rectangle 1">
            <a:extLst>
              <a:ext uri="{FF2B5EF4-FFF2-40B4-BE49-F238E27FC236}">
                <a16:creationId xmlns:a16="http://schemas.microsoft.com/office/drawing/2014/main" id="{37B6AE44-D33C-461B-A426-AD28DADF2418}"/>
              </a:ext>
            </a:extLst>
          </p:cNvPr>
          <p:cNvSpPr>
            <a:spLocks noChangeArrowheads="1"/>
          </p:cNvSpPr>
          <p:nvPr/>
        </p:nvSpPr>
        <p:spPr bwMode="auto">
          <a:xfrm>
            <a:off x="9299669" y="3116470"/>
            <a:ext cx="6958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1</a:t>
            </a: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endParaRPr kumimoji="0" lang="en-US" altLang="ja-JP" sz="1600" b="0" i="0" u="none" strike="noStrike" cap="none" normalizeH="0" baseline="0" dirty="0">
              <a:ln>
                <a:noFill/>
              </a:ln>
              <a:solidFill>
                <a:schemeClr val="tx1"/>
              </a:solidFill>
              <a:effectLst/>
            </a:endParaRPr>
          </a:p>
        </p:txBody>
      </p:sp>
      <p:sp>
        <p:nvSpPr>
          <p:cNvPr id="22" name="Rectangle 1">
            <a:extLst>
              <a:ext uri="{FF2B5EF4-FFF2-40B4-BE49-F238E27FC236}">
                <a16:creationId xmlns:a16="http://schemas.microsoft.com/office/drawing/2014/main" id="{62322F49-8AD0-41DB-8443-EE43ADC368B9}"/>
              </a:ext>
            </a:extLst>
          </p:cNvPr>
          <p:cNvSpPr>
            <a:spLocks noChangeArrowheads="1"/>
          </p:cNvSpPr>
          <p:nvPr/>
        </p:nvSpPr>
        <p:spPr bwMode="auto">
          <a:xfrm>
            <a:off x="9650334" y="3116470"/>
            <a:ext cx="2908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1</a:t>
            </a:r>
            <a:endParaRPr kumimoji="0" lang="en-US" altLang="ja-JP" sz="1600" b="0" i="0" u="none" strike="noStrike" cap="none" normalizeH="0" baseline="0" dirty="0">
              <a:ln>
                <a:noFill/>
              </a:ln>
              <a:solidFill>
                <a:schemeClr val="tx1"/>
              </a:solidFill>
              <a:effectLst/>
            </a:endParaRPr>
          </a:p>
        </p:txBody>
      </p:sp>
      <p:sp>
        <p:nvSpPr>
          <p:cNvPr id="23" name="Rectangle 1">
            <a:extLst>
              <a:ext uri="{FF2B5EF4-FFF2-40B4-BE49-F238E27FC236}">
                <a16:creationId xmlns:a16="http://schemas.microsoft.com/office/drawing/2014/main" id="{2ADCC893-0ADF-42D7-B5A3-82BD6C513ECB}"/>
              </a:ext>
            </a:extLst>
          </p:cNvPr>
          <p:cNvSpPr>
            <a:spLocks noChangeArrowheads="1"/>
          </p:cNvSpPr>
          <p:nvPr/>
        </p:nvSpPr>
        <p:spPr bwMode="auto">
          <a:xfrm>
            <a:off x="9299669" y="3708737"/>
            <a:ext cx="6958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1</a:t>
            </a: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endParaRPr kumimoji="0" lang="en-US" altLang="ja-JP" sz="1600" b="0" i="0" u="none" strike="noStrike" cap="none" normalizeH="0" baseline="0" dirty="0">
              <a:ln>
                <a:noFill/>
              </a:ln>
              <a:solidFill>
                <a:schemeClr val="tx1"/>
              </a:solidFill>
              <a:effectLst/>
            </a:endParaRPr>
          </a:p>
        </p:txBody>
      </p:sp>
      <p:sp>
        <p:nvSpPr>
          <p:cNvPr id="24" name="Rectangle 1">
            <a:extLst>
              <a:ext uri="{FF2B5EF4-FFF2-40B4-BE49-F238E27FC236}">
                <a16:creationId xmlns:a16="http://schemas.microsoft.com/office/drawing/2014/main" id="{759D9548-B16E-473C-AC32-035E147CD404}"/>
              </a:ext>
            </a:extLst>
          </p:cNvPr>
          <p:cNvSpPr>
            <a:spLocks noChangeArrowheads="1"/>
          </p:cNvSpPr>
          <p:nvPr/>
        </p:nvSpPr>
        <p:spPr bwMode="auto">
          <a:xfrm>
            <a:off x="9650334" y="3708737"/>
            <a:ext cx="2908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ea typeface="MS Mincho" panose="02020609040205080304" pitchFamily="49" charset="-128"/>
                <a:cs typeface="Arial" panose="020B0604020202020204" pitchFamily="34" charset="0"/>
              </a:rPr>
              <a:t>0</a:t>
            </a:r>
            <a:endParaRPr kumimoji="0" lang="en-US" altLang="ja-JP" sz="1600" b="0" i="0" u="none" strike="noStrike" cap="none" normalizeH="0" baseline="0" dirty="0">
              <a:ln>
                <a:noFill/>
              </a:ln>
              <a:solidFill>
                <a:schemeClr val="tx1"/>
              </a:solidFill>
              <a:effectLst/>
            </a:endParaRPr>
          </a:p>
        </p:txBody>
      </p:sp>
      <p:sp>
        <p:nvSpPr>
          <p:cNvPr id="27" name="TextBox 26">
            <a:extLst>
              <a:ext uri="{FF2B5EF4-FFF2-40B4-BE49-F238E27FC236}">
                <a16:creationId xmlns:a16="http://schemas.microsoft.com/office/drawing/2014/main" id="{3FD4EEF0-A66F-4227-8F02-C5203F50AAF1}"/>
              </a:ext>
            </a:extLst>
          </p:cNvPr>
          <p:cNvSpPr txBox="1"/>
          <p:nvPr/>
        </p:nvSpPr>
        <p:spPr>
          <a:xfrm>
            <a:off x="7892838" y="4264076"/>
            <a:ext cx="1334418" cy="646331"/>
          </a:xfrm>
          <a:prstGeom prst="rect">
            <a:avLst/>
          </a:prstGeom>
          <a:solidFill>
            <a:srgbClr val="004000"/>
          </a:solidFill>
          <a:ln w="12700">
            <a:solidFill>
              <a:srgbClr val="00FF00"/>
            </a:solidFill>
          </a:ln>
        </p:spPr>
        <p:txBody>
          <a:bodyPr wrap="square" rtlCol="0">
            <a:spAutoFit/>
          </a:bodyPr>
          <a:lstStyle/>
          <a:p>
            <a:pPr algn="ctr"/>
            <a:r>
              <a:rPr lang="en-US" u="sng" dirty="0" err="1"/>
              <a:t>fibonacci</a:t>
            </a:r>
            <a:r>
              <a:rPr lang="en-US" u="sng" dirty="0"/>
              <a:t>()</a:t>
            </a:r>
          </a:p>
          <a:p>
            <a:pPr algn="ctr"/>
            <a:r>
              <a:rPr lang="en-US" dirty="0"/>
              <a:t>n = 1</a:t>
            </a:r>
          </a:p>
        </p:txBody>
      </p:sp>
      <p:sp>
        <p:nvSpPr>
          <p:cNvPr id="28" name="TextBox 27">
            <a:extLst>
              <a:ext uri="{FF2B5EF4-FFF2-40B4-BE49-F238E27FC236}">
                <a16:creationId xmlns:a16="http://schemas.microsoft.com/office/drawing/2014/main" id="{453A97B2-F154-4D07-988A-1AF81DBBD38C}"/>
              </a:ext>
            </a:extLst>
          </p:cNvPr>
          <p:cNvSpPr txBox="1"/>
          <p:nvPr/>
        </p:nvSpPr>
        <p:spPr>
          <a:xfrm>
            <a:off x="7892838" y="4264075"/>
            <a:ext cx="1334418" cy="646331"/>
          </a:xfrm>
          <a:prstGeom prst="rect">
            <a:avLst/>
          </a:prstGeom>
          <a:solidFill>
            <a:srgbClr val="004000"/>
          </a:solidFill>
          <a:ln w="12700">
            <a:solidFill>
              <a:srgbClr val="00FF00"/>
            </a:solidFill>
          </a:ln>
        </p:spPr>
        <p:txBody>
          <a:bodyPr wrap="square" rtlCol="0">
            <a:spAutoFit/>
          </a:bodyPr>
          <a:lstStyle/>
          <a:p>
            <a:pPr algn="ctr"/>
            <a:r>
              <a:rPr lang="en-US" u="sng" dirty="0" err="1"/>
              <a:t>fibonacci</a:t>
            </a:r>
            <a:r>
              <a:rPr lang="en-US" u="sng" dirty="0"/>
              <a:t>()</a:t>
            </a:r>
          </a:p>
          <a:p>
            <a:pPr algn="ctr"/>
            <a:r>
              <a:rPr lang="en-US" dirty="0"/>
              <a:t>n = 0</a:t>
            </a:r>
          </a:p>
        </p:txBody>
      </p:sp>
      <p:sp>
        <p:nvSpPr>
          <p:cNvPr id="29" name="TextBox 28">
            <a:extLst>
              <a:ext uri="{FF2B5EF4-FFF2-40B4-BE49-F238E27FC236}">
                <a16:creationId xmlns:a16="http://schemas.microsoft.com/office/drawing/2014/main" id="{FB1C8885-FB1E-42E2-9E82-75B1E45C8DE1}"/>
              </a:ext>
            </a:extLst>
          </p:cNvPr>
          <p:cNvSpPr txBox="1"/>
          <p:nvPr/>
        </p:nvSpPr>
        <p:spPr>
          <a:xfrm>
            <a:off x="7892838" y="3617743"/>
            <a:ext cx="1334418" cy="646331"/>
          </a:xfrm>
          <a:prstGeom prst="rect">
            <a:avLst/>
          </a:prstGeom>
          <a:solidFill>
            <a:srgbClr val="004000"/>
          </a:solidFill>
          <a:ln w="12700">
            <a:solidFill>
              <a:srgbClr val="00FF00"/>
            </a:solidFill>
          </a:ln>
        </p:spPr>
        <p:txBody>
          <a:bodyPr wrap="square" rtlCol="0">
            <a:spAutoFit/>
          </a:bodyPr>
          <a:lstStyle/>
          <a:p>
            <a:pPr algn="ctr"/>
            <a:r>
              <a:rPr lang="en-US" u="sng" dirty="0" err="1"/>
              <a:t>fibonacci</a:t>
            </a:r>
            <a:r>
              <a:rPr lang="en-US" u="sng" dirty="0"/>
              <a:t>()</a:t>
            </a:r>
          </a:p>
          <a:p>
            <a:pPr algn="ctr"/>
            <a:r>
              <a:rPr lang="en-US" dirty="0"/>
              <a:t>n = 1</a:t>
            </a:r>
          </a:p>
        </p:txBody>
      </p:sp>
    </p:spTree>
    <p:extLst>
      <p:ext uri="{BB962C8B-B14F-4D97-AF65-F5344CB8AC3E}">
        <p14:creationId xmlns:p14="http://schemas.microsoft.com/office/powerpoint/2010/main" val="43800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fade">
                                      <p:cBhvr>
                                        <p:cTn id="22" dur="500"/>
                                        <p:tgtEl>
                                          <p:spTgt spid="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500"/>
                                        <p:tgtEl>
                                          <p:spTgt spid="7">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500"/>
                                        <p:tgtEl>
                                          <p:spTgt spid="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fade">
                                      <p:cBhvr>
                                        <p:cTn id="43" dur="500"/>
                                        <p:tgtEl>
                                          <p:spTgt spid="7">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500"/>
                                        <p:tgtEl>
                                          <p:spTgt spid="7">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fade">
                                      <p:cBhvr>
                                        <p:cTn id="51" dur="500"/>
                                        <p:tgtEl>
                                          <p:spTgt spid="7">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fade">
                                      <p:cBhvr>
                                        <p:cTn id="54" dur="500"/>
                                        <p:tgtEl>
                                          <p:spTgt spid="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xEl>
                                              <p:pRg st="12" end="12"/>
                                            </p:txEl>
                                          </p:spTgt>
                                        </p:tgtEl>
                                        <p:attrNameLst>
                                          <p:attrName>style.visibility</p:attrName>
                                        </p:attrNameLst>
                                      </p:cBhvr>
                                      <p:to>
                                        <p:strVal val="visible"/>
                                      </p:to>
                                    </p:set>
                                    <p:animEffect transition="in" filter="fade">
                                      <p:cBhvr>
                                        <p:cTn id="59" dur="500"/>
                                        <p:tgtEl>
                                          <p:spTgt spid="7">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par>
                                <p:cTn id="73" presetID="10" presetClass="entr" presetSubtype="0" fill="hold" nodeType="with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animEffect transition="in" filter="fade">
                                      <p:cBhvr>
                                        <p:cTn id="75" dur="500"/>
                                        <p:tgtEl>
                                          <p:spTgt spid="9">
                                            <p:txEl>
                                              <p:pRg st="0" end="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9">
                                            <p:txEl>
                                              <p:pRg st="1" end="1"/>
                                            </p:txEl>
                                          </p:spTgt>
                                        </p:tgtEl>
                                        <p:attrNameLst>
                                          <p:attrName>style.visibility</p:attrName>
                                        </p:attrNameLst>
                                      </p:cBhvr>
                                      <p:to>
                                        <p:strVal val="visible"/>
                                      </p:to>
                                    </p:set>
                                    <p:animEffect transition="in" filter="fade">
                                      <p:cBhvr>
                                        <p:cTn id="78" dur="500"/>
                                        <p:tgtEl>
                                          <p:spTgt spid="9">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par>
                                <p:cTn id="84" presetID="10" presetClass="entr" presetSubtype="0" fill="hold" nodeType="withEffect">
                                  <p:stCondLst>
                                    <p:cond delay="0"/>
                                  </p:stCondLst>
                                  <p:childTnLst>
                                    <p:set>
                                      <p:cBhvr>
                                        <p:cTn id="85" dur="1" fill="hold">
                                          <p:stCondLst>
                                            <p:cond delay="0"/>
                                          </p:stCondLst>
                                        </p:cTn>
                                        <p:tgtEl>
                                          <p:spTgt spid="17">
                                            <p:txEl>
                                              <p:pRg st="0" end="0"/>
                                            </p:txEl>
                                          </p:spTgt>
                                        </p:tgtEl>
                                        <p:attrNameLst>
                                          <p:attrName>style.visibility</p:attrName>
                                        </p:attrNameLst>
                                      </p:cBhvr>
                                      <p:to>
                                        <p:strVal val="visible"/>
                                      </p:to>
                                    </p:set>
                                    <p:animEffect transition="in" filter="fade">
                                      <p:cBhvr>
                                        <p:cTn id="86" dur="500"/>
                                        <p:tgtEl>
                                          <p:spTgt spid="17">
                                            <p:txEl>
                                              <p:pRg st="0" end="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17">
                                            <p:txEl>
                                              <p:pRg st="1" end="1"/>
                                            </p:txEl>
                                          </p:spTgt>
                                        </p:tgtEl>
                                        <p:attrNameLst>
                                          <p:attrName>style.visibility</p:attrName>
                                        </p:attrNameLst>
                                      </p:cBhvr>
                                      <p:to>
                                        <p:strVal val="visible"/>
                                      </p:to>
                                    </p:set>
                                    <p:animEffect transition="in" filter="fade">
                                      <p:cBhvr>
                                        <p:cTn id="89" dur="500"/>
                                        <p:tgtEl>
                                          <p:spTgt spid="17">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par>
                                <p:cTn id="95" presetID="10" presetClass="entr" presetSubtype="0" fill="hold" nodeType="with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Effect transition="in" filter="fade">
                                      <p:cBhvr>
                                        <p:cTn id="97" dur="500"/>
                                        <p:tgtEl>
                                          <p:spTgt spid="18">
                                            <p:txEl>
                                              <p:pRg st="0" end="0"/>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8">
                                            <p:txEl>
                                              <p:pRg st="1" end="1"/>
                                            </p:txEl>
                                          </p:spTgt>
                                        </p:tgtEl>
                                        <p:attrNameLst>
                                          <p:attrName>style.visibility</p:attrName>
                                        </p:attrNameLst>
                                      </p:cBhvr>
                                      <p:to>
                                        <p:strVal val="visible"/>
                                      </p:to>
                                    </p:set>
                                    <p:animEffect transition="in" filter="fade">
                                      <p:cBhvr>
                                        <p:cTn id="100" dur="500"/>
                                        <p:tgtEl>
                                          <p:spTgt spid="18">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par>
                                <p:cTn id="106" presetID="10" presetClass="entr" presetSubtype="0" fill="hold" nodeType="withEffect">
                                  <p:stCondLst>
                                    <p:cond delay="0"/>
                                  </p:stCondLst>
                                  <p:childTnLst>
                                    <p:set>
                                      <p:cBhvr>
                                        <p:cTn id="107" dur="1" fill="hold">
                                          <p:stCondLst>
                                            <p:cond delay="0"/>
                                          </p:stCondLst>
                                        </p:cTn>
                                        <p:tgtEl>
                                          <p:spTgt spid="27">
                                            <p:txEl>
                                              <p:pRg st="0" end="0"/>
                                            </p:txEl>
                                          </p:spTgt>
                                        </p:tgtEl>
                                        <p:attrNameLst>
                                          <p:attrName>style.visibility</p:attrName>
                                        </p:attrNameLst>
                                      </p:cBhvr>
                                      <p:to>
                                        <p:strVal val="visible"/>
                                      </p:to>
                                    </p:set>
                                    <p:animEffect transition="in" filter="fade">
                                      <p:cBhvr>
                                        <p:cTn id="108" dur="500"/>
                                        <p:tgtEl>
                                          <p:spTgt spid="27">
                                            <p:txEl>
                                              <p:pRg st="0" end="0"/>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27">
                                            <p:txEl>
                                              <p:pRg st="1" end="1"/>
                                            </p:txEl>
                                          </p:spTgt>
                                        </p:tgtEl>
                                        <p:attrNameLst>
                                          <p:attrName>style.visibility</p:attrName>
                                        </p:attrNameLst>
                                      </p:cBhvr>
                                      <p:to>
                                        <p:strVal val="visible"/>
                                      </p:to>
                                    </p:set>
                                    <p:animEffect transition="in" filter="fade">
                                      <p:cBhvr>
                                        <p:cTn id="111" dur="500"/>
                                        <p:tgtEl>
                                          <p:spTgt spid="27">
                                            <p:txEl>
                                              <p:pRg st="1" end="1"/>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fade">
                                      <p:cBhvr>
                                        <p:cTn id="116" dur="500"/>
                                        <p:tgtEl>
                                          <p:spTgt spid="23"/>
                                        </p:tgtEl>
                                      </p:cBhvr>
                                    </p:animEffect>
                                  </p:childTnLst>
                                </p:cTn>
                              </p:par>
                              <p:par>
                                <p:cTn id="117" presetID="10" presetClass="exit" presetSubtype="0" fill="hold" grpId="1" nodeType="withEffect">
                                  <p:stCondLst>
                                    <p:cond delay="0"/>
                                  </p:stCondLst>
                                  <p:childTnLst>
                                    <p:animEffect transition="out" filter="fade">
                                      <p:cBhvr>
                                        <p:cTn id="118" dur="500"/>
                                        <p:tgtEl>
                                          <p:spTgt spid="27">
                                            <p:txEl>
                                              <p:pRg st="0" end="0"/>
                                            </p:txEl>
                                          </p:spTgt>
                                        </p:tgtEl>
                                      </p:cBhvr>
                                    </p:animEffect>
                                    <p:set>
                                      <p:cBhvr>
                                        <p:cTn id="119" dur="1" fill="hold">
                                          <p:stCondLst>
                                            <p:cond delay="499"/>
                                          </p:stCondLst>
                                        </p:cTn>
                                        <p:tgtEl>
                                          <p:spTgt spid="27">
                                            <p:txEl>
                                              <p:pRg st="0" end="0"/>
                                            </p:txEl>
                                          </p:spTgt>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xEl>
                                              <p:pRg st="1" end="1"/>
                                            </p:txEl>
                                          </p:spTgt>
                                        </p:tgtEl>
                                      </p:cBhvr>
                                    </p:animEffect>
                                    <p:set>
                                      <p:cBhvr>
                                        <p:cTn id="122" dur="1" fill="hold">
                                          <p:stCondLst>
                                            <p:cond delay="499"/>
                                          </p:stCondLst>
                                        </p:cTn>
                                        <p:tgtEl>
                                          <p:spTgt spid="27">
                                            <p:txEl>
                                              <p:pRg st="1" end="1"/>
                                            </p:txEl>
                                          </p:spTgt>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7">
                                            <p:bg/>
                                          </p:spTgt>
                                        </p:tgtEl>
                                      </p:cBhvr>
                                    </p:animEffect>
                                    <p:set>
                                      <p:cBhvr>
                                        <p:cTn id="125" dur="1" fill="hold">
                                          <p:stCondLst>
                                            <p:cond delay="499"/>
                                          </p:stCondLst>
                                        </p:cTn>
                                        <p:tgtEl>
                                          <p:spTgt spid="27">
                                            <p:bg/>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fade">
                                      <p:cBhvr>
                                        <p:cTn id="130" dur="500"/>
                                        <p:tgtEl>
                                          <p:spTgt spid="28"/>
                                        </p:tgtEl>
                                      </p:cBhvr>
                                    </p:animEffect>
                                  </p:childTnLst>
                                </p:cTn>
                              </p:par>
                              <p:par>
                                <p:cTn id="131" presetID="10" presetClass="entr" presetSubtype="0" fill="hold" nodeType="withEffect">
                                  <p:stCondLst>
                                    <p:cond delay="0"/>
                                  </p:stCondLst>
                                  <p:childTnLst>
                                    <p:set>
                                      <p:cBhvr>
                                        <p:cTn id="132" dur="1" fill="hold">
                                          <p:stCondLst>
                                            <p:cond delay="0"/>
                                          </p:stCondLst>
                                        </p:cTn>
                                        <p:tgtEl>
                                          <p:spTgt spid="28">
                                            <p:txEl>
                                              <p:pRg st="0" end="0"/>
                                            </p:txEl>
                                          </p:spTgt>
                                        </p:tgtEl>
                                        <p:attrNameLst>
                                          <p:attrName>style.visibility</p:attrName>
                                        </p:attrNameLst>
                                      </p:cBhvr>
                                      <p:to>
                                        <p:strVal val="visible"/>
                                      </p:to>
                                    </p:set>
                                    <p:animEffect transition="in" filter="fade">
                                      <p:cBhvr>
                                        <p:cTn id="133" dur="500"/>
                                        <p:tgtEl>
                                          <p:spTgt spid="28">
                                            <p:txEl>
                                              <p:pRg st="0" end="0"/>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28">
                                            <p:txEl>
                                              <p:pRg st="1" end="1"/>
                                            </p:txEl>
                                          </p:spTgt>
                                        </p:tgtEl>
                                        <p:attrNameLst>
                                          <p:attrName>style.visibility</p:attrName>
                                        </p:attrNameLst>
                                      </p:cBhvr>
                                      <p:to>
                                        <p:strVal val="visible"/>
                                      </p:to>
                                    </p:set>
                                    <p:animEffect transition="in" filter="fade">
                                      <p:cBhvr>
                                        <p:cTn id="136" dur="500"/>
                                        <p:tgtEl>
                                          <p:spTgt spid="28">
                                            <p:txEl>
                                              <p:pRg st="1" end="1"/>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fade">
                                      <p:cBhvr>
                                        <p:cTn id="141" dur="500"/>
                                        <p:tgtEl>
                                          <p:spTgt spid="24"/>
                                        </p:tgtEl>
                                      </p:cBhvr>
                                    </p:animEffect>
                                  </p:childTnLst>
                                </p:cTn>
                              </p:par>
                              <p:par>
                                <p:cTn id="142" presetID="10" presetClass="exit" presetSubtype="0" fill="hold" grpId="1" nodeType="withEffect">
                                  <p:stCondLst>
                                    <p:cond delay="0"/>
                                  </p:stCondLst>
                                  <p:childTnLst>
                                    <p:animEffect transition="out" filter="fade">
                                      <p:cBhvr>
                                        <p:cTn id="143" dur="500"/>
                                        <p:tgtEl>
                                          <p:spTgt spid="28">
                                            <p:txEl>
                                              <p:pRg st="0" end="0"/>
                                            </p:txEl>
                                          </p:spTgt>
                                        </p:tgtEl>
                                      </p:cBhvr>
                                    </p:animEffect>
                                    <p:set>
                                      <p:cBhvr>
                                        <p:cTn id="144" dur="1" fill="hold">
                                          <p:stCondLst>
                                            <p:cond delay="499"/>
                                          </p:stCondLst>
                                        </p:cTn>
                                        <p:tgtEl>
                                          <p:spTgt spid="28">
                                            <p:txEl>
                                              <p:pRg st="0" end="0"/>
                                            </p:txEl>
                                          </p:spTgt>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28">
                                            <p:txEl>
                                              <p:pRg st="1" end="1"/>
                                            </p:txEl>
                                          </p:spTgt>
                                        </p:tgtEl>
                                      </p:cBhvr>
                                    </p:animEffect>
                                    <p:set>
                                      <p:cBhvr>
                                        <p:cTn id="147" dur="1" fill="hold">
                                          <p:stCondLst>
                                            <p:cond delay="499"/>
                                          </p:stCondLst>
                                        </p:cTn>
                                        <p:tgtEl>
                                          <p:spTgt spid="28">
                                            <p:txEl>
                                              <p:pRg st="1" end="1"/>
                                            </p:txEl>
                                          </p:spTgt>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28">
                                            <p:bg/>
                                          </p:spTgt>
                                        </p:tgtEl>
                                      </p:cBhvr>
                                    </p:animEffect>
                                    <p:set>
                                      <p:cBhvr>
                                        <p:cTn id="150" dur="1" fill="hold">
                                          <p:stCondLst>
                                            <p:cond delay="499"/>
                                          </p:stCondLst>
                                        </p:cTn>
                                        <p:tgtEl>
                                          <p:spTgt spid="28">
                                            <p:bg/>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fade">
                                      <p:cBhvr>
                                        <p:cTn id="155" dur="500"/>
                                        <p:tgtEl>
                                          <p:spTgt spid="21"/>
                                        </p:tgtEl>
                                      </p:cBhvr>
                                    </p:animEffect>
                                  </p:childTnLst>
                                </p:cTn>
                              </p:par>
                              <p:par>
                                <p:cTn id="156" presetID="10" presetClass="exit" presetSubtype="0" fill="hold" grpId="1" nodeType="withEffect">
                                  <p:stCondLst>
                                    <p:cond delay="0"/>
                                  </p:stCondLst>
                                  <p:childTnLst>
                                    <p:animEffect transition="out" filter="fade">
                                      <p:cBhvr>
                                        <p:cTn id="157" dur="500"/>
                                        <p:tgtEl>
                                          <p:spTgt spid="18">
                                            <p:txEl>
                                              <p:pRg st="0" end="0"/>
                                            </p:txEl>
                                          </p:spTgt>
                                        </p:tgtEl>
                                      </p:cBhvr>
                                    </p:animEffect>
                                    <p:set>
                                      <p:cBhvr>
                                        <p:cTn id="158" dur="1" fill="hold">
                                          <p:stCondLst>
                                            <p:cond delay="499"/>
                                          </p:stCondLst>
                                        </p:cTn>
                                        <p:tgtEl>
                                          <p:spTgt spid="18">
                                            <p:txEl>
                                              <p:pRg st="0" end="0"/>
                                            </p:txEl>
                                          </p:spTgt>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18">
                                            <p:txEl>
                                              <p:pRg st="1" end="1"/>
                                            </p:txEl>
                                          </p:spTgt>
                                        </p:tgtEl>
                                      </p:cBhvr>
                                    </p:animEffect>
                                    <p:set>
                                      <p:cBhvr>
                                        <p:cTn id="161" dur="1" fill="hold">
                                          <p:stCondLst>
                                            <p:cond delay="499"/>
                                          </p:stCondLst>
                                        </p:cTn>
                                        <p:tgtEl>
                                          <p:spTgt spid="18">
                                            <p:txEl>
                                              <p:pRg st="1" end="1"/>
                                            </p:txEl>
                                          </p:spTgt>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18">
                                            <p:bg/>
                                          </p:spTgt>
                                        </p:tgtEl>
                                      </p:cBhvr>
                                    </p:animEffect>
                                    <p:set>
                                      <p:cBhvr>
                                        <p:cTn id="164" dur="1" fill="hold">
                                          <p:stCondLst>
                                            <p:cond delay="499"/>
                                          </p:stCondLst>
                                        </p:cTn>
                                        <p:tgtEl>
                                          <p:spTgt spid="18">
                                            <p:bg/>
                                          </p:spTgt>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23"/>
                                        </p:tgtEl>
                                      </p:cBhvr>
                                    </p:animEffect>
                                    <p:set>
                                      <p:cBhvr>
                                        <p:cTn id="167" dur="1" fill="hold">
                                          <p:stCondLst>
                                            <p:cond delay="499"/>
                                          </p:stCondLst>
                                        </p:cTn>
                                        <p:tgtEl>
                                          <p:spTgt spid="23"/>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4"/>
                                        </p:tgtEl>
                                      </p:cBhvr>
                                    </p:animEffect>
                                    <p:set>
                                      <p:cBhvr>
                                        <p:cTn id="170" dur="1" fill="hold">
                                          <p:stCondLst>
                                            <p:cond delay="499"/>
                                          </p:stCondLst>
                                        </p:cTn>
                                        <p:tgtEl>
                                          <p:spTgt spid="24"/>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fade">
                                      <p:cBhvr>
                                        <p:cTn id="175" dur="500"/>
                                        <p:tgtEl>
                                          <p:spTgt spid="29"/>
                                        </p:tgtEl>
                                      </p:cBhvr>
                                    </p:animEffect>
                                  </p:childTnLst>
                                </p:cTn>
                              </p:par>
                              <p:par>
                                <p:cTn id="176" presetID="10" presetClass="entr" presetSubtype="0" fill="hold" nodeType="withEffect">
                                  <p:stCondLst>
                                    <p:cond delay="0"/>
                                  </p:stCondLst>
                                  <p:childTnLst>
                                    <p:set>
                                      <p:cBhvr>
                                        <p:cTn id="177" dur="1" fill="hold">
                                          <p:stCondLst>
                                            <p:cond delay="0"/>
                                          </p:stCondLst>
                                        </p:cTn>
                                        <p:tgtEl>
                                          <p:spTgt spid="29">
                                            <p:txEl>
                                              <p:pRg st="0" end="0"/>
                                            </p:txEl>
                                          </p:spTgt>
                                        </p:tgtEl>
                                        <p:attrNameLst>
                                          <p:attrName>style.visibility</p:attrName>
                                        </p:attrNameLst>
                                      </p:cBhvr>
                                      <p:to>
                                        <p:strVal val="visible"/>
                                      </p:to>
                                    </p:set>
                                    <p:animEffect transition="in" filter="fade">
                                      <p:cBhvr>
                                        <p:cTn id="178" dur="500"/>
                                        <p:tgtEl>
                                          <p:spTgt spid="29">
                                            <p:txEl>
                                              <p:pRg st="0" end="0"/>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29">
                                            <p:txEl>
                                              <p:pRg st="1" end="1"/>
                                            </p:txEl>
                                          </p:spTgt>
                                        </p:tgtEl>
                                        <p:attrNameLst>
                                          <p:attrName>style.visibility</p:attrName>
                                        </p:attrNameLst>
                                      </p:cBhvr>
                                      <p:to>
                                        <p:strVal val="visible"/>
                                      </p:to>
                                    </p:set>
                                    <p:animEffect transition="in" filter="fade">
                                      <p:cBhvr>
                                        <p:cTn id="181" dur="500"/>
                                        <p:tgtEl>
                                          <p:spTgt spid="29">
                                            <p:txEl>
                                              <p:pRg st="1" end="1"/>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22"/>
                                        </p:tgtEl>
                                        <p:attrNameLst>
                                          <p:attrName>style.visibility</p:attrName>
                                        </p:attrNameLst>
                                      </p:cBhvr>
                                      <p:to>
                                        <p:strVal val="visible"/>
                                      </p:to>
                                    </p:set>
                                    <p:animEffect transition="in" filter="fade">
                                      <p:cBhvr>
                                        <p:cTn id="186" dur="500"/>
                                        <p:tgtEl>
                                          <p:spTgt spid="22"/>
                                        </p:tgtEl>
                                      </p:cBhvr>
                                    </p:animEffect>
                                  </p:childTnLst>
                                </p:cTn>
                              </p:par>
                              <p:par>
                                <p:cTn id="187" presetID="10" presetClass="exit" presetSubtype="0" fill="hold" grpId="1" nodeType="withEffect">
                                  <p:stCondLst>
                                    <p:cond delay="0"/>
                                  </p:stCondLst>
                                  <p:childTnLst>
                                    <p:animEffect transition="out" filter="fade">
                                      <p:cBhvr>
                                        <p:cTn id="188" dur="500"/>
                                        <p:tgtEl>
                                          <p:spTgt spid="29">
                                            <p:txEl>
                                              <p:pRg st="0" end="0"/>
                                            </p:txEl>
                                          </p:spTgt>
                                        </p:tgtEl>
                                      </p:cBhvr>
                                    </p:animEffect>
                                    <p:set>
                                      <p:cBhvr>
                                        <p:cTn id="189" dur="1" fill="hold">
                                          <p:stCondLst>
                                            <p:cond delay="499"/>
                                          </p:stCondLst>
                                        </p:cTn>
                                        <p:tgtEl>
                                          <p:spTgt spid="29">
                                            <p:txEl>
                                              <p:pRg st="0" end="0"/>
                                            </p:txEl>
                                          </p:spTgt>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29">
                                            <p:txEl>
                                              <p:pRg st="1" end="1"/>
                                            </p:txEl>
                                          </p:spTgt>
                                        </p:tgtEl>
                                      </p:cBhvr>
                                    </p:animEffect>
                                    <p:set>
                                      <p:cBhvr>
                                        <p:cTn id="192" dur="1" fill="hold">
                                          <p:stCondLst>
                                            <p:cond delay="499"/>
                                          </p:stCondLst>
                                        </p:cTn>
                                        <p:tgtEl>
                                          <p:spTgt spid="29">
                                            <p:txEl>
                                              <p:pRg st="1" end="1"/>
                                            </p:txEl>
                                          </p:spTgt>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29">
                                            <p:bg/>
                                          </p:spTgt>
                                        </p:tgtEl>
                                      </p:cBhvr>
                                    </p:animEffect>
                                    <p:set>
                                      <p:cBhvr>
                                        <p:cTn id="195" dur="1" fill="hold">
                                          <p:stCondLst>
                                            <p:cond delay="499"/>
                                          </p:stCondLst>
                                        </p:cTn>
                                        <p:tgtEl>
                                          <p:spTgt spid="29">
                                            <p:bg/>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9"/>
                                        </p:tgtEl>
                                        <p:attrNameLst>
                                          <p:attrName>style.visibility</p:attrName>
                                        </p:attrNameLst>
                                      </p:cBhvr>
                                      <p:to>
                                        <p:strVal val="visible"/>
                                      </p:to>
                                    </p:set>
                                    <p:animEffect transition="in" filter="fade">
                                      <p:cBhvr>
                                        <p:cTn id="200" dur="500"/>
                                        <p:tgtEl>
                                          <p:spTgt spid="19"/>
                                        </p:tgtEl>
                                      </p:cBhvr>
                                    </p:animEffect>
                                  </p:childTnLst>
                                </p:cTn>
                              </p:par>
                              <p:par>
                                <p:cTn id="201" presetID="10" presetClass="exit" presetSubtype="0" fill="hold" grpId="1" nodeType="withEffect">
                                  <p:stCondLst>
                                    <p:cond delay="0"/>
                                  </p:stCondLst>
                                  <p:childTnLst>
                                    <p:animEffect transition="out" filter="fade">
                                      <p:cBhvr>
                                        <p:cTn id="202" dur="500"/>
                                        <p:tgtEl>
                                          <p:spTgt spid="17">
                                            <p:txEl>
                                              <p:pRg st="0" end="0"/>
                                            </p:txEl>
                                          </p:spTgt>
                                        </p:tgtEl>
                                      </p:cBhvr>
                                    </p:animEffect>
                                    <p:set>
                                      <p:cBhvr>
                                        <p:cTn id="203" dur="1" fill="hold">
                                          <p:stCondLst>
                                            <p:cond delay="499"/>
                                          </p:stCondLst>
                                        </p:cTn>
                                        <p:tgtEl>
                                          <p:spTgt spid="17">
                                            <p:txEl>
                                              <p:pRg st="0" end="0"/>
                                            </p:txEl>
                                          </p:spTgt>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500"/>
                                        <p:tgtEl>
                                          <p:spTgt spid="17">
                                            <p:txEl>
                                              <p:pRg st="1" end="1"/>
                                            </p:txEl>
                                          </p:spTgt>
                                        </p:tgtEl>
                                      </p:cBhvr>
                                    </p:animEffect>
                                    <p:set>
                                      <p:cBhvr>
                                        <p:cTn id="206" dur="1" fill="hold">
                                          <p:stCondLst>
                                            <p:cond delay="499"/>
                                          </p:stCondLst>
                                        </p:cTn>
                                        <p:tgtEl>
                                          <p:spTgt spid="17">
                                            <p:txEl>
                                              <p:pRg st="1" end="1"/>
                                            </p:txEl>
                                          </p:spTgt>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17">
                                            <p:bg/>
                                          </p:spTgt>
                                        </p:tgtEl>
                                      </p:cBhvr>
                                    </p:animEffect>
                                    <p:set>
                                      <p:cBhvr>
                                        <p:cTn id="209" dur="1" fill="hold">
                                          <p:stCondLst>
                                            <p:cond delay="499"/>
                                          </p:stCondLst>
                                        </p:cTn>
                                        <p:tgtEl>
                                          <p:spTgt spid="17">
                                            <p:bg/>
                                          </p:spTgt>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500"/>
                                        <p:tgtEl>
                                          <p:spTgt spid="21"/>
                                        </p:tgtEl>
                                      </p:cBhvr>
                                    </p:animEffect>
                                    <p:set>
                                      <p:cBhvr>
                                        <p:cTn id="212" dur="1" fill="hold">
                                          <p:stCondLst>
                                            <p:cond delay="499"/>
                                          </p:stCondLst>
                                        </p:cTn>
                                        <p:tgtEl>
                                          <p:spTgt spid="21"/>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22"/>
                                        </p:tgtEl>
                                      </p:cBhvr>
                                    </p:animEffect>
                                    <p:set>
                                      <p:cBhvr>
                                        <p:cTn id="215" dur="1" fill="hold">
                                          <p:stCondLst>
                                            <p:cond delay="499"/>
                                          </p:stCondLst>
                                        </p:cTn>
                                        <p:tgtEl>
                                          <p:spTgt spid="22"/>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13">
                                            <p:txEl>
                                              <p:pRg st="0" end="0"/>
                                            </p:txEl>
                                          </p:spTgt>
                                        </p:tgtEl>
                                        <p:attrNameLst>
                                          <p:attrName>style.visibility</p:attrName>
                                        </p:attrNameLst>
                                      </p:cBhvr>
                                      <p:to>
                                        <p:strVal val="visible"/>
                                      </p:to>
                                    </p:set>
                                    <p:animEffect transition="in" filter="fade">
                                      <p:cBhvr>
                                        <p:cTn id="220" dur="500"/>
                                        <p:tgtEl>
                                          <p:spTgt spid="13">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xit" presetSubtype="0" fill="hold" grpId="1" nodeType="clickEffect">
                                  <p:stCondLst>
                                    <p:cond delay="0"/>
                                  </p:stCondLst>
                                  <p:childTnLst>
                                    <p:animEffect transition="out" filter="fade">
                                      <p:cBhvr>
                                        <p:cTn id="224" dur="500"/>
                                        <p:tgtEl>
                                          <p:spTgt spid="9">
                                            <p:txEl>
                                              <p:pRg st="0" end="0"/>
                                            </p:txEl>
                                          </p:spTgt>
                                        </p:tgtEl>
                                      </p:cBhvr>
                                    </p:animEffect>
                                    <p:set>
                                      <p:cBhvr>
                                        <p:cTn id="225" dur="1" fill="hold">
                                          <p:stCondLst>
                                            <p:cond delay="499"/>
                                          </p:stCondLst>
                                        </p:cTn>
                                        <p:tgtEl>
                                          <p:spTgt spid="9">
                                            <p:txEl>
                                              <p:pRg st="0" end="0"/>
                                            </p:txEl>
                                          </p:spTgt>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9">
                                            <p:txEl>
                                              <p:pRg st="1" end="1"/>
                                            </p:txEl>
                                          </p:spTgt>
                                        </p:tgtEl>
                                      </p:cBhvr>
                                    </p:animEffect>
                                    <p:set>
                                      <p:cBhvr>
                                        <p:cTn id="228" dur="1" fill="hold">
                                          <p:stCondLst>
                                            <p:cond delay="499"/>
                                          </p:stCondLst>
                                        </p:cTn>
                                        <p:tgtEl>
                                          <p:spTgt spid="9">
                                            <p:txEl>
                                              <p:pRg st="1" end="1"/>
                                            </p:txEl>
                                          </p:spTgt>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9">
                                            <p:bg/>
                                          </p:spTgt>
                                        </p:tgtEl>
                                      </p:cBhvr>
                                    </p:animEffect>
                                    <p:set>
                                      <p:cBhvr>
                                        <p:cTn id="231" dur="1" fill="hold">
                                          <p:stCondLst>
                                            <p:cond delay="499"/>
                                          </p:stCondLst>
                                        </p:cTn>
                                        <p:tgtEl>
                                          <p:spTgt spid="9">
                                            <p:bg/>
                                          </p:spTgt>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19"/>
                                        </p:tgtEl>
                                      </p:cBhvr>
                                    </p:animEffect>
                                    <p:set>
                                      <p:cBhvr>
                                        <p:cTn id="234"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p:bldP spid="9" grpId="0" animBg="1"/>
      <p:bldP spid="9" grpId="1" build="allAtOnce" animBg="1"/>
      <p:bldP spid="10" grpId="0"/>
      <p:bldP spid="17" grpId="0" animBg="1"/>
      <p:bldP spid="17" grpId="1" build="allAtOnce" animBg="1"/>
      <p:bldP spid="18" grpId="0" animBg="1"/>
      <p:bldP spid="18" grpId="1" build="allAtOnce" animBg="1"/>
      <p:bldP spid="19" grpId="0"/>
      <p:bldP spid="19" grpId="1"/>
      <p:bldP spid="21" grpId="0"/>
      <p:bldP spid="21" grpId="1"/>
      <p:bldP spid="22" grpId="0"/>
      <p:bldP spid="22" grpId="1"/>
      <p:bldP spid="23" grpId="0"/>
      <p:bldP spid="23" grpId="1"/>
      <p:bldP spid="24" grpId="0"/>
      <p:bldP spid="24" grpId="1"/>
      <p:bldP spid="27" grpId="0" animBg="1"/>
      <p:bldP spid="27" grpId="1" build="allAtOnce" animBg="1"/>
      <p:bldP spid="28" grpId="0" animBg="1"/>
      <p:bldP spid="28" grpId="1" build="allAtOnce" animBg="1"/>
      <p:bldP spid="29" grpId="0" animBg="1"/>
      <p:bldP spid="29" grpId="1"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A52D-058D-43F4-9D7F-E21E47E19A81}"/>
              </a:ext>
            </a:extLst>
          </p:cNvPr>
          <p:cNvSpPr>
            <a:spLocks noGrp="1"/>
          </p:cNvSpPr>
          <p:nvPr>
            <p:ph type="title"/>
          </p:nvPr>
        </p:nvSpPr>
        <p:spPr>
          <a:xfrm>
            <a:off x="913796" y="26180"/>
            <a:ext cx="10353761" cy="1130360"/>
          </a:xfrm>
        </p:spPr>
        <p:txBody>
          <a:bodyPr/>
          <a:lstStyle/>
          <a:p>
            <a:r>
              <a:rPr lang="en-US" dirty="0"/>
              <a:t>Debugging in Recursion</a:t>
            </a:r>
          </a:p>
        </p:txBody>
      </p:sp>
      <p:sp>
        <p:nvSpPr>
          <p:cNvPr id="3" name="Content Placeholder 2">
            <a:extLst>
              <a:ext uri="{FF2B5EF4-FFF2-40B4-BE49-F238E27FC236}">
                <a16:creationId xmlns:a16="http://schemas.microsoft.com/office/drawing/2014/main" id="{234617E6-4F30-4D51-A222-B25F9AFF6A4E}"/>
              </a:ext>
            </a:extLst>
          </p:cNvPr>
          <p:cNvSpPr>
            <a:spLocks noGrp="1"/>
          </p:cNvSpPr>
          <p:nvPr>
            <p:ph idx="1"/>
          </p:nvPr>
        </p:nvSpPr>
        <p:spPr>
          <a:xfrm>
            <a:off x="913795" y="1058040"/>
            <a:ext cx="10353762" cy="521012"/>
          </a:xfrm>
        </p:spPr>
        <p:txBody>
          <a:bodyPr>
            <a:normAutofit/>
          </a:bodyPr>
          <a:lstStyle/>
          <a:p>
            <a:pPr marL="0" indent="0" algn="ctr">
              <a:buNone/>
            </a:pPr>
            <a:r>
              <a:rPr lang="en-US" dirty="0"/>
              <a:t>When debugging in recursive algorithms, keep your place!</a:t>
            </a:r>
          </a:p>
        </p:txBody>
      </p:sp>
      <p:sp>
        <p:nvSpPr>
          <p:cNvPr id="7" name="TextBox 6">
            <a:extLst>
              <a:ext uri="{FF2B5EF4-FFF2-40B4-BE49-F238E27FC236}">
                <a16:creationId xmlns:a16="http://schemas.microsoft.com/office/drawing/2014/main" id="{B00AD421-FBFD-4CCD-B8B8-76CCDFD9DA35}"/>
              </a:ext>
            </a:extLst>
          </p:cNvPr>
          <p:cNvSpPr txBox="1"/>
          <p:nvPr/>
        </p:nvSpPr>
        <p:spPr>
          <a:xfrm>
            <a:off x="1040648" y="1645281"/>
            <a:ext cx="5369162" cy="3197281"/>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fibonacci</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n)</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("Computing fib. " + n + "\n");</a:t>
            </a:r>
          </a:p>
          <a:p>
            <a:pPr algn="just">
              <a:lnSpc>
                <a:spcPct val="115000"/>
              </a:lnSpc>
            </a:pPr>
            <a:r>
              <a:rPr lang="en-US" sz="1400" dirty="0">
                <a:latin typeface="Consolas" panose="020B0609020204030204" pitchFamily="49" charset="0"/>
              </a:rPr>
              <a:t>    if (n &lt;= 1)</a:t>
            </a:r>
          </a:p>
          <a:p>
            <a:pPr algn="just">
              <a:lnSpc>
                <a:spcPct val="115000"/>
              </a:lnSpc>
            </a:pPr>
            <a:r>
              <a:rPr lang="en-US" sz="1400" dirty="0">
                <a:latin typeface="Consolas" panose="020B0609020204030204" pitchFamily="49" charset="0"/>
              </a:rPr>
              <a:t>        return n;</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return </a:t>
            </a:r>
            <a:r>
              <a:rPr lang="en-US" sz="1400" dirty="0" err="1">
                <a:latin typeface="Consolas" panose="020B0609020204030204" pitchFamily="49" charset="0"/>
              </a:rPr>
              <a:t>fibonacci</a:t>
            </a:r>
            <a:r>
              <a:rPr lang="en-US" sz="1400" dirty="0">
                <a:latin typeface="Consolas" panose="020B0609020204030204" pitchFamily="49" charset="0"/>
              </a:rPr>
              <a:t>(n – 1) + </a:t>
            </a:r>
            <a:r>
              <a:rPr lang="en-US" sz="1400" dirty="0" err="1">
                <a:latin typeface="Consolas" panose="020B0609020204030204" pitchFamily="49" charset="0"/>
              </a:rPr>
              <a:t>fibonacci</a:t>
            </a:r>
            <a:r>
              <a:rPr lang="en-US" sz="1400" dirty="0">
                <a:latin typeface="Consolas" panose="020B0609020204030204" pitchFamily="49" charset="0"/>
              </a:rPr>
              <a:t>(n – 2);</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("Result is " + </a:t>
            </a:r>
            <a:r>
              <a:rPr lang="en-US" sz="1400" dirty="0" err="1">
                <a:latin typeface="Consolas" panose="020B0609020204030204" pitchFamily="49" charset="0"/>
              </a:rPr>
              <a:t>fibbonaci</a:t>
            </a:r>
            <a:r>
              <a:rPr lang="en-US" sz="1400" dirty="0">
                <a:latin typeface="Consolas" panose="020B0609020204030204" pitchFamily="49" charset="0"/>
              </a:rPr>
              <a:t>(3));</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p:txBody>
      </p:sp>
      <p:graphicFrame>
        <p:nvGraphicFramePr>
          <p:cNvPr id="11" name="Table 10">
            <a:extLst>
              <a:ext uri="{FF2B5EF4-FFF2-40B4-BE49-F238E27FC236}">
                <a16:creationId xmlns:a16="http://schemas.microsoft.com/office/drawing/2014/main" id="{78182264-2DF6-452C-9E54-0C9A2D48F77D}"/>
              </a:ext>
            </a:extLst>
          </p:cNvPr>
          <p:cNvGraphicFramePr>
            <a:graphicFrameLocks noGrp="1"/>
          </p:cNvGraphicFramePr>
          <p:nvPr>
            <p:extLst/>
          </p:nvPr>
        </p:nvGraphicFramePr>
        <p:xfrm>
          <a:off x="678906" y="1645280"/>
          <a:ext cx="361742" cy="3197281"/>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3197281">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13" name="TextBox 12">
            <a:extLst>
              <a:ext uri="{FF2B5EF4-FFF2-40B4-BE49-F238E27FC236}">
                <a16:creationId xmlns:a16="http://schemas.microsoft.com/office/drawing/2014/main" id="{3D1C73E6-96A8-4999-8BB2-18EB7AC80669}"/>
              </a:ext>
            </a:extLst>
          </p:cNvPr>
          <p:cNvSpPr txBox="1"/>
          <p:nvPr/>
        </p:nvSpPr>
        <p:spPr>
          <a:xfrm>
            <a:off x="678906" y="5331303"/>
            <a:ext cx="5730904" cy="1284881"/>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200" dirty="0">
                <a:latin typeface="Consolas" panose="020B0609020204030204" pitchFamily="49" charset="0"/>
              </a:rPr>
              <a:t>Computing fib. 3</a:t>
            </a:r>
          </a:p>
          <a:p>
            <a:pPr algn="just">
              <a:lnSpc>
                <a:spcPct val="115000"/>
              </a:lnSpc>
            </a:pPr>
            <a:r>
              <a:rPr lang="en-US" sz="1200" dirty="0">
                <a:latin typeface="Consolas" panose="020B0609020204030204" pitchFamily="49" charset="0"/>
              </a:rPr>
              <a:t>Computing fib. 2</a:t>
            </a:r>
          </a:p>
          <a:p>
            <a:pPr algn="just">
              <a:lnSpc>
                <a:spcPct val="115000"/>
              </a:lnSpc>
            </a:pPr>
            <a:r>
              <a:rPr lang="en-US" sz="1200" dirty="0">
                <a:latin typeface="Consolas" panose="020B0609020204030204" pitchFamily="49" charset="0"/>
              </a:rPr>
              <a:t>Computing fib. 1</a:t>
            </a:r>
          </a:p>
          <a:p>
            <a:pPr algn="just">
              <a:lnSpc>
                <a:spcPct val="115000"/>
              </a:lnSpc>
            </a:pPr>
            <a:r>
              <a:rPr lang="en-US" sz="1200" dirty="0">
                <a:latin typeface="Consolas" panose="020B0609020204030204" pitchFamily="49" charset="0"/>
              </a:rPr>
              <a:t>Computing fib. 0</a:t>
            </a:r>
          </a:p>
          <a:p>
            <a:pPr algn="just">
              <a:lnSpc>
                <a:spcPct val="115000"/>
              </a:lnSpc>
            </a:pPr>
            <a:r>
              <a:rPr lang="en-US" sz="1200" dirty="0">
                <a:latin typeface="Consolas" panose="020B0609020204030204" pitchFamily="49" charset="0"/>
              </a:rPr>
              <a:t>Computing fib. 1</a:t>
            </a:r>
          </a:p>
          <a:p>
            <a:pPr algn="just">
              <a:lnSpc>
                <a:spcPct val="115000"/>
              </a:lnSpc>
            </a:pPr>
            <a:r>
              <a:rPr lang="en-US" sz="1200" dirty="0">
                <a:latin typeface="Consolas" panose="020B0609020204030204" pitchFamily="49" charset="0"/>
              </a:rPr>
              <a:t>Return is 3</a:t>
            </a:r>
          </a:p>
        </p:txBody>
      </p:sp>
      <p:sp>
        <p:nvSpPr>
          <p:cNvPr id="14" name="Rectangle 1">
            <a:extLst>
              <a:ext uri="{FF2B5EF4-FFF2-40B4-BE49-F238E27FC236}">
                <a16:creationId xmlns:a16="http://schemas.microsoft.com/office/drawing/2014/main" id="{2EA36A59-CCDE-40D1-B2FB-D784A2C5A461}"/>
              </a:ext>
            </a:extLst>
          </p:cNvPr>
          <p:cNvSpPr>
            <a:spLocks noChangeArrowheads="1"/>
          </p:cNvSpPr>
          <p:nvPr/>
        </p:nvSpPr>
        <p:spPr bwMode="auto">
          <a:xfrm>
            <a:off x="607325" y="5024834"/>
            <a:ext cx="8666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ja-JP" sz="1600" b="1" i="0" u="none" strike="noStrike" cap="none" normalizeH="0" baseline="0" dirty="0">
                <a:ln>
                  <a:noFill/>
                </a:ln>
                <a:solidFill>
                  <a:schemeClr val="tx1"/>
                </a:solidFill>
                <a:effectLst/>
                <a:latin typeface="Arial" panose="020B0604020202020204" pitchFamily="34" charset="0"/>
                <a:ea typeface="MS Mincho" panose="02020609040205080304" pitchFamily="49" charset="-128"/>
                <a:cs typeface="Arial" panose="020B0604020202020204" pitchFamily="34" charset="0"/>
              </a:rPr>
              <a:t>Output</a:t>
            </a:r>
            <a:endParaRPr kumimoji="0" lang="en-US" altLang="ja-JP" sz="16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59D0539F-D54D-4DB0-B64F-410D205E3179}"/>
              </a:ext>
            </a:extLst>
          </p:cNvPr>
          <p:cNvPicPr>
            <a:picLocks noChangeAspect="1"/>
          </p:cNvPicPr>
          <p:nvPr/>
        </p:nvPicPr>
        <p:blipFill>
          <a:blip r:embed="rId2"/>
          <a:stretch>
            <a:fillRect/>
          </a:stretch>
        </p:blipFill>
        <p:spPr>
          <a:xfrm>
            <a:off x="6642043" y="1645280"/>
            <a:ext cx="4034666" cy="4995300"/>
          </a:xfrm>
          <a:prstGeom prst="rect">
            <a:avLst/>
          </a:prstGeom>
        </p:spPr>
      </p:pic>
    </p:spTree>
    <p:extLst>
      <p:ext uri="{BB962C8B-B14F-4D97-AF65-F5344CB8AC3E}">
        <p14:creationId xmlns:p14="http://schemas.microsoft.com/office/powerpoint/2010/main" val="150309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500"/>
                                        <p:tgtEl>
                                          <p:spTgt spid="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fade">
                                      <p:cBhvr>
                                        <p:cTn id="46" dur="500"/>
                                        <p:tgtEl>
                                          <p:spTgt spid="7">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500"/>
                                        <p:tgtEl>
                                          <p:spTgt spid="7">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
                                            <p:txEl>
                                              <p:pRg st="11" end="11"/>
                                            </p:txEl>
                                          </p:spTgt>
                                        </p:tgtEl>
                                        <p:attrNameLst>
                                          <p:attrName>style.visibility</p:attrName>
                                        </p:attrNameLst>
                                      </p:cBhvr>
                                      <p:to>
                                        <p:strVal val="visible"/>
                                      </p:to>
                                    </p:set>
                                    <p:animEffect transition="in" filter="fade">
                                      <p:cBhvr>
                                        <p:cTn id="54" dur="500"/>
                                        <p:tgtEl>
                                          <p:spTgt spid="7">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3">
                                            <p:txEl>
                                              <p:pRg st="0" end="0"/>
                                            </p:txEl>
                                          </p:spTgt>
                                        </p:tgtEl>
                                        <p:attrNameLst>
                                          <p:attrName>style.visibility</p:attrName>
                                        </p:attrNameLst>
                                      </p:cBhvr>
                                      <p:to>
                                        <p:strVal val="visible"/>
                                      </p:to>
                                    </p:set>
                                    <p:animEffect transition="in" filter="fade">
                                      <p:cBhvr>
                                        <p:cTn id="64" dur="500"/>
                                        <p:tgtEl>
                                          <p:spTgt spid="13">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1" end="1"/>
                                            </p:txEl>
                                          </p:spTgt>
                                        </p:tgtEl>
                                        <p:attrNameLst>
                                          <p:attrName>style.visibility</p:attrName>
                                        </p:attrNameLst>
                                      </p:cBhvr>
                                      <p:to>
                                        <p:strVal val="visible"/>
                                      </p:to>
                                    </p:set>
                                    <p:animEffect transition="in" filter="fade">
                                      <p:cBhvr>
                                        <p:cTn id="69" dur="500"/>
                                        <p:tgtEl>
                                          <p:spTgt spid="13">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3">
                                            <p:txEl>
                                              <p:pRg st="2" end="2"/>
                                            </p:txEl>
                                          </p:spTgt>
                                        </p:tgtEl>
                                        <p:attrNameLst>
                                          <p:attrName>style.visibility</p:attrName>
                                        </p:attrNameLst>
                                      </p:cBhvr>
                                      <p:to>
                                        <p:strVal val="visible"/>
                                      </p:to>
                                    </p:set>
                                    <p:animEffect transition="in" filter="fade">
                                      <p:cBhvr>
                                        <p:cTn id="74" dur="500"/>
                                        <p:tgtEl>
                                          <p:spTgt spid="13">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
                                            <p:txEl>
                                              <p:pRg st="3" end="3"/>
                                            </p:txEl>
                                          </p:spTgt>
                                        </p:tgtEl>
                                        <p:attrNameLst>
                                          <p:attrName>style.visibility</p:attrName>
                                        </p:attrNameLst>
                                      </p:cBhvr>
                                      <p:to>
                                        <p:strVal val="visible"/>
                                      </p:to>
                                    </p:set>
                                    <p:animEffect transition="in" filter="fade">
                                      <p:cBhvr>
                                        <p:cTn id="79" dur="500"/>
                                        <p:tgtEl>
                                          <p:spTgt spid="13">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3">
                                            <p:txEl>
                                              <p:pRg st="4" end="4"/>
                                            </p:txEl>
                                          </p:spTgt>
                                        </p:tgtEl>
                                        <p:attrNameLst>
                                          <p:attrName>style.visibility</p:attrName>
                                        </p:attrNameLst>
                                      </p:cBhvr>
                                      <p:to>
                                        <p:strVal val="visible"/>
                                      </p:to>
                                    </p:set>
                                    <p:animEffect transition="in" filter="fade">
                                      <p:cBhvr>
                                        <p:cTn id="84" dur="500"/>
                                        <p:tgtEl>
                                          <p:spTgt spid="13">
                                            <p:txEl>
                                              <p:pRg st="4" end="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3">
                                            <p:txEl>
                                              <p:pRg st="5" end="5"/>
                                            </p:txEl>
                                          </p:spTgt>
                                        </p:tgtEl>
                                        <p:attrNameLst>
                                          <p:attrName>style.visibility</p:attrName>
                                        </p:attrNameLst>
                                      </p:cBhvr>
                                      <p:to>
                                        <p:strVal val="visible"/>
                                      </p:to>
                                    </p:set>
                                    <p:animEffect transition="in" filter="fade">
                                      <p:cBhvr>
                                        <p:cTn id="89"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8D99-63C2-41E5-8ACE-77279994E524}"/>
              </a:ext>
            </a:extLst>
          </p:cNvPr>
          <p:cNvSpPr>
            <a:spLocks noGrp="1"/>
          </p:cNvSpPr>
          <p:nvPr>
            <p:ph type="title"/>
          </p:nvPr>
        </p:nvSpPr>
        <p:spPr>
          <a:xfrm>
            <a:off x="913795" y="398845"/>
            <a:ext cx="10353761" cy="837994"/>
          </a:xfrm>
        </p:spPr>
        <p:txBody>
          <a:bodyPr/>
          <a:lstStyle/>
          <a:p>
            <a:r>
              <a:rPr lang="en-US" dirty="0"/>
              <a:t>Stack Overflow</a:t>
            </a:r>
          </a:p>
        </p:txBody>
      </p:sp>
      <p:sp>
        <p:nvSpPr>
          <p:cNvPr id="3" name="Content Placeholder 2">
            <a:extLst>
              <a:ext uri="{FF2B5EF4-FFF2-40B4-BE49-F238E27FC236}">
                <a16:creationId xmlns:a16="http://schemas.microsoft.com/office/drawing/2014/main" id="{76995405-36AB-4E99-A6B6-18F6809251CE}"/>
              </a:ext>
            </a:extLst>
          </p:cNvPr>
          <p:cNvSpPr>
            <a:spLocks noGrp="1"/>
          </p:cNvSpPr>
          <p:nvPr>
            <p:ph idx="1"/>
          </p:nvPr>
        </p:nvSpPr>
        <p:spPr>
          <a:xfrm>
            <a:off x="2017382" y="1410260"/>
            <a:ext cx="5124397" cy="1955677"/>
          </a:xfrm>
        </p:spPr>
        <p:txBody>
          <a:bodyPr/>
          <a:lstStyle/>
          <a:p>
            <a:pPr marL="0" indent="0">
              <a:buNone/>
            </a:pPr>
            <a:r>
              <a:rPr lang="en-US" u="sng" dirty="0"/>
              <a:t>It’s not just a place to find code snippets!</a:t>
            </a:r>
          </a:p>
          <a:p>
            <a:pPr>
              <a:spcBef>
                <a:spcPts val="600"/>
              </a:spcBef>
            </a:pPr>
            <a:r>
              <a:rPr lang="en-US" dirty="0"/>
              <a:t>Recursion makes liberal use of the stack</a:t>
            </a:r>
          </a:p>
          <a:p>
            <a:pPr>
              <a:spcBef>
                <a:spcPts val="600"/>
              </a:spcBef>
            </a:pPr>
            <a:r>
              <a:rPr lang="en-US" dirty="0"/>
              <a:t>Most of the time this is fine</a:t>
            </a:r>
          </a:p>
          <a:p>
            <a:pPr>
              <a:spcBef>
                <a:spcPts val="600"/>
              </a:spcBef>
            </a:pPr>
            <a:r>
              <a:rPr lang="en-US" dirty="0"/>
              <a:t>What if we go too deep?</a:t>
            </a:r>
          </a:p>
        </p:txBody>
      </p:sp>
      <p:sp>
        <p:nvSpPr>
          <p:cNvPr id="4" name="TextBox 3">
            <a:extLst>
              <a:ext uri="{FF2B5EF4-FFF2-40B4-BE49-F238E27FC236}">
                <a16:creationId xmlns:a16="http://schemas.microsoft.com/office/drawing/2014/main" id="{F0BDF5B1-B902-4688-BBB1-8BE4FC95B5DF}"/>
              </a:ext>
            </a:extLst>
          </p:cNvPr>
          <p:cNvSpPr txBox="1"/>
          <p:nvPr/>
        </p:nvSpPr>
        <p:spPr>
          <a:xfrm>
            <a:off x="2379124" y="3515710"/>
            <a:ext cx="4762655" cy="2976566"/>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badIdea</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n)</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if (n &lt;= 1)</a:t>
            </a:r>
          </a:p>
          <a:p>
            <a:pPr algn="just">
              <a:lnSpc>
                <a:spcPct val="115000"/>
              </a:lnSpc>
            </a:pPr>
            <a:r>
              <a:rPr lang="en-US" sz="1400" dirty="0">
                <a:latin typeface="Consolas" panose="020B0609020204030204" pitchFamily="49" charset="0"/>
              </a:rPr>
              <a:t>        return n;</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return </a:t>
            </a:r>
            <a:r>
              <a:rPr lang="en-US" sz="1400" dirty="0" err="1">
                <a:latin typeface="Consolas" panose="020B0609020204030204" pitchFamily="49" charset="0"/>
              </a:rPr>
              <a:t>badIdea</a:t>
            </a:r>
            <a:r>
              <a:rPr lang="en-US" sz="1400" dirty="0">
                <a:latin typeface="Consolas" panose="020B0609020204030204" pitchFamily="49" charset="0"/>
              </a:rPr>
              <a:t>(n – 1) + 1;</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public static void main(String[] </a:t>
            </a:r>
            <a:r>
              <a:rPr lang="en-US" sz="1400" dirty="0" err="1">
                <a:latin typeface="Consolas" panose="020B0609020204030204" pitchFamily="49" charset="0"/>
              </a:rPr>
              <a:t>args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a:t>
            </a:r>
            <a:r>
              <a:rPr lang="en-US" sz="1400" dirty="0" err="1">
                <a:latin typeface="Consolas" panose="020B0609020204030204" pitchFamily="49" charset="0"/>
              </a:rPr>
              <a:t>badIdea</a:t>
            </a:r>
            <a:r>
              <a:rPr lang="en-US" sz="1400" dirty="0">
                <a:latin typeface="Consolas" panose="020B0609020204030204" pitchFamily="49" charset="0"/>
              </a:rPr>
              <a:t>(4000000000));</a:t>
            </a:r>
          </a:p>
          <a:p>
            <a:pPr algn="just">
              <a:lnSpc>
                <a:spcPct val="115000"/>
              </a:lnSpc>
            </a:pPr>
            <a:r>
              <a:rPr lang="en-US" sz="14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5D04D3D5-2339-41A4-8CEB-CDD9E0214EBF}"/>
              </a:ext>
            </a:extLst>
          </p:cNvPr>
          <p:cNvGraphicFramePr>
            <a:graphicFrameLocks noGrp="1"/>
          </p:cNvGraphicFramePr>
          <p:nvPr>
            <p:extLst/>
          </p:nvPr>
        </p:nvGraphicFramePr>
        <p:xfrm>
          <a:off x="2017382" y="3515709"/>
          <a:ext cx="361742" cy="2976566"/>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976566">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TextBox 5">
            <a:extLst>
              <a:ext uri="{FF2B5EF4-FFF2-40B4-BE49-F238E27FC236}">
                <a16:creationId xmlns:a16="http://schemas.microsoft.com/office/drawing/2014/main" id="{706E1918-09E6-4743-9D5C-BA23B781CD63}"/>
              </a:ext>
            </a:extLst>
          </p:cNvPr>
          <p:cNvSpPr txBox="1"/>
          <p:nvPr/>
        </p:nvSpPr>
        <p:spPr>
          <a:xfrm>
            <a:off x="8160852" y="1852603"/>
            <a:ext cx="1873900" cy="646331"/>
          </a:xfrm>
          <a:prstGeom prst="rect">
            <a:avLst/>
          </a:prstGeom>
          <a:solidFill>
            <a:srgbClr val="004000"/>
          </a:solidFill>
          <a:ln w="12700">
            <a:solidFill>
              <a:srgbClr val="00FF00"/>
            </a:solidFill>
          </a:ln>
        </p:spPr>
        <p:txBody>
          <a:bodyPr wrap="square" rtlCol="0">
            <a:spAutoFit/>
          </a:bodyPr>
          <a:lstStyle/>
          <a:p>
            <a:pPr algn="ctr"/>
            <a:r>
              <a:rPr lang="en-US" u="sng" dirty="0"/>
              <a:t>main()</a:t>
            </a:r>
          </a:p>
          <a:p>
            <a:pPr algn="ctr"/>
            <a:r>
              <a:rPr lang="en-US" dirty="0" err="1"/>
              <a:t>args</a:t>
            </a:r>
            <a:r>
              <a:rPr lang="en-US" dirty="0"/>
              <a:t> = []</a:t>
            </a:r>
          </a:p>
        </p:txBody>
      </p:sp>
      <p:sp>
        <p:nvSpPr>
          <p:cNvPr id="7" name="Rectangle 1">
            <a:extLst>
              <a:ext uri="{FF2B5EF4-FFF2-40B4-BE49-F238E27FC236}">
                <a16:creationId xmlns:a16="http://schemas.microsoft.com/office/drawing/2014/main" id="{477465E3-F402-4DA1-BE1F-20A316983611}"/>
              </a:ext>
            </a:extLst>
          </p:cNvPr>
          <p:cNvSpPr>
            <a:spLocks noChangeArrowheads="1"/>
          </p:cNvSpPr>
          <p:nvPr/>
        </p:nvSpPr>
        <p:spPr bwMode="auto">
          <a:xfrm>
            <a:off x="8160852" y="1521371"/>
            <a:ext cx="1873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STACK</a:t>
            </a:r>
            <a:endParaRPr kumimoji="0" lang="en-US" altLang="ja-JP" sz="16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2BF952E0-70AE-405B-AB60-9E8D2BC86041}"/>
              </a:ext>
            </a:extLst>
          </p:cNvPr>
          <p:cNvSpPr txBox="1"/>
          <p:nvPr/>
        </p:nvSpPr>
        <p:spPr>
          <a:xfrm>
            <a:off x="8160852" y="2498934"/>
            <a:ext cx="1873900" cy="646331"/>
          </a:xfrm>
          <a:prstGeom prst="rect">
            <a:avLst/>
          </a:prstGeom>
          <a:solidFill>
            <a:srgbClr val="004000"/>
          </a:solidFill>
          <a:ln w="12700">
            <a:solidFill>
              <a:srgbClr val="00FF00"/>
            </a:solidFill>
          </a:ln>
        </p:spPr>
        <p:txBody>
          <a:bodyPr wrap="square" rtlCol="0">
            <a:spAutoFit/>
          </a:bodyPr>
          <a:lstStyle/>
          <a:p>
            <a:pPr algn="ctr"/>
            <a:r>
              <a:rPr lang="en-US" u="sng" dirty="0" err="1"/>
              <a:t>badIdea</a:t>
            </a:r>
            <a:r>
              <a:rPr lang="en-US" u="sng" dirty="0"/>
              <a:t>()</a:t>
            </a:r>
          </a:p>
          <a:p>
            <a:pPr algn="ctr"/>
            <a:r>
              <a:rPr lang="en-US" dirty="0"/>
              <a:t>n = 4000000000</a:t>
            </a:r>
          </a:p>
        </p:txBody>
      </p:sp>
      <p:sp>
        <p:nvSpPr>
          <p:cNvPr id="9" name="TextBox 8">
            <a:extLst>
              <a:ext uri="{FF2B5EF4-FFF2-40B4-BE49-F238E27FC236}">
                <a16:creationId xmlns:a16="http://schemas.microsoft.com/office/drawing/2014/main" id="{F5083839-C190-4175-92DC-50D9CEAA2CFD}"/>
              </a:ext>
            </a:extLst>
          </p:cNvPr>
          <p:cNvSpPr txBox="1"/>
          <p:nvPr/>
        </p:nvSpPr>
        <p:spPr>
          <a:xfrm>
            <a:off x="8160852" y="3145265"/>
            <a:ext cx="1873900" cy="646331"/>
          </a:xfrm>
          <a:prstGeom prst="rect">
            <a:avLst/>
          </a:prstGeom>
          <a:solidFill>
            <a:srgbClr val="004000"/>
          </a:solidFill>
          <a:ln w="12700">
            <a:solidFill>
              <a:srgbClr val="00FF00"/>
            </a:solidFill>
          </a:ln>
        </p:spPr>
        <p:txBody>
          <a:bodyPr wrap="square" rtlCol="0">
            <a:spAutoFit/>
          </a:bodyPr>
          <a:lstStyle/>
          <a:p>
            <a:pPr algn="ctr"/>
            <a:r>
              <a:rPr lang="en-US" u="sng" dirty="0" err="1"/>
              <a:t>badIdea</a:t>
            </a:r>
            <a:r>
              <a:rPr lang="en-US" u="sng" dirty="0"/>
              <a:t>()</a:t>
            </a:r>
          </a:p>
          <a:p>
            <a:pPr algn="ctr"/>
            <a:r>
              <a:rPr lang="en-US" dirty="0"/>
              <a:t>n = 3999999999</a:t>
            </a:r>
          </a:p>
        </p:txBody>
      </p:sp>
      <p:sp>
        <p:nvSpPr>
          <p:cNvPr id="10" name="TextBox 9">
            <a:extLst>
              <a:ext uri="{FF2B5EF4-FFF2-40B4-BE49-F238E27FC236}">
                <a16:creationId xmlns:a16="http://schemas.microsoft.com/office/drawing/2014/main" id="{BF5530E1-BC5B-4446-B4EE-8E3C04101AA0}"/>
              </a:ext>
            </a:extLst>
          </p:cNvPr>
          <p:cNvSpPr txBox="1"/>
          <p:nvPr/>
        </p:nvSpPr>
        <p:spPr>
          <a:xfrm>
            <a:off x="8160852" y="3784274"/>
            <a:ext cx="1873900" cy="646331"/>
          </a:xfrm>
          <a:prstGeom prst="rect">
            <a:avLst/>
          </a:prstGeom>
          <a:solidFill>
            <a:srgbClr val="004000"/>
          </a:solidFill>
          <a:ln w="12700">
            <a:solidFill>
              <a:srgbClr val="00FF00"/>
            </a:solidFill>
          </a:ln>
        </p:spPr>
        <p:txBody>
          <a:bodyPr wrap="square" rtlCol="0">
            <a:spAutoFit/>
          </a:bodyPr>
          <a:lstStyle/>
          <a:p>
            <a:pPr algn="ctr"/>
            <a:r>
              <a:rPr lang="en-US" u="sng" dirty="0" err="1"/>
              <a:t>badIdea</a:t>
            </a:r>
            <a:r>
              <a:rPr lang="en-US" u="sng" dirty="0"/>
              <a:t>()</a:t>
            </a:r>
          </a:p>
          <a:p>
            <a:pPr algn="ctr"/>
            <a:r>
              <a:rPr lang="en-US" dirty="0"/>
              <a:t>n = 3999999998</a:t>
            </a:r>
          </a:p>
        </p:txBody>
      </p:sp>
      <p:sp>
        <p:nvSpPr>
          <p:cNvPr id="11" name="TextBox 10">
            <a:extLst>
              <a:ext uri="{FF2B5EF4-FFF2-40B4-BE49-F238E27FC236}">
                <a16:creationId xmlns:a16="http://schemas.microsoft.com/office/drawing/2014/main" id="{4ECD78CB-30F0-4F15-AC35-367387F4CCAA}"/>
              </a:ext>
            </a:extLst>
          </p:cNvPr>
          <p:cNvSpPr txBox="1"/>
          <p:nvPr/>
        </p:nvSpPr>
        <p:spPr>
          <a:xfrm>
            <a:off x="8160852" y="4437927"/>
            <a:ext cx="1873900" cy="646331"/>
          </a:xfrm>
          <a:prstGeom prst="rect">
            <a:avLst/>
          </a:prstGeom>
          <a:solidFill>
            <a:srgbClr val="004000"/>
          </a:solidFill>
          <a:ln w="12700">
            <a:solidFill>
              <a:srgbClr val="00FF00"/>
            </a:solidFill>
          </a:ln>
        </p:spPr>
        <p:txBody>
          <a:bodyPr wrap="square" rtlCol="0">
            <a:spAutoFit/>
          </a:bodyPr>
          <a:lstStyle/>
          <a:p>
            <a:pPr algn="ctr"/>
            <a:r>
              <a:rPr lang="en-US" u="sng" dirty="0" err="1"/>
              <a:t>badIdea</a:t>
            </a:r>
            <a:r>
              <a:rPr lang="en-US" u="sng" dirty="0"/>
              <a:t>()</a:t>
            </a:r>
          </a:p>
          <a:p>
            <a:pPr algn="ctr"/>
            <a:r>
              <a:rPr lang="en-US" dirty="0"/>
              <a:t>n = 3999999997</a:t>
            </a:r>
          </a:p>
        </p:txBody>
      </p:sp>
      <p:sp>
        <p:nvSpPr>
          <p:cNvPr id="12" name="TextBox 11">
            <a:extLst>
              <a:ext uri="{FF2B5EF4-FFF2-40B4-BE49-F238E27FC236}">
                <a16:creationId xmlns:a16="http://schemas.microsoft.com/office/drawing/2014/main" id="{2A34CD13-2BB0-4470-A846-B0588883403A}"/>
              </a:ext>
            </a:extLst>
          </p:cNvPr>
          <p:cNvSpPr txBox="1"/>
          <p:nvPr/>
        </p:nvSpPr>
        <p:spPr>
          <a:xfrm>
            <a:off x="8160852" y="5084258"/>
            <a:ext cx="1873900" cy="646331"/>
          </a:xfrm>
          <a:prstGeom prst="rect">
            <a:avLst/>
          </a:prstGeom>
          <a:solidFill>
            <a:srgbClr val="004000"/>
          </a:solidFill>
          <a:ln w="12700">
            <a:solidFill>
              <a:srgbClr val="00FF00"/>
            </a:solidFill>
          </a:ln>
        </p:spPr>
        <p:txBody>
          <a:bodyPr wrap="square" rtlCol="0">
            <a:spAutoFit/>
          </a:bodyPr>
          <a:lstStyle/>
          <a:p>
            <a:pPr algn="ctr"/>
            <a:r>
              <a:rPr lang="en-US" u="sng" dirty="0" err="1"/>
              <a:t>badIdea</a:t>
            </a:r>
            <a:r>
              <a:rPr lang="en-US" u="sng" dirty="0"/>
              <a:t>()</a:t>
            </a:r>
          </a:p>
          <a:p>
            <a:pPr algn="ctr"/>
            <a:r>
              <a:rPr lang="en-US" dirty="0"/>
              <a:t>n = 3999999996</a:t>
            </a:r>
          </a:p>
        </p:txBody>
      </p:sp>
      <p:sp>
        <p:nvSpPr>
          <p:cNvPr id="13" name="Rectangle 1">
            <a:extLst>
              <a:ext uri="{FF2B5EF4-FFF2-40B4-BE49-F238E27FC236}">
                <a16:creationId xmlns:a16="http://schemas.microsoft.com/office/drawing/2014/main" id="{6292E018-1777-42ED-9F27-C140B521A3F7}"/>
              </a:ext>
            </a:extLst>
          </p:cNvPr>
          <p:cNvSpPr>
            <a:spLocks noChangeArrowheads="1"/>
          </p:cNvSpPr>
          <p:nvPr/>
        </p:nvSpPr>
        <p:spPr bwMode="auto">
          <a:xfrm>
            <a:off x="8160852" y="5730589"/>
            <a:ext cx="1873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a:t>
            </a:r>
            <a:endParaRPr kumimoji="0" lang="en-US" altLang="ja-JP" sz="1600" b="0" i="0" u="none" strike="noStrike" cap="none" normalizeH="0" baseline="0" dirty="0">
              <a:ln>
                <a:noFill/>
              </a:ln>
              <a:solidFill>
                <a:schemeClr val="tx1"/>
              </a:solidFill>
              <a:effectLst/>
            </a:endParaRPr>
          </a:p>
        </p:txBody>
      </p:sp>
      <p:sp>
        <p:nvSpPr>
          <p:cNvPr id="14" name="Rectangle 1">
            <a:extLst>
              <a:ext uri="{FF2B5EF4-FFF2-40B4-BE49-F238E27FC236}">
                <a16:creationId xmlns:a16="http://schemas.microsoft.com/office/drawing/2014/main" id="{0546A063-BC3D-4A48-950D-D664DF8EB7E1}"/>
              </a:ext>
            </a:extLst>
          </p:cNvPr>
          <p:cNvSpPr>
            <a:spLocks noChangeArrowheads="1"/>
          </p:cNvSpPr>
          <p:nvPr/>
        </p:nvSpPr>
        <p:spPr bwMode="auto">
          <a:xfrm>
            <a:off x="8160852" y="6153721"/>
            <a:ext cx="1873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lang="en-US" altLang="ja-JP" sz="1600" b="1" dirty="0">
                <a:ea typeface="MS Mincho" panose="02020609040205080304" pitchFamily="49" charset="-128"/>
                <a:cs typeface="Arial" panose="020B0604020202020204" pitchFamily="34" charset="0"/>
              </a:rPr>
              <a:t>No mem for you</a:t>
            </a:r>
            <a:endParaRPr kumimoji="0" lang="en-US" altLang="ja-JP"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6381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fade">
                                      <p:cBhvr>
                                        <p:cTn id="46" dur="500"/>
                                        <p:tgtEl>
                                          <p:spTgt spid="4">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500"/>
                                        <p:tgtEl>
                                          <p:spTgt spid="4">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fade">
                                      <p:cBhvr>
                                        <p:cTn id="59" dur="500"/>
                                        <p:tgtEl>
                                          <p:spTgt spid="4">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fade">
                                      <p:cBhvr>
                                        <p:cTn id="65" dur="500"/>
                                        <p:tgtEl>
                                          <p:spTgt spid="4">
                                            <p:txEl>
                                              <p:pRg st="10" end="1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fade">
                                      <p:cBhvr>
                                        <p:cTn id="68" dur="500"/>
                                        <p:tgtEl>
                                          <p:spTgt spid="4">
                                            <p:txEl>
                                              <p:pRg st="11" end="11"/>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nodeType="withEffect">
                                  <p:stCondLst>
                                    <p:cond delay="0"/>
                                  </p:stCondLst>
                                  <p:childTnLst>
                                    <p:set>
                                      <p:cBhvr>
                                        <p:cTn id="78" dur="1" fill="hold">
                                          <p:stCondLst>
                                            <p:cond delay="0"/>
                                          </p:stCondLst>
                                        </p:cTn>
                                        <p:tgtEl>
                                          <p:spTgt spid="6">
                                            <p:txEl>
                                              <p:pRg st="0" end="0"/>
                                            </p:txEl>
                                          </p:spTgt>
                                        </p:tgtEl>
                                        <p:attrNameLst>
                                          <p:attrName>style.visibility</p:attrName>
                                        </p:attrNameLst>
                                      </p:cBhvr>
                                      <p:to>
                                        <p:strVal val="visible"/>
                                      </p:to>
                                    </p:set>
                                    <p:animEffect transition="in" filter="fade">
                                      <p:cBhvr>
                                        <p:cTn id="79" dur="500"/>
                                        <p:tgtEl>
                                          <p:spTgt spid="6">
                                            <p:txEl>
                                              <p:pRg st="0" end="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animEffect transition="in" filter="fade">
                                      <p:cBhvr>
                                        <p:cTn id="82" dur="500"/>
                                        <p:tgtEl>
                                          <p:spTgt spid="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500"/>
                                        <p:tgtEl>
                                          <p:spTgt spid="8"/>
                                        </p:tgtEl>
                                      </p:cBhvr>
                                    </p:animEffect>
                                  </p:childTnLst>
                                </p:cTn>
                              </p:par>
                              <p:par>
                                <p:cTn id="88" presetID="10" presetClass="entr" presetSubtype="0" fill="hold" nodeType="withEffect">
                                  <p:stCondLst>
                                    <p:cond delay="0"/>
                                  </p:stCondLst>
                                  <p:childTnLst>
                                    <p:set>
                                      <p:cBhvr>
                                        <p:cTn id="89" dur="1" fill="hold">
                                          <p:stCondLst>
                                            <p:cond delay="0"/>
                                          </p:stCondLst>
                                        </p:cTn>
                                        <p:tgtEl>
                                          <p:spTgt spid="8">
                                            <p:txEl>
                                              <p:pRg st="0" end="0"/>
                                            </p:txEl>
                                          </p:spTgt>
                                        </p:tgtEl>
                                        <p:attrNameLst>
                                          <p:attrName>style.visibility</p:attrName>
                                        </p:attrNameLst>
                                      </p:cBhvr>
                                      <p:to>
                                        <p:strVal val="visible"/>
                                      </p:to>
                                    </p:set>
                                    <p:animEffect transition="in" filter="fade">
                                      <p:cBhvr>
                                        <p:cTn id="90" dur="500"/>
                                        <p:tgtEl>
                                          <p:spTgt spid="8">
                                            <p:txEl>
                                              <p:pRg st="0" end="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8">
                                            <p:txEl>
                                              <p:pRg st="1" end="1"/>
                                            </p:txEl>
                                          </p:spTgt>
                                        </p:tgtEl>
                                        <p:attrNameLst>
                                          <p:attrName>style.visibility</p:attrName>
                                        </p:attrNameLst>
                                      </p:cBhvr>
                                      <p:to>
                                        <p:strVal val="visible"/>
                                      </p:to>
                                    </p:set>
                                    <p:animEffect transition="in" filter="fade">
                                      <p:cBhvr>
                                        <p:cTn id="93" dur="500"/>
                                        <p:tgtEl>
                                          <p:spTgt spid="8">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par>
                                <p:cTn id="99" presetID="10" presetClass="entr" presetSubtype="0" fill="hold" nodeType="withEffect">
                                  <p:stCondLst>
                                    <p:cond delay="0"/>
                                  </p:stCondLst>
                                  <p:childTnLst>
                                    <p:set>
                                      <p:cBhvr>
                                        <p:cTn id="100" dur="1" fill="hold">
                                          <p:stCondLst>
                                            <p:cond delay="0"/>
                                          </p:stCondLst>
                                        </p:cTn>
                                        <p:tgtEl>
                                          <p:spTgt spid="9">
                                            <p:txEl>
                                              <p:pRg st="0" end="0"/>
                                            </p:txEl>
                                          </p:spTgt>
                                        </p:tgtEl>
                                        <p:attrNameLst>
                                          <p:attrName>style.visibility</p:attrName>
                                        </p:attrNameLst>
                                      </p:cBhvr>
                                      <p:to>
                                        <p:strVal val="visible"/>
                                      </p:to>
                                    </p:set>
                                    <p:animEffect transition="in" filter="fade">
                                      <p:cBhvr>
                                        <p:cTn id="101" dur="500"/>
                                        <p:tgtEl>
                                          <p:spTgt spid="9">
                                            <p:txEl>
                                              <p:pRg st="0" end="0"/>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9">
                                            <p:txEl>
                                              <p:pRg st="1" end="1"/>
                                            </p:txEl>
                                          </p:spTgt>
                                        </p:tgtEl>
                                        <p:attrNameLst>
                                          <p:attrName>style.visibility</p:attrName>
                                        </p:attrNameLst>
                                      </p:cBhvr>
                                      <p:to>
                                        <p:strVal val="visible"/>
                                      </p:to>
                                    </p:set>
                                    <p:animEffect transition="in" filter="fade">
                                      <p:cBhvr>
                                        <p:cTn id="104" dur="500"/>
                                        <p:tgtEl>
                                          <p:spTgt spid="9">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fade">
                                      <p:cBhvr>
                                        <p:cTn id="109" dur="500"/>
                                        <p:tgtEl>
                                          <p:spTgt spid="10"/>
                                        </p:tgtEl>
                                      </p:cBhvr>
                                    </p:animEffect>
                                  </p:childTnLst>
                                </p:cTn>
                              </p:par>
                              <p:par>
                                <p:cTn id="110" presetID="10" presetClass="entr" presetSubtype="0" fill="hold" nodeType="withEffect">
                                  <p:stCondLst>
                                    <p:cond delay="0"/>
                                  </p:stCondLst>
                                  <p:childTnLst>
                                    <p:set>
                                      <p:cBhvr>
                                        <p:cTn id="111" dur="1" fill="hold">
                                          <p:stCondLst>
                                            <p:cond delay="0"/>
                                          </p:stCondLst>
                                        </p:cTn>
                                        <p:tgtEl>
                                          <p:spTgt spid="10">
                                            <p:txEl>
                                              <p:pRg st="0" end="0"/>
                                            </p:txEl>
                                          </p:spTgt>
                                        </p:tgtEl>
                                        <p:attrNameLst>
                                          <p:attrName>style.visibility</p:attrName>
                                        </p:attrNameLst>
                                      </p:cBhvr>
                                      <p:to>
                                        <p:strVal val="visible"/>
                                      </p:to>
                                    </p:set>
                                    <p:animEffect transition="in" filter="fade">
                                      <p:cBhvr>
                                        <p:cTn id="112" dur="500"/>
                                        <p:tgtEl>
                                          <p:spTgt spid="10">
                                            <p:txEl>
                                              <p:pRg st="0" end="0"/>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10">
                                            <p:txEl>
                                              <p:pRg st="1" end="1"/>
                                            </p:txEl>
                                          </p:spTgt>
                                        </p:tgtEl>
                                        <p:attrNameLst>
                                          <p:attrName>style.visibility</p:attrName>
                                        </p:attrNameLst>
                                      </p:cBhvr>
                                      <p:to>
                                        <p:strVal val="visible"/>
                                      </p:to>
                                    </p:set>
                                    <p:animEffect transition="in" filter="fade">
                                      <p:cBhvr>
                                        <p:cTn id="115" dur="500"/>
                                        <p:tgtEl>
                                          <p:spTgt spid="10">
                                            <p:txEl>
                                              <p:pRg st="1" end="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fade">
                                      <p:cBhvr>
                                        <p:cTn id="120" dur="500"/>
                                        <p:tgtEl>
                                          <p:spTgt spid="11"/>
                                        </p:tgtEl>
                                      </p:cBhvr>
                                    </p:animEffect>
                                  </p:childTnLst>
                                </p:cTn>
                              </p:par>
                              <p:par>
                                <p:cTn id="121" presetID="10" presetClass="entr" presetSubtype="0" fill="hold" nodeType="withEffect">
                                  <p:stCondLst>
                                    <p:cond delay="0"/>
                                  </p:stCondLst>
                                  <p:childTnLst>
                                    <p:set>
                                      <p:cBhvr>
                                        <p:cTn id="122" dur="1" fill="hold">
                                          <p:stCondLst>
                                            <p:cond delay="0"/>
                                          </p:stCondLst>
                                        </p:cTn>
                                        <p:tgtEl>
                                          <p:spTgt spid="11">
                                            <p:txEl>
                                              <p:pRg st="0" end="0"/>
                                            </p:txEl>
                                          </p:spTgt>
                                        </p:tgtEl>
                                        <p:attrNameLst>
                                          <p:attrName>style.visibility</p:attrName>
                                        </p:attrNameLst>
                                      </p:cBhvr>
                                      <p:to>
                                        <p:strVal val="visible"/>
                                      </p:to>
                                    </p:set>
                                    <p:animEffect transition="in" filter="fade">
                                      <p:cBhvr>
                                        <p:cTn id="123" dur="500"/>
                                        <p:tgtEl>
                                          <p:spTgt spid="11">
                                            <p:txEl>
                                              <p:pRg st="0" end="0"/>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11">
                                            <p:txEl>
                                              <p:pRg st="1" end="1"/>
                                            </p:txEl>
                                          </p:spTgt>
                                        </p:tgtEl>
                                        <p:attrNameLst>
                                          <p:attrName>style.visibility</p:attrName>
                                        </p:attrNameLst>
                                      </p:cBhvr>
                                      <p:to>
                                        <p:strVal val="visible"/>
                                      </p:to>
                                    </p:set>
                                    <p:animEffect transition="in" filter="fade">
                                      <p:cBhvr>
                                        <p:cTn id="126" dur="500"/>
                                        <p:tgtEl>
                                          <p:spTgt spid="11">
                                            <p:txEl>
                                              <p:pRg st="1" end="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fade">
                                      <p:cBhvr>
                                        <p:cTn id="131" dur="500"/>
                                        <p:tgtEl>
                                          <p:spTgt spid="12"/>
                                        </p:tgtEl>
                                      </p:cBhvr>
                                    </p:animEffect>
                                  </p:childTnLst>
                                </p:cTn>
                              </p:par>
                              <p:par>
                                <p:cTn id="132" presetID="10" presetClass="entr" presetSubtype="0" fill="hold" nodeType="withEffect">
                                  <p:stCondLst>
                                    <p:cond delay="0"/>
                                  </p:stCondLst>
                                  <p:childTnLst>
                                    <p:set>
                                      <p:cBhvr>
                                        <p:cTn id="133" dur="1" fill="hold">
                                          <p:stCondLst>
                                            <p:cond delay="0"/>
                                          </p:stCondLst>
                                        </p:cTn>
                                        <p:tgtEl>
                                          <p:spTgt spid="12">
                                            <p:txEl>
                                              <p:pRg st="0" end="0"/>
                                            </p:txEl>
                                          </p:spTgt>
                                        </p:tgtEl>
                                        <p:attrNameLst>
                                          <p:attrName>style.visibility</p:attrName>
                                        </p:attrNameLst>
                                      </p:cBhvr>
                                      <p:to>
                                        <p:strVal val="visible"/>
                                      </p:to>
                                    </p:set>
                                    <p:animEffect transition="in" filter="fade">
                                      <p:cBhvr>
                                        <p:cTn id="134" dur="500"/>
                                        <p:tgtEl>
                                          <p:spTgt spid="12">
                                            <p:txEl>
                                              <p:pRg st="0" end="0"/>
                                            </p:txEl>
                                          </p:spTgt>
                                        </p:tgtEl>
                                      </p:cBhvr>
                                    </p:animEffect>
                                  </p:childTnLst>
                                </p:cTn>
                              </p:par>
                              <p:par>
                                <p:cTn id="135" presetID="10" presetClass="entr" presetSubtype="0" fill="hold" nodeType="withEffect">
                                  <p:stCondLst>
                                    <p:cond delay="0"/>
                                  </p:stCondLst>
                                  <p:childTnLst>
                                    <p:set>
                                      <p:cBhvr>
                                        <p:cTn id="136" dur="1" fill="hold">
                                          <p:stCondLst>
                                            <p:cond delay="0"/>
                                          </p:stCondLst>
                                        </p:cTn>
                                        <p:tgtEl>
                                          <p:spTgt spid="12">
                                            <p:txEl>
                                              <p:pRg st="1" end="1"/>
                                            </p:txEl>
                                          </p:spTgt>
                                        </p:tgtEl>
                                        <p:attrNameLst>
                                          <p:attrName>style.visibility</p:attrName>
                                        </p:attrNameLst>
                                      </p:cBhvr>
                                      <p:to>
                                        <p:strVal val="visible"/>
                                      </p:to>
                                    </p:set>
                                    <p:animEffect transition="in" filter="fade">
                                      <p:cBhvr>
                                        <p:cTn id="137" dur="500"/>
                                        <p:tgtEl>
                                          <p:spTgt spid="12">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fade">
                                      <p:cBhvr>
                                        <p:cTn id="142" dur="500"/>
                                        <p:tgtEl>
                                          <p:spTgt spid="1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4"/>
                                        </p:tgtEl>
                                        <p:attrNameLst>
                                          <p:attrName>style.visibility</p:attrName>
                                        </p:attrNameLst>
                                      </p:cBhvr>
                                      <p:to>
                                        <p:strVal val="visible"/>
                                      </p:to>
                                    </p:set>
                                    <p:animEffect transition="in" filter="fade">
                                      <p:cBhvr>
                                        <p:cTn id="1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p:bldP spid="8" grpId="0" animBg="1"/>
      <p:bldP spid="9" grpId="0" animBg="1"/>
      <p:bldP spid="10" grpId="0" animBg="1"/>
      <p:bldP spid="11" grpId="0" animBg="1"/>
      <p:bldP spid="12" grpId="0" animBg="1"/>
      <p:bldP spid="13" grpId="0"/>
      <p:bldP spid="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9958</TotalTime>
  <Words>482</Words>
  <Application>Microsoft Office PowerPoint</Application>
  <PresentationFormat>Widescreen</PresentationFormat>
  <Paragraphs>140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MS Mincho</vt:lpstr>
      <vt:lpstr>ＭＳ Ｐゴシック</vt:lpstr>
      <vt:lpstr>Arial</vt:lpstr>
      <vt:lpstr>Bookman Old Style</vt:lpstr>
      <vt:lpstr>Calibri</vt:lpstr>
      <vt:lpstr>Consolas</vt:lpstr>
      <vt:lpstr>Rockwell</vt:lpstr>
      <vt:lpstr>Wingdings</vt:lpstr>
      <vt:lpstr>Damask</vt:lpstr>
      <vt:lpstr>Recursion</vt:lpstr>
      <vt:lpstr>Recursion Theory</vt:lpstr>
      <vt:lpstr>What is rECURSION?</vt:lpstr>
      <vt:lpstr>Recursive Methods</vt:lpstr>
      <vt:lpstr>Debugging in Recursion</vt:lpstr>
      <vt:lpstr>Stack Overflow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Blanchard, Jeremiah J</dc:creator>
  <cp:lastModifiedBy>Jeremiah Blanchard</cp:lastModifiedBy>
  <cp:revision>148</cp:revision>
  <dcterms:created xsi:type="dcterms:W3CDTF">2017-08-16T14:30:14Z</dcterms:created>
  <dcterms:modified xsi:type="dcterms:W3CDTF">2018-05-01T15:32:45Z</dcterms:modified>
</cp:coreProperties>
</file>