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313" r:id="rId4"/>
    <p:sldId id="324" r:id="rId5"/>
    <p:sldId id="325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7310" y="6500812"/>
            <a:ext cx="345473" cy="267891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939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Truth &amp; Logic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2289" y="2601119"/>
            <a:ext cx="6207418" cy="1655762"/>
          </a:xfrm>
        </p:spPr>
        <p:txBody>
          <a:bodyPr>
            <a:normAutofit/>
          </a:bodyPr>
          <a:lstStyle/>
          <a:p>
            <a:r>
              <a:rPr lang="en-US" dirty="0"/>
              <a:t>“Truth is like the sun. You can shut it out for a time, but it </a:t>
            </a:r>
            <a:r>
              <a:rPr lang="en-US" dirty="0" err="1"/>
              <a:t>ain’t</a:t>
            </a:r>
            <a:r>
              <a:rPr lang="en-US" dirty="0"/>
              <a:t> </a:t>
            </a:r>
            <a:r>
              <a:rPr lang="en-US" dirty="0" err="1"/>
              <a:t>goin</a:t>
            </a:r>
            <a:r>
              <a:rPr lang="en-US" dirty="0"/>
              <a:t>’ away.”</a:t>
            </a:r>
          </a:p>
          <a:p>
            <a:r>
              <a:rPr lang="en-US" i="1" dirty="0"/>
              <a:t>– Elvis Presley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EFC382-FE9F-4E48-A6AC-A677C9E1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65" y="3943471"/>
            <a:ext cx="3074542" cy="29145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1FFCE8-E49A-4096-BEAB-CD8F152BC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890" y="3831578"/>
            <a:ext cx="2356012" cy="30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itwise Operator ~ Compli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100"/>
            </a:lvl1pPr>
          </a:lstStyle>
          <a:p>
            <a:r>
              <a:t>Bitwise Operator ~ Compliment</a:t>
            </a:r>
          </a:p>
        </p:txBody>
      </p:sp>
      <p:sp>
        <p:nvSpPr>
          <p:cNvPr id="176" name="The ~ bitwise operator is the easiest, it just inverts/flips each b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~ bitwise operator is the easiest, it just inverts/flips each bit</a:t>
            </a:r>
          </a:p>
          <a:p>
            <a:pPr lvl="1"/>
            <a:r>
              <a:rPr dirty="0"/>
              <a:t>a = 0011 1100 </a:t>
            </a:r>
          </a:p>
          <a:p>
            <a:pPr lvl="1"/>
            <a:r>
              <a:rPr dirty="0"/>
              <a:t>~a result is: 1100 0011</a:t>
            </a:r>
          </a:p>
        </p:txBody>
      </p:sp>
    </p:spTree>
    <p:extLst>
      <p:ext uri="{BB962C8B-B14F-4D97-AF65-F5344CB8AC3E}">
        <p14:creationId xmlns:p14="http://schemas.microsoft.com/office/powerpoint/2010/main" val="15193658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itwise Operator &lt;&lt; Shift Lef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100"/>
            </a:lvl1pPr>
          </a:lstStyle>
          <a:p>
            <a:r>
              <a:t>Bitwise Operator &lt;&lt; Shift Left</a:t>
            </a:r>
          </a:p>
        </p:txBody>
      </p:sp>
      <p:sp>
        <p:nvSpPr>
          <p:cNvPr id="179" name="The &lt;&lt; left shift operator pushes the bits to the left by the specified nu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&lt;&lt; left shift operator pushes the bits to the left by the specified number </a:t>
            </a:r>
          </a:p>
          <a:p>
            <a:r>
              <a:rPr dirty="0"/>
              <a:t>a = </a:t>
            </a:r>
            <a:r>
              <a:rPr lang="en-US" dirty="0"/>
              <a:t>1</a:t>
            </a:r>
            <a:r>
              <a:rPr dirty="0"/>
              <a:t>011 110</a:t>
            </a:r>
            <a:r>
              <a:rPr lang="en-US" dirty="0"/>
              <a:t>1</a:t>
            </a:r>
            <a:r>
              <a:rPr dirty="0"/>
              <a:t> </a:t>
            </a:r>
          </a:p>
          <a:p>
            <a:r>
              <a:rPr dirty="0"/>
              <a:t>a &lt;&lt; 2 will shift the bits 2 places to the left</a:t>
            </a:r>
          </a:p>
          <a:p>
            <a:r>
              <a:rPr dirty="0"/>
              <a:t>Result is 1111 0</a:t>
            </a:r>
            <a:r>
              <a:rPr lang="en-US" dirty="0"/>
              <a:t>1</a:t>
            </a:r>
            <a:r>
              <a:rPr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8687497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itwise Operator &gt;&gt; Shift Righ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100"/>
            </a:lvl1pPr>
          </a:lstStyle>
          <a:p>
            <a:r>
              <a:t>Bitwise Operator &gt;&gt; Shift Right</a:t>
            </a:r>
          </a:p>
        </p:txBody>
      </p:sp>
      <p:sp>
        <p:nvSpPr>
          <p:cNvPr id="182" name="The &gt;&gt; right shift operator pushes the bits to the right by the specified number…"/>
          <p:cNvSpPr txBox="1">
            <a:spLocks noGrp="1"/>
          </p:cNvSpPr>
          <p:nvPr>
            <p:ph type="body" idx="1"/>
          </p:nvPr>
        </p:nvSpPr>
        <p:spPr>
          <a:xfrm>
            <a:off x="2193727" y="1821657"/>
            <a:ext cx="7804547" cy="4101576"/>
          </a:xfrm>
          <a:prstGeom prst="rect">
            <a:avLst/>
          </a:prstGeom>
        </p:spPr>
        <p:txBody>
          <a:bodyPr/>
          <a:lstStyle/>
          <a:p>
            <a:r>
              <a:rPr dirty="0"/>
              <a:t>The &gt;&gt; right shift operator pushes the bits to the right by the specified number </a:t>
            </a:r>
          </a:p>
          <a:p>
            <a:r>
              <a:rPr dirty="0"/>
              <a:t>a = </a:t>
            </a:r>
            <a:r>
              <a:rPr lang="en-US" dirty="0"/>
              <a:t>1</a:t>
            </a:r>
            <a:r>
              <a:rPr dirty="0"/>
              <a:t>011 110</a:t>
            </a:r>
            <a:r>
              <a:rPr lang="en-US" dirty="0"/>
              <a:t>1</a:t>
            </a:r>
            <a:r>
              <a:rPr dirty="0"/>
              <a:t> </a:t>
            </a:r>
          </a:p>
          <a:p>
            <a:r>
              <a:rPr dirty="0"/>
              <a:t>a &gt;&gt; 2 will shift the bits 2 places to the right</a:t>
            </a:r>
          </a:p>
          <a:p>
            <a:r>
              <a:rPr dirty="0"/>
              <a:t>Result is 00</a:t>
            </a:r>
            <a:r>
              <a:rPr lang="en-US" dirty="0"/>
              <a:t>1</a:t>
            </a:r>
            <a:r>
              <a:rPr dirty="0"/>
              <a:t>0 1111</a:t>
            </a:r>
          </a:p>
        </p:txBody>
      </p:sp>
    </p:spTree>
    <p:extLst>
      <p:ext uri="{BB962C8B-B14F-4D97-AF65-F5344CB8AC3E}">
        <p14:creationId xmlns:p14="http://schemas.microsoft.com/office/powerpoint/2010/main" val="2262533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2289-430D-47E3-B7B0-FAE87E65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11074"/>
            <a:ext cx="10353761" cy="1326321"/>
          </a:xfrm>
        </p:spPr>
        <p:txBody>
          <a:bodyPr/>
          <a:lstStyle/>
          <a:p>
            <a:r>
              <a:rPr lang="en-US" dirty="0"/>
              <a:t>Truth: It’s Not Fake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5CB1-C2BF-47A7-8C50-5EBF8319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57" y="1581431"/>
            <a:ext cx="10021834" cy="46706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Logical comparisons can be used to determine truth values via </a:t>
            </a:r>
            <a:r>
              <a:rPr lang="en-US" b="1" dirty="0">
                <a:solidFill>
                  <a:srgbClr val="00FF00"/>
                </a:solidFill>
              </a:rPr>
              <a:t>propositional logic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 proposition is either </a:t>
            </a:r>
            <a:r>
              <a:rPr lang="en-US" b="1" u="sng" dirty="0">
                <a:solidFill>
                  <a:srgbClr val="00FF00"/>
                </a:solidFill>
              </a:rPr>
              <a:t>true</a:t>
            </a:r>
            <a:r>
              <a:rPr lang="en-US" u="sng" dirty="0"/>
              <a:t> or </a:t>
            </a:r>
            <a:r>
              <a:rPr lang="en-US" b="1" u="sng" dirty="0">
                <a:solidFill>
                  <a:srgbClr val="00FF00"/>
                </a:solidFill>
              </a:rPr>
              <a:t>false</a:t>
            </a:r>
            <a:r>
              <a:rPr lang="en-US" u="sng" dirty="0"/>
              <a:t> – nothing more, nothing less!</a:t>
            </a:r>
          </a:p>
          <a:p>
            <a:r>
              <a:rPr lang="en-US" dirty="0"/>
              <a:t>I am a stegosaurus. (false)</a:t>
            </a:r>
          </a:p>
          <a:p>
            <a:r>
              <a:rPr lang="en-US" dirty="0"/>
              <a:t>You can get free shoes in Tallahassee. (true)</a:t>
            </a:r>
          </a:p>
          <a:p>
            <a:r>
              <a:rPr lang="en-US" dirty="0"/>
              <a:t>10 &gt; 9000 (false)</a:t>
            </a:r>
          </a:p>
          <a:p>
            <a:r>
              <a:rPr lang="en-US" dirty="0"/>
              <a:t>i</a:t>
            </a:r>
            <a:r>
              <a:rPr lang="en-US" baseline="30000" dirty="0"/>
              <a:t>i</a:t>
            </a:r>
            <a:r>
              <a:rPr lang="en-US" dirty="0"/>
              <a:t> is a real number (true)</a:t>
            </a:r>
          </a:p>
          <a:p>
            <a:r>
              <a:rPr lang="en-US" dirty="0"/>
              <a:t>What time is it? (question)</a:t>
            </a:r>
          </a:p>
          <a:p>
            <a:r>
              <a:rPr lang="en-US" dirty="0"/>
              <a:t>Marston is better than West. (opinion… but true.)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represent individual propositions using identifiers (variables).</a:t>
            </a:r>
          </a:p>
        </p:txBody>
      </p:sp>
    </p:spTree>
    <p:extLst>
      <p:ext uri="{BB962C8B-B14F-4D97-AF65-F5344CB8AC3E}">
        <p14:creationId xmlns:p14="http://schemas.microsoft.com/office/powerpoint/2010/main" val="33976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2F5-4E02-4530-92E3-30CA6B39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29408"/>
            <a:ext cx="10353761" cy="816171"/>
          </a:xfrm>
        </p:spPr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C7E-0F5E-43A0-9C7C-3DBA7C30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954094"/>
            <a:ext cx="10353762" cy="556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build </a:t>
            </a:r>
            <a:r>
              <a:rPr lang="en-US" b="1" dirty="0">
                <a:solidFill>
                  <a:srgbClr val="00FF00"/>
                </a:solidFill>
              </a:rPr>
              <a:t>compound propositions</a:t>
            </a:r>
            <a:r>
              <a:rPr lang="en-US" dirty="0"/>
              <a:t> using </a:t>
            </a:r>
            <a:r>
              <a:rPr lang="en-US" b="1" dirty="0">
                <a:solidFill>
                  <a:srgbClr val="00FF00"/>
                </a:solidFill>
              </a:rPr>
              <a:t>connectives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56D28-ED26-4C97-BE29-FD69D68C1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7744"/>
              </p:ext>
            </p:extLst>
          </p:nvPr>
        </p:nvGraphicFramePr>
        <p:xfrm>
          <a:off x="1656852" y="1557862"/>
          <a:ext cx="854592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4187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1991606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3570134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 ∧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 ∨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 ⊕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 (not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3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 →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implies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if and only if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AD7050-D533-424D-86DE-199AB7E9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3973"/>
              </p:ext>
            </p:extLst>
          </p:nvPr>
        </p:nvGraphicFramePr>
        <p:xfrm>
          <a:off x="157683" y="4345760"/>
          <a:ext cx="507314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7583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358025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515303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T/F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STEG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I am a stegosaurus.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GREEN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All gators are green.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FSU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Players get free shoes in Tallahassee.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WAT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  <a:r>
                        <a:rPr lang="en-US" sz="1600" baseline="30000" dirty="0"/>
                        <a:t>i</a:t>
                      </a:r>
                      <a:r>
                        <a:rPr lang="en-US" sz="1600" dirty="0"/>
                        <a:t> is a real number.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SWAMP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There are more than 9000 memes!!!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A54022-24A7-41BB-9618-8080723C6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89560"/>
              </p:ext>
            </p:extLst>
          </p:nvPr>
        </p:nvGraphicFramePr>
        <p:xfrm>
          <a:off x="5265629" y="4345761"/>
          <a:ext cx="6707316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3609785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1072833">
                  <a:extLst>
                    <a:ext uri="{9D8B030D-6E8A-4147-A177-3AD203B41FA5}">
                      <a16:colId xmlns:a16="http://schemas.microsoft.com/office/drawing/2014/main" val="2475181490"/>
                    </a:ext>
                  </a:extLst>
                </a:gridCol>
                <a:gridCol w="469583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149954">
                <a:tc>
                  <a:txBody>
                    <a:bodyPr/>
                    <a:lstStyle/>
                    <a:p>
                      <a:r>
                        <a:rPr lang="en-US" sz="1600" dirty="0"/>
                        <a:t>Expression</a:t>
                      </a:r>
                    </a:p>
                  </a:txBody>
                  <a:tcPr marL="4572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marL="45720" marR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Truth</a:t>
                      </a:r>
                    </a:p>
                  </a:txBody>
                  <a:tcPr marL="45720" marR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T/F</a:t>
                      </a:r>
                    </a:p>
                  </a:txBody>
                  <a:tcPr marL="45720" marR="0"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US" sz="1600" b="1" dirty="0"/>
                        <a:t>GREEN ∨ FSU</a:t>
                      </a: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All gators are green </a:t>
                      </a: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OR</a:t>
                      </a:r>
                      <a:br>
                        <a:rPr lang="en-US" sz="16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dirty="0"/>
                        <a:t>players get free shoes in Tallahassee.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 ∨ T</a:t>
                      </a:r>
                    </a:p>
                    <a:p>
                      <a:pPr algn="ctr"/>
                      <a:r>
                        <a:rPr lang="en-US" sz="1600" b="1" dirty="0"/>
                        <a:t>(F </a:t>
                      </a: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OR</a:t>
                      </a:r>
                      <a:r>
                        <a:rPr lang="en-US" sz="1600" b="1" dirty="0"/>
                        <a:t> T)</a:t>
                      </a: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 marL="45720" marR="0" anchor="ctr"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US" sz="1600" b="1" dirty="0"/>
                        <a:t>SWAMP ∧ WAT</a:t>
                      </a: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There are more than 9000 memes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AND</a:t>
                      </a:r>
                      <a:r>
                        <a:rPr lang="en-US" sz="1600" dirty="0"/>
                        <a:t> i</a:t>
                      </a:r>
                      <a:r>
                        <a:rPr lang="en-US" sz="1600" baseline="30000" dirty="0"/>
                        <a:t>i</a:t>
                      </a:r>
                      <a:r>
                        <a:rPr lang="en-US" sz="1600" dirty="0"/>
                        <a:t> is a real number.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 ∧ F</a:t>
                      </a:r>
                    </a:p>
                    <a:p>
                      <a:pPr algn="ctr"/>
                      <a:r>
                        <a:rPr lang="en-US" sz="1600" b="1" dirty="0"/>
                        <a:t>(T </a:t>
                      </a: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AND</a:t>
                      </a:r>
                      <a:r>
                        <a:rPr lang="en-US" sz="1600" b="1" dirty="0"/>
                        <a:t> F)</a:t>
                      </a: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</a:t>
                      </a:r>
                    </a:p>
                  </a:txBody>
                  <a:tcPr marL="45720" marR="0" anchor="ctr"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¬ STEG</a:t>
                      </a:r>
                      <a:endParaRPr lang="en-US" sz="1600" dirty="0"/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 is </a:t>
                      </a: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NOT</a:t>
                      </a:r>
                      <a:r>
                        <a:rPr lang="en-US" sz="1600" dirty="0"/>
                        <a:t> true that I am a stegosaurus.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¬ F</a:t>
                      </a:r>
                      <a:br>
                        <a:rPr lang="en-US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FF00FF"/>
                          </a:solidFill>
                        </a:rPr>
                        <a:t>NOT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F)</a:t>
                      </a:r>
                    </a:p>
                  </a:txBody>
                  <a:tcPr marL="4572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 marL="45720" marR="0" anchor="ctr"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A747-142E-4448-8966-E942352B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502"/>
            <a:ext cx="10353761" cy="800501"/>
          </a:xfrm>
        </p:spPr>
        <p:txBody>
          <a:bodyPr/>
          <a:lstStyle/>
          <a:p>
            <a:r>
              <a:rPr lang="en-US" dirty="0"/>
              <a:t>Implication: It’s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36FD-0201-4FB7-A545-81CBC1A9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713" y="790877"/>
            <a:ext cx="9056572" cy="59804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We often read implication as “if A, then B.” But this can be misleading…</a:t>
            </a:r>
          </a:p>
          <a:p>
            <a:pPr marL="0" indent="0">
              <a:buNone/>
            </a:pPr>
            <a:r>
              <a:rPr lang="en-US" dirty="0"/>
              <a:t>“The world is flat </a:t>
            </a:r>
            <a:r>
              <a:rPr lang="en-US" b="1" dirty="0">
                <a:solidFill>
                  <a:srgbClr val="FFC000"/>
                </a:solidFill>
              </a:rPr>
              <a:t>implies</a:t>
            </a:r>
            <a:r>
              <a:rPr lang="en-US" dirty="0"/>
              <a:t> zombies will take over.” </a:t>
            </a:r>
            <a:r>
              <a:rPr lang="en-US" dirty="0">
                <a:sym typeface="Wingdings" panose="05000000000000000000" pitchFamily="2" charset="2"/>
              </a:rPr>
              <a:t> </a:t>
            </a:r>
            <a:r>
              <a:rPr lang="en-US" i="1" dirty="0">
                <a:solidFill>
                  <a:srgbClr val="FFFF00"/>
                </a:solidFill>
                <a:sym typeface="Wingdings" panose="05000000000000000000" pitchFamily="2" charset="2"/>
              </a:rPr>
              <a:t>THIS IS TRUE!</a:t>
            </a: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…But why?</a:t>
            </a:r>
          </a:p>
          <a:p>
            <a:r>
              <a:rPr lang="en-US" dirty="0"/>
              <a:t>If the premise is false, the implication is always true</a:t>
            </a:r>
          </a:p>
          <a:p>
            <a:r>
              <a:rPr lang="en-US" dirty="0"/>
              <a:t> The consequence only matters with a true premise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This makes an, so implication is more like a promise:</a:t>
            </a:r>
            <a:endParaRPr lang="en-US" i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C000"/>
                </a:solidFill>
              </a:rPr>
              <a:t>If</a:t>
            </a:r>
            <a:r>
              <a:rPr lang="en-US" i="1" dirty="0"/>
              <a:t> you give me a sandwich, </a:t>
            </a:r>
            <a:r>
              <a:rPr lang="en-US" b="1" i="1" dirty="0">
                <a:solidFill>
                  <a:srgbClr val="FFC000"/>
                </a:solidFill>
              </a:rPr>
              <a:t>then</a:t>
            </a:r>
            <a:r>
              <a:rPr lang="en-US" i="1" dirty="0"/>
              <a:t> I will be your friend.”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give me a sandwich, I might still be your friend. It’s only false if I break the promise!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Biconditional is similar, but the conditional goes both ways:</a:t>
            </a:r>
          </a:p>
          <a:p>
            <a:pPr marL="0" indent="0">
              <a:buNone/>
            </a:pPr>
            <a:r>
              <a:rPr lang="en-US" dirty="0"/>
              <a:t>“I’ll be your friend </a:t>
            </a:r>
            <a:r>
              <a:rPr lang="en-US" b="1" dirty="0">
                <a:solidFill>
                  <a:srgbClr val="FFC000"/>
                </a:solidFill>
              </a:rPr>
              <a:t>if and only if </a:t>
            </a:r>
            <a:r>
              <a:rPr lang="en-US" dirty="0"/>
              <a:t>you give me a sandwich.”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biconditional is true - if I’m your friend, you must have given me a sandwich!</a:t>
            </a:r>
          </a:p>
        </p:txBody>
      </p:sp>
    </p:spTree>
    <p:extLst>
      <p:ext uri="{BB962C8B-B14F-4D97-AF65-F5344CB8AC3E}">
        <p14:creationId xmlns:p14="http://schemas.microsoft.com/office/powerpoint/2010/main" val="393686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99D9-F42D-4763-B106-FA46C2EA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6935"/>
            <a:ext cx="10353761" cy="949693"/>
          </a:xfrm>
        </p:spPr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6121-0779-4A01-909B-F7C27073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396628"/>
            <a:ext cx="10353762" cy="6375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Logical connectives can be confusing; we describe them explicitly with </a:t>
            </a:r>
            <a:r>
              <a:rPr lang="en-US" b="1" dirty="0">
                <a:solidFill>
                  <a:srgbClr val="00FF00"/>
                </a:solidFill>
              </a:rPr>
              <a:t>truth 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FD34C4-B77F-4942-952F-6F9985D69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71809"/>
              </p:ext>
            </p:extLst>
          </p:nvPr>
        </p:nvGraphicFramePr>
        <p:xfrm>
          <a:off x="2965888" y="2414509"/>
          <a:ext cx="125126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40036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450533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 ∧ B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2C44B4-FFF1-4D7E-8A07-71C3B6D3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69565"/>
              </p:ext>
            </p:extLst>
          </p:nvPr>
        </p:nvGraphicFramePr>
        <p:xfrm>
          <a:off x="4379197" y="2414509"/>
          <a:ext cx="125126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40036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450533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 ∨ B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1E252-8CEA-48FC-AB12-6578BC2D6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32639"/>
              </p:ext>
            </p:extLst>
          </p:nvPr>
        </p:nvGraphicFramePr>
        <p:xfrm>
          <a:off x="7308485" y="2414509"/>
          <a:ext cx="134810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40036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 → B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C64B1E-8339-4904-997F-AECD3A621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21215"/>
              </p:ext>
            </p:extLst>
          </p:nvPr>
        </p:nvGraphicFramePr>
        <p:xfrm>
          <a:off x="5795422" y="2414509"/>
          <a:ext cx="134810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40036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dirty="0"/>
                        <a:t> B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F9D404-7DE9-41DC-9105-AADD5FD5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89067"/>
              </p:ext>
            </p:extLst>
          </p:nvPr>
        </p:nvGraphicFramePr>
        <p:xfrm>
          <a:off x="1806579" y="2414509"/>
          <a:ext cx="99726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8180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509088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¬A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82185F-03A4-44A8-BBD8-056417CD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17963"/>
              </p:ext>
            </p:extLst>
          </p:nvPr>
        </p:nvGraphicFramePr>
        <p:xfrm>
          <a:off x="8821548" y="2414509"/>
          <a:ext cx="134810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354126392"/>
                    </a:ext>
                  </a:extLst>
                </a:gridCol>
                <a:gridCol w="400367">
                  <a:extLst>
                    <a:ext uri="{9D8B030D-6E8A-4147-A177-3AD203B41FA5}">
                      <a16:colId xmlns:a16="http://schemas.microsoft.com/office/drawing/2014/main" val="95861388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1144704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</a:t>
                      </a:r>
                      <a:r>
                        <a:rPr lang="en-US" dirty="0"/>
                        <a:t> B =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0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3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itwise oper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Bitwise operations</a:t>
            </a:r>
          </a:p>
        </p:txBody>
      </p:sp>
      <p:sp>
        <p:nvSpPr>
          <p:cNvPr id="163" name="Are very easy, probably the easiest thing you will see in your life.  Lets look at some exampl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5019" indent="-225019" defTabSz="287526">
              <a:spcBef>
                <a:spcPts val="2039"/>
              </a:spcBef>
              <a:defRPr sz="2660"/>
            </a:pPr>
            <a:r>
              <a:t>Are very easy, probably the easiest thing you will see in your life.  Lets look at some examples:</a:t>
            </a:r>
          </a:p>
          <a:p>
            <a:pPr marL="225019" indent="-225019" defTabSz="287526">
              <a:spcBef>
                <a:spcPts val="2039"/>
              </a:spcBef>
              <a:defRPr sz="2660"/>
            </a:pPr>
            <a:r>
              <a:t>Overview: </a:t>
            </a:r>
          </a:p>
          <a:p>
            <a:pPr marL="225019" indent="-225019" defTabSz="287526">
              <a:spcBef>
                <a:spcPts val="2039"/>
              </a:spcBef>
              <a:defRPr sz="2660"/>
            </a:pPr>
            <a:endParaRPr/>
          </a:p>
          <a:p>
            <a:pPr marL="225019" indent="-225019" defTabSz="287526">
              <a:spcBef>
                <a:spcPts val="2039"/>
              </a:spcBef>
              <a:defRPr sz="2660"/>
            </a:pPr>
            <a:endParaRPr/>
          </a:p>
          <a:p>
            <a:pPr marL="225019" indent="-225019" defTabSz="287526">
              <a:spcBef>
                <a:spcPts val="2039"/>
              </a:spcBef>
              <a:defRPr sz="2660"/>
            </a:pPr>
            <a:endParaRPr/>
          </a:p>
          <a:p>
            <a:pPr marL="225019" indent="-225019" defTabSz="287526">
              <a:spcBef>
                <a:spcPts val="2039"/>
              </a:spcBef>
              <a:defRPr sz="2660"/>
            </a:pPr>
            <a:endParaRPr/>
          </a:p>
          <a:p>
            <a:pPr marL="225019" indent="-225019" defTabSz="287526">
              <a:spcBef>
                <a:spcPts val="2039"/>
              </a:spcBef>
              <a:defRPr sz="2660"/>
            </a:pPr>
            <a:endParaRPr/>
          </a:p>
        </p:txBody>
      </p:sp>
      <p:pic>
        <p:nvPicPr>
          <p:cNvPr id="164" name="Screen Shot 2017-10-29 at 2.01.05 PM.png" descr="Screen Shot 2017-10-29 at 2.01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045" y="3001964"/>
            <a:ext cx="7673517" cy="33124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9278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itwise Operator &amp; - 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7600"/>
            </a:lvl1pPr>
          </a:lstStyle>
          <a:p>
            <a:r>
              <a:rPr dirty="0"/>
              <a:t>Bitwise Operator &amp; - AND</a:t>
            </a:r>
          </a:p>
        </p:txBody>
      </p:sp>
      <p:sp>
        <p:nvSpPr>
          <p:cNvPr id="167" name="The &amp; bitwise operator tests for both bits to be a 1/true/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&amp; bitwise operator tests for both bits to be a 1/true/on.</a:t>
            </a:r>
          </a:p>
          <a:p>
            <a:pPr lvl="1"/>
            <a:r>
              <a:rPr dirty="0"/>
              <a:t>a = 0011</a:t>
            </a:r>
            <a:r>
              <a:rPr lang="en-US" dirty="0"/>
              <a:t> </a:t>
            </a:r>
            <a:r>
              <a:rPr dirty="0"/>
              <a:t>1100</a:t>
            </a:r>
            <a:br>
              <a:rPr lang="en-US" dirty="0"/>
            </a:br>
            <a:r>
              <a:rPr dirty="0"/>
              <a:t>b</a:t>
            </a:r>
            <a:r>
              <a:rPr lang="en-US" dirty="0"/>
              <a:t> </a:t>
            </a:r>
            <a:r>
              <a:rPr dirty="0"/>
              <a:t>= 0000</a:t>
            </a:r>
            <a:r>
              <a:rPr lang="en-US" dirty="0"/>
              <a:t> </a:t>
            </a:r>
            <a:r>
              <a:rPr dirty="0"/>
              <a:t>1101</a:t>
            </a:r>
          </a:p>
          <a:p>
            <a:pPr lvl="1"/>
            <a:r>
              <a:rPr dirty="0"/>
              <a:t>Compute vertically with each column: </a:t>
            </a:r>
            <a:r>
              <a:rPr dirty="0" err="1"/>
              <a:t>a&amp;b</a:t>
            </a:r>
            <a:endParaRPr dirty="0"/>
          </a:p>
          <a:p>
            <a:pPr lvl="1"/>
            <a:r>
              <a:rPr dirty="0"/>
              <a:t>Result is: 0000 1100</a:t>
            </a:r>
          </a:p>
        </p:txBody>
      </p:sp>
    </p:spTree>
    <p:extLst>
      <p:ext uri="{BB962C8B-B14F-4D97-AF65-F5344CB8AC3E}">
        <p14:creationId xmlns:p14="http://schemas.microsoft.com/office/powerpoint/2010/main" val="3277907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itwise Operator | - 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Bitwise Operator | - OR</a:t>
            </a:r>
          </a:p>
        </p:txBody>
      </p:sp>
      <p:sp>
        <p:nvSpPr>
          <p:cNvPr id="170" name="The | bitwise operator tests for either bit (or both  bits) to be a 1/true/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| bitwise operator tests for either bit (or both  bits) to be a 1/true/on.</a:t>
            </a:r>
          </a:p>
          <a:p>
            <a:pPr lvl="1"/>
            <a:r>
              <a:rPr dirty="0"/>
              <a:t>a = 0011 1100</a:t>
            </a:r>
            <a:br>
              <a:rPr lang="en-US" dirty="0"/>
            </a:br>
            <a:r>
              <a:rPr lang="en-US" dirty="0"/>
              <a:t>b </a:t>
            </a:r>
            <a:r>
              <a:rPr dirty="0"/>
              <a:t>= 0000 1101</a:t>
            </a:r>
          </a:p>
          <a:p>
            <a:pPr lvl="1"/>
            <a:r>
              <a:rPr dirty="0"/>
              <a:t>Compute vertically with each column: </a:t>
            </a:r>
            <a:r>
              <a:rPr dirty="0" err="1"/>
              <a:t>a|b</a:t>
            </a:r>
            <a:endParaRPr dirty="0"/>
          </a:p>
          <a:p>
            <a:pPr lvl="1"/>
            <a:r>
              <a:rPr dirty="0"/>
              <a:t>Result is: 0011 1101</a:t>
            </a:r>
          </a:p>
        </p:txBody>
      </p:sp>
    </p:spTree>
    <p:extLst>
      <p:ext uri="{BB962C8B-B14F-4D97-AF65-F5344CB8AC3E}">
        <p14:creationId xmlns:p14="http://schemas.microsoft.com/office/powerpoint/2010/main" val="3461583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itwise Operator ^ - X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7600"/>
            </a:lvl1pPr>
          </a:lstStyle>
          <a:p>
            <a:r>
              <a:rPr dirty="0"/>
              <a:t>Bitwise Operator ^ - XOR</a:t>
            </a:r>
          </a:p>
        </p:txBody>
      </p:sp>
      <p:sp>
        <p:nvSpPr>
          <p:cNvPr id="173" name="The ^ XOR operator is the most foreign of the group.  It simply tests for opposite pai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79667" indent="-279667" defTabSz="357353">
              <a:spcBef>
                <a:spcPts val="2531"/>
              </a:spcBef>
              <a:defRPr sz="3306"/>
            </a:pPr>
            <a:r>
              <a:rPr dirty="0"/>
              <a:t>The ^ XOR operator is the most foreign of the group.  It simply tests for opposite pairs.</a:t>
            </a:r>
          </a:p>
          <a:p>
            <a:pPr marL="559335" lvl="1" indent="-279667" defTabSz="357353">
              <a:spcBef>
                <a:spcPts val="2531"/>
              </a:spcBef>
              <a:defRPr sz="3306"/>
            </a:pPr>
            <a:r>
              <a:rPr dirty="0"/>
              <a:t>a = 0011 1100</a:t>
            </a:r>
            <a:br>
              <a:rPr lang="en-US" dirty="0"/>
            </a:br>
            <a:r>
              <a:rPr lang="en-US" dirty="0"/>
              <a:t>b = </a:t>
            </a:r>
            <a:r>
              <a:rPr dirty="0"/>
              <a:t>0000 1101 </a:t>
            </a:r>
          </a:p>
          <a:p>
            <a:pPr marL="559335" lvl="1" indent="-279667" defTabSz="357353">
              <a:spcBef>
                <a:spcPts val="2531"/>
              </a:spcBef>
              <a:defRPr sz="3306"/>
            </a:pPr>
            <a:r>
              <a:rPr dirty="0"/>
              <a:t>Compute vertically with each column: </a:t>
            </a:r>
            <a:r>
              <a:rPr dirty="0" err="1"/>
              <a:t>a^b</a:t>
            </a:r>
            <a:endParaRPr dirty="0"/>
          </a:p>
          <a:p>
            <a:pPr marL="559335" lvl="1" indent="-279667" defTabSz="357353">
              <a:spcBef>
                <a:spcPts val="2531"/>
              </a:spcBef>
              <a:defRPr sz="3306"/>
            </a:pPr>
            <a:r>
              <a:rPr dirty="0"/>
              <a:t>Result is: 0011 0001 </a:t>
            </a:r>
          </a:p>
          <a:p>
            <a:pPr marL="559335" lvl="1" indent="-279667" defTabSz="357353">
              <a:spcBef>
                <a:spcPts val="2531"/>
              </a:spcBef>
              <a:defRPr sz="3306"/>
            </a:pPr>
            <a:r>
              <a:rPr dirty="0"/>
              <a:t>1st &amp; 2nd column contain the same, 3rd &amp; 4th contain one of each, 5th, 6th &amp; 7th the same, 8th one of each.</a:t>
            </a:r>
          </a:p>
        </p:txBody>
      </p:sp>
    </p:spTree>
    <p:extLst>
      <p:ext uri="{BB962C8B-B14F-4D97-AF65-F5344CB8AC3E}">
        <p14:creationId xmlns:p14="http://schemas.microsoft.com/office/powerpoint/2010/main" val="73329678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2007</TotalTime>
  <Words>799</Words>
  <Application>Microsoft Office PowerPoint</Application>
  <PresentationFormat>Widescreen</PresentationFormat>
  <Paragraphs>216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Truth &amp; Logic</vt:lpstr>
      <vt:lpstr>Truth: It’s Not Fake</vt:lpstr>
      <vt:lpstr>Compound Propositions</vt:lpstr>
      <vt:lpstr>Implication: It’s Complicated</vt:lpstr>
      <vt:lpstr>Truth Tables</vt:lpstr>
      <vt:lpstr>Bitwise operations</vt:lpstr>
      <vt:lpstr>Bitwise Operator &amp; - AND</vt:lpstr>
      <vt:lpstr>Bitwise Operator | - OR</vt:lpstr>
      <vt:lpstr>Bitwise Operator ^ - XOR</vt:lpstr>
      <vt:lpstr>Bitwise Operator ~ Compliment</vt:lpstr>
      <vt:lpstr>Bitwise Operator &lt;&lt; Shift Left</vt:lpstr>
      <vt:lpstr>Bitwise Operator &gt;&gt; Shift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123</cp:revision>
  <dcterms:created xsi:type="dcterms:W3CDTF">2017-08-16T14:30:14Z</dcterms:created>
  <dcterms:modified xsi:type="dcterms:W3CDTF">2018-07-23T15:06:51Z</dcterms:modified>
</cp:coreProperties>
</file>