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93" r:id="rId2"/>
    <p:sldId id="294" r:id="rId3"/>
    <p:sldId id="276" r:id="rId4"/>
    <p:sldId id="295" r:id="rId5"/>
    <p:sldId id="278" r:id="rId6"/>
    <p:sldId id="279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52D2-C2DE-4B5D-91DF-357428A70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55301"/>
            <a:ext cx="9001462" cy="85633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42567-2EA0-41E8-9EDE-CB337C81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848189"/>
            <a:ext cx="9001462" cy="1655762"/>
          </a:xfrm>
        </p:spPr>
        <p:txBody>
          <a:bodyPr/>
          <a:lstStyle/>
          <a:p>
            <a:r>
              <a:rPr lang="en-US" i="1" dirty="0"/>
              <a:t>“Technology is anything that wasn't around when you were born.” – Alan Kay, Computer Scientist / Engineer</a:t>
            </a:r>
          </a:p>
        </p:txBody>
      </p:sp>
    </p:spTree>
    <p:extLst>
      <p:ext uri="{BB962C8B-B14F-4D97-AF65-F5344CB8AC3E}">
        <p14:creationId xmlns:p14="http://schemas.microsoft.com/office/powerpoint/2010/main" val="31535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2C5E-2273-40D4-9B10-1358A062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Our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A64C-7799-4E0B-87D8-4596B3DA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03" y="2150689"/>
            <a:ext cx="9915993" cy="254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Imperative</a:t>
            </a:r>
            <a:r>
              <a:rPr lang="en-US" dirty="0"/>
              <a:t> – change the program’s state (variables) [</a:t>
            </a:r>
            <a:r>
              <a:rPr lang="en-US" dirty="0" err="1"/>
              <a:t>Asm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Procedural</a:t>
            </a:r>
            <a:r>
              <a:rPr lang="en-US" dirty="0"/>
              <a:t> – Break program into subroutines (functions) [C, Pascal, JavaScript]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Object-oriented</a:t>
            </a:r>
            <a:r>
              <a:rPr lang="en-US" dirty="0"/>
              <a:t> – Data are objects with behaviors (methods) [C++, Java, Smalltalk]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 algn="ctr">
              <a:buNone/>
            </a:pPr>
            <a:r>
              <a:rPr lang="en-US" dirty="0"/>
              <a:t>Modern languages often include a mix of paradigms.</a:t>
            </a:r>
          </a:p>
        </p:txBody>
      </p:sp>
    </p:spTree>
    <p:extLst>
      <p:ext uri="{BB962C8B-B14F-4D97-AF65-F5344CB8AC3E}">
        <p14:creationId xmlns:p14="http://schemas.microsoft.com/office/powerpoint/2010/main" val="13391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236-F0B7-4E51-A856-8C3CA1C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98FC-12DB-43EB-991F-688E30D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875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 programming is focused on mathematical operations. Data are </a:t>
            </a:r>
            <a:r>
              <a:rPr lang="en-US" b="1" dirty="0">
                <a:solidFill>
                  <a:srgbClr val="FFC000"/>
                </a:solidFill>
              </a:rPr>
              <a:t>immutable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74D40-582A-4527-94DB-BE1155794EB5}"/>
              </a:ext>
            </a:extLst>
          </p:cNvPr>
          <p:cNvSpPr txBox="1"/>
          <p:nvPr/>
        </p:nvSpPr>
        <p:spPr>
          <a:xfrm>
            <a:off x="2138568" y="2768352"/>
            <a:ext cx="3704092" cy="20322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pt-BR" sz="1400" u="sng" dirty="0">
                <a:latin typeface="Consolas" panose="020B0609020204030204" pitchFamily="49" charset="0"/>
              </a:rPr>
              <a:t>Java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int fib(int n)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    if &lt;= 2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        return 1;</a:t>
            </a:r>
          </a:p>
          <a:p>
            <a:pPr algn="just">
              <a:lnSpc>
                <a:spcPct val="115000"/>
              </a:lnSpc>
            </a:pPr>
            <a:endParaRPr lang="pt-BR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    return fib(n – 1) + fib (n – 2);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3B2F0-3916-45CE-B7B5-18CDAAAED000}"/>
              </a:ext>
            </a:extLst>
          </p:cNvPr>
          <p:cNvSpPr txBox="1"/>
          <p:nvPr/>
        </p:nvSpPr>
        <p:spPr>
          <a:xfrm>
            <a:off x="6096000" y="2768352"/>
            <a:ext cx="3972449" cy="20322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pt-BR" sz="1400" u="sng" dirty="0">
                <a:latin typeface="Consolas" panose="020B0609020204030204" pitchFamily="49" charset="0"/>
              </a:rPr>
              <a:t>Scheme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(define (fib n)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  (if (&lt;= n 2)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     1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     (+ (fib (- n 1)) (fib (- n 2)))))</a:t>
            </a:r>
          </a:p>
        </p:txBody>
      </p:sp>
    </p:spTree>
    <p:extLst>
      <p:ext uri="{BB962C8B-B14F-4D97-AF65-F5344CB8AC3E}">
        <p14:creationId xmlns:p14="http://schemas.microsoft.com/office/powerpoint/2010/main" val="270174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AB9A-3E89-4C38-AE17-545DF8EF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920"/>
            <a:ext cx="10353761" cy="962225"/>
          </a:xfrm>
        </p:spPr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42C1-9FCA-49E1-9A31-06A76CAD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76908"/>
            <a:ext cx="10353762" cy="5775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lambda expression </a:t>
            </a:r>
            <a:r>
              <a:rPr lang="en-US" dirty="0"/>
              <a:t>allows us to construct function objects (</a:t>
            </a:r>
            <a:r>
              <a:rPr lang="en-US" b="1" dirty="0" err="1">
                <a:solidFill>
                  <a:srgbClr val="FFC000"/>
                </a:solidFill>
              </a:rPr>
              <a:t>functors</a:t>
            </a:r>
            <a:r>
              <a:rPr lang="en-US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1EF90-969A-4E26-925D-629E8CE7E9F9}"/>
              </a:ext>
            </a:extLst>
          </p:cNvPr>
          <p:cNvSpPr txBox="1"/>
          <p:nvPr/>
        </p:nvSpPr>
        <p:spPr>
          <a:xfrm>
            <a:off x="2371125" y="1668971"/>
            <a:ext cx="7776727" cy="329451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Function&lt;</a:t>
            </a:r>
            <a:r>
              <a:rPr lang="en-US" sz="1400" dirty="0" err="1">
                <a:latin typeface="Consolas" panose="020B0609020204030204" pitchFamily="49" charset="0"/>
              </a:rPr>
              <a:t>String,String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onAStick</a:t>
            </a:r>
            <a:r>
              <a:rPr lang="en-US" sz="1400" dirty="0">
                <a:latin typeface="Consolas" panose="020B0609020204030204" pitchFamily="49" charset="0"/>
              </a:rPr>
              <a:t> = in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latin typeface="Consolas" panose="020B0609020204030204" pitchFamily="49" charset="0"/>
              </a:rPr>
              <a:t> in + " on a stick!";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Predicate&lt;String&gt; </a:t>
            </a:r>
            <a:r>
              <a:rPr lang="en-US" sz="1400" dirty="0" err="1">
                <a:latin typeface="Consolas" panose="020B0609020204030204" pitchFamily="49" charset="0"/>
              </a:rPr>
              <a:t>isHotdog</a:t>
            </a:r>
            <a:r>
              <a:rPr lang="en-US" sz="1400" dirty="0">
                <a:latin typeface="Consolas" panose="020B0609020204030204" pitchFamily="49" charset="0"/>
              </a:rPr>
              <a:t> = in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in.equals</a:t>
            </a:r>
            <a:r>
              <a:rPr lang="en-US" sz="1400" dirty="0">
                <a:latin typeface="Consolas" panose="020B0609020204030204" pitchFamily="49" charset="0"/>
              </a:rPr>
              <a:t>(“Hotdog");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food = “Hotdog";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reaction = </a:t>
            </a:r>
            <a:r>
              <a:rPr lang="en-US" sz="1400" dirty="0" err="1">
                <a:latin typeface="Consolas" panose="020B0609020204030204" pitchFamily="49" charset="0"/>
              </a:rPr>
              <a:t>isHotdog.test</a:t>
            </a:r>
            <a:r>
              <a:rPr lang="en-US" sz="1400" dirty="0">
                <a:latin typeface="Consolas" panose="020B0609020204030204" pitchFamily="49" charset="0"/>
              </a:rPr>
              <a:t>(food) ? "Just what I wanted!" : "Gross.";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onAstick.apply</a:t>
            </a:r>
            <a:r>
              <a:rPr lang="en-US" sz="1400" dirty="0">
                <a:latin typeface="Consolas" panose="020B0609020204030204" pitchFamily="49" charset="0"/>
              </a:rPr>
              <a:t>(food) + " " + reaction);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food = “Brussel sprouts";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reaction = </a:t>
            </a:r>
            <a:r>
              <a:rPr lang="en-US" sz="1400" dirty="0" err="1">
                <a:latin typeface="Consolas" panose="020B0609020204030204" pitchFamily="49" charset="0"/>
              </a:rPr>
              <a:t>isHotdog.test</a:t>
            </a:r>
            <a:r>
              <a:rPr lang="en-US" sz="1400" dirty="0">
                <a:latin typeface="Consolas" panose="020B0609020204030204" pitchFamily="49" charset="0"/>
              </a:rPr>
              <a:t>(food) ? "Just what I wanted!" : "Gross.";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onAstick.apply</a:t>
            </a:r>
            <a:r>
              <a:rPr lang="en-US" sz="1400" dirty="0">
                <a:latin typeface="Consolas" panose="020B0609020204030204" pitchFamily="49" charset="0"/>
              </a:rPr>
              <a:t>(food) + " " + reaction);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1ADF4-792E-4548-894B-C6A27435B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58024"/>
              </p:ext>
            </p:extLst>
          </p:nvPr>
        </p:nvGraphicFramePr>
        <p:xfrm>
          <a:off x="2009383" y="1668971"/>
          <a:ext cx="361742" cy="3294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94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F065A4-1CE4-4E7E-B850-EE63BCA769F7}"/>
              </a:ext>
            </a:extLst>
          </p:cNvPr>
          <p:cNvSpPr txBox="1">
            <a:spLocks/>
          </p:cNvSpPr>
          <p:nvPr/>
        </p:nvSpPr>
        <p:spPr>
          <a:xfrm>
            <a:off x="913795" y="6015051"/>
            <a:ext cx="10353762" cy="57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Java’s lambda system is more limited than many other languages (such as C++).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13D58-9901-4A18-9F80-AFFF73A639CF}"/>
              </a:ext>
            </a:extLst>
          </p:cNvPr>
          <p:cNvSpPr txBox="1"/>
          <p:nvPr/>
        </p:nvSpPr>
        <p:spPr>
          <a:xfrm>
            <a:off x="2009382" y="5360234"/>
            <a:ext cx="8138469" cy="57756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Hotdog on a stick! Just what I wanted!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latin typeface="Consolas" panose="020B0609020204030204" pitchFamily="49" charset="0"/>
              </a:rPr>
              <a:t>Brussel sprouts on a stick! Gross.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31C13B-8BF6-458C-808A-A4589F2B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02" y="505293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4338-A75C-4C01-9DDB-D89F45DD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2245"/>
            <a:ext cx="10353761" cy="1066461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0D2A-1006-4A52-928E-357492D1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8706"/>
            <a:ext cx="10493720" cy="5197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Event driven </a:t>
            </a:r>
            <a:r>
              <a:rPr lang="en-US" dirty="0"/>
              <a:t>programming is often used in interactive system ( like game engines).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D9CA-8A9A-49A5-B014-043ED7B70ED7}"/>
              </a:ext>
            </a:extLst>
          </p:cNvPr>
          <p:cNvSpPr txBox="1"/>
          <p:nvPr/>
        </p:nvSpPr>
        <p:spPr>
          <a:xfrm>
            <a:off x="1606627" y="2193628"/>
            <a:ext cx="9516075" cy="421466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InputManager</a:t>
            </a:r>
            <a:r>
              <a:rPr lang="en-US" sz="1400" dirty="0">
                <a:latin typeface="Consolas" panose="020B0609020204030204" pitchFamily="49" charset="0"/>
              </a:rPr>
              <a:t> implements </a:t>
            </a:r>
            <a:r>
              <a:rPr lang="en-US" sz="1400" dirty="0" err="1">
                <a:latin typeface="Consolas" panose="020B0609020204030204" pitchFamily="49" charset="0"/>
              </a:rPr>
              <a:t>KeyListener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keyTyped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KeyEvent</a:t>
            </a:r>
            <a:r>
              <a:rPr lang="en-US" sz="1400" dirty="0">
                <a:latin typeface="Consolas" panose="020B0609020204030204" pitchFamily="49" charset="0"/>
              </a:rPr>
              <a:t> event)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event.isActionKey</a:t>
            </a:r>
            <a:r>
              <a:rPr lang="en-US" sz="1400" dirty="0">
                <a:latin typeface="Consolas" panose="020B0609020204030204" pitchFamily="49" charset="0"/>
              </a:rPr>
              <a:t>() ? "Action" : </a:t>
            </a:r>
            <a:r>
              <a:rPr lang="en-US" sz="1400" dirty="0" err="1">
                <a:latin typeface="Consolas" panose="020B0609020204030204" pitchFamily="49" charset="0"/>
              </a:rPr>
              <a:t>event.getKeyChar</a:t>
            </a:r>
            <a:r>
              <a:rPr lang="en-US" sz="1400" dirty="0">
                <a:latin typeface="Consolas" panose="020B0609020204030204" pitchFamily="49" charset="0"/>
              </a:rPr>
              <a:t>() + " typed.");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keyPressed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KeyEvent</a:t>
            </a:r>
            <a:r>
              <a:rPr lang="en-US" sz="1400" dirty="0">
                <a:latin typeface="Consolas" panose="020B0609020204030204" pitchFamily="49" charset="0"/>
              </a:rPr>
              <a:t> event)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event.isActionKey</a:t>
            </a:r>
            <a:r>
              <a:rPr lang="en-US" sz="1400" dirty="0">
                <a:latin typeface="Consolas" panose="020B0609020204030204" pitchFamily="49" charset="0"/>
              </a:rPr>
              <a:t>() ? "Action" : </a:t>
            </a:r>
            <a:r>
              <a:rPr lang="en-US" sz="1400" dirty="0" err="1">
                <a:latin typeface="Consolas" panose="020B0609020204030204" pitchFamily="49" charset="0"/>
              </a:rPr>
              <a:t>event.getKeyChar</a:t>
            </a:r>
            <a:r>
              <a:rPr lang="en-US" sz="1400" dirty="0">
                <a:latin typeface="Consolas" panose="020B0609020204030204" pitchFamily="49" charset="0"/>
              </a:rPr>
              <a:t>() + " pressed.");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keyReleased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KeyEvent</a:t>
            </a:r>
            <a:r>
              <a:rPr lang="en-US" sz="1400" dirty="0">
                <a:latin typeface="Consolas" panose="020B0609020204030204" pitchFamily="49" charset="0"/>
              </a:rPr>
              <a:t> event)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event.isActionKey</a:t>
            </a:r>
            <a:r>
              <a:rPr lang="en-US" sz="1400" dirty="0">
                <a:latin typeface="Consolas" panose="020B0609020204030204" pitchFamily="49" charset="0"/>
              </a:rPr>
              <a:t>() ? "Action" : </a:t>
            </a:r>
            <a:r>
              <a:rPr lang="en-US" sz="1400" dirty="0" err="1">
                <a:latin typeface="Consolas" panose="020B0609020204030204" pitchFamily="49" charset="0"/>
              </a:rPr>
              <a:t>event.getKeyChar</a:t>
            </a:r>
            <a:r>
              <a:rPr lang="en-US" sz="1400" dirty="0">
                <a:latin typeface="Consolas" panose="020B0609020204030204" pitchFamily="49" charset="0"/>
              </a:rPr>
              <a:t>() + " released.");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C48468-2641-447A-96BC-1135BA66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9062"/>
              </p:ext>
            </p:extLst>
          </p:nvPr>
        </p:nvGraphicFramePr>
        <p:xfrm>
          <a:off x="1244885" y="2193629"/>
          <a:ext cx="361742" cy="4214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14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3120-1A01-4AF0-B9EB-6774E250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2325"/>
            <a:ext cx="10353761" cy="979357"/>
          </a:xfrm>
        </p:spPr>
        <p:txBody>
          <a:bodyPr/>
          <a:lstStyle/>
          <a:p>
            <a:r>
              <a:rPr lang="en-US" dirty="0"/>
              <a:t>Data 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DCB1-11EF-49D6-8FFA-B4A8EBE5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30390"/>
            <a:ext cx="10353762" cy="5047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use </a:t>
            </a:r>
            <a:r>
              <a:rPr lang="en-US" b="1" dirty="0">
                <a:solidFill>
                  <a:srgbClr val="FFC000"/>
                </a:solidFill>
              </a:rPr>
              <a:t>data driven programming </a:t>
            </a:r>
            <a:r>
              <a:rPr lang="en-US" dirty="0"/>
              <a:t>to make programs flexible and robust.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1D479-2B7D-4A28-99F1-DB6FE14BF188}"/>
              </a:ext>
            </a:extLst>
          </p:cNvPr>
          <p:cNvSpPr txBox="1"/>
          <p:nvPr/>
        </p:nvSpPr>
        <p:spPr>
          <a:xfrm>
            <a:off x="1532514" y="1796272"/>
            <a:ext cx="4233347" cy="447711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Level current = loadLevel1();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current = loadLevel2();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Level loadLevel1()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Level </a:t>
            </a:r>
            <a:r>
              <a:rPr lang="en-US" sz="1400" dirty="0" err="1">
                <a:latin typeface="Consolas" panose="020B0609020204030204" pitchFamily="49" charset="0"/>
              </a:rPr>
              <a:t>levelOne</a:t>
            </a:r>
            <a:r>
              <a:rPr lang="en-US" sz="1400" dirty="0">
                <a:latin typeface="Consolas" panose="020B0609020204030204" pitchFamily="49" charset="0"/>
              </a:rPr>
              <a:t> = new Level();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levelOne.add</a:t>
            </a:r>
            <a:r>
              <a:rPr lang="en-US" sz="1400" dirty="0">
                <a:latin typeface="Consolas" panose="020B0609020204030204" pitchFamily="49" charset="0"/>
              </a:rPr>
              <a:t>(new Turtle(), 150, 50);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levelOne.add</a:t>
            </a:r>
            <a:r>
              <a:rPr lang="en-US" sz="1400" dirty="0">
                <a:latin typeface="Consolas" panose="020B0609020204030204" pitchFamily="49" charset="0"/>
              </a:rPr>
              <a:t>(new Pipe(), 120, 50);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levelOne.setStart</a:t>
            </a:r>
            <a:r>
              <a:rPr lang="en-US" sz="1400" dirty="0">
                <a:latin typeface="Consolas" panose="020B0609020204030204" pitchFamily="49" charset="0"/>
              </a:rPr>
              <a:t>(0, 50);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Level loadLevel2() { … 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DFD52F-A994-4C1C-B83E-243120216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76870"/>
              </p:ext>
            </p:extLst>
          </p:nvPr>
        </p:nvGraphicFramePr>
        <p:xfrm>
          <a:off x="1170772" y="1796273"/>
          <a:ext cx="361742" cy="4477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77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7A5D82-DBE2-4115-9F31-66A511818B1B}"/>
              </a:ext>
            </a:extLst>
          </p:cNvPr>
          <p:cNvSpPr txBox="1"/>
          <p:nvPr/>
        </p:nvSpPr>
        <p:spPr>
          <a:xfrm>
            <a:off x="6489345" y="1796272"/>
            <a:ext cx="4646743" cy="447711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Level current = </a:t>
            </a:r>
            <a:r>
              <a:rPr lang="en-US" sz="1400" dirty="0" err="1">
                <a:latin typeface="Consolas" panose="020B0609020204030204" pitchFamily="49" charset="0"/>
              </a:rPr>
              <a:t>loadLevel</a:t>
            </a:r>
            <a:r>
              <a:rPr lang="en-US" sz="1400" dirty="0">
                <a:latin typeface="Consolas" panose="020B0609020204030204" pitchFamily="49" charset="0"/>
              </a:rPr>
              <a:t>("level1.lvl");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Level current = </a:t>
            </a:r>
            <a:r>
              <a:rPr lang="en-US" sz="1400" dirty="0" err="1">
                <a:latin typeface="Consolas" panose="020B0609020204030204" pitchFamily="49" charset="0"/>
              </a:rPr>
              <a:t>loadLevel</a:t>
            </a:r>
            <a:r>
              <a:rPr lang="en-US" sz="1400" dirty="0">
                <a:latin typeface="Consolas" panose="020B0609020204030204" pitchFamily="49" charset="0"/>
              </a:rPr>
              <a:t>("level2.lvl");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Level </a:t>
            </a:r>
            <a:r>
              <a:rPr lang="en-US" sz="1400" dirty="0" err="1">
                <a:latin typeface="Consolas" panose="020B0609020204030204" pitchFamily="49" charset="0"/>
              </a:rPr>
              <a:t>loadLevel</a:t>
            </a:r>
            <a:r>
              <a:rPr lang="en-US" sz="1400" dirty="0">
                <a:latin typeface="Consolas" panose="020B0609020204030204" pitchFamily="49" charset="0"/>
              </a:rPr>
              <a:t>(String filename)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Level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 = new Level();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// File IO stuff goes here!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B5B951-8906-41BD-9C54-ED7F073B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27331"/>
              </p:ext>
            </p:extLst>
          </p:nvPr>
        </p:nvGraphicFramePr>
        <p:xfrm>
          <a:off x="6127603" y="1796272"/>
          <a:ext cx="361742" cy="4477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77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2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671E-2519-4B0D-9C65-7130ADA7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7275"/>
            <a:ext cx="10353761" cy="1326321"/>
          </a:xfrm>
        </p:spPr>
        <p:txBody>
          <a:bodyPr/>
          <a:lstStyle/>
          <a:p>
            <a:r>
              <a:rPr lang="en-US" dirty="0"/>
              <a:t>Data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75FA-95BC-41FF-A49B-C4762BDF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1374"/>
            <a:ext cx="10353762" cy="5497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Java </a:t>
            </a:r>
            <a:r>
              <a:rPr lang="en-US" u="sng" dirty="0"/>
              <a:t>Serializable</a:t>
            </a:r>
            <a:r>
              <a:rPr lang="en-US" dirty="0"/>
              <a:t> interface is used to read and write objects to </a:t>
            </a:r>
            <a:r>
              <a:rPr lang="en-US" b="1" dirty="0">
                <a:solidFill>
                  <a:srgbClr val="FFC000"/>
                </a:solidFill>
              </a:rPr>
              <a:t>streams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D8599-0C9C-4799-9E37-189AA5D09FD2}"/>
              </a:ext>
            </a:extLst>
          </p:cNvPr>
          <p:cNvSpPr txBox="1"/>
          <p:nvPr/>
        </p:nvSpPr>
        <p:spPr>
          <a:xfrm>
            <a:off x="413603" y="2553276"/>
            <a:ext cx="4540647" cy="273825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implements Serializable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Monster(_name, _level)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_name;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_level;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EFD91C-C249-4D8C-9D9B-D5644C075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68093"/>
              </p:ext>
            </p:extLst>
          </p:nvPr>
        </p:nvGraphicFramePr>
        <p:xfrm>
          <a:off x="51861" y="2553277"/>
          <a:ext cx="358781" cy="2738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781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38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DFD48A-D659-41C6-9D48-A6C3C3010DA6}"/>
              </a:ext>
            </a:extLst>
          </p:cNvPr>
          <p:cNvSpPr txBox="1"/>
          <p:nvPr/>
        </p:nvSpPr>
        <p:spPr>
          <a:xfrm>
            <a:off x="5422817" y="2553276"/>
            <a:ext cx="6649262" cy="273825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Monster </a:t>
            </a:r>
            <a:r>
              <a:rPr lang="en-US" sz="1400" dirty="0" err="1">
                <a:latin typeface="Consolas" panose="020B0609020204030204" pitchFamily="49" charset="0"/>
              </a:rPr>
              <a:t>myMonster</a:t>
            </a:r>
            <a:r>
              <a:rPr lang="en-US" sz="1400" dirty="0">
                <a:latin typeface="Consolas" panose="020B0609020204030204" pitchFamily="49" charset="0"/>
              </a:rPr>
              <a:t> = new Monster("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10);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latin typeface="Consolas" panose="020B0609020204030204" pitchFamily="49" charset="0"/>
              </a:rPr>
              <a:t> file = new </a:t>
            </a:r>
            <a:r>
              <a:rPr lang="en-US" sz="1400" dirty="0" err="1"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MyMonster.pkm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ObjectOutputStream</a:t>
            </a:r>
            <a:r>
              <a:rPr lang="en-US" sz="1400" dirty="0">
                <a:latin typeface="Consolas" panose="020B0609020204030204" pitchFamily="49" charset="0"/>
              </a:rPr>
              <a:t> out = new  </a:t>
            </a:r>
            <a:r>
              <a:rPr lang="en-US" sz="1400" dirty="0" err="1">
                <a:latin typeface="Consolas" panose="020B0609020204030204" pitchFamily="49" charset="0"/>
              </a:rPr>
              <a:t>ObjectOutputStream</a:t>
            </a:r>
            <a:r>
              <a:rPr lang="en-US" sz="1400" dirty="0">
                <a:latin typeface="Consolas" panose="020B0609020204030204" pitchFamily="49" charset="0"/>
              </a:rPr>
              <a:t>(file);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out.writeObject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myMonster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out.close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file.close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E104B-72E8-42A4-B157-F5D26B4A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81695"/>
              </p:ext>
            </p:extLst>
          </p:nvPr>
        </p:nvGraphicFramePr>
        <p:xfrm>
          <a:off x="5061075" y="2553277"/>
          <a:ext cx="358781" cy="2738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781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38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CB3202-2C37-4733-B16D-90F23B345301}"/>
              </a:ext>
            </a:extLst>
          </p:cNvPr>
          <p:cNvSpPr txBox="1">
            <a:spLocks/>
          </p:cNvSpPr>
          <p:nvPr/>
        </p:nvSpPr>
        <p:spPr>
          <a:xfrm>
            <a:off x="913795" y="5718692"/>
            <a:ext cx="10353762" cy="54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Serializable interface is a </a:t>
            </a:r>
            <a:r>
              <a:rPr lang="en-US" b="1" dirty="0">
                <a:solidFill>
                  <a:srgbClr val="FFC000"/>
                </a:solidFill>
              </a:rPr>
              <a:t>marker 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88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13416</TotalTime>
  <Words>835</Words>
  <Application>Microsoft Office PowerPoint</Application>
  <PresentationFormat>Widescreen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Mincho</vt:lpstr>
      <vt:lpstr>MS PGothic</vt:lpstr>
      <vt:lpstr>Arial</vt:lpstr>
      <vt:lpstr>Bookman Old Style</vt:lpstr>
      <vt:lpstr>Calibri</vt:lpstr>
      <vt:lpstr>Consolas</vt:lpstr>
      <vt:lpstr>Rockwell</vt:lpstr>
      <vt:lpstr>Damask</vt:lpstr>
      <vt:lpstr>Programming Paradigms</vt:lpstr>
      <vt:lpstr>Review: Our Paradigms</vt:lpstr>
      <vt:lpstr>Functional Programming</vt:lpstr>
      <vt:lpstr>Lambdas</vt:lpstr>
      <vt:lpstr>Event Driven Programming</vt:lpstr>
      <vt:lpstr>Data Driven Programming</vt:lpstr>
      <vt:lpstr>Data 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236</cp:revision>
  <dcterms:created xsi:type="dcterms:W3CDTF">2017-08-16T14:30:14Z</dcterms:created>
  <dcterms:modified xsi:type="dcterms:W3CDTF">2017-11-29T23:15:56Z</dcterms:modified>
</cp:coreProperties>
</file>