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95" r:id="rId3"/>
    <p:sldId id="303" r:id="rId4"/>
    <p:sldId id="289" r:id="rId5"/>
    <p:sldId id="296" r:id="rId6"/>
    <p:sldId id="298" r:id="rId7"/>
    <p:sldId id="299" r:id="rId8"/>
    <p:sldId id="300" r:id="rId9"/>
    <p:sldId id="302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0066"/>
    <a:srgbClr val="004000"/>
    <a:srgbClr val="002000"/>
    <a:srgbClr val="000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5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55DF-22C0-4ED8-A88F-3C780402F07E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99ECB-65E1-4E2F-9957-6862CF89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36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E9E8-4DF3-4B6F-9729-FDD0043B2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884" y="0"/>
            <a:ext cx="10809723" cy="1237673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19B76-526F-4CFB-8E5F-E3D72B20E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03" y="1565735"/>
            <a:ext cx="10366744" cy="1547956"/>
          </a:xfrm>
        </p:spPr>
        <p:txBody>
          <a:bodyPr>
            <a:normAutofit/>
          </a:bodyPr>
          <a:lstStyle/>
          <a:p>
            <a:r>
              <a:rPr lang="en-US" dirty="0"/>
              <a:t>“Nothing is ever really lost to us as long as we remember it.”</a:t>
            </a:r>
          </a:p>
          <a:p>
            <a:r>
              <a:rPr lang="en-US" dirty="0"/>
              <a:t>-L.M. Montgomery (Author)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80CDB6-28AF-458B-806C-1E017EA55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761" y="2447642"/>
            <a:ext cx="4977933" cy="376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68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2754-111B-4B8D-9FBD-186CB2D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5F6D9-70C7-456E-9D9C-0A21A433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45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public static void main()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SimpleList</a:t>
            </a:r>
            <a:r>
              <a:rPr lang="en-US" dirty="0"/>
              <a:t>&lt;String&gt; </a:t>
            </a:r>
            <a:r>
              <a:rPr lang="en-US" dirty="0" err="1"/>
              <a:t>myList</a:t>
            </a:r>
            <a:r>
              <a:rPr lang="en-US" dirty="0"/>
              <a:t> = new </a:t>
            </a:r>
            <a:r>
              <a:rPr lang="en-US" dirty="0" err="1"/>
              <a:t>SimpleLinkedList</a:t>
            </a:r>
            <a:r>
              <a:rPr lang="en-US" dirty="0"/>
              <a:t>&lt;String&gt;();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number = 1; number &lt; 4; number++)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myList.add</a:t>
            </a:r>
            <a:r>
              <a:rPr lang="en-US" dirty="0"/>
              <a:t>(new String(number));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myList.reset</a:t>
            </a:r>
            <a:r>
              <a:rPr lang="en-US" dirty="0"/>
              <a:t>(); !</a:t>
            </a:r>
            <a:r>
              <a:rPr lang="en-US" dirty="0" err="1"/>
              <a:t>myList.isEnded</a:t>
            </a:r>
            <a:r>
              <a:rPr lang="en-US" dirty="0"/>
              <a:t>(); </a:t>
            </a:r>
            <a:r>
              <a:rPr lang="en-US" dirty="0" err="1"/>
              <a:t>myList.next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("Number: " + </a:t>
            </a:r>
            <a:r>
              <a:rPr lang="en-US" dirty="0" err="1"/>
              <a:t>myList.getData</a:t>
            </a:r>
            <a:r>
              <a:rPr lang="en-US" dirty="0"/>
              <a:t>());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while (!</a:t>
            </a:r>
            <a:r>
              <a:rPr lang="en-US" dirty="0" err="1"/>
              <a:t>myList.isEmpty</a:t>
            </a:r>
            <a:r>
              <a:rPr lang="en-US" dirty="0"/>
              <a:t>())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("Removed: " +</a:t>
            </a:r>
            <a:r>
              <a:rPr lang="en-US" dirty="0" err="1"/>
              <a:t>myList.remove</a:t>
            </a:r>
            <a:r>
              <a:rPr lang="en-US" dirty="0"/>
              <a:t>());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08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2307-DE16-4570-9D23-8C9C0E84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Types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9C02B-9F42-4FC0-B2A0-7F0399AD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8875664" cy="415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Java (and most languages), there are two (2) primary </a:t>
            </a:r>
            <a:r>
              <a:rPr lang="en-US" b="1" dirty="0">
                <a:solidFill>
                  <a:srgbClr val="FFC000"/>
                </a:solidFill>
              </a:rPr>
              <a:t>pools</a:t>
            </a:r>
            <a:r>
              <a:rPr lang="en-US" dirty="0"/>
              <a:t> of memory:</a:t>
            </a:r>
          </a:p>
          <a:p>
            <a:r>
              <a:rPr lang="en-US" u="sng" dirty="0"/>
              <a:t>The Stack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Stack Frames (method primitives and references)</a:t>
            </a:r>
          </a:p>
          <a:p>
            <a:pPr lvl="1"/>
            <a:r>
              <a:rPr lang="en-US" dirty="0"/>
              <a:t>Overuse results </a:t>
            </a:r>
            <a:r>
              <a:rPr lang="en-US" dirty="0" err="1"/>
              <a:t>in“stack</a:t>
            </a:r>
            <a:r>
              <a:rPr lang="en-US" dirty="0"/>
              <a:t> overflow”</a:t>
            </a:r>
          </a:p>
          <a:p>
            <a:r>
              <a:rPr lang="en-US" u="sng" dirty="0"/>
              <a:t>The Heap</a:t>
            </a:r>
          </a:p>
          <a:p>
            <a:pPr lvl="1"/>
            <a:r>
              <a:rPr lang="en-US" dirty="0"/>
              <a:t>Shared variables</a:t>
            </a:r>
          </a:p>
          <a:p>
            <a:pPr lvl="1"/>
            <a:r>
              <a:rPr lang="en-US" dirty="0"/>
              <a:t>Objects (including contained references and primitives)</a:t>
            </a:r>
          </a:p>
          <a:p>
            <a:pPr lvl="1"/>
            <a:r>
              <a:rPr lang="en-US" dirty="0"/>
              <a:t>Overuse results in “heap overflow”</a:t>
            </a:r>
          </a:p>
        </p:txBody>
      </p:sp>
    </p:spTree>
    <p:extLst>
      <p:ext uri="{BB962C8B-B14F-4D97-AF65-F5344CB8AC3E}">
        <p14:creationId xmlns:p14="http://schemas.microsoft.com/office/powerpoint/2010/main" val="265512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DDC9-B041-44E2-9402-FA7623C7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Cleanup (Heap)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92CFC-A1A5-4D83-9F3C-9FDBA276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several models that address memory </a:t>
            </a:r>
            <a:r>
              <a:rPr lang="en-US" b="1" dirty="0">
                <a:solidFill>
                  <a:srgbClr val="FFC000"/>
                </a:solidFill>
              </a:rPr>
              <a:t>deallocation</a:t>
            </a:r>
            <a:r>
              <a:rPr lang="en-US" dirty="0"/>
              <a:t> in modern systems:</a:t>
            </a:r>
          </a:p>
          <a:p>
            <a:r>
              <a:rPr lang="en-US" dirty="0"/>
              <a:t>Explicit deallocation / freeing of memory (C, C++)</a:t>
            </a:r>
          </a:p>
          <a:p>
            <a:r>
              <a:rPr lang="en-US" dirty="0"/>
              <a:t>Reference counting (Objective-C, Swift)</a:t>
            </a:r>
          </a:p>
          <a:p>
            <a:r>
              <a:rPr lang="en-US" dirty="0"/>
              <a:t>Garbage collection (Java, Python)</a:t>
            </a:r>
          </a:p>
          <a:p>
            <a:r>
              <a:rPr lang="en-US" dirty="0"/>
              <a:t>Memory ownership (Rust)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Java’s garbage collector can be directly invoked via the </a:t>
            </a:r>
            <a:r>
              <a:rPr lang="en-US" b="1" dirty="0">
                <a:solidFill>
                  <a:srgbClr val="00FF00"/>
                </a:solidFill>
              </a:rPr>
              <a:t>Runtime</a:t>
            </a:r>
            <a:r>
              <a:rPr lang="en-US" dirty="0"/>
              <a:t> object’s </a:t>
            </a:r>
            <a:r>
              <a:rPr lang="en-US" b="1" dirty="0" err="1">
                <a:solidFill>
                  <a:srgbClr val="00FF00"/>
                </a:solidFill>
              </a:rPr>
              <a:t>gc</a:t>
            </a:r>
            <a:r>
              <a:rPr lang="en-US" b="1" dirty="0">
                <a:solidFill>
                  <a:srgbClr val="00FF00"/>
                </a:solidFill>
              </a:rPr>
              <a:t>()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324497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2A88-EAF8-4E93-8527-FAF2DC95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62534"/>
            <a:ext cx="10353761" cy="1326321"/>
          </a:xfrm>
        </p:spPr>
        <p:txBody>
          <a:bodyPr/>
          <a:lstStyle/>
          <a:p>
            <a:r>
              <a:rPr lang="en-US" dirty="0"/>
              <a:t>Building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E877-A262-49FB-A847-77FC85BE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65" y="1968313"/>
            <a:ext cx="10306091" cy="512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It is common for data structures to be implemented according to a standard interface: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511E9F-CA55-458F-BADE-9D5379829158}"/>
              </a:ext>
            </a:extLst>
          </p:cNvPr>
          <p:cNvSpPr txBox="1"/>
          <p:nvPr/>
        </p:nvSpPr>
        <p:spPr>
          <a:xfrm>
            <a:off x="2715122" y="2877308"/>
            <a:ext cx="7094009" cy="297888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SimpleList</a:t>
            </a:r>
            <a:r>
              <a:rPr lang="en-US" sz="1400" dirty="0">
                <a:latin typeface="Consolas" panose="020B0609020204030204" pitchFamily="49" charset="0"/>
              </a:rPr>
              <a:t>&lt;T&gt;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void add(T _data);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T remove();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void next();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T </a:t>
            </a:r>
            <a:r>
              <a:rPr lang="en-US" sz="1400" dirty="0" err="1">
                <a:latin typeface="Consolas" panose="020B0609020204030204" pitchFamily="49" charset="0"/>
              </a:rPr>
              <a:t>getData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void reset();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isEnded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F84FF0-1158-4B3E-A46E-4F638858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811626"/>
              </p:ext>
            </p:extLst>
          </p:nvPr>
        </p:nvGraphicFramePr>
        <p:xfrm>
          <a:off x="2353380" y="2877308"/>
          <a:ext cx="361742" cy="29788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9788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3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2C8B-20B3-41C7-996F-79D35E19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63998"/>
            <a:ext cx="10353761" cy="1326321"/>
          </a:xfrm>
        </p:spPr>
        <p:txBody>
          <a:bodyPr/>
          <a:lstStyle/>
          <a:p>
            <a:r>
              <a:rPr lang="en-US" dirty="0"/>
              <a:t>Linked List – Supporting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28DA-AD4F-446A-950F-B13547E4B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19719"/>
            <a:ext cx="10353762" cy="584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To build a linked list, we need a </a:t>
            </a:r>
            <a:r>
              <a:rPr lang="en-US" b="1" dirty="0">
                <a:solidFill>
                  <a:srgbClr val="FFC000"/>
                </a:solidFill>
              </a:rPr>
              <a:t>node</a:t>
            </a:r>
            <a:r>
              <a:rPr lang="en-US" dirty="0"/>
              <a:t> representation and some attributes: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D4162-768E-49A1-BD30-46595333A1E2}"/>
              </a:ext>
            </a:extLst>
          </p:cNvPr>
          <p:cNvSpPr txBox="1"/>
          <p:nvPr/>
        </p:nvSpPr>
        <p:spPr>
          <a:xfrm>
            <a:off x="2820042" y="2303985"/>
            <a:ext cx="7094009" cy="379978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SimpleLinkedList</a:t>
            </a:r>
            <a:r>
              <a:rPr lang="en-US" sz="1400" dirty="0">
                <a:latin typeface="Consolas" panose="020B0609020204030204" pitchFamily="49" charset="0"/>
              </a:rPr>
              <a:t>&lt;T&gt; implements </a:t>
            </a:r>
            <a:r>
              <a:rPr lang="en-US" sz="1400" dirty="0" err="1">
                <a:latin typeface="Consolas" panose="020B0609020204030204" pitchFamily="49" charset="0"/>
              </a:rPr>
              <a:t>SimpleList</a:t>
            </a: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class Node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T data;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Node next = null;;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public Node(T _data)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    data = _data;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private Node first = null, last = null, current = null;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573AD9-D1CE-4F6F-BB4C-832327BA3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68764"/>
              </p:ext>
            </p:extLst>
          </p:nvPr>
        </p:nvGraphicFramePr>
        <p:xfrm>
          <a:off x="2458300" y="2303986"/>
          <a:ext cx="361742" cy="37997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7997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87A3AD6-4E54-4C1C-8C6C-EDA1C7B83036}"/>
              </a:ext>
            </a:extLst>
          </p:cNvPr>
          <p:cNvSpPr/>
          <p:nvPr/>
        </p:nvSpPr>
        <p:spPr>
          <a:xfrm>
            <a:off x="5926370" y="4020806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“Bob”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522104-48F5-49E8-BC36-637DEDB22DA1}"/>
              </a:ext>
            </a:extLst>
          </p:cNvPr>
          <p:cNvSpPr/>
          <p:nvPr/>
        </p:nvSpPr>
        <p:spPr>
          <a:xfrm>
            <a:off x="7345525" y="4020807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“Joe”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416C1B-56F9-47AD-B89D-586DC8A4C0DC}"/>
              </a:ext>
            </a:extLst>
          </p:cNvPr>
          <p:cNvSpPr/>
          <p:nvPr/>
        </p:nvSpPr>
        <p:spPr>
          <a:xfrm>
            <a:off x="8794514" y="4020806"/>
            <a:ext cx="935666" cy="86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“Ed”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41801-230C-49D2-AE9B-EE80147D28C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8281191" y="4451425"/>
            <a:ext cx="513323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37ABF-2D59-4309-8B58-38435847F8FC}"/>
              </a:ext>
            </a:extLst>
          </p:cNvPr>
          <p:cNvSpPr txBox="1"/>
          <p:nvPr/>
        </p:nvSpPr>
        <p:spPr>
          <a:xfrm>
            <a:off x="5926370" y="3540360"/>
            <a:ext cx="3803809" cy="369332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 err="1">
                <a:latin typeface="Consolas" panose="020B0609020204030204" pitchFamily="49" charset="0"/>
              </a:rPr>
              <a:t>SimpleLinkedList</a:t>
            </a:r>
            <a:r>
              <a:rPr lang="en-US" u="sng" dirty="0">
                <a:latin typeface="Consolas" panose="020B0609020204030204" pitchFamily="49" charset="0"/>
              </a:rPr>
              <a:t>&lt;String&gt;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EF3E96-C7F6-46F7-AFEC-A520A2C5348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862036" y="4451425"/>
            <a:ext cx="483489" cy="1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16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34953-5B82-441B-87A7-3571E20B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- Adding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D77AA-B701-4287-96BF-F2956B642917}"/>
              </a:ext>
            </a:extLst>
          </p:cNvPr>
          <p:cNvSpPr txBox="1"/>
          <p:nvPr/>
        </p:nvSpPr>
        <p:spPr>
          <a:xfrm>
            <a:off x="3973234" y="2777821"/>
            <a:ext cx="4512631" cy="3011763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add(T data)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Node </a:t>
            </a:r>
            <a:r>
              <a:rPr lang="en-US" sz="1400" dirty="0" err="1">
                <a:latin typeface="Consolas" panose="020B0609020204030204" pitchFamily="49" charset="0"/>
              </a:rPr>
              <a:t>newNode</a:t>
            </a:r>
            <a:r>
              <a:rPr lang="en-US" sz="1400" dirty="0">
                <a:latin typeface="Consolas" panose="020B0609020204030204" pitchFamily="49" charset="0"/>
              </a:rPr>
              <a:t> = new Node(data);</a:t>
            </a:r>
          </a:p>
          <a:p>
            <a:pPr algn="just"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if (first == null)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first = last = current = </a:t>
            </a:r>
            <a:r>
              <a:rPr lang="en-US" sz="1400" dirty="0" err="1">
                <a:latin typeface="Consolas" panose="020B0609020204030204" pitchFamily="49" charset="0"/>
              </a:rPr>
              <a:t>newNode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last.next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newNode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last = </a:t>
            </a:r>
            <a:r>
              <a:rPr lang="en-US" sz="1400" dirty="0" err="1">
                <a:latin typeface="Consolas" panose="020B0609020204030204" pitchFamily="49" charset="0"/>
              </a:rPr>
              <a:t>newNode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algn="just"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21236-8D8E-4317-9D40-A49767B9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11526"/>
              </p:ext>
            </p:extLst>
          </p:nvPr>
        </p:nvGraphicFramePr>
        <p:xfrm>
          <a:off x="3617316" y="2777821"/>
          <a:ext cx="361742" cy="30117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174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011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D1706-8D96-4611-9CC4-3371EF961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823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To add a node, we have to make sure we update the references of the list:</a:t>
            </a:r>
          </a:p>
        </p:txBody>
      </p:sp>
    </p:spTree>
    <p:extLst>
      <p:ext uri="{BB962C8B-B14F-4D97-AF65-F5344CB8AC3E}">
        <p14:creationId xmlns:p14="http://schemas.microsoft.com/office/powerpoint/2010/main" val="289227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DCF9-E6B4-419D-8075-D24A250A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951"/>
            <a:ext cx="10353761" cy="1326321"/>
          </a:xfrm>
        </p:spPr>
        <p:txBody>
          <a:bodyPr/>
          <a:lstStyle/>
          <a:p>
            <a:r>
              <a:rPr lang="en-US" dirty="0"/>
              <a:t>Linked List - Removing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1D98-CAAA-47C5-B9FF-FE139F1D3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0784"/>
            <a:ext cx="10353762" cy="5423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When removing nodes, we must take care to handle the ends of the list: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E3F83-1608-4C73-AF6E-9C069778D96E}"/>
              </a:ext>
            </a:extLst>
          </p:cNvPr>
          <p:cNvSpPr txBox="1"/>
          <p:nvPr/>
        </p:nvSpPr>
        <p:spPr>
          <a:xfrm>
            <a:off x="3350045" y="1898369"/>
            <a:ext cx="5846372" cy="4228696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T remove()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Node </a:t>
            </a:r>
            <a:r>
              <a:rPr lang="en-US" sz="1400" dirty="0" err="1">
                <a:latin typeface="Consolas" panose="020B0609020204030204" pitchFamily="49" charset="0"/>
              </a:rPr>
              <a:t>removeMe</a:t>
            </a:r>
            <a:r>
              <a:rPr lang="en-US" sz="1400" dirty="0">
                <a:latin typeface="Consolas" panose="020B0609020204030204" pitchFamily="49" charset="0"/>
              </a:rPr>
              <a:t> = first;</a:t>
            </a:r>
          </a:p>
          <a:p>
            <a:pPr>
              <a:lnSpc>
                <a:spcPct val="115000"/>
              </a:lnSpc>
            </a:pP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if (first == null)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EmptyListException</a:t>
            </a:r>
            <a:r>
              <a:rPr lang="en-US" sz="1400" dirty="0">
                <a:latin typeface="Consolas" panose="020B0609020204030204" pitchFamily="49" charset="0"/>
              </a:rPr>
              <a:t>(); // I made this up. </a:t>
            </a:r>
            <a:r>
              <a:rPr lang="en-US" sz="14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if (current == first)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current = </a:t>
            </a:r>
            <a:r>
              <a:rPr lang="en-US" sz="1400" dirty="0" err="1">
                <a:latin typeface="Consolas" panose="020B0609020204030204" pitchFamily="49" charset="0"/>
              </a:rPr>
              <a:t>current.next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if (last == first)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    last = </a:t>
            </a:r>
            <a:r>
              <a:rPr lang="en-US" sz="1400" dirty="0" err="1">
                <a:latin typeface="Consolas" panose="020B0609020204030204" pitchFamily="49" charset="0"/>
              </a:rPr>
              <a:t>last.next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first = </a:t>
            </a:r>
            <a:r>
              <a:rPr lang="en-US" sz="1400" dirty="0" err="1">
                <a:latin typeface="Consolas" panose="020B0609020204030204" pitchFamily="49" charset="0"/>
              </a:rPr>
              <a:t>first.next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</a:rPr>
              <a:t>removeMe.data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B2DE5A-0286-4670-A1E2-0D349B501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05187"/>
              </p:ext>
            </p:extLst>
          </p:nvPr>
        </p:nvGraphicFramePr>
        <p:xfrm>
          <a:off x="2994127" y="1898369"/>
          <a:ext cx="355918" cy="42286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2286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8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6B7C-EF9E-43B9-9292-6A689DFE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/>
              <a:t>Linked List - Iterating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C978-69F2-4195-BCDC-64B5E625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926" y="5772077"/>
            <a:ext cx="6372285" cy="564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exceptions here? Could we have them?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BCF8E-8B78-44C4-ABC3-100E0A9A9B41}"/>
              </a:ext>
            </a:extLst>
          </p:cNvPr>
          <p:cNvSpPr txBox="1"/>
          <p:nvPr/>
        </p:nvSpPr>
        <p:spPr>
          <a:xfrm>
            <a:off x="3418844" y="2020969"/>
            <a:ext cx="5846372" cy="3483195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T </a:t>
            </a:r>
            <a:r>
              <a:rPr lang="en-US" sz="1400" dirty="0" err="1">
                <a:latin typeface="Consolas" panose="020B0609020204030204" pitchFamily="49" charset="0"/>
              </a:rPr>
              <a:t>getData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</a:t>
            </a:r>
            <a:r>
              <a:rPr lang="en-US" sz="1400" dirty="0" err="1">
                <a:latin typeface="Consolas" panose="020B0609020204030204" pitchFamily="49" charset="0"/>
              </a:rPr>
              <a:t>current.data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next()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current = </a:t>
            </a:r>
            <a:r>
              <a:rPr lang="en-US" sz="1400" dirty="0" err="1">
                <a:latin typeface="Consolas" panose="020B0609020204030204" pitchFamily="49" charset="0"/>
              </a:rPr>
              <a:t>current.next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reset()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current = first;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B70E6D-0490-4CBD-A232-D55125130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930930"/>
              </p:ext>
            </p:extLst>
          </p:nvPr>
        </p:nvGraphicFramePr>
        <p:xfrm>
          <a:off x="3062926" y="2020969"/>
          <a:ext cx="355918" cy="34831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34831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9CDE6-23B1-4427-ACA6-89F30361AED8}"/>
              </a:ext>
            </a:extLst>
          </p:cNvPr>
          <p:cNvSpPr txBox="1">
            <a:spLocks/>
          </p:cNvSpPr>
          <p:nvPr/>
        </p:nvSpPr>
        <p:spPr>
          <a:xfrm>
            <a:off x="2522244" y="1322093"/>
            <a:ext cx="7239121" cy="431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To go through the list, we need special iteration methods:</a:t>
            </a:r>
          </a:p>
        </p:txBody>
      </p:sp>
    </p:spTree>
    <p:extLst>
      <p:ext uri="{BB962C8B-B14F-4D97-AF65-F5344CB8AC3E}">
        <p14:creationId xmlns:p14="http://schemas.microsoft.com/office/powerpoint/2010/main" val="242278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D870-BB05-4B95-82EF-EECEB120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 – Checking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29AF6-DCB7-4819-BF43-1D325E61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5190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also need a way to check on the current state of the list: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045B4-476E-409B-88AF-65BEBC2518D5}"/>
              </a:ext>
            </a:extLst>
          </p:cNvPr>
          <p:cNvSpPr txBox="1"/>
          <p:nvPr/>
        </p:nvSpPr>
        <p:spPr>
          <a:xfrm>
            <a:off x="4588096" y="2995261"/>
            <a:ext cx="3268755" cy="2281467"/>
          </a:xfrm>
          <a:prstGeom prst="rect">
            <a:avLst/>
          </a:prstGeom>
          <a:solidFill>
            <a:srgbClr val="000060"/>
          </a:solidFill>
          <a:ln>
            <a:solidFill>
              <a:schemeClr val="tx1"/>
            </a:solidFill>
          </a:ln>
        </p:spPr>
        <p:txBody>
          <a:bodyPr wrap="square" lIns="73152" tIns="0" rIns="73152" bIns="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isEmpty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first == null;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5000"/>
              </a:lnSpc>
            </a:pPr>
            <a:endParaRPr lang="en-US" sz="1400" dirty="0">
              <a:latin typeface="Consolas" panose="020B0609020204030204" pitchFamily="49" charset="0"/>
            </a:endParaRP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public void </a:t>
            </a:r>
            <a:r>
              <a:rPr lang="en-US" sz="1400" dirty="0" err="1">
                <a:latin typeface="Consolas" panose="020B0609020204030204" pitchFamily="49" charset="0"/>
              </a:rPr>
              <a:t>isEnd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    return current == null;</a:t>
            </a:r>
          </a:p>
          <a:p>
            <a:pPr>
              <a:lnSpc>
                <a:spcPct val="115000"/>
              </a:lnSpc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D81B25-952C-4261-8C92-9BDF64DD4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159805"/>
              </p:ext>
            </p:extLst>
          </p:nvPr>
        </p:nvGraphicFramePr>
        <p:xfrm>
          <a:off x="4232178" y="2995261"/>
          <a:ext cx="355918" cy="22814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918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2814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rgbClr val="000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29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11336</TotalTime>
  <Words>543</Words>
  <Application>Microsoft Office PowerPoint</Application>
  <PresentationFormat>Widescreen</PresentationFormat>
  <Paragraphs>193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Consolas</vt:lpstr>
      <vt:lpstr>Rockwell</vt:lpstr>
      <vt:lpstr>Wingdings</vt:lpstr>
      <vt:lpstr>Damask</vt:lpstr>
      <vt:lpstr>Memory Management</vt:lpstr>
      <vt:lpstr>Recap: Types of Memory</vt:lpstr>
      <vt:lpstr>Memory Cleanup (Heap)</vt:lpstr>
      <vt:lpstr>Building Data Structures</vt:lpstr>
      <vt:lpstr>Linked List – Supporting Data</vt:lpstr>
      <vt:lpstr>Linked List - Adding</vt:lpstr>
      <vt:lpstr>Linked List - Removing</vt:lpstr>
      <vt:lpstr>Linked List - Iterating</vt:lpstr>
      <vt:lpstr>Linked List – Checking State</vt:lpstr>
      <vt:lpstr>Linked List – Use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Blanchard, Jeremiah J</dc:creator>
  <cp:lastModifiedBy>Jeremiah Blanchard</cp:lastModifiedBy>
  <cp:revision>301</cp:revision>
  <dcterms:created xsi:type="dcterms:W3CDTF">2017-08-16T14:30:14Z</dcterms:created>
  <dcterms:modified xsi:type="dcterms:W3CDTF">2017-11-21T21:40:46Z</dcterms:modified>
</cp:coreProperties>
</file>