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7" r:id="rId4"/>
    <p:sldId id="280" r:id="rId5"/>
    <p:sldId id="282" r:id="rId6"/>
    <p:sldId id="283" r:id="rId7"/>
    <p:sldId id="286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FF00"/>
    <a:srgbClr val="0040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855" y="1565735"/>
            <a:ext cx="7965412" cy="15479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“Bad programmers worry about the code. Good programmers worry about data structures and their relationships.”</a:t>
            </a:r>
          </a:p>
          <a:p>
            <a:r>
              <a:rPr lang="en-US" i="1" dirty="0"/>
              <a:t>– Linus Torvalds, Creator of Linux Kernel</a:t>
            </a:r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A52D-058D-43F4-9D7F-E21E47E1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3340"/>
            <a:ext cx="10353761" cy="1326321"/>
          </a:xfrm>
        </p:spPr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17E6-4F30-4D51-A222-B25F9AFF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1788"/>
            <a:ext cx="10353762" cy="5210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dirty="0">
                <a:solidFill>
                  <a:srgbClr val="FFC000"/>
                </a:solidFill>
              </a:rPr>
              <a:t>abstract data type </a:t>
            </a:r>
            <a:r>
              <a:rPr lang="en-US" dirty="0"/>
              <a:t>has a specific set of expected behaviors: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C8602E-AAE9-43F7-94B8-BB0CBAE662A9}"/>
              </a:ext>
            </a:extLst>
          </p:cNvPr>
          <p:cNvSpPr txBox="1">
            <a:spLocks/>
          </p:cNvSpPr>
          <p:nvPr/>
        </p:nvSpPr>
        <p:spPr>
          <a:xfrm>
            <a:off x="1828208" y="2085061"/>
            <a:ext cx="2349666" cy="412019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List (V)</a:t>
            </a:r>
          </a:p>
          <a:p>
            <a:r>
              <a:rPr lang="en-US" dirty="0"/>
              <a:t>Countable</a:t>
            </a:r>
          </a:p>
          <a:p>
            <a:r>
              <a:rPr lang="en-US" dirty="0"/>
              <a:t>Repeated Values</a:t>
            </a:r>
          </a:p>
          <a:p>
            <a:r>
              <a:rPr lang="en-US" dirty="0"/>
              <a:t>No Keys</a:t>
            </a:r>
          </a:p>
          <a:p>
            <a:r>
              <a:rPr lang="en-US" dirty="0"/>
              <a:t>Ordered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r>
              <a:rPr lang="en-US" dirty="0"/>
              <a:t>Linked List</a:t>
            </a:r>
          </a:p>
          <a:p>
            <a:pPr marL="0" indent="0">
              <a:buNone/>
            </a:pPr>
            <a:r>
              <a:rPr lang="en-US" dirty="0"/>
              <a:t>Array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7ACC69-BCD4-49BC-94FB-5956CFD14607}"/>
              </a:ext>
            </a:extLst>
          </p:cNvPr>
          <p:cNvSpPr txBox="1">
            <a:spLocks/>
          </p:cNvSpPr>
          <p:nvPr/>
        </p:nvSpPr>
        <p:spPr>
          <a:xfrm>
            <a:off x="4621331" y="2085061"/>
            <a:ext cx="2796357" cy="412019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Map (K,V)</a:t>
            </a:r>
          </a:p>
          <a:p>
            <a:r>
              <a:rPr lang="en-US" dirty="0"/>
              <a:t>Countable</a:t>
            </a:r>
            <a:endParaRPr lang="en-US" b="1" i="1" dirty="0"/>
          </a:p>
          <a:p>
            <a:r>
              <a:rPr lang="en-US" dirty="0"/>
              <a:t>Unique </a:t>
            </a:r>
            <a:r>
              <a:rPr lang="en-US" b="1" i="1" dirty="0"/>
              <a:t>Keys</a:t>
            </a:r>
          </a:p>
          <a:p>
            <a:r>
              <a:rPr lang="en-US" dirty="0"/>
              <a:t>Repeated </a:t>
            </a:r>
            <a:r>
              <a:rPr lang="en-US" b="1" i="1" dirty="0"/>
              <a:t>Values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r>
              <a:rPr lang="en-US" dirty="0"/>
              <a:t>Tree Map (Ordered)</a:t>
            </a:r>
          </a:p>
          <a:p>
            <a:pPr marL="0" indent="0">
              <a:buNone/>
            </a:pPr>
            <a:r>
              <a:rPr lang="en-US" dirty="0"/>
              <a:t>Hash Map (Unordered)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9FD17D-E683-481F-81F2-C707CF9B156E}"/>
              </a:ext>
            </a:extLst>
          </p:cNvPr>
          <p:cNvSpPr txBox="1">
            <a:spLocks/>
          </p:cNvSpPr>
          <p:nvPr/>
        </p:nvSpPr>
        <p:spPr>
          <a:xfrm>
            <a:off x="7861146" y="2085061"/>
            <a:ext cx="2646584" cy="412019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Set (K)</a:t>
            </a:r>
          </a:p>
          <a:p>
            <a:r>
              <a:rPr lang="en-US" dirty="0"/>
              <a:t>Countable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No Values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r>
              <a:rPr lang="en-US" dirty="0"/>
              <a:t>Tree Set (Ordered)</a:t>
            </a:r>
          </a:p>
          <a:p>
            <a:pPr marL="0" indent="0">
              <a:buNone/>
            </a:pPr>
            <a:r>
              <a:rPr lang="en-US" dirty="0"/>
              <a:t>Hash Set (Unordered)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A52D-058D-43F4-9D7F-E21E47E1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3340"/>
            <a:ext cx="10353761" cy="1326321"/>
          </a:xfrm>
        </p:spPr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17E6-4F30-4D51-A222-B25F9AFF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3438"/>
            <a:ext cx="10353762" cy="521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Java has most ADTs built-in as </a:t>
            </a:r>
            <a:r>
              <a:rPr lang="en-US" b="1" dirty="0">
                <a:solidFill>
                  <a:srgbClr val="FFC000"/>
                </a:solidFill>
              </a:rPr>
              <a:t>abstract</a:t>
            </a:r>
            <a:r>
              <a:rPr lang="en-US" dirty="0"/>
              <a:t> classes or interfaces: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AD421-FBFD-4CCD-B8B8-76CCDFD9DA35}"/>
              </a:ext>
            </a:extLst>
          </p:cNvPr>
          <p:cNvSpPr txBox="1"/>
          <p:nvPr/>
        </p:nvSpPr>
        <p:spPr>
          <a:xfrm>
            <a:off x="2913253" y="2036872"/>
            <a:ext cx="7094009" cy="370295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NaughtyOrNice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String[] </a:t>
            </a:r>
            <a:r>
              <a:rPr lang="en-US" sz="1400" dirty="0" err="1">
                <a:latin typeface="Consolas" panose="020B0609020204030204" pitchFamily="49" charset="0"/>
              </a:rPr>
              <a:t>niceKids</a:t>
            </a:r>
            <a:r>
              <a:rPr lang="en-US" sz="1400" dirty="0">
                <a:latin typeface="Consolas" panose="020B0609020204030204" pitchFamily="49" charset="0"/>
              </a:rPr>
              <a:t> = { "Alice", "Bob", "Cathy" };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String[] </a:t>
            </a:r>
            <a:r>
              <a:rPr lang="en-US" sz="1400" dirty="0" err="1">
                <a:latin typeface="Consolas" panose="020B0609020204030204" pitchFamily="49" charset="0"/>
              </a:rPr>
              <a:t>naughtyKids</a:t>
            </a:r>
            <a:r>
              <a:rPr lang="en-US" sz="1400" dirty="0">
                <a:latin typeface="Consolas" panose="020B0609020204030204" pitchFamily="49" charset="0"/>
              </a:rPr>
              <a:t> = { "Dave", "Evelyn", "Frank" };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List&lt;String&gt; </a:t>
            </a:r>
            <a:r>
              <a:rPr lang="en-US" sz="1400" dirty="0" err="1">
                <a:latin typeface="Consolas" panose="020B0609020204030204" pitchFamily="49" charset="0"/>
              </a:rPr>
              <a:t>niceList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Arrays.asList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niceKids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List&lt;String&gt; </a:t>
            </a:r>
            <a:r>
              <a:rPr lang="en-US" sz="1400" dirty="0" err="1">
                <a:latin typeface="Consolas" panose="020B0609020204030204" pitchFamily="49" charset="0"/>
              </a:rPr>
              <a:t>naughtyList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Arrays.asList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naughtyKids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("Bob is nice: " + </a:t>
            </a:r>
            <a:r>
              <a:rPr lang="en-US" sz="1400" dirty="0" err="1">
                <a:latin typeface="Consolas" panose="020B0609020204030204" pitchFamily="49" charset="0"/>
              </a:rPr>
              <a:t>niceList.contains</a:t>
            </a:r>
            <a:r>
              <a:rPr lang="en-US" sz="1400" dirty="0">
                <a:latin typeface="Consolas" panose="020B0609020204030204" pitchFamily="49" charset="0"/>
              </a:rPr>
              <a:t>("Bob");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182264-2DF6-452C-9E54-0C9A2D48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5989"/>
              </p:ext>
            </p:extLst>
          </p:nvPr>
        </p:nvGraphicFramePr>
        <p:xfrm>
          <a:off x="2551511" y="2036872"/>
          <a:ext cx="361742" cy="3702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02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B91BC92-DBF7-4FF3-8B7E-82D9F595EA3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1862" y="3717485"/>
            <a:ext cx="370613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NaughtyOrNice.java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C73E6-96A8-4999-8BB2-18EB7AC80669}"/>
              </a:ext>
            </a:extLst>
          </p:cNvPr>
          <p:cNvSpPr txBox="1"/>
          <p:nvPr/>
        </p:nvSpPr>
        <p:spPr>
          <a:xfrm>
            <a:off x="2215650" y="6061851"/>
            <a:ext cx="7791611" cy="2636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Bob is nice: true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EA36A59-CCDE-40D1-B2FB-D784A2C5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188" y="5746679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800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A52D-058D-43F4-9D7F-E21E47E1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960608"/>
          </a:xfrm>
        </p:spPr>
        <p:txBody>
          <a:bodyPr/>
          <a:lstStyle/>
          <a:p>
            <a:r>
              <a:rPr lang="en-US" dirty="0"/>
              <a:t>Queues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17E6-4F30-4D51-A222-B25F9AFF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6026"/>
            <a:ext cx="10353762" cy="5210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queue is a container / </a:t>
            </a:r>
            <a:r>
              <a:rPr lang="en-US" b="1" dirty="0">
                <a:solidFill>
                  <a:srgbClr val="FFC000"/>
                </a:solidFill>
              </a:rPr>
              <a:t>collection </a:t>
            </a:r>
            <a:r>
              <a:rPr lang="en-US" dirty="0"/>
              <a:t>of values with </a:t>
            </a:r>
            <a:r>
              <a:rPr lang="en-US" b="1" dirty="0">
                <a:solidFill>
                  <a:srgbClr val="FFC000"/>
                </a:solidFill>
              </a:rPr>
              <a:t>first-in-first-out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FIFO</a:t>
            </a:r>
            <a:r>
              <a:rPr lang="en-US" dirty="0"/>
              <a:t>) ordering: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C8602E-AAE9-43F7-94B8-BB0CBAE662A9}"/>
              </a:ext>
            </a:extLst>
          </p:cNvPr>
          <p:cNvSpPr txBox="1">
            <a:spLocks/>
          </p:cNvSpPr>
          <p:nvPr/>
        </p:nvSpPr>
        <p:spPr>
          <a:xfrm>
            <a:off x="1287696" y="1506283"/>
            <a:ext cx="2543523" cy="392873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Queue (V)</a:t>
            </a:r>
          </a:p>
          <a:p>
            <a:r>
              <a:rPr lang="en-US" dirty="0"/>
              <a:t>Enqueue behavior</a:t>
            </a:r>
            <a:endParaRPr lang="en-US" b="1" i="1" dirty="0"/>
          </a:p>
          <a:p>
            <a:r>
              <a:rPr lang="en-US" dirty="0"/>
              <a:t>Dequeue behavior</a:t>
            </a:r>
            <a:endParaRPr lang="en-US" b="1" i="1" dirty="0"/>
          </a:p>
          <a:p>
            <a:r>
              <a:rPr lang="en-US" dirty="0"/>
              <a:t>First-In-First-Out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r>
              <a:rPr lang="en-US" dirty="0"/>
              <a:t>Linked List Queue</a:t>
            </a:r>
          </a:p>
          <a:p>
            <a:pPr marL="0" indent="0">
              <a:buNone/>
            </a:pPr>
            <a:r>
              <a:rPr lang="en-US" dirty="0"/>
              <a:t>Array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AD421-FBFD-4CCD-B8B8-76CCDFD9DA35}"/>
              </a:ext>
            </a:extLst>
          </p:cNvPr>
          <p:cNvSpPr txBox="1"/>
          <p:nvPr/>
        </p:nvSpPr>
        <p:spPr>
          <a:xfrm>
            <a:off x="4937263" y="1509460"/>
            <a:ext cx="5864305" cy="392556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JukeBox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Queue&lt;String&gt; songs = new </a:t>
            </a:r>
            <a:r>
              <a:rPr lang="en-US" sz="1400" dirty="0" err="1">
                <a:latin typeface="Consolas" panose="020B0609020204030204" pitchFamily="49" charset="0"/>
              </a:rPr>
              <a:t>LinkedList</a:t>
            </a:r>
            <a:r>
              <a:rPr lang="en-US" sz="1400" dirty="0">
                <a:latin typeface="Consolas" panose="020B0609020204030204" pitchFamily="49" charset="0"/>
              </a:rPr>
              <a:t>&lt;String&gt;();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("Barbie Girl");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("Dancing Queen");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("I Need A Hero");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latin typeface="Consolas" panose="020B0609020204030204" pitchFamily="49" charset="0"/>
              </a:rPr>
              <a:t>songs.peek</a:t>
            </a:r>
            <a:r>
              <a:rPr lang="en-US" sz="1400" dirty="0">
                <a:latin typeface="Consolas" panose="020B0609020204030204" pitchFamily="49" charset="0"/>
              </a:rPr>
              <a:t>() != null)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("[" + </a:t>
            </a:r>
            <a:r>
              <a:rPr lang="en-US" sz="1400" dirty="0" err="1">
                <a:latin typeface="Consolas" panose="020B0609020204030204" pitchFamily="49" charset="0"/>
              </a:rPr>
              <a:t>songs.remove</a:t>
            </a:r>
            <a:r>
              <a:rPr lang="en-US" sz="1400" dirty="0">
                <a:latin typeface="Consolas" panose="020B0609020204030204" pitchFamily="49" charset="0"/>
              </a:rPr>
              <a:t>() + "]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182264-2DF6-452C-9E54-0C9A2D48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05116"/>
              </p:ext>
            </p:extLst>
          </p:nvPr>
        </p:nvGraphicFramePr>
        <p:xfrm>
          <a:off x="4575521" y="1509460"/>
          <a:ext cx="361742" cy="39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2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B91BC92-DBF7-4FF3-8B7E-82D9F595EA3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44569" y="3301376"/>
            <a:ext cx="392874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JukeBox.java</a:t>
            </a:r>
            <a:endParaRPr lang="en-US" altLang="ja-JP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C73E6-96A8-4999-8BB2-18EB7AC80669}"/>
              </a:ext>
            </a:extLst>
          </p:cNvPr>
          <p:cNvSpPr txBox="1"/>
          <p:nvPr/>
        </p:nvSpPr>
        <p:spPr>
          <a:xfrm>
            <a:off x="4239661" y="5791295"/>
            <a:ext cx="6561908" cy="2636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[Barbie Girl]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EA36A59-CCDE-40D1-B2FB-D784A2C5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198" y="5476123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8BF14-61EC-4F29-8B0A-D4C232ED8E45}"/>
              </a:ext>
            </a:extLst>
          </p:cNvPr>
          <p:cNvSpPr txBox="1">
            <a:spLocks/>
          </p:cNvSpPr>
          <p:nvPr/>
        </p:nvSpPr>
        <p:spPr>
          <a:xfrm>
            <a:off x="913794" y="6170947"/>
            <a:ext cx="10353762" cy="4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Queues are often implemented as lists.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DE742F-E4E8-42D8-B1EC-09B82B22A641}"/>
              </a:ext>
            </a:extLst>
          </p:cNvPr>
          <p:cNvSpPr/>
          <p:nvPr/>
        </p:nvSpPr>
        <p:spPr>
          <a:xfrm>
            <a:off x="1381246" y="5679310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E65E8-5973-45AD-A937-7C5CC0F83B2E}"/>
              </a:ext>
            </a:extLst>
          </p:cNvPr>
          <p:cNvSpPr/>
          <p:nvPr/>
        </p:nvSpPr>
        <p:spPr>
          <a:xfrm>
            <a:off x="1984136" y="5679310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2C7EA-8D2E-4CEA-AA0E-EEC9E39FE52F}"/>
              </a:ext>
            </a:extLst>
          </p:cNvPr>
          <p:cNvSpPr/>
          <p:nvPr/>
        </p:nvSpPr>
        <p:spPr>
          <a:xfrm>
            <a:off x="2587026" y="5679310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INAH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4F9B4C6-7925-4D60-BBB7-11EDCF6AA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58" y="5760939"/>
            <a:ext cx="6159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Front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BEEED90-9B91-420E-98D4-13FD2677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3" y="5772631"/>
            <a:ext cx="5736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Back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ACA0B-6942-41DC-8B9E-F27D8B9C3B19}"/>
              </a:ext>
            </a:extLst>
          </p:cNvPr>
          <p:cNvSpPr txBox="1"/>
          <p:nvPr/>
        </p:nvSpPr>
        <p:spPr>
          <a:xfrm>
            <a:off x="5399839" y="5761770"/>
            <a:ext cx="151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[Dancing Queen]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20B5E-D544-4825-9303-A13BBACB016E}"/>
              </a:ext>
            </a:extLst>
          </p:cNvPr>
          <p:cNvSpPr txBox="1"/>
          <p:nvPr/>
        </p:nvSpPr>
        <p:spPr>
          <a:xfrm>
            <a:off x="6745112" y="5762119"/>
            <a:ext cx="151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[I Need A Hero]</a:t>
            </a:r>
          </a:p>
        </p:txBody>
      </p:sp>
    </p:spTree>
    <p:extLst>
      <p:ext uri="{BB962C8B-B14F-4D97-AF65-F5344CB8AC3E}">
        <p14:creationId xmlns:p14="http://schemas.microsoft.com/office/powerpoint/2010/main" val="15312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3" grpId="0" animBg="1"/>
      <p:bldP spid="14" grpId="0"/>
      <p:bldP spid="10" grpId="0"/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/>
      <p:bldP spid="18" grpId="0"/>
      <p:bldP spid="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A52D-058D-43F4-9D7F-E21E47E1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960608"/>
          </a:xfrm>
        </p:spPr>
        <p:txBody>
          <a:bodyPr/>
          <a:lstStyle/>
          <a:p>
            <a:r>
              <a:rPr lang="en-US" dirty="0"/>
              <a:t>Stacks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17E6-4F30-4D51-A222-B25F9AFF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6026"/>
            <a:ext cx="10353762" cy="521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stack is a collection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of values with </a:t>
            </a:r>
            <a:r>
              <a:rPr lang="en-US" b="1" dirty="0">
                <a:solidFill>
                  <a:srgbClr val="FFC000"/>
                </a:solidFill>
              </a:rPr>
              <a:t>last-in-first-out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LIFO</a:t>
            </a:r>
            <a:r>
              <a:rPr lang="en-US" dirty="0"/>
              <a:t>) ordering: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C8602E-AAE9-43F7-94B8-BB0CBAE662A9}"/>
              </a:ext>
            </a:extLst>
          </p:cNvPr>
          <p:cNvSpPr txBox="1">
            <a:spLocks/>
          </p:cNvSpPr>
          <p:nvPr/>
        </p:nvSpPr>
        <p:spPr>
          <a:xfrm>
            <a:off x="1445239" y="1506284"/>
            <a:ext cx="2623057" cy="392873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Stack (V)</a:t>
            </a:r>
          </a:p>
          <a:p>
            <a:r>
              <a:rPr lang="en-US" dirty="0"/>
              <a:t>Push behavior</a:t>
            </a:r>
            <a:endParaRPr lang="en-US" b="1" i="1" dirty="0"/>
          </a:p>
          <a:p>
            <a:r>
              <a:rPr lang="en-US" dirty="0"/>
              <a:t>Pop behavior</a:t>
            </a:r>
            <a:endParaRPr lang="en-US" b="1" i="1" dirty="0"/>
          </a:p>
          <a:p>
            <a:r>
              <a:rPr lang="en-US" dirty="0"/>
              <a:t>Last-In-First-Out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r>
              <a:rPr lang="en-US" dirty="0"/>
              <a:t>Linked List Stack</a:t>
            </a:r>
          </a:p>
          <a:p>
            <a:pPr marL="0" indent="0">
              <a:buNone/>
            </a:pPr>
            <a:r>
              <a:rPr lang="en-US" dirty="0"/>
              <a:t>Array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AD421-FBFD-4CCD-B8B8-76CCDFD9DA35}"/>
              </a:ext>
            </a:extLst>
          </p:cNvPr>
          <p:cNvSpPr txBox="1"/>
          <p:nvPr/>
        </p:nvSpPr>
        <p:spPr>
          <a:xfrm>
            <a:off x="5094806" y="1509460"/>
            <a:ext cx="5573200" cy="392556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JukeBox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Stack&lt;String&gt; songs = new Stack&lt;String&gt;();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songs.push</a:t>
            </a:r>
            <a:r>
              <a:rPr lang="en-US" sz="1400" dirty="0">
                <a:latin typeface="Consolas" panose="020B0609020204030204" pitchFamily="49" charset="0"/>
              </a:rPr>
              <a:t>("Cemetery Gates");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songs.push</a:t>
            </a:r>
            <a:r>
              <a:rPr lang="en-US" sz="1400" dirty="0">
                <a:latin typeface="Consolas" panose="020B0609020204030204" pitchFamily="49" charset="0"/>
              </a:rPr>
              <a:t>("Cowboys From Hell");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songs.push</a:t>
            </a:r>
            <a:r>
              <a:rPr lang="en-US" sz="1400" dirty="0">
                <a:latin typeface="Consolas" panose="020B0609020204030204" pitchFamily="49" charset="0"/>
              </a:rPr>
              <a:t>("Crazy Train");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while (!</a:t>
            </a:r>
            <a:r>
              <a:rPr lang="en-US" sz="1400" dirty="0" err="1">
                <a:latin typeface="Consolas" panose="020B0609020204030204" pitchFamily="49" charset="0"/>
              </a:rPr>
              <a:t>songs.empty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("[" + </a:t>
            </a:r>
            <a:r>
              <a:rPr lang="en-US" sz="1400" dirty="0" err="1">
                <a:latin typeface="Consolas" panose="020B0609020204030204" pitchFamily="49" charset="0"/>
              </a:rPr>
              <a:t>songs.pop</a:t>
            </a:r>
            <a:r>
              <a:rPr lang="en-US" sz="1400" dirty="0">
                <a:latin typeface="Consolas" panose="020B0609020204030204" pitchFamily="49" charset="0"/>
              </a:rPr>
              <a:t>() + "]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182264-2DF6-452C-9E54-0C9A2D48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30721"/>
              </p:ext>
            </p:extLst>
          </p:nvPr>
        </p:nvGraphicFramePr>
        <p:xfrm>
          <a:off x="4733063" y="1509460"/>
          <a:ext cx="361742" cy="39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2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B91BC92-DBF7-4FF3-8B7E-82D9F595EA3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02111" y="3301376"/>
            <a:ext cx="392874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JukeBox.java</a:t>
            </a:r>
            <a:endParaRPr lang="en-US" altLang="ja-JP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C73E6-96A8-4999-8BB2-18EB7AC80669}"/>
              </a:ext>
            </a:extLst>
          </p:cNvPr>
          <p:cNvSpPr txBox="1"/>
          <p:nvPr/>
        </p:nvSpPr>
        <p:spPr>
          <a:xfrm>
            <a:off x="4397203" y="5791295"/>
            <a:ext cx="6270803" cy="2636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[Crazy Train]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EA36A59-CCDE-40D1-B2FB-D784A2C5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740" y="5476123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8BF14-61EC-4F29-8B0A-D4C232ED8E45}"/>
              </a:ext>
            </a:extLst>
          </p:cNvPr>
          <p:cNvSpPr txBox="1">
            <a:spLocks/>
          </p:cNvSpPr>
          <p:nvPr/>
        </p:nvSpPr>
        <p:spPr>
          <a:xfrm>
            <a:off x="913794" y="6170947"/>
            <a:ext cx="10353762" cy="4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Stacks are also often implemented as lists.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B465C-2327-4EC5-B7F0-D51F8D489B8E}"/>
              </a:ext>
            </a:extLst>
          </p:cNvPr>
          <p:cNvSpPr/>
          <p:nvPr/>
        </p:nvSpPr>
        <p:spPr>
          <a:xfrm>
            <a:off x="1381246" y="5679310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4F812-059E-4195-9803-124F13D13FE6}"/>
              </a:ext>
            </a:extLst>
          </p:cNvPr>
          <p:cNvSpPr/>
          <p:nvPr/>
        </p:nvSpPr>
        <p:spPr>
          <a:xfrm>
            <a:off x="1984136" y="5679310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CFH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FFFDA3-F533-458D-8D9C-272A59A3F9D4}"/>
              </a:ext>
            </a:extLst>
          </p:cNvPr>
          <p:cNvSpPr/>
          <p:nvPr/>
        </p:nvSpPr>
        <p:spPr>
          <a:xfrm>
            <a:off x="2587026" y="5679310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CG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50A224FE-6037-4AEA-A342-48968209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58" y="5773530"/>
            <a:ext cx="615974" cy="25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Front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695E96CB-1C7D-426F-9215-DCB591CCD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3" y="5772631"/>
            <a:ext cx="5736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Back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0DA80C-2188-421D-96BF-2BC483566751}"/>
              </a:ext>
            </a:extLst>
          </p:cNvPr>
          <p:cNvSpPr txBox="1"/>
          <p:nvPr/>
        </p:nvSpPr>
        <p:spPr>
          <a:xfrm>
            <a:off x="5555897" y="5760938"/>
            <a:ext cx="1807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[Cowboys From Hell]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78D0A-D54A-4951-A5E8-4FC77F327AFE}"/>
              </a:ext>
            </a:extLst>
          </p:cNvPr>
          <p:cNvSpPr txBox="1"/>
          <p:nvPr/>
        </p:nvSpPr>
        <p:spPr>
          <a:xfrm>
            <a:off x="7239566" y="5760937"/>
            <a:ext cx="161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[Cemetery Gates]</a:t>
            </a:r>
          </a:p>
        </p:txBody>
      </p:sp>
    </p:spTree>
    <p:extLst>
      <p:ext uri="{BB962C8B-B14F-4D97-AF65-F5344CB8AC3E}">
        <p14:creationId xmlns:p14="http://schemas.microsoft.com/office/powerpoint/2010/main" val="40623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3" grpId="0" animBg="1"/>
      <p:bldP spid="14" grpId="0"/>
      <p:bldP spid="10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A52D-058D-43F4-9D7F-E21E47E1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960608"/>
          </a:xfrm>
        </p:spPr>
        <p:txBody>
          <a:bodyPr/>
          <a:lstStyle/>
          <a:p>
            <a:r>
              <a:rPr lang="en-US" dirty="0"/>
              <a:t>Deques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17E6-4F30-4D51-A222-B25F9AFF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6026"/>
            <a:ext cx="10353762" cy="521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deque</a:t>
            </a:r>
            <a:r>
              <a:rPr lang="en-US" dirty="0"/>
              <a:t> is a double-ended queue – it acts like both a stack and a queue: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C8602E-AAE9-43F7-94B8-BB0CBAE662A9}"/>
              </a:ext>
            </a:extLst>
          </p:cNvPr>
          <p:cNvSpPr txBox="1">
            <a:spLocks/>
          </p:cNvSpPr>
          <p:nvPr/>
        </p:nvSpPr>
        <p:spPr>
          <a:xfrm>
            <a:off x="1476749" y="1506283"/>
            <a:ext cx="2385336" cy="41821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Deque (V)</a:t>
            </a:r>
          </a:p>
          <a:p>
            <a:r>
              <a:rPr lang="en-US" dirty="0"/>
              <a:t>Push behavior</a:t>
            </a:r>
            <a:endParaRPr lang="en-US" b="1" i="1" dirty="0"/>
          </a:p>
          <a:p>
            <a:r>
              <a:rPr lang="en-US" dirty="0"/>
              <a:t>Pop behavior</a:t>
            </a:r>
          </a:p>
          <a:p>
            <a:r>
              <a:rPr lang="en-US" dirty="0"/>
              <a:t>Enqueue</a:t>
            </a:r>
          </a:p>
          <a:p>
            <a:r>
              <a:rPr lang="en-US" dirty="0"/>
              <a:t>Dequeue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r>
              <a:rPr lang="en-US" dirty="0"/>
              <a:t>Linked List Deque</a:t>
            </a:r>
          </a:p>
          <a:p>
            <a:pPr marL="0" indent="0">
              <a:buNone/>
            </a:pPr>
            <a:r>
              <a:rPr lang="en-US" dirty="0"/>
              <a:t>Array Deque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AD421-FBFD-4CCD-B8B8-76CCDFD9DA35}"/>
              </a:ext>
            </a:extLst>
          </p:cNvPr>
          <p:cNvSpPr txBox="1"/>
          <p:nvPr/>
        </p:nvSpPr>
        <p:spPr>
          <a:xfrm>
            <a:off x="4940688" y="1509460"/>
            <a:ext cx="5864305" cy="417899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JukeBox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Deque&lt;String&gt; songs = new </a:t>
            </a:r>
            <a:r>
              <a:rPr lang="en-US" sz="1400" dirty="0" err="1">
                <a:latin typeface="Consolas" panose="020B0609020204030204" pitchFamily="49" charset="0"/>
              </a:rPr>
              <a:t>LinkedList</a:t>
            </a:r>
            <a:r>
              <a:rPr lang="en-US" sz="1400" dirty="0">
                <a:latin typeface="Consolas" panose="020B0609020204030204" pitchFamily="49" charset="0"/>
              </a:rPr>
              <a:t>&lt;String&gt;();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("Smells Like Nirvana");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songs.push</a:t>
            </a:r>
            <a:r>
              <a:rPr lang="en-US" sz="1400" dirty="0">
                <a:latin typeface="Consolas" panose="020B0609020204030204" pitchFamily="49" charset="0"/>
              </a:rPr>
              <a:t>("Amish Paradise");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Livin</a:t>
            </a:r>
            <a:r>
              <a:rPr lang="en-US" sz="1400" dirty="0">
                <a:latin typeface="Consolas" panose="020B0609020204030204" pitchFamily="49" charset="0"/>
              </a:rPr>
              <a:t>' In The Fridge");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("[" + </a:t>
            </a:r>
            <a:r>
              <a:rPr lang="en-US" sz="1400" dirty="0" err="1">
                <a:latin typeface="Consolas" panose="020B0609020204030204" pitchFamily="49" charset="0"/>
              </a:rPr>
              <a:t>songs.removeLast</a:t>
            </a:r>
            <a:r>
              <a:rPr lang="en-US" sz="1400" dirty="0">
                <a:latin typeface="Consolas" panose="020B0609020204030204" pitchFamily="49" charset="0"/>
              </a:rPr>
              <a:t>() + "]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("[" + </a:t>
            </a:r>
            <a:r>
              <a:rPr lang="en-US" sz="1400" dirty="0" err="1">
                <a:latin typeface="Consolas" panose="020B0609020204030204" pitchFamily="49" charset="0"/>
              </a:rPr>
              <a:t>songs.pop</a:t>
            </a:r>
            <a:r>
              <a:rPr lang="en-US" sz="1400" dirty="0">
                <a:latin typeface="Consolas" panose="020B0609020204030204" pitchFamily="49" charset="0"/>
              </a:rPr>
              <a:t>() + "]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("[" + </a:t>
            </a:r>
            <a:r>
              <a:rPr lang="en-US" sz="1400" dirty="0" err="1">
                <a:latin typeface="Consolas" panose="020B0609020204030204" pitchFamily="49" charset="0"/>
              </a:rPr>
              <a:t>songs.remove</a:t>
            </a:r>
            <a:r>
              <a:rPr lang="en-US" sz="1400" dirty="0">
                <a:latin typeface="Consolas" panose="020B0609020204030204" pitchFamily="49" charset="0"/>
              </a:rPr>
              <a:t>() + "]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182264-2DF6-452C-9E54-0C9A2D48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77439"/>
              </p:ext>
            </p:extLst>
          </p:nvPr>
        </p:nvGraphicFramePr>
        <p:xfrm>
          <a:off x="4575521" y="1509460"/>
          <a:ext cx="361742" cy="4178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1789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B91BC92-DBF7-4FF3-8B7E-82D9F595EA3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17851" y="3428093"/>
            <a:ext cx="41821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JukeBox.java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C73E6-96A8-4999-8BB2-18EB7AC80669}"/>
              </a:ext>
            </a:extLst>
          </p:cNvPr>
          <p:cNvSpPr txBox="1"/>
          <p:nvPr/>
        </p:nvSpPr>
        <p:spPr>
          <a:xfrm>
            <a:off x="4239661" y="6082396"/>
            <a:ext cx="6561908" cy="2636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Livin</a:t>
            </a:r>
            <a:r>
              <a:rPr lang="en-US" sz="1200" dirty="0">
                <a:latin typeface="Consolas" panose="020B0609020204030204" pitchFamily="49" charset="0"/>
              </a:rPr>
              <a:t>' In The Fridge]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EA36A59-CCDE-40D1-B2FB-D784A2C5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198" y="5767224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2C75F-A5BC-4962-AFC4-CDAD2993766B}"/>
              </a:ext>
            </a:extLst>
          </p:cNvPr>
          <p:cNvSpPr/>
          <p:nvPr/>
        </p:nvSpPr>
        <p:spPr>
          <a:xfrm>
            <a:off x="1381246" y="5852927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EC3D72-7D5A-4BD1-85EE-958C3FC2CD1A}"/>
              </a:ext>
            </a:extLst>
          </p:cNvPr>
          <p:cNvSpPr/>
          <p:nvPr/>
        </p:nvSpPr>
        <p:spPr>
          <a:xfrm>
            <a:off x="1984136" y="5852927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BB240-067A-49AF-BBE6-EA2792BD1C52}"/>
              </a:ext>
            </a:extLst>
          </p:cNvPr>
          <p:cNvSpPr/>
          <p:nvPr/>
        </p:nvSpPr>
        <p:spPr>
          <a:xfrm>
            <a:off x="2587026" y="5852927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LITF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4FA50417-AD82-4551-845C-3BE30DBC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58" y="5947147"/>
            <a:ext cx="615974" cy="25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Front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2083064-E995-472B-A209-ABEBF68B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3" y="5946248"/>
            <a:ext cx="5736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Back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19BEF4-0D53-4C52-86DD-095FE9136A86}"/>
              </a:ext>
            </a:extLst>
          </p:cNvPr>
          <p:cNvSpPr txBox="1"/>
          <p:nvPr/>
        </p:nvSpPr>
        <p:spPr>
          <a:xfrm>
            <a:off x="6156052" y="6050626"/>
            <a:ext cx="1807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[Amish Paradise]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EB160-C3EF-49F3-A643-319989AFBEB6}"/>
              </a:ext>
            </a:extLst>
          </p:cNvPr>
          <p:cNvSpPr txBox="1"/>
          <p:nvPr/>
        </p:nvSpPr>
        <p:spPr>
          <a:xfrm>
            <a:off x="7586807" y="6050626"/>
            <a:ext cx="195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[Smells Like Nirvana]</a:t>
            </a:r>
          </a:p>
        </p:txBody>
      </p:sp>
    </p:spTree>
    <p:extLst>
      <p:ext uri="{BB962C8B-B14F-4D97-AF65-F5344CB8AC3E}">
        <p14:creationId xmlns:p14="http://schemas.microsoft.com/office/powerpoint/2010/main" val="12410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A52D-058D-43F4-9D7F-E21E47E1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960608"/>
          </a:xfrm>
        </p:spPr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17E6-4F30-4D51-A222-B25F9AFF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0192"/>
            <a:ext cx="10353762" cy="521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dirty="0">
                <a:solidFill>
                  <a:srgbClr val="FFC000"/>
                </a:solidFill>
              </a:rPr>
              <a:t>array list</a:t>
            </a:r>
            <a:r>
              <a:rPr lang="en-US" dirty="0"/>
              <a:t> – also called a </a:t>
            </a:r>
            <a:r>
              <a:rPr lang="en-US" b="1" dirty="0">
                <a:solidFill>
                  <a:srgbClr val="FFC000"/>
                </a:solidFill>
              </a:rPr>
              <a:t>vector</a:t>
            </a:r>
            <a:r>
              <a:rPr lang="en-US" dirty="0"/>
              <a:t> – is a list that uses an array underneath: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AD421-FBFD-4CCD-B8B8-76CCDFD9DA35}"/>
              </a:ext>
            </a:extLst>
          </p:cNvPr>
          <p:cNvSpPr txBox="1"/>
          <p:nvPr/>
        </p:nvSpPr>
        <p:spPr>
          <a:xfrm>
            <a:off x="2635802" y="1598194"/>
            <a:ext cx="7455990" cy="392556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JukeBox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List&lt;String&gt; songs = new </a:t>
            </a:r>
            <a:r>
              <a:rPr lang="en-US" sz="1400" dirty="0" err="1">
                <a:latin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</a:rPr>
              <a:t>&lt;String&gt;();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("Cemetery Gates");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("Cowboys From Hell");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("Crazy Train");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while (!</a:t>
            </a:r>
            <a:r>
              <a:rPr lang="en-US" sz="1400" dirty="0" err="1">
                <a:latin typeface="Consolas" panose="020B0609020204030204" pitchFamily="49" charset="0"/>
              </a:rPr>
              <a:t>songs.isEmpty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("[" + </a:t>
            </a:r>
            <a:r>
              <a:rPr lang="en-US" sz="1400" dirty="0" err="1">
                <a:latin typeface="Consolas" panose="020B0609020204030204" pitchFamily="49" charset="0"/>
              </a:rPr>
              <a:t>songs.remove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songs.size</a:t>
            </a:r>
            <a:r>
              <a:rPr lang="en-US" sz="1400" dirty="0">
                <a:latin typeface="Consolas" panose="020B0609020204030204" pitchFamily="49" charset="0"/>
              </a:rPr>
              <a:t>() – 1) + "]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182264-2DF6-452C-9E54-0C9A2D48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45528"/>
              </p:ext>
            </p:extLst>
          </p:nvPr>
        </p:nvGraphicFramePr>
        <p:xfrm>
          <a:off x="2274059" y="1598194"/>
          <a:ext cx="361742" cy="39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2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B91BC92-DBF7-4FF3-8B7E-82D9F595EA3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3107" y="3390110"/>
            <a:ext cx="392874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JukeBox.java</a:t>
            </a:r>
            <a:endParaRPr lang="en-US" altLang="ja-JP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C73E6-96A8-4999-8BB2-18EB7AC80669}"/>
              </a:ext>
            </a:extLst>
          </p:cNvPr>
          <p:cNvSpPr txBox="1"/>
          <p:nvPr/>
        </p:nvSpPr>
        <p:spPr>
          <a:xfrm>
            <a:off x="5611207" y="5895461"/>
            <a:ext cx="4477728" cy="2636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[Crazy Train]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EA36A59-CCDE-40D1-B2FB-D784A2C5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44" y="5580289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B465C-2327-4EC5-B7F0-D51F8D489B8E}"/>
              </a:ext>
            </a:extLst>
          </p:cNvPr>
          <p:cNvSpPr/>
          <p:nvPr/>
        </p:nvSpPr>
        <p:spPr>
          <a:xfrm>
            <a:off x="2510369" y="5663916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4F812-059E-4195-9803-124F13D13FE6}"/>
              </a:ext>
            </a:extLst>
          </p:cNvPr>
          <p:cNvSpPr/>
          <p:nvPr/>
        </p:nvSpPr>
        <p:spPr>
          <a:xfrm>
            <a:off x="3019981" y="5663916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CFH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FFFDA3-F533-458D-8D9C-272A59A3F9D4}"/>
              </a:ext>
            </a:extLst>
          </p:cNvPr>
          <p:cNvSpPr/>
          <p:nvPr/>
        </p:nvSpPr>
        <p:spPr>
          <a:xfrm>
            <a:off x="3527101" y="5663916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CT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50A224FE-6037-4AEA-A342-48968209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81" y="5758136"/>
            <a:ext cx="615974" cy="25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Front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695E96CB-1C7D-426F-9215-DCB591CCD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15" y="5757237"/>
            <a:ext cx="5736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Back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0DA80C-2188-421D-96BF-2BC483566751}"/>
              </a:ext>
            </a:extLst>
          </p:cNvPr>
          <p:cNvSpPr txBox="1"/>
          <p:nvPr/>
        </p:nvSpPr>
        <p:spPr>
          <a:xfrm>
            <a:off x="6769901" y="5865104"/>
            <a:ext cx="1807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[Cowboys From Hell]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78D0A-D54A-4951-A5E8-4FC77F327AFE}"/>
              </a:ext>
            </a:extLst>
          </p:cNvPr>
          <p:cNvSpPr txBox="1"/>
          <p:nvPr/>
        </p:nvSpPr>
        <p:spPr>
          <a:xfrm>
            <a:off x="8453570" y="5865103"/>
            <a:ext cx="163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[Cemetery Gates]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AD904A-5A62-40E0-AAD7-DF6E821D7586}"/>
              </a:ext>
            </a:extLst>
          </p:cNvPr>
          <p:cNvSpPr/>
          <p:nvPr/>
        </p:nvSpPr>
        <p:spPr>
          <a:xfrm>
            <a:off x="4033915" y="5663916"/>
            <a:ext cx="505427" cy="472044"/>
          </a:xfrm>
          <a:prstGeom prst="rect">
            <a:avLst/>
          </a:prstGeom>
          <a:solidFill>
            <a:srgbClr val="6600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1EF7AC4-AB05-459D-AA5C-AF29002FD25C}"/>
              </a:ext>
            </a:extLst>
          </p:cNvPr>
          <p:cNvSpPr/>
          <p:nvPr/>
        </p:nvSpPr>
        <p:spPr>
          <a:xfrm>
            <a:off x="8015261" y="2581275"/>
            <a:ext cx="2966518" cy="2157029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">
            <a:extLst>
              <a:ext uri="{FF2B5EF4-FFF2-40B4-BE49-F238E27FC236}">
                <a16:creationId xmlns:a16="http://schemas.microsoft.com/office/drawing/2014/main" id="{378CC59B-396E-490A-B4A2-0999AB15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163" y="4738304"/>
            <a:ext cx="30396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CD65F-5CFE-40AD-ADE2-E24DC763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5258"/>
            <a:ext cx="10353761" cy="1326321"/>
          </a:xfrm>
        </p:spPr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D1175F-787E-4546-8D6D-71E875F2EBED}"/>
              </a:ext>
            </a:extLst>
          </p:cNvPr>
          <p:cNvSpPr txBox="1">
            <a:spLocks/>
          </p:cNvSpPr>
          <p:nvPr/>
        </p:nvSpPr>
        <p:spPr>
          <a:xfrm>
            <a:off x="913795" y="946026"/>
            <a:ext cx="10353762" cy="52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linked list</a:t>
            </a:r>
            <a:r>
              <a:rPr lang="en-US" dirty="0"/>
              <a:t> is a list that is a series of </a:t>
            </a:r>
            <a:r>
              <a:rPr lang="en-US" b="1" dirty="0">
                <a:solidFill>
                  <a:srgbClr val="FFC000"/>
                </a:solidFill>
              </a:rPr>
              <a:t>nodes</a:t>
            </a:r>
            <a:r>
              <a:rPr lang="en-US" dirty="0"/>
              <a:t> connected by pointers (references):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021A9-D257-4527-A147-39E7A0904C56}"/>
              </a:ext>
            </a:extLst>
          </p:cNvPr>
          <p:cNvSpPr txBox="1"/>
          <p:nvPr/>
        </p:nvSpPr>
        <p:spPr>
          <a:xfrm>
            <a:off x="1912219" y="1509460"/>
            <a:ext cx="5894561" cy="392556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JukeBox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List&lt;String&gt; songs = new </a:t>
            </a:r>
            <a:r>
              <a:rPr lang="en-US" sz="1400" dirty="0" err="1">
                <a:latin typeface="Consolas" panose="020B0609020204030204" pitchFamily="49" charset="0"/>
              </a:rPr>
              <a:t>LinkedList</a:t>
            </a:r>
            <a:r>
              <a:rPr lang="en-US" sz="1400" dirty="0">
                <a:latin typeface="Consolas" panose="020B0609020204030204" pitchFamily="49" charset="0"/>
              </a:rPr>
              <a:t>&lt;String&gt;();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("Barbie Girl");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("Dancing Queen");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("I Need A Hero");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latin typeface="Consolas" panose="020B0609020204030204" pitchFamily="49" charset="0"/>
              </a:rPr>
              <a:t>songs.peek</a:t>
            </a:r>
            <a:r>
              <a:rPr lang="en-US" sz="1400" dirty="0">
                <a:latin typeface="Consolas" panose="020B0609020204030204" pitchFamily="49" charset="0"/>
              </a:rPr>
              <a:t>() != null)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("[" + </a:t>
            </a:r>
            <a:r>
              <a:rPr lang="en-US" sz="1400" dirty="0" err="1">
                <a:latin typeface="Consolas" panose="020B0609020204030204" pitchFamily="49" charset="0"/>
              </a:rPr>
              <a:t>songs.remove</a:t>
            </a:r>
            <a:r>
              <a:rPr lang="en-US" sz="1400" dirty="0">
                <a:latin typeface="Consolas" panose="020B0609020204030204" pitchFamily="49" charset="0"/>
              </a:rPr>
              <a:t>() + "]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A2E103-3A6C-4409-941F-830DB4E2A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45210"/>
              </p:ext>
            </p:extLst>
          </p:nvPr>
        </p:nvGraphicFramePr>
        <p:xfrm>
          <a:off x="1550477" y="1509460"/>
          <a:ext cx="361742" cy="39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2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3A7BB7F-9E82-47F6-86F9-5E09632F8B7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580475" y="3301376"/>
            <a:ext cx="392874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JukeBox.java</a:t>
            </a:r>
            <a:endParaRPr lang="en-US" altLang="ja-JP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FDC30-3CF6-4BF8-B329-AD328CB3360F}"/>
              </a:ext>
            </a:extLst>
          </p:cNvPr>
          <p:cNvSpPr txBox="1"/>
          <p:nvPr/>
        </p:nvSpPr>
        <p:spPr>
          <a:xfrm>
            <a:off x="1214618" y="5855776"/>
            <a:ext cx="6592162" cy="2636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[Barbie Girl]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B8332D5-EE19-4AC7-9C55-82D1FAB8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54" y="5517221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7D09F-F523-4EBC-AB0D-465BA422B71D}"/>
              </a:ext>
            </a:extLst>
          </p:cNvPr>
          <p:cNvSpPr/>
          <p:nvPr/>
        </p:nvSpPr>
        <p:spPr>
          <a:xfrm>
            <a:off x="8115977" y="3415288"/>
            <a:ext cx="505427" cy="4720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C5DCEB-E194-4D8D-9FF1-BCEC0E93A5F4}"/>
              </a:ext>
            </a:extLst>
          </p:cNvPr>
          <p:cNvSpPr/>
          <p:nvPr/>
        </p:nvSpPr>
        <p:spPr>
          <a:xfrm>
            <a:off x="9013556" y="3415288"/>
            <a:ext cx="505427" cy="4720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B74166-5A8E-41FD-A36E-F0AD750005AA}"/>
              </a:ext>
            </a:extLst>
          </p:cNvPr>
          <p:cNvSpPr/>
          <p:nvPr/>
        </p:nvSpPr>
        <p:spPr>
          <a:xfrm>
            <a:off x="9945224" y="3415288"/>
            <a:ext cx="505427" cy="4720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INAH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BFDACB6-A5D3-44E4-A4D7-C82DA8562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703" y="2696919"/>
            <a:ext cx="6159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Front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00F0BDA-9948-4B20-A197-57EC9EDA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135" y="2696918"/>
            <a:ext cx="5736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Back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5EA3A-BA0C-4720-8111-0C4DBBA06EF1}"/>
              </a:ext>
            </a:extLst>
          </p:cNvPr>
          <p:cNvSpPr txBox="1"/>
          <p:nvPr/>
        </p:nvSpPr>
        <p:spPr>
          <a:xfrm>
            <a:off x="2374796" y="5826251"/>
            <a:ext cx="151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[Dancing Queen]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ED304-1ACC-446D-90FD-D8A5EEF29792}"/>
              </a:ext>
            </a:extLst>
          </p:cNvPr>
          <p:cNvSpPr txBox="1"/>
          <p:nvPr/>
        </p:nvSpPr>
        <p:spPr>
          <a:xfrm>
            <a:off x="3720069" y="5826600"/>
            <a:ext cx="151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[I Need A Hero]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283CC-B3E9-416C-B3A6-BFAA3F12C44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21404" y="3651310"/>
            <a:ext cx="3921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2DAE5-86C7-4AB6-B37D-6BBF10A2B1EF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8368690" y="2973918"/>
            <a:ext cx="1" cy="4413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9A08DD-9EA0-4763-ACC9-2F6F415DB6B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518983" y="3651310"/>
            <a:ext cx="42624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9B9D76-B528-46EB-AF40-F3D6E6ECE4FC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10450651" y="3644551"/>
            <a:ext cx="139439" cy="67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">
            <a:extLst>
              <a:ext uri="{FF2B5EF4-FFF2-40B4-BE49-F238E27FC236}">
                <a16:creationId xmlns:a16="http://schemas.microsoft.com/office/drawing/2014/main" id="{1B695A10-6299-48E4-82B1-197250EA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090" y="3521440"/>
            <a:ext cx="4479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000" b="1" dirty="0">
                <a:ea typeface="MS Mincho" panose="02020609040205080304" pitchFamily="49" charset="-128"/>
                <a:cs typeface="Arial" panose="020B0604020202020204" pitchFamily="34" charset="0"/>
              </a:rPr>
              <a:t>null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DDE6E9-5EF9-470F-8E97-999C06F11650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10197937" y="2973917"/>
            <a:ext cx="1" cy="4413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873EA5-1604-4EB2-B46A-D83BF6339472}"/>
              </a:ext>
            </a:extLst>
          </p:cNvPr>
          <p:cNvCxnSpPr>
            <a:cxnSpLocks/>
            <a:stCxn id="15" idx="2"/>
            <a:endCxn id="28" idx="1"/>
          </p:cNvCxnSpPr>
          <p:nvPr/>
        </p:nvCxnSpPr>
        <p:spPr>
          <a:xfrm>
            <a:off x="8368690" y="2973918"/>
            <a:ext cx="2221400" cy="6706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8A2DCD-318A-402C-9E4F-690FA2341715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10197937" y="2973917"/>
            <a:ext cx="616133" cy="5475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134545-A01C-4DFF-A2A0-3C06C7B41D91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flipH="1">
            <a:off x="8368691" y="2973917"/>
            <a:ext cx="1829246" cy="4413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7498E2-069E-41EE-9027-230B9CE5E33A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8621404" y="3644551"/>
            <a:ext cx="1968686" cy="67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B28B8D-402C-4A1A-97E5-F1F79BD70F41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9518983" y="3644551"/>
            <a:ext cx="1071107" cy="67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FE50C9-A006-406D-910B-45FC28A00112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9266270" y="2973917"/>
            <a:ext cx="931667" cy="4413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48191A-7F0C-4AE7-BAC2-C33B0855EF7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368690" y="2973918"/>
            <a:ext cx="897580" cy="4413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ACF51C-B9C8-4926-AFA7-76EED2CBE06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368690" y="2973918"/>
            <a:ext cx="1829248" cy="4413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3" grpId="0"/>
      <p:bldP spid="6" grpId="0" animBg="1"/>
      <p:bldP spid="8" grpId="0" animBg="1"/>
      <p:bldP spid="9" grpId="0" animBg="1"/>
      <p:bldP spid="10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/>
      <p:bldP spid="18" grpId="0"/>
      <p:bldP spid="28" grpId="0"/>
      <p:bldP spid="28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10715</TotalTime>
  <Words>1060</Words>
  <Application>Microsoft Office PowerPoint</Application>
  <PresentationFormat>Widescreen</PresentationFormat>
  <Paragraphs>318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Mincho</vt:lpstr>
      <vt:lpstr>ＭＳ Ｐゴシック</vt:lpstr>
      <vt:lpstr>Arial</vt:lpstr>
      <vt:lpstr>Bookman Old Style</vt:lpstr>
      <vt:lpstr>Calibri</vt:lpstr>
      <vt:lpstr>Consolas</vt:lpstr>
      <vt:lpstr>Rockwell</vt:lpstr>
      <vt:lpstr>Damask</vt:lpstr>
      <vt:lpstr>Data Structures</vt:lpstr>
      <vt:lpstr>Abstract Data Types (ADT)</vt:lpstr>
      <vt:lpstr>Abstract Data Types (ADT)</vt:lpstr>
      <vt:lpstr>Queues (ADT)</vt:lpstr>
      <vt:lpstr>Stacks (ADT)</vt:lpstr>
      <vt:lpstr>Deques (ADT)</vt:lpstr>
      <vt:lpstr>Array Lists</vt:lpstr>
      <vt:lpstr>Linked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245</cp:revision>
  <dcterms:created xsi:type="dcterms:W3CDTF">2017-08-16T14:30:14Z</dcterms:created>
  <dcterms:modified xsi:type="dcterms:W3CDTF">2017-10-24T19:53:08Z</dcterms:modified>
</cp:coreProperties>
</file>