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89" r:id="rId3"/>
    <p:sldId id="290" r:id="rId4"/>
    <p:sldId id="292" r:id="rId5"/>
    <p:sldId id="294" r:id="rId6"/>
    <p:sldId id="293" r:id="rId7"/>
    <p:sldId id="29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0066"/>
    <a:srgbClr val="004000"/>
    <a:srgbClr val="002000"/>
    <a:srgbClr val="00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95" d="100"/>
          <a:sy n="95" d="100"/>
        </p:scale>
        <p:origin x="59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55DF-22C0-4ED8-A88F-3C780402F07E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99ECB-65E1-4E2F-9957-6862CF89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3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E8-4DF3-4B6F-9729-FDD0043B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884" y="0"/>
            <a:ext cx="10809723" cy="1237673"/>
          </a:xfrm>
        </p:spPr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519B76-526F-4CFB-8E5F-E3D72B20E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503" y="1565735"/>
            <a:ext cx="10366744" cy="1547956"/>
          </a:xfrm>
        </p:spPr>
        <p:txBody>
          <a:bodyPr>
            <a:normAutofit/>
          </a:bodyPr>
          <a:lstStyle/>
          <a:p>
            <a:r>
              <a:rPr lang="en-US" dirty="0"/>
              <a:t>"If it walks like a duck and it quacks like a duck, then it must be a duck.“</a:t>
            </a:r>
          </a:p>
          <a:p>
            <a:r>
              <a:rPr lang="en-US" dirty="0"/>
              <a:t>-Some computer scientist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66013D-D7E9-437F-8614-BA64EC353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549" y="2570864"/>
            <a:ext cx="6666901" cy="338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6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2A88-EAF8-4E93-8527-FAF2DC9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E877-A262-49FB-A847-77FC85BEF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866" y="2096064"/>
            <a:ext cx="7825920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Generic types</a:t>
            </a:r>
            <a:r>
              <a:rPr lang="en-US" dirty="0"/>
              <a:t> are compound types that use a generic definition: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LinkedList</a:t>
            </a:r>
            <a:r>
              <a:rPr lang="en-US" dirty="0"/>
              <a:t>&lt;T&gt;</a:t>
            </a:r>
          </a:p>
          <a:p>
            <a:r>
              <a:rPr lang="en-US" dirty="0" err="1"/>
              <a:t>HashMap</a:t>
            </a:r>
            <a:r>
              <a:rPr lang="en-US" dirty="0"/>
              <a:t>&lt;K,V&gt;</a:t>
            </a:r>
          </a:p>
          <a:p>
            <a:r>
              <a:rPr lang="en-US" dirty="0"/>
              <a:t>Queue&lt;V&gt;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 modern languages have generic support.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C90C08-9D35-4872-B85E-5811D34783E0}"/>
              </a:ext>
            </a:extLst>
          </p:cNvPr>
          <p:cNvSpPr/>
          <p:nvPr/>
        </p:nvSpPr>
        <p:spPr>
          <a:xfrm>
            <a:off x="5423116" y="3439703"/>
            <a:ext cx="935666" cy="8612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“Bob”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219ACD-0B99-4169-AA2A-4CA5490C1FA3}"/>
              </a:ext>
            </a:extLst>
          </p:cNvPr>
          <p:cNvSpPr/>
          <p:nvPr/>
        </p:nvSpPr>
        <p:spPr>
          <a:xfrm>
            <a:off x="6842271" y="3439704"/>
            <a:ext cx="935666" cy="8612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“Joe”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3B611-ED89-445E-8C5E-4F4B8312A436}"/>
              </a:ext>
            </a:extLst>
          </p:cNvPr>
          <p:cNvSpPr/>
          <p:nvPr/>
        </p:nvSpPr>
        <p:spPr>
          <a:xfrm>
            <a:off x="8291260" y="3439703"/>
            <a:ext cx="935666" cy="8612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“Ed”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B79BB7-C427-4DD4-AB60-8B114F625CA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7777937" y="3870322"/>
            <a:ext cx="513323" cy="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C1BEDE-2B7A-4397-AD9C-1839CF80C42D}"/>
              </a:ext>
            </a:extLst>
          </p:cNvPr>
          <p:cNvSpPr txBox="1"/>
          <p:nvPr/>
        </p:nvSpPr>
        <p:spPr>
          <a:xfrm>
            <a:off x="6239215" y="295925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LinkedList</a:t>
            </a:r>
            <a:r>
              <a:rPr lang="en-US" u="sng" dirty="0"/>
              <a:t>&lt;String&gt;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579AA3-6D04-473A-9BAD-8D28DCC323F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358782" y="3870322"/>
            <a:ext cx="483489" cy="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3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9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D623-03EB-49CA-8B5E-13BADA9C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3269"/>
            <a:ext cx="10353761" cy="1121064"/>
          </a:xfrm>
        </p:spPr>
        <p:txBody>
          <a:bodyPr/>
          <a:lstStyle/>
          <a:p>
            <a:r>
              <a:rPr lang="en-US" dirty="0"/>
              <a:t>Using Generic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C871-B49A-40A1-833B-CFE60225C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26289"/>
            <a:ext cx="10353762" cy="5846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declare a generic type, add the subtype(s)  to the type declaration between </a:t>
            </a:r>
            <a:r>
              <a:rPr lang="en-US" b="1" dirty="0">
                <a:solidFill>
                  <a:srgbClr val="00FF00"/>
                </a:solidFill>
                <a:latin typeface="Consolas" panose="020B0609020204030204" pitchFamily="49" charset="0"/>
              </a:rPr>
              <a:t>&lt;&gt;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56DCA-A8DB-4813-9196-2FA3F0469335}"/>
              </a:ext>
            </a:extLst>
          </p:cNvPr>
          <p:cNvSpPr txBox="1"/>
          <p:nvPr/>
        </p:nvSpPr>
        <p:spPr>
          <a:xfrm>
            <a:off x="3603577" y="1844013"/>
            <a:ext cx="5864305" cy="392556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java.util</a:t>
            </a:r>
            <a:r>
              <a:rPr lang="en-US" sz="1400" dirty="0">
                <a:latin typeface="Consolas" panose="020B0609020204030204" pitchFamily="49" charset="0"/>
              </a:rPr>
              <a:t>.*;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JukeBox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Queue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latin typeface="Consolas" panose="020B0609020204030204" pitchFamily="49" charset="0"/>
              </a:rPr>
              <a:t> songs = new </a:t>
            </a:r>
            <a:r>
              <a:rPr lang="en-US" sz="1400" dirty="0" err="1">
                <a:latin typeface="Consolas" panose="020B0609020204030204" pitchFamily="49" charset="0"/>
              </a:rPr>
              <a:t>LinkedList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songs.add</a:t>
            </a:r>
            <a:r>
              <a:rPr lang="en-US" sz="1400" dirty="0">
                <a:latin typeface="Consolas" panose="020B0609020204030204" pitchFamily="49" charset="0"/>
              </a:rPr>
              <a:t>("Barbie Girl");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songs.add</a:t>
            </a:r>
            <a:r>
              <a:rPr lang="en-US" sz="1400" dirty="0">
                <a:latin typeface="Consolas" panose="020B0609020204030204" pitchFamily="49" charset="0"/>
              </a:rPr>
              <a:t>("Dancing Queen");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songs.add</a:t>
            </a:r>
            <a:r>
              <a:rPr lang="en-US" sz="1400" dirty="0">
                <a:latin typeface="Consolas" panose="020B0609020204030204" pitchFamily="49" charset="0"/>
              </a:rPr>
              <a:t>("I Need A Hero");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while (</a:t>
            </a:r>
            <a:r>
              <a:rPr lang="en-US" sz="1400" dirty="0" err="1">
                <a:latin typeface="Consolas" panose="020B0609020204030204" pitchFamily="49" charset="0"/>
              </a:rPr>
              <a:t>songs.peek</a:t>
            </a:r>
            <a:r>
              <a:rPr lang="en-US" sz="1400" dirty="0">
                <a:latin typeface="Consolas" panose="020B0609020204030204" pitchFamily="49" charset="0"/>
              </a:rPr>
              <a:t>() != null)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("[" + </a:t>
            </a:r>
            <a:r>
              <a:rPr lang="en-US" sz="1400" dirty="0" err="1">
                <a:latin typeface="Consolas" panose="020B0609020204030204" pitchFamily="49" charset="0"/>
              </a:rPr>
              <a:t>songs.remove</a:t>
            </a:r>
            <a:r>
              <a:rPr lang="en-US" sz="1400" dirty="0">
                <a:latin typeface="Consolas" panose="020B0609020204030204" pitchFamily="49" charset="0"/>
              </a:rPr>
              <a:t>() + "]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38EEB1-8DA8-45DF-A0BC-FCF2D4A5D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601649"/>
              </p:ext>
            </p:extLst>
          </p:nvPr>
        </p:nvGraphicFramePr>
        <p:xfrm>
          <a:off x="3241835" y="1844013"/>
          <a:ext cx="361742" cy="3925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9255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F2259956-10E5-463C-9E9B-819266EEF03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110883" y="3635929"/>
            <a:ext cx="392874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JukeBox.java</a:t>
            </a:r>
            <a:endParaRPr lang="en-US" altLang="ja-JP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81ADE0-278D-4B57-A06C-69DEDD6D3013}"/>
              </a:ext>
            </a:extLst>
          </p:cNvPr>
          <p:cNvSpPr txBox="1"/>
          <p:nvPr/>
        </p:nvSpPr>
        <p:spPr>
          <a:xfrm>
            <a:off x="2905975" y="6125848"/>
            <a:ext cx="6561908" cy="26360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[Barbie Girl]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2894E1A-1474-4211-A157-BA92DE53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512" y="5810676"/>
            <a:ext cx="8666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C2CF8-A10D-4AB4-ABC4-E2649BC5EC85}"/>
              </a:ext>
            </a:extLst>
          </p:cNvPr>
          <p:cNvSpPr txBox="1"/>
          <p:nvPr/>
        </p:nvSpPr>
        <p:spPr>
          <a:xfrm>
            <a:off x="4066153" y="6096323"/>
            <a:ext cx="151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[Dancing Queen]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63F63-DCA3-4CF9-8346-98A53E2D28DB}"/>
              </a:ext>
            </a:extLst>
          </p:cNvPr>
          <p:cNvSpPr txBox="1"/>
          <p:nvPr/>
        </p:nvSpPr>
        <p:spPr>
          <a:xfrm>
            <a:off x="5411426" y="6096672"/>
            <a:ext cx="151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[I Need A Hero]</a:t>
            </a:r>
          </a:p>
        </p:txBody>
      </p:sp>
    </p:spTree>
    <p:extLst>
      <p:ext uri="{BB962C8B-B14F-4D97-AF65-F5344CB8AC3E}">
        <p14:creationId xmlns:p14="http://schemas.microsoft.com/office/powerpoint/2010/main" val="334029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1E64-705A-43B0-BD61-3EDC3A21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9890"/>
            <a:ext cx="10353761" cy="1326321"/>
          </a:xfrm>
        </p:spPr>
        <p:txBody>
          <a:bodyPr/>
          <a:lstStyle/>
          <a:p>
            <a:r>
              <a:rPr lang="en-US" dirty="0"/>
              <a:t>Creating Generic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2CA3-9027-4997-8437-DED4FC2CC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64556"/>
            <a:ext cx="10353762" cy="5222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create a generic class type, add the subtypes to the class declaration between </a:t>
            </a:r>
            <a:r>
              <a:rPr lang="en-US" b="1" dirty="0">
                <a:solidFill>
                  <a:srgbClr val="00FF00"/>
                </a:solidFill>
                <a:latin typeface="Consolas" panose="020B0609020204030204" pitchFamily="49" charset="0"/>
              </a:rPr>
              <a:t>&lt;&gt;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62D4D-6F88-4C50-9973-174F62A94B6E}"/>
              </a:ext>
            </a:extLst>
          </p:cNvPr>
          <p:cNvSpPr txBox="1"/>
          <p:nvPr/>
        </p:nvSpPr>
        <p:spPr>
          <a:xfrm>
            <a:off x="3599117" y="2071490"/>
            <a:ext cx="5864305" cy="372644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java.util</a:t>
            </a:r>
            <a:r>
              <a:rPr lang="en-US" sz="1400" dirty="0">
                <a:latin typeface="Consolas" panose="020B0609020204030204" pitchFamily="49" charset="0"/>
              </a:rPr>
              <a:t>.*;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Pair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&gt;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F first;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S second;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Pair(F _first, S _second)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first = _first;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second = _second;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F </a:t>
            </a:r>
            <a:r>
              <a:rPr lang="en-US" sz="1400" dirty="0" err="1">
                <a:latin typeface="Consolas" panose="020B0609020204030204" pitchFamily="49" charset="0"/>
              </a:rPr>
              <a:t>getFirst</a:t>
            </a:r>
            <a:r>
              <a:rPr lang="en-US" sz="1400" dirty="0">
                <a:latin typeface="Consolas" panose="020B0609020204030204" pitchFamily="49" charset="0"/>
              </a:rPr>
              <a:t>() { return first;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 </a:t>
            </a:r>
            <a:r>
              <a:rPr lang="en-US" sz="1400" dirty="0" err="1">
                <a:latin typeface="Consolas" panose="020B0609020204030204" pitchFamily="49" charset="0"/>
              </a:rPr>
              <a:t>getSecond</a:t>
            </a:r>
            <a:r>
              <a:rPr lang="en-US" sz="1400" dirty="0">
                <a:latin typeface="Consolas" panose="020B0609020204030204" pitchFamily="49" charset="0"/>
              </a:rPr>
              <a:t>() { return second;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7E8C88-2DD2-42D5-A81E-75E02DF59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693042"/>
              </p:ext>
            </p:extLst>
          </p:nvPr>
        </p:nvGraphicFramePr>
        <p:xfrm>
          <a:off x="3237375" y="2071490"/>
          <a:ext cx="361742" cy="3726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726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8E07565-F387-40B5-A36B-74FDEC53B70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207572" y="3762257"/>
            <a:ext cx="3726441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Pair.java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85982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4FB9-5EE0-47B1-A94A-2FD0B7D8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12240"/>
            <a:ext cx="10353761" cy="892098"/>
          </a:xfrm>
        </p:spPr>
        <p:txBody>
          <a:bodyPr/>
          <a:lstStyle/>
          <a:p>
            <a:r>
              <a:rPr lang="en-US" dirty="0"/>
              <a:t>Comparator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EA51-204A-4582-9C28-BF13DC91B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38503"/>
            <a:ext cx="10353762" cy="6114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Comparator&lt;&gt;</a:t>
            </a:r>
            <a:r>
              <a:rPr lang="en-US" dirty="0"/>
              <a:t> interface is built into Java and lets us sort objects: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15DF2-EB9E-4EC1-BD21-CF711B9E403B}"/>
              </a:ext>
            </a:extLst>
          </p:cNvPr>
          <p:cNvSpPr txBox="1"/>
          <p:nvPr/>
        </p:nvSpPr>
        <p:spPr>
          <a:xfrm>
            <a:off x="2981630" y="2182990"/>
            <a:ext cx="6853743" cy="304469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CharCompare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implements Comparator&lt;Character&gt;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compare(Character c1, Character c2)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if c1.getName().</a:t>
            </a:r>
            <a:r>
              <a:rPr lang="en-US" sz="1400" dirty="0" err="1">
                <a:latin typeface="Consolas" panose="020B0609020204030204" pitchFamily="49" charset="0"/>
              </a:rPr>
              <a:t>equalsIgnoreCase</a:t>
            </a:r>
            <a:r>
              <a:rPr lang="en-US" sz="1400" dirty="0">
                <a:latin typeface="Consolas" panose="020B0609020204030204" pitchFamily="49" charset="0"/>
              </a:rPr>
              <a:t>(c2.getName())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return 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else if (c1.getName().</a:t>
            </a:r>
            <a:r>
              <a:rPr lang="en-US" sz="1400" dirty="0" err="1">
                <a:latin typeface="Consolas" panose="020B0609020204030204" pitchFamily="49" charset="0"/>
              </a:rPr>
              <a:t>compareToIgnoreCase</a:t>
            </a:r>
            <a:r>
              <a:rPr lang="en-US" sz="1400" dirty="0">
                <a:latin typeface="Consolas" panose="020B0609020204030204" pitchFamily="49" charset="0"/>
              </a:rPr>
              <a:t>(c2.getName()) &gt; 0)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return 1;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else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return -1;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9E8213-2543-4A8E-936B-C697204AD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922516"/>
              </p:ext>
            </p:extLst>
          </p:nvPr>
        </p:nvGraphicFramePr>
        <p:xfrm>
          <a:off x="2628808" y="2182990"/>
          <a:ext cx="356633" cy="30446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633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0446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0601E127-7937-418B-AC4B-E6725A073E6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39877" y="3536061"/>
            <a:ext cx="3044697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Character</a:t>
            </a: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92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4FB9-5EE0-47B1-A94A-2FD0B7D8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12240"/>
            <a:ext cx="10353761" cy="892098"/>
          </a:xfrm>
        </p:spPr>
        <p:txBody>
          <a:bodyPr/>
          <a:lstStyle/>
          <a:p>
            <a:r>
              <a:rPr lang="en-US" dirty="0"/>
              <a:t>Comparable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EA51-204A-4582-9C28-BF13DC91B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35915"/>
            <a:ext cx="10353762" cy="6114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Comparable&lt;&gt;</a:t>
            </a:r>
            <a:r>
              <a:rPr lang="en-US" dirty="0"/>
              <a:t> interface allows an object to compare itself to another: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15DF2-EB9E-4EC1-BD21-CF711B9E403B}"/>
              </a:ext>
            </a:extLst>
          </p:cNvPr>
          <p:cNvSpPr txBox="1"/>
          <p:nvPr/>
        </p:nvSpPr>
        <p:spPr>
          <a:xfrm>
            <a:off x="3646235" y="2062562"/>
            <a:ext cx="5649426" cy="4480992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Character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implements Comparable&lt;Character&gt;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protected String name = "Some Character";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protected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</a:rPr>
              <a:t>getName</a:t>
            </a:r>
            <a:r>
              <a:rPr lang="en-US" sz="1400" dirty="0">
                <a:latin typeface="Consolas" panose="020B0609020204030204" pitchFamily="49" charset="0"/>
              </a:rPr>
              <a:t>() { …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getLevel</a:t>
            </a:r>
            <a:r>
              <a:rPr lang="en-US" sz="1400" dirty="0">
                <a:latin typeface="Consolas" panose="020B0609020204030204" pitchFamily="49" charset="0"/>
              </a:rPr>
              <a:t>() { …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compareTo</a:t>
            </a:r>
            <a:r>
              <a:rPr lang="en-US" sz="1400" dirty="0">
                <a:latin typeface="Consolas" panose="020B0609020204030204" pitchFamily="49" charset="0"/>
              </a:rPr>
              <a:t>(Character other)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if </a:t>
            </a:r>
            <a:r>
              <a:rPr lang="en-US" sz="1400" dirty="0" err="1">
                <a:latin typeface="Consolas" panose="020B0609020204030204" pitchFamily="49" charset="0"/>
              </a:rPr>
              <a:t>name.equals</a:t>
            </a:r>
            <a:r>
              <a:rPr lang="en-US" sz="1400" dirty="0">
                <a:latin typeface="Consolas" panose="020B0609020204030204" pitchFamily="49" charset="0"/>
              </a:rPr>
              <a:t>(other.name)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return 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else if (</a:t>
            </a:r>
            <a:r>
              <a:rPr lang="en-US" sz="1400" dirty="0" err="1">
                <a:latin typeface="Consolas" panose="020B0609020204030204" pitchFamily="49" charset="0"/>
              </a:rPr>
              <a:t>name.compareTo</a:t>
            </a:r>
            <a:r>
              <a:rPr lang="en-US" sz="1400" dirty="0">
                <a:latin typeface="Consolas" panose="020B0609020204030204" pitchFamily="49" charset="0"/>
              </a:rPr>
              <a:t>(other.name) &gt; 0)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return 1;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else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return -1;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9E8213-2543-4A8E-936B-C697204AD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528632"/>
              </p:ext>
            </p:extLst>
          </p:nvPr>
        </p:nvGraphicFramePr>
        <p:xfrm>
          <a:off x="3293413" y="2062562"/>
          <a:ext cx="361740" cy="4480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0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4809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0601E127-7937-418B-AC4B-E6725A073E6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86335" y="4133780"/>
            <a:ext cx="4480992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Character</a:t>
            </a: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045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53CD-1500-433C-9B3D-67C3AD47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7C34-9ED5-458E-A869-8F679062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01242"/>
            <a:ext cx="10353762" cy="48209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FFC000"/>
                </a:solidFill>
              </a:rPr>
              <a:t>generic method</a:t>
            </a:r>
            <a:r>
              <a:rPr lang="en-US" dirty="0"/>
              <a:t> is a single method that can act on different types of data: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87DA7F-D196-4B5E-89F1-1DFF0EBA6780}"/>
              </a:ext>
            </a:extLst>
          </p:cNvPr>
          <p:cNvSpPr txBox="1"/>
          <p:nvPr/>
        </p:nvSpPr>
        <p:spPr>
          <a:xfrm>
            <a:off x="3405370" y="3101860"/>
            <a:ext cx="5801078" cy="180022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static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&lt;T extends Comparable&lt;T&gt;&gt; </a:t>
            </a:r>
            <a:r>
              <a:rPr lang="en-US" sz="1400" dirty="0">
                <a:latin typeface="Consolas" panose="020B0609020204030204" pitchFamily="49" charset="0"/>
              </a:rPr>
              <a:t>T max(T t1, T t2)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if (t1.compareTo(t2) &lt; 0)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return t2;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else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return t1;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8B9266-7C31-4405-A3D5-BAF658599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585069"/>
              </p:ext>
            </p:extLst>
          </p:nvPr>
        </p:nvGraphicFramePr>
        <p:xfrm>
          <a:off x="3052548" y="3101860"/>
          <a:ext cx="361740" cy="1800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0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8002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04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11144</TotalTime>
  <Words>555</Words>
  <Application>Microsoft Office PowerPoint</Application>
  <PresentationFormat>Widescreen</PresentationFormat>
  <Paragraphs>155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MS Mincho</vt:lpstr>
      <vt:lpstr>ＭＳ Ｐゴシック</vt:lpstr>
      <vt:lpstr>Arial</vt:lpstr>
      <vt:lpstr>Bookman Old Style</vt:lpstr>
      <vt:lpstr>Calibri</vt:lpstr>
      <vt:lpstr>Consolas</vt:lpstr>
      <vt:lpstr>Rockwell</vt:lpstr>
      <vt:lpstr>Damask</vt:lpstr>
      <vt:lpstr>Generics</vt:lpstr>
      <vt:lpstr>Generic Types</vt:lpstr>
      <vt:lpstr>Using Generic Types</vt:lpstr>
      <vt:lpstr>Creating Generic Types</vt:lpstr>
      <vt:lpstr>Comparator Interface</vt:lpstr>
      <vt:lpstr>Comparable Interface</vt:lpstr>
      <vt:lpstr>Generic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Blanchard, Jeremiah J</dc:creator>
  <cp:lastModifiedBy>Jeremiah Blanchard</cp:lastModifiedBy>
  <cp:revision>279</cp:revision>
  <dcterms:created xsi:type="dcterms:W3CDTF">2017-08-16T14:30:14Z</dcterms:created>
  <dcterms:modified xsi:type="dcterms:W3CDTF">2017-11-16T20:27:47Z</dcterms:modified>
</cp:coreProperties>
</file>