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2"/>
  </p:notesMasterIdLst>
  <p:sldIdLst>
    <p:sldId id="277" r:id="rId2"/>
    <p:sldId id="311" r:id="rId3"/>
    <p:sldId id="314" r:id="rId4"/>
    <p:sldId id="318" r:id="rId5"/>
    <p:sldId id="312" r:id="rId6"/>
    <p:sldId id="315" r:id="rId7"/>
    <p:sldId id="316" r:id="rId8"/>
    <p:sldId id="317" r:id="rId9"/>
    <p:sldId id="313" r:id="rId10"/>
    <p:sldId id="262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9781" autoAdjust="0"/>
  </p:normalViewPr>
  <p:slideViewPr>
    <p:cSldViewPr snapToGrid="0">
      <p:cViewPr varScale="1">
        <p:scale>
          <a:sx n="79" d="100"/>
          <a:sy n="79" d="100"/>
        </p:scale>
        <p:origin x="91" y="18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AAC71-A325-46F3-BA6F-DBF0674AF0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3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AAC71-A325-46F3-BA6F-DBF0674AF0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3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AAC71-A325-46F3-BA6F-DBF0674AF0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7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 (2D/3D; Maps/Levels)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AAC71-A325-46F3-BA6F-DBF0674AF0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5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AAC71-A325-46F3-BA6F-DBF0674AF0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05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AAC71-A325-46F3-BA6F-DBF0674AF0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69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(interest/attention/arousal curves)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AAC71-A325-46F3-BA6F-DBF0674AF0E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5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879105" y="4801845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subtitled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861352"/>
            <a:ext cx="10719547" cy="783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7" y="1678476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44805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2400"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rgbClr val="FFC000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8" y="559398"/>
            <a:ext cx="11254683" cy="713591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815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>
                <a:latin typeface="Garamond" panose="02020404030301010803" pitchFamily="18" charset="0"/>
              </a:defRPr>
            </a:lvl1pPr>
            <a:lvl2pPr>
              <a:defRPr b="0" i="0">
                <a:latin typeface="Garamond" panose="02020404030301010803" pitchFamily="18" charset="0"/>
              </a:defRPr>
            </a:lvl2pPr>
            <a:lvl3pPr>
              <a:defRPr b="0" i="0">
                <a:latin typeface="Garamond" panose="02020404030301010803" pitchFamily="18" charset="0"/>
              </a:defRPr>
            </a:lvl3pPr>
            <a:lvl4pPr>
              <a:defRPr b="0" i="0">
                <a:latin typeface="Garamond" panose="02020404030301010803" pitchFamily="18" charset="0"/>
              </a:defRPr>
            </a:lvl4pPr>
            <a:lvl5pPr>
              <a:defRPr b="0" i="0"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>
                <a:latin typeface="Garamond" panose="020204040303010108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400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63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ame-studies.wikia.com/wiki/Interest_Curve" TargetMode="External"/><Relationship Id="rId2" Type="http://schemas.openxmlformats.org/officeDocument/2006/relationships/hyperlink" Target="http://www.scientificleaders.com/presentation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uidi.net/thre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Crafting Meaningful Interactive Experiences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Design Fundamentals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5DED9C1-7866-42B9-BC68-0DB39A714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8803" y="2424018"/>
            <a:ext cx="2994388" cy="246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47C02F5A-0A44-4501-9374-99FB62FC2349}"/>
              </a:ext>
            </a:extLst>
          </p:cNvPr>
          <p:cNvSpPr txBox="1">
            <a:spLocks/>
          </p:cNvSpPr>
          <p:nvPr/>
        </p:nvSpPr>
        <p:spPr>
          <a:xfrm>
            <a:off x="702194" y="2211234"/>
            <a:ext cx="10787607" cy="35021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◦"/>
              <a:defRPr sz="14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itchFamily="18" charset="2"/>
              <a:buChar char=""/>
              <a:defRPr sz="14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sz="14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J. Schell. 2008. 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The Art of Game Design: A Book of Lenses.</a:t>
            </a:r>
            <a:b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CRC Press.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Garamond" panose="02020404030301010803" pitchFamily="18" charset="0"/>
              </a:rPr>
              <a:t>Syncat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 Scientific Leadership. 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How to Give Successful Oral Presentations.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Garamond" panose="020204040303010108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http://www.scientificleaders.com/presentations</a:t>
            </a:r>
            <a:endParaRPr lang="en-US" sz="3200" dirty="0">
              <a:solidFill>
                <a:srgbClr val="00B0F0"/>
              </a:solidFill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Game studies Wiki. 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Interest Curve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.</a:t>
            </a:r>
            <a:b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3200" dirty="0">
                <a:solidFill>
                  <a:srgbClr val="00B0F0"/>
                </a:solidFill>
                <a:latin typeface="Garamond" panose="020204040303010108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http://game-studies.wikia.com/wiki/Interest_Curve</a:t>
            </a:r>
            <a:endParaRPr lang="en-US" sz="3200" dirty="0">
              <a:solidFill>
                <a:srgbClr val="00B0F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F727D0B-F4DF-4AC7-9E06-1E2DF73D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1144614"/>
            <a:ext cx="11254683" cy="71359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2390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8702C6-0A4C-4FCA-BBED-3D510F9BB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535374"/>
            <a:ext cx="10711543" cy="4647062"/>
          </a:xfrm>
        </p:spPr>
        <p:txBody>
          <a:bodyPr>
            <a:normAutofit fontScale="85000" lnSpcReduction="20000"/>
          </a:bodyPr>
          <a:lstStyle/>
          <a:p>
            <a:r>
              <a:rPr lang="en-US" sz="3200" u="sng" dirty="0"/>
              <a:t>Games have a few primary features. They…</a:t>
            </a:r>
          </a:p>
          <a:p>
            <a:pPr lvl="1"/>
            <a:r>
              <a:rPr lang="en-US" dirty="0"/>
              <a:t> Are a form of </a:t>
            </a:r>
            <a:r>
              <a:rPr lang="en-US" b="1" dirty="0">
                <a:solidFill>
                  <a:srgbClr val="00B050"/>
                </a:solidFill>
              </a:rPr>
              <a:t>play</a:t>
            </a:r>
            <a:r>
              <a:rPr lang="en-US" dirty="0"/>
              <a:t> (intrinsic: pleasure / enjoyment)</a:t>
            </a:r>
          </a:p>
          <a:p>
            <a:pPr lvl="1"/>
            <a:r>
              <a:rPr lang="en-US" dirty="0"/>
              <a:t> Have a set of </a:t>
            </a:r>
            <a:r>
              <a:rPr lang="en-US" b="1" dirty="0">
                <a:solidFill>
                  <a:srgbClr val="00B050"/>
                </a:solidFill>
              </a:rPr>
              <a:t>rules</a:t>
            </a:r>
            <a:r>
              <a:rPr lang="en-US" dirty="0"/>
              <a:t> the provide structure for the play</a:t>
            </a:r>
          </a:p>
          <a:p>
            <a:pPr lvl="1"/>
            <a:r>
              <a:rPr lang="en-US" dirty="0"/>
              <a:t> Involve some form of </a:t>
            </a:r>
            <a:r>
              <a:rPr lang="en-US" b="1" dirty="0">
                <a:solidFill>
                  <a:srgbClr val="00B050"/>
                </a:solidFill>
              </a:rPr>
              <a:t>conflict</a:t>
            </a:r>
            <a:r>
              <a:rPr lang="en-US" dirty="0"/>
              <a:t> (with others and/or environment)</a:t>
            </a:r>
          </a:p>
          <a:p>
            <a:pPr lvl="1"/>
            <a:r>
              <a:rPr lang="en-US" dirty="0"/>
              <a:t> Have one or more </a:t>
            </a:r>
            <a:r>
              <a:rPr lang="en-US" b="1" dirty="0">
                <a:solidFill>
                  <a:srgbClr val="00B050"/>
                </a:solidFill>
              </a:rPr>
              <a:t>goals</a:t>
            </a:r>
            <a:r>
              <a:rPr lang="en-US" dirty="0"/>
              <a:t> the player seeks to attain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u="sng" dirty="0"/>
              <a:t>Games are distinct from other activities we engage in:</a:t>
            </a:r>
          </a:p>
          <a:p>
            <a:pPr lvl="1"/>
            <a:r>
              <a:rPr lang="en-US" dirty="0"/>
              <a:t> Work (extrinsic: money / power)</a:t>
            </a:r>
          </a:p>
          <a:p>
            <a:pPr lvl="1"/>
            <a:r>
              <a:rPr lang="en-US" dirty="0"/>
              <a:t> Toys (freeform - no goals / rules / conflict)</a:t>
            </a:r>
          </a:p>
          <a:p>
            <a:pPr lvl="1"/>
            <a:r>
              <a:rPr lang="en-US" dirty="0"/>
              <a:t> Puzzles* (no rules / conflict)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Some argue that </a:t>
            </a:r>
            <a:r>
              <a:rPr lang="en-US" i="1" dirty="0"/>
              <a:t>Minecraft</a:t>
            </a:r>
            <a:r>
              <a:rPr lang="en-US" dirty="0"/>
              <a:t> and </a:t>
            </a:r>
            <a:r>
              <a:rPr lang="en-US" i="1" dirty="0"/>
              <a:t>Terraria</a:t>
            </a:r>
            <a:r>
              <a:rPr lang="en-US" dirty="0"/>
              <a:t> are game platforms (not ‘merely’ games).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DE54F5-F26F-4B23-B8A8-79E7DFD5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69181"/>
            <a:ext cx="11254683" cy="691606"/>
          </a:xfrm>
        </p:spPr>
        <p:txBody>
          <a:bodyPr/>
          <a:lstStyle/>
          <a:p>
            <a:r>
              <a:rPr lang="en-US" dirty="0"/>
              <a:t>What’s in a Game?</a:t>
            </a:r>
          </a:p>
        </p:txBody>
      </p:sp>
    </p:spTree>
    <p:extLst>
      <p:ext uri="{BB962C8B-B14F-4D97-AF65-F5344CB8AC3E}">
        <p14:creationId xmlns:p14="http://schemas.microsoft.com/office/powerpoint/2010/main" val="405814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270025-6D63-4FF5-AEFB-8366AF0F9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214" y="1236809"/>
            <a:ext cx="9031571" cy="22322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u="sng" dirty="0"/>
              <a:t>A few major elements are present in most modern games:</a:t>
            </a:r>
          </a:p>
          <a:p>
            <a:pPr lvl="1"/>
            <a:r>
              <a:rPr lang="en-US" dirty="0"/>
              <a:t> What is needed to play (</a:t>
            </a:r>
            <a:r>
              <a:rPr lang="en-US" b="1" dirty="0">
                <a:solidFill>
                  <a:srgbClr val="00B050"/>
                </a:solidFill>
              </a:rPr>
              <a:t>technology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Rules / abilities / structure (</a:t>
            </a:r>
            <a:r>
              <a:rPr lang="en-US" b="1" dirty="0">
                <a:solidFill>
                  <a:srgbClr val="00B050"/>
                </a:solidFill>
              </a:rPr>
              <a:t>mechanics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The way that the game unfolds in play (</a:t>
            </a:r>
            <a:r>
              <a:rPr lang="en-US" b="1" dirty="0">
                <a:solidFill>
                  <a:srgbClr val="00B050"/>
                </a:solidFill>
              </a:rPr>
              <a:t>story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How the game looks / sounds / feels (</a:t>
            </a:r>
            <a:r>
              <a:rPr lang="en-US" b="1" dirty="0">
                <a:solidFill>
                  <a:srgbClr val="00B050"/>
                </a:solidFill>
              </a:rPr>
              <a:t>aesthetics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54D52A-6F42-44F6-9E89-E525DEE6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5" y="392194"/>
            <a:ext cx="11254683" cy="691606"/>
          </a:xfrm>
        </p:spPr>
        <p:txBody>
          <a:bodyPr/>
          <a:lstStyle/>
          <a:p>
            <a:r>
              <a:rPr lang="en-US" dirty="0"/>
              <a:t>Video Game Design Elements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C3E4D22-EC54-4DF9-ADEB-015B3C3277C6}"/>
              </a:ext>
            </a:extLst>
          </p:cNvPr>
          <p:cNvSpPr txBox="1">
            <a:spLocks/>
          </p:cNvSpPr>
          <p:nvPr/>
        </p:nvSpPr>
        <p:spPr>
          <a:xfrm>
            <a:off x="955828" y="5930746"/>
            <a:ext cx="10280336" cy="567908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en-US" dirty="0"/>
              <a:t>Each interacts with the others to construct the player’s experience.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62DC03-EC7D-4BC2-A227-9111D3DD74A7}"/>
              </a:ext>
            </a:extLst>
          </p:cNvPr>
          <p:cNvSpPr/>
          <p:nvPr/>
        </p:nvSpPr>
        <p:spPr>
          <a:xfrm>
            <a:off x="5676452" y="3810702"/>
            <a:ext cx="2156347" cy="567908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aesthetics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E833A1-3B26-407E-89BE-5095D2B79237}"/>
              </a:ext>
            </a:extLst>
          </p:cNvPr>
          <p:cNvSpPr/>
          <p:nvPr/>
        </p:nvSpPr>
        <p:spPr>
          <a:xfrm>
            <a:off x="2957259" y="4818797"/>
            <a:ext cx="2156347" cy="567908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FA9A77-83B9-46C8-94A9-D03EE1739AAC}"/>
              </a:ext>
            </a:extLst>
          </p:cNvPr>
          <p:cNvSpPr/>
          <p:nvPr/>
        </p:nvSpPr>
        <p:spPr>
          <a:xfrm>
            <a:off x="2957259" y="3810702"/>
            <a:ext cx="2156347" cy="567908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story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AD0220-8C24-42C1-99F0-794C34DCBC3C}"/>
              </a:ext>
            </a:extLst>
          </p:cNvPr>
          <p:cNvSpPr/>
          <p:nvPr/>
        </p:nvSpPr>
        <p:spPr>
          <a:xfrm>
            <a:off x="5676452" y="4818797"/>
            <a:ext cx="2156347" cy="567908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mechanics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895FE-1CF7-483B-81A9-3855D7C8BABE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4797816" y="4295442"/>
            <a:ext cx="1194426" cy="606523"/>
          </a:xfrm>
          <a:prstGeom prst="straightConnector1">
            <a:avLst/>
          </a:prstGeom>
          <a:ln>
            <a:solidFill>
              <a:srgbClr val="FFFF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B6F67D-C789-4F64-B5FB-8FD321ADE279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H="1">
            <a:off x="5113606" y="4094656"/>
            <a:ext cx="562846" cy="0"/>
          </a:xfrm>
          <a:prstGeom prst="straightConnector1">
            <a:avLst/>
          </a:prstGeom>
          <a:ln>
            <a:solidFill>
              <a:srgbClr val="FFFF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1A3348-BE8F-456A-A78A-A94ECF3AF8FE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6754626" y="4378610"/>
            <a:ext cx="0" cy="440187"/>
          </a:xfrm>
          <a:prstGeom prst="straightConnector1">
            <a:avLst/>
          </a:prstGeom>
          <a:ln>
            <a:solidFill>
              <a:srgbClr val="FFFF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C69A8-F51E-438E-9C02-C28F38EBFAA9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4035433" y="4378610"/>
            <a:ext cx="0" cy="440187"/>
          </a:xfrm>
          <a:prstGeom prst="straightConnector1">
            <a:avLst/>
          </a:prstGeom>
          <a:ln>
            <a:solidFill>
              <a:srgbClr val="FFFF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F49BAB-6066-49BB-8030-7F33032700BF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5113606" y="5102751"/>
            <a:ext cx="562846" cy="0"/>
          </a:xfrm>
          <a:prstGeom prst="straightConnector1">
            <a:avLst/>
          </a:prstGeom>
          <a:ln>
            <a:solidFill>
              <a:srgbClr val="FFFF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03A63A-83B9-4FD0-84A0-115A55B45E2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797816" y="4295442"/>
            <a:ext cx="1194426" cy="606523"/>
          </a:xfrm>
          <a:prstGeom prst="straightConnector1">
            <a:avLst/>
          </a:prstGeom>
          <a:ln>
            <a:solidFill>
              <a:srgbClr val="FFFF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1333D6D-0EE5-42CF-B215-E7254657E466}"/>
              </a:ext>
            </a:extLst>
          </p:cNvPr>
          <p:cNvGrpSpPr/>
          <p:nvPr/>
        </p:nvGrpSpPr>
        <p:grpSpPr>
          <a:xfrm>
            <a:off x="8115598" y="4145958"/>
            <a:ext cx="2266351" cy="451962"/>
            <a:chOff x="8866231" y="4166430"/>
            <a:chExt cx="2266351" cy="451962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8DBEDC65-8FB6-4A85-8F47-34E591E6E79E}"/>
                </a:ext>
              </a:extLst>
            </p:cNvPr>
            <p:cNvSpPr/>
            <p:nvPr/>
          </p:nvSpPr>
          <p:spPr>
            <a:xfrm rot="13966048">
              <a:off x="9927288" y="3399793"/>
              <a:ext cx="227960" cy="2182628"/>
            </a:xfrm>
            <a:prstGeom prst="downArrow">
              <a:avLst>
                <a:gd name="adj1" fmla="val 26158"/>
                <a:gd name="adj2" fmla="val 86144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ontent Placeholder 1">
              <a:extLst>
                <a:ext uri="{FF2B5EF4-FFF2-40B4-BE49-F238E27FC236}">
                  <a16:creationId xmlns:a16="http://schemas.microsoft.com/office/drawing/2014/main" id="{14DF6DF2-24A1-41D9-AA07-7E1863BC3513}"/>
                </a:ext>
              </a:extLst>
            </p:cNvPr>
            <p:cNvSpPr txBox="1">
              <a:spLocks/>
            </p:cNvSpPr>
            <p:nvPr/>
          </p:nvSpPr>
          <p:spPr>
            <a:xfrm rot="19366048">
              <a:off x="8866231" y="4166430"/>
              <a:ext cx="1946969" cy="451962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bg1"/>
                </a:buClr>
                <a:buSzPct val="100000"/>
                <a:buFont typeface="Tw Cen MT" panose="020B0602020104020603" pitchFamily="34" charset="0"/>
                <a:buChar char=" "/>
                <a:defRPr sz="3600" b="0" i="0" kern="1200">
                  <a:solidFill>
                    <a:schemeClr val="bg1"/>
                  </a:solidFill>
                  <a:latin typeface="Garamond" panose="02020404030301010803" pitchFamily="18" charset="0"/>
                  <a:ea typeface="+mn-ea"/>
                  <a:cs typeface="Calibri" panose="020F0502020204030204" pitchFamily="34" charset="0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FFC000"/>
                </a:buClr>
                <a:buFont typeface="Wingdings" panose="05000000000000000000" pitchFamily="2" charset="2"/>
                <a:buChar char="§"/>
                <a:defRPr sz="3200" b="0" i="0" kern="1200">
                  <a:solidFill>
                    <a:schemeClr val="bg1"/>
                  </a:solidFill>
                  <a:latin typeface="Garamond" panose="02020404030301010803" pitchFamily="18" charset="0"/>
                  <a:ea typeface="+mn-ea"/>
                  <a:cs typeface="Calibri" panose="020F0502020204030204" pitchFamily="34" charset="0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bg1"/>
                </a:buClr>
                <a:buFont typeface="Arial" panose="020B0604020202020204" pitchFamily="34" charset="0"/>
                <a:buChar char="◦"/>
                <a:defRPr sz="2400" b="0" i="0" kern="1200">
                  <a:solidFill>
                    <a:schemeClr val="bg1"/>
                  </a:solidFill>
                  <a:latin typeface="Garamond" panose="02020404030301010803" pitchFamily="18" charset="0"/>
                  <a:ea typeface="+mn-ea"/>
                  <a:cs typeface="Calibri" panose="020F0502020204030204" pitchFamily="34" charset="0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bg1"/>
                </a:buClr>
                <a:buFont typeface="Wingdings 3" pitchFamily="18" charset="2"/>
                <a:buChar char=""/>
                <a:defRPr sz="2400" b="0" i="0" kern="1200">
                  <a:solidFill>
                    <a:schemeClr val="bg1"/>
                  </a:solidFill>
                  <a:latin typeface="Garamond" panose="02020404030301010803" pitchFamily="18" charset="0"/>
                  <a:ea typeface="+mn-ea"/>
                  <a:cs typeface="Calibri" panose="020F0502020204030204" pitchFamily="34" charset="0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bg1"/>
                </a:buClr>
                <a:buFont typeface="Calibri" panose="020F0502020204030204" pitchFamily="34" charset="0"/>
                <a:buChar char="−"/>
                <a:defRPr sz="2400" b="0" i="0" kern="1200">
                  <a:solidFill>
                    <a:schemeClr val="bg1"/>
                  </a:solidFill>
                  <a:latin typeface="Garamond" panose="02020404030301010803" pitchFamily="18" charset="0"/>
                  <a:ea typeface="+mn-ea"/>
                  <a:cs typeface="Calibri" panose="020F0502020204030204" pitchFamily="34" charset="0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Tw Cen MT" panose="020B0602020104020603" pitchFamily="34" charset="0"/>
                <a:buNone/>
              </a:pPr>
              <a:r>
                <a:rPr lang="en-US" sz="2800" dirty="0"/>
                <a:t>More Visible</a:t>
              </a:r>
            </a:p>
          </p:txBody>
        </p:sp>
      </p:grp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AAF8AE1C-95BC-45BF-B964-CDDC651DA6E1}"/>
              </a:ext>
            </a:extLst>
          </p:cNvPr>
          <p:cNvSpPr txBox="1">
            <a:spLocks/>
          </p:cNvSpPr>
          <p:nvPr/>
        </p:nvSpPr>
        <p:spPr>
          <a:xfrm>
            <a:off x="1435507" y="3868675"/>
            <a:ext cx="1445264" cy="45196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Tw Cen MT" panose="020B0602020104020603" pitchFamily="34" charset="0"/>
              <a:buNone/>
            </a:pPr>
            <a:r>
              <a:rPr lang="en-US" sz="2400" dirty="0"/>
              <a:t>Experience</a:t>
            </a:r>
          </a:p>
        </p:txBody>
      </p:sp>
      <p:sp>
        <p:nvSpPr>
          <p:cNvPr id="69" name="Content Placeholder 1">
            <a:extLst>
              <a:ext uri="{FF2B5EF4-FFF2-40B4-BE49-F238E27FC236}">
                <a16:creationId xmlns:a16="http://schemas.microsoft.com/office/drawing/2014/main" id="{7BDDCDBB-19D8-4F2F-93A7-FCB06DB9AF77}"/>
              </a:ext>
            </a:extLst>
          </p:cNvPr>
          <p:cNvSpPr txBox="1">
            <a:spLocks/>
          </p:cNvSpPr>
          <p:nvPr/>
        </p:nvSpPr>
        <p:spPr>
          <a:xfrm>
            <a:off x="1430276" y="4876770"/>
            <a:ext cx="1445264" cy="45196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Tw Cen MT" panose="020B0602020104020603" pitchFamily="34" charset="0"/>
              <a:buNone/>
            </a:pPr>
            <a:r>
              <a:rPr lang="en-US" sz="2400" dirty="0"/>
              <a:t>Function</a:t>
            </a:r>
          </a:p>
        </p:txBody>
      </p:sp>
      <p:sp>
        <p:nvSpPr>
          <p:cNvPr id="80" name="Content Placeholder 1">
            <a:extLst>
              <a:ext uri="{FF2B5EF4-FFF2-40B4-BE49-F238E27FC236}">
                <a16:creationId xmlns:a16="http://schemas.microsoft.com/office/drawing/2014/main" id="{F1FB2582-F629-41AC-97C3-F1C854C5A113}"/>
              </a:ext>
            </a:extLst>
          </p:cNvPr>
          <p:cNvSpPr txBox="1">
            <a:spLocks/>
          </p:cNvSpPr>
          <p:nvPr/>
        </p:nvSpPr>
        <p:spPr>
          <a:xfrm>
            <a:off x="3312800" y="5382050"/>
            <a:ext cx="1445264" cy="45196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en-US" sz="2400" dirty="0"/>
              <a:t>Context</a:t>
            </a:r>
          </a:p>
        </p:txBody>
      </p:sp>
      <p:sp>
        <p:nvSpPr>
          <p:cNvPr id="81" name="Content Placeholder 1">
            <a:extLst>
              <a:ext uri="{FF2B5EF4-FFF2-40B4-BE49-F238E27FC236}">
                <a16:creationId xmlns:a16="http://schemas.microsoft.com/office/drawing/2014/main" id="{D566040A-CEED-43F0-8B9C-D22D0300F3A1}"/>
              </a:ext>
            </a:extLst>
          </p:cNvPr>
          <p:cNvSpPr txBox="1">
            <a:spLocks/>
          </p:cNvSpPr>
          <p:nvPr/>
        </p:nvSpPr>
        <p:spPr>
          <a:xfrm>
            <a:off x="6031993" y="5382050"/>
            <a:ext cx="1445264" cy="45196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en-US" sz="2400" dirty="0"/>
              <a:t>Interaction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0BA803-B53D-4AE8-A64A-74A6BC9DA52B}"/>
              </a:ext>
            </a:extLst>
          </p:cNvPr>
          <p:cNvCxnSpPr>
            <a:cxnSpLocks/>
          </p:cNvCxnSpPr>
          <p:nvPr/>
        </p:nvCxnSpPr>
        <p:spPr>
          <a:xfrm>
            <a:off x="2916484" y="3643952"/>
            <a:ext cx="0" cy="17946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68DD34B-1A6B-4BCD-8A18-91182CAF60F6}"/>
              </a:ext>
            </a:extLst>
          </p:cNvPr>
          <p:cNvCxnSpPr>
            <a:cxnSpLocks/>
          </p:cNvCxnSpPr>
          <p:nvPr/>
        </p:nvCxnSpPr>
        <p:spPr>
          <a:xfrm>
            <a:off x="2916484" y="5438632"/>
            <a:ext cx="516981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0D35CAF-FAC7-47A5-8421-53373AA7792A}"/>
              </a:ext>
            </a:extLst>
          </p:cNvPr>
          <p:cNvGrpSpPr/>
          <p:nvPr/>
        </p:nvGrpSpPr>
        <p:grpSpPr>
          <a:xfrm>
            <a:off x="8403148" y="4598002"/>
            <a:ext cx="2278823" cy="489000"/>
            <a:chOff x="9153781" y="4618474"/>
            <a:chExt cx="2278823" cy="489000"/>
          </a:xfrm>
        </p:grpSpPr>
        <p:sp>
          <p:nvSpPr>
            <p:cNvPr id="89" name="Arrow: Down 88">
              <a:extLst>
                <a:ext uri="{FF2B5EF4-FFF2-40B4-BE49-F238E27FC236}">
                  <a16:creationId xmlns:a16="http://schemas.microsoft.com/office/drawing/2014/main" id="{B9F0FE07-A202-474D-BCD7-26A3E186325F}"/>
                </a:ext>
              </a:extLst>
            </p:cNvPr>
            <p:cNvSpPr/>
            <p:nvPr/>
          </p:nvSpPr>
          <p:spPr>
            <a:xfrm rot="3166048">
              <a:off x="10131115" y="3641140"/>
              <a:ext cx="227960" cy="2182628"/>
            </a:xfrm>
            <a:prstGeom prst="downArrow">
              <a:avLst>
                <a:gd name="adj1" fmla="val 26158"/>
                <a:gd name="adj2" fmla="val 86144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ontent Placeholder 1">
              <a:extLst>
                <a:ext uri="{FF2B5EF4-FFF2-40B4-BE49-F238E27FC236}">
                  <a16:creationId xmlns:a16="http://schemas.microsoft.com/office/drawing/2014/main" id="{E9451248-9824-4A2E-BF04-9F287E45B3D4}"/>
                </a:ext>
              </a:extLst>
            </p:cNvPr>
            <p:cNvSpPr txBox="1">
              <a:spLocks/>
            </p:cNvSpPr>
            <p:nvPr/>
          </p:nvSpPr>
          <p:spPr>
            <a:xfrm rot="19366048">
              <a:off x="9485635" y="4655512"/>
              <a:ext cx="1946969" cy="451962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bg1"/>
                </a:buClr>
                <a:buSzPct val="100000"/>
                <a:buFont typeface="Tw Cen MT" panose="020B0602020104020603" pitchFamily="34" charset="0"/>
                <a:buChar char=" "/>
                <a:defRPr sz="3600" b="0" i="0" kern="1200">
                  <a:solidFill>
                    <a:schemeClr val="bg1"/>
                  </a:solidFill>
                  <a:latin typeface="Garamond" panose="02020404030301010803" pitchFamily="18" charset="0"/>
                  <a:ea typeface="+mn-ea"/>
                  <a:cs typeface="Calibri" panose="020F0502020204030204" pitchFamily="34" charset="0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FFC000"/>
                </a:buClr>
                <a:buFont typeface="Wingdings" panose="05000000000000000000" pitchFamily="2" charset="2"/>
                <a:buChar char="§"/>
                <a:defRPr sz="3200" b="0" i="0" kern="1200">
                  <a:solidFill>
                    <a:schemeClr val="bg1"/>
                  </a:solidFill>
                  <a:latin typeface="Garamond" panose="02020404030301010803" pitchFamily="18" charset="0"/>
                  <a:ea typeface="+mn-ea"/>
                  <a:cs typeface="Calibri" panose="020F0502020204030204" pitchFamily="34" charset="0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bg1"/>
                </a:buClr>
                <a:buFont typeface="Arial" panose="020B0604020202020204" pitchFamily="34" charset="0"/>
                <a:buChar char="◦"/>
                <a:defRPr sz="2400" b="0" i="0" kern="1200">
                  <a:solidFill>
                    <a:schemeClr val="bg1"/>
                  </a:solidFill>
                  <a:latin typeface="Garamond" panose="02020404030301010803" pitchFamily="18" charset="0"/>
                  <a:ea typeface="+mn-ea"/>
                  <a:cs typeface="Calibri" panose="020F0502020204030204" pitchFamily="34" charset="0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bg1"/>
                </a:buClr>
                <a:buFont typeface="Wingdings 3" pitchFamily="18" charset="2"/>
                <a:buChar char=""/>
                <a:defRPr sz="2400" b="0" i="0" kern="1200">
                  <a:solidFill>
                    <a:schemeClr val="bg1"/>
                  </a:solidFill>
                  <a:latin typeface="Garamond" panose="02020404030301010803" pitchFamily="18" charset="0"/>
                  <a:ea typeface="+mn-ea"/>
                  <a:cs typeface="Calibri" panose="020F0502020204030204" pitchFamily="34" charset="0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bg1"/>
                </a:buClr>
                <a:buFont typeface="Calibri" panose="020F0502020204030204" pitchFamily="34" charset="0"/>
                <a:buChar char="−"/>
                <a:defRPr sz="2400" b="0" i="0" kern="1200">
                  <a:solidFill>
                    <a:schemeClr val="bg1"/>
                  </a:solidFill>
                  <a:latin typeface="Garamond" panose="02020404030301010803" pitchFamily="18" charset="0"/>
                  <a:ea typeface="+mn-ea"/>
                  <a:cs typeface="Calibri" panose="020F0502020204030204" pitchFamily="34" charset="0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Tw Cen MT" panose="020B0602020104020603" pitchFamily="34" charset="0"/>
                <a:buNone/>
              </a:pPr>
              <a:r>
                <a:rPr lang="en-US" sz="2800" dirty="0"/>
                <a:t>Less Visible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9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 animBg="1"/>
      <p:bldP spid="6" grpId="0" animBg="1"/>
      <p:bldP spid="7" grpId="0" animBg="1"/>
      <p:bldP spid="8" grpId="0" animBg="1"/>
      <p:bldP spid="29" grpId="0"/>
      <p:bldP spid="69" grpId="0"/>
      <p:bldP spid="80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8FEECA-BEEA-425E-94C4-8255917F7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591" y="1600454"/>
            <a:ext cx="10300813" cy="2295981"/>
          </a:xfrm>
        </p:spPr>
        <p:txBody>
          <a:bodyPr/>
          <a:lstStyle/>
          <a:p>
            <a:r>
              <a:rPr lang="en-US" sz="3200" u="sng" dirty="0"/>
              <a:t>Technology includes all of the materials we need for the game:</a:t>
            </a:r>
          </a:p>
          <a:p>
            <a:pPr lvl="1"/>
            <a:r>
              <a:rPr lang="en-US" dirty="0"/>
              <a:t> Hardware (game console, controllers)</a:t>
            </a:r>
          </a:p>
          <a:p>
            <a:pPr lvl="1"/>
            <a:r>
              <a:rPr lang="en-US" dirty="0"/>
              <a:t> Software (game libraries / engines)</a:t>
            </a:r>
          </a:p>
          <a:p>
            <a:pPr lvl="1"/>
            <a:r>
              <a:rPr lang="en-US" dirty="0"/>
              <a:t> Physical props (game cards, ‘golf club’ mounts,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24BF09-BB0E-4F1C-8313-D9BC660D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BD0B61C-11AD-4282-9572-41C97A3171D8}"/>
              </a:ext>
            </a:extLst>
          </p:cNvPr>
          <p:cNvSpPr txBox="1">
            <a:spLocks/>
          </p:cNvSpPr>
          <p:nvPr/>
        </p:nvSpPr>
        <p:spPr>
          <a:xfrm>
            <a:off x="818656" y="5533285"/>
            <a:ext cx="10554681" cy="100399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>
              <a:buFont typeface="Wingdings" panose="05000000000000000000" pitchFamily="2" charset="2"/>
              <a:buNone/>
            </a:pPr>
            <a:r>
              <a:rPr lang="en-US" dirty="0"/>
              <a:t>Technology can introduce novel features and can facilitate other elements, but can also limit them.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834837-EB39-4A50-B915-A590CDD69AA3}"/>
              </a:ext>
            </a:extLst>
          </p:cNvPr>
          <p:cNvGrpSpPr/>
          <p:nvPr/>
        </p:nvGrpSpPr>
        <p:grpSpPr>
          <a:xfrm>
            <a:off x="2037657" y="3796033"/>
            <a:ext cx="1522541" cy="1545115"/>
            <a:chOff x="2638548" y="3712431"/>
            <a:chExt cx="1522541" cy="15451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874879-677F-4105-8E7B-B253D0E08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3339" y="3733546"/>
              <a:ext cx="1047750" cy="1524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DC0C82-F822-46B4-9E0E-F9D59256E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8548" y="3712431"/>
              <a:ext cx="416633" cy="148136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885F95B-9305-4F71-81C6-8D4F28CE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123" y="3796033"/>
            <a:ext cx="1545115" cy="154511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BB7D8FE-6C9E-402F-9555-A52E9B9FEF6C}"/>
              </a:ext>
            </a:extLst>
          </p:cNvPr>
          <p:cNvGrpSpPr/>
          <p:nvPr/>
        </p:nvGrpSpPr>
        <p:grpSpPr>
          <a:xfrm>
            <a:off x="8631804" y="3558121"/>
            <a:ext cx="1808865" cy="1879096"/>
            <a:chOff x="7642730" y="3519314"/>
            <a:chExt cx="1808865" cy="1879096"/>
          </a:xfrm>
        </p:grpSpPr>
        <p:pic>
          <p:nvPicPr>
            <p:cNvPr id="14" name="Picture 13" descr="A black sign with white letters&#10;&#10;Description automatically generated">
              <a:extLst>
                <a:ext uri="{FF2B5EF4-FFF2-40B4-BE49-F238E27FC236}">
                  <a16:creationId xmlns:a16="http://schemas.microsoft.com/office/drawing/2014/main" id="{4D267DB0-7822-4ADD-AAD4-374C4AC6F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2730" y="3519314"/>
              <a:ext cx="1808865" cy="135664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6F2468-A461-4944-804E-9C18BE88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7861" y="3945276"/>
              <a:ext cx="1438603" cy="1453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38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544AD6E-CB21-4A2F-8A29-9E8FAB9AA9F5}"/>
              </a:ext>
            </a:extLst>
          </p:cNvPr>
          <p:cNvSpPr txBox="1"/>
          <p:nvPr/>
        </p:nvSpPr>
        <p:spPr>
          <a:xfrm>
            <a:off x="700167" y="3810334"/>
            <a:ext cx="10669745" cy="203132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Example: Pac-Man</a:t>
            </a:r>
            <a:br>
              <a:rPr lang="en-US" b="1" u="sng" dirty="0">
                <a:solidFill>
                  <a:schemeClr val="bg1"/>
                </a:solidFill>
              </a:rPr>
            </a:br>
            <a:br>
              <a:rPr lang="en-US" b="1" u="sng" dirty="0">
                <a:solidFill>
                  <a:schemeClr val="bg1"/>
                </a:solidFill>
              </a:rPr>
            </a:br>
            <a:br>
              <a:rPr lang="en-US" b="1" u="sng" dirty="0">
                <a:solidFill>
                  <a:schemeClr val="bg1"/>
                </a:solidFill>
              </a:rPr>
            </a:br>
            <a:br>
              <a:rPr lang="en-US" b="1" u="sng" dirty="0">
                <a:solidFill>
                  <a:schemeClr val="bg1"/>
                </a:solidFill>
              </a:rPr>
            </a:br>
            <a:br>
              <a:rPr lang="en-US" b="1" u="sng" dirty="0">
                <a:solidFill>
                  <a:schemeClr val="bg1"/>
                </a:solidFill>
              </a:rPr>
            </a:br>
            <a:br>
              <a:rPr lang="en-US" b="1" u="sng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4B73F8-B079-40BE-8F23-E9241952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3" y="1196596"/>
            <a:ext cx="10711543" cy="2582584"/>
          </a:xfrm>
        </p:spPr>
        <p:txBody>
          <a:bodyPr>
            <a:noAutofit/>
          </a:bodyPr>
          <a:lstStyle/>
          <a:p>
            <a:r>
              <a:rPr lang="en-US" sz="3100" u="sng" dirty="0"/>
              <a:t>The mechanics determine the structure of the game:</a:t>
            </a:r>
          </a:p>
          <a:p>
            <a:pPr lvl="1"/>
            <a:r>
              <a:rPr lang="en-US" sz="3100" dirty="0"/>
              <a:t> Establish </a:t>
            </a:r>
            <a:r>
              <a:rPr lang="en-US" sz="3100" b="1" dirty="0">
                <a:solidFill>
                  <a:srgbClr val="00B050"/>
                </a:solidFill>
              </a:rPr>
              <a:t>rules</a:t>
            </a:r>
            <a:r>
              <a:rPr lang="en-US" sz="3100" dirty="0"/>
              <a:t> (abilities, limitations, requirements, prohibitions)</a:t>
            </a:r>
          </a:p>
          <a:p>
            <a:pPr lvl="1"/>
            <a:r>
              <a:rPr lang="en-US" sz="3100" dirty="0"/>
              <a:t> Define </a:t>
            </a:r>
            <a:r>
              <a:rPr lang="en-US" sz="3100" b="1" dirty="0">
                <a:solidFill>
                  <a:srgbClr val="00B050"/>
                </a:solidFill>
              </a:rPr>
              <a:t>goals</a:t>
            </a:r>
            <a:r>
              <a:rPr lang="en-US" sz="3100" dirty="0"/>
              <a:t> (objectives, win/loss conditions)</a:t>
            </a:r>
          </a:p>
          <a:p>
            <a:pPr lvl="1"/>
            <a:r>
              <a:rPr lang="en-US" sz="3100" dirty="0"/>
              <a:t> Dictate </a:t>
            </a:r>
            <a:r>
              <a:rPr lang="en-US" sz="3100" b="1" dirty="0">
                <a:solidFill>
                  <a:srgbClr val="00B050"/>
                </a:solidFill>
              </a:rPr>
              <a:t>progression</a:t>
            </a:r>
            <a:r>
              <a:rPr lang="en-US" sz="3100" dirty="0"/>
              <a:t> (layout of experience / flow)</a:t>
            </a:r>
          </a:p>
          <a:p>
            <a:pPr lvl="1"/>
            <a:r>
              <a:rPr lang="en-US" sz="3100" dirty="0"/>
              <a:t> Structure </a:t>
            </a:r>
            <a:r>
              <a:rPr lang="en-US" sz="3100" b="1" dirty="0">
                <a:solidFill>
                  <a:srgbClr val="00B050"/>
                </a:solidFill>
              </a:rPr>
              <a:t>interaction</a:t>
            </a:r>
            <a:r>
              <a:rPr lang="en-US" sz="3100" dirty="0"/>
              <a:t> with the game 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BF9693-F03B-4E06-BF99-D6AB5EA2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8" y="384364"/>
            <a:ext cx="11254683" cy="691606"/>
          </a:xfrm>
        </p:spPr>
        <p:txBody>
          <a:bodyPr/>
          <a:lstStyle/>
          <a:p>
            <a:r>
              <a:rPr lang="en-US" dirty="0"/>
              <a:t>Mechanics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9F4A66F-77ED-485A-BCB5-C99437F589C3}"/>
              </a:ext>
            </a:extLst>
          </p:cNvPr>
          <p:cNvSpPr txBox="1">
            <a:spLocks/>
          </p:cNvSpPr>
          <p:nvPr/>
        </p:nvSpPr>
        <p:spPr>
          <a:xfrm>
            <a:off x="44839" y="5902656"/>
            <a:ext cx="12102312" cy="69160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 algn="ctr">
              <a:buFont typeface="Wingdings" panose="05000000000000000000" pitchFamily="2" charset="2"/>
              <a:buNone/>
            </a:pPr>
            <a:r>
              <a:rPr lang="en-US" sz="3100" dirty="0"/>
              <a:t>Mechanics intimately connect to player decisions &amp; are constantly evolving!</a:t>
            </a:r>
          </a:p>
          <a:p>
            <a:pPr lvl="1"/>
            <a:endParaRPr lang="en-US" sz="3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500F5-E856-4342-A8D7-3465ABE4E685}"/>
              </a:ext>
            </a:extLst>
          </p:cNvPr>
          <p:cNvSpPr txBox="1"/>
          <p:nvPr/>
        </p:nvSpPr>
        <p:spPr>
          <a:xfrm>
            <a:off x="768094" y="4265922"/>
            <a:ext cx="6078143" cy="1477328"/>
          </a:xfrm>
          <a:prstGeom prst="rect">
            <a:avLst/>
          </a:prstGeom>
          <a:solidFill>
            <a:srgbClr val="05808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Rules</a:t>
            </a:r>
          </a:p>
          <a:p>
            <a:r>
              <a:rPr lang="en-US" dirty="0">
                <a:solidFill>
                  <a:schemeClr val="bg1"/>
                </a:solidFill>
              </a:rPr>
              <a:t>If player touches a non-vulnerable ghost, lose a life</a:t>
            </a:r>
          </a:p>
          <a:p>
            <a:r>
              <a:rPr lang="en-US" dirty="0">
                <a:solidFill>
                  <a:schemeClr val="bg1"/>
                </a:solidFill>
              </a:rPr>
              <a:t>If lives is zero, game is over</a:t>
            </a:r>
          </a:p>
          <a:p>
            <a:r>
              <a:rPr lang="en-US" dirty="0">
                <a:solidFill>
                  <a:schemeClr val="bg1"/>
                </a:solidFill>
              </a:rPr>
              <a:t>If player eats a power pellet, all ghosts become vulnerable</a:t>
            </a:r>
          </a:p>
          <a:p>
            <a:r>
              <a:rPr lang="en-US" dirty="0">
                <a:solidFill>
                  <a:schemeClr val="bg1"/>
                </a:solidFill>
              </a:rPr>
              <a:t>If all pellets have been eaten, go to next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10380-4971-4D13-A99D-06CDFB4127F7}"/>
              </a:ext>
            </a:extLst>
          </p:cNvPr>
          <p:cNvSpPr txBox="1"/>
          <p:nvPr/>
        </p:nvSpPr>
        <p:spPr>
          <a:xfrm>
            <a:off x="6956839" y="4265922"/>
            <a:ext cx="1674224" cy="1477328"/>
          </a:xfrm>
          <a:prstGeom prst="rect">
            <a:avLst/>
          </a:prstGeom>
          <a:solidFill>
            <a:srgbClr val="05808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Goals</a:t>
            </a:r>
          </a:p>
          <a:p>
            <a:r>
              <a:rPr lang="en-US" dirty="0">
                <a:solidFill>
                  <a:schemeClr val="bg1"/>
                </a:solidFill>
              </a:rPr>
              <a:t>Get high score</a:t>
            </a:r>
          </a:p>
          <a:p>
            <a:r>
              <a:rPr lang="en-US" dirty="0">
                <a:solidFill>
                  <a:schemeClr val="bg1"/>
                </a:solidFill>
              </a:rPr>
              <a:t>Eat ghosts</a:t>
            </a:r>
          </a:p>
          <a:p>
            <a:r>
              <a:rPr lang="en-US" dirty="0">
                <a:solidFill>
                  <a:schemeClr val="bg1"/>
                </a:solidFill>
              </a:rPr>
              <a:t>Eat fruit</a:t>
            </a:r>
          </a:p>
          <a:p>
            <a:r>
              <a:rPr lang="en-US" dirty="0">
                <a:solidFill>
                  <a:schemeClr val="bg1"/>
                </a:solidFill>
              </a:rPr>
              <a:t>Clear levels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BCC22-D8A3-4B17-821F-4F3793A7761B}"/>
              </a:ext>
            </a:extLst>
          </p:cNvPr>
          <p:cNvSpPr txBox="1"/>
          <p:nvPr/>
        </p:nvSpPr>
        <p:spPr>
          <a:xfrm>
            <a:off x="8741665" y="4265922"/>
            <a:ext cx="2560320" cy="646331"/>
          </a:xfrm>
          <a:prstGeom prst="rect">
            <a:avLst/>
          </a:prstGeom>
          <a:solidFill>
            <a:srgbClr val="05808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Progression</a:t>
            </a:r>
          </a:p>
          <a:p>
            <a:r>
              <a:rPr lang="en-US" dirty="0">
                <a:solidFill>
                  <a:schemeClr val="bg1"/>
                </a:solidFill>
              </a:rPr>
              <a:t>Levels / cut scenes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B97A1-3B0B-44B2-BF42-881B589281F4}"/>
              </a:ext>
            </a:extLst>
          </p:cNvPr>
          <p:cNvSpPr txBox="1"/>
          <p:nvPr/>
        </p:nvSpPr>
        <p:spPr>
          <a:xfrm>
            <a:off x="8741665" y="5096919"/>
            <a:ext cx="2560320" cy="646331"/>
          </a:xfrm>
          <a:prstGeom prst="rect">
            <a:avLst/>
          </a:prstGeom>
          <a:solidFill>
            <a:srgbClr val="05808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Interaction</a:t>
            </a:r>
          </a:p>
          <a:p>
            <a:r>
              <a:rPr lang="en-US" dirty="0">
                <a:solidFill>
                  <a:schemeClr val="bg1"/>
                </a:solidFill>
              </a:rPr>
              <a:t>Move up/down/left/right</a:t>
            </a:r>
          </a:p>
        </p:txBody>
      </p:sp>
    </p:spTree>
    <p:extLst>
      <p:ext uri="{BB962C8B-B14F-4D97-AF65-F5344CB8AC3E}">
        <p14:creationId xmlns:p14="http://schemas.microsoft.com/office/powerpoint/2010/main" val="7013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uiExpand="1" build="p"/>
      <p:bldP spid="5" grpId="0"/>
      <p:bldP spid="7" grpId="0" animBg="1"/>
      <p:bldP spid="8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4B73F8-B079-40BE-8F23-E9241952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470" y="1402561"/>
            <a:ext cx="10253049" cy="3660758"/>
          </a:xfrm>
        </p:spPr>
        <p:txBody>
          <a:bodyPr>
            <a:noAutofit/>
          </a:bodyPr>
          <a:lstStyle/>
          <a:p>
            <a:r>
              <a:rPr lang="en-US" sz="3100" u="sng" dirty="0"/>
              <a:t>Commonly, mechanics fall into these categories:</a:t>
            </a:r>
          </a:p>
          <a:p>
            <a:pPr lvl="1"/>
            <a:r>
              <a:rPr lang="en-US" sz="3100" dirty="0"/>
              <a:t> </a:t>
            </a:r>
            <a:r>
              <a:rPr lang="en-US" sz="3100" b="1" dirty="0">
                <a:solidFill>
                  <a:srgbClr val="00B050"/>
                </a:solidFill>
              </a:rPr>
              <a:t>Spaces</a:t>
            </a:r>
            <a:r>
              <a:rPr lang="en-US" sz="3100" dirty="0"/>
              <a:t> where the game takes place and their boundaries</a:t>
            </a:r>
          </a:p>
          <a:p>
            <a:pPr lvl="1"/>
            <a:r>
              <a:rPr lang="en-US" sz="3100" dirty="0"/>
              <a:t> </a:t>
            </a:r>
            <a:r>
              <a:rPr lang="en-US" sz="3100" b="1" dirty="0">
                <a:solidFill>
                  <a:srgbClr val="00B050"/>
                </a:solidFill>
              </a:rPr>
              <a:t>Objects</a:t>
            </a:r>
            <a:r>
              <a:rPr lang="en-US" sz="3100" dirty="0"/>
              <a:t> that have state (and often behavior)</a:t>
            </a:r>
          </a:p>
          <a:p>
            <a:pPr lvl="1"/>
            <a:r>
              <a:rPr lang="en-US" sz="3100" dirty="0"/>
              <a:t> </a:t>
            </a:r>
            <a:r>
              <a:rPr lang="en-US" sz="3100" b="1" dirty="0">
                <a:solidFill>
                  <a:srgbClr val="00B050"/>
                </a:solidFill>
              </a:rPr>
              <a:t>Actions</a:t>
            </a:r>
            <a:r>
              <a:rPr lang="en-US" sz="3100" dirty="0"/>
              <a:t> that change the game state</a:t>
            </a:r>
          </a:p>
          <a:p>
            <a:pPr lvl="1"/>
            <a:r>
              <a:rPr lang="en-US" sz="3100" b="1" dirty="0">
                <a:solidFill>
                  <a:srgbClr val="00B050"/>
                </a:solidFill>
              </a:rPr>
              <a:t> Rules</a:t>
            </a:r>
            <a:r>
              <a:rPr lang="en-US" sz="3100" dirty="0"/>
              <a:t> that define the spaces, objects, actions, and </a:t>
            </a:r>
            <a:r>
              <a:rPr lang="en-US" sz="3100" u="sng" dirty="0"/>
              <a:t>goals</a:t>
            </a:r>
          </a:p>
          <a:p>
            <a:pPr lvl="1"/>
            <a:r>
              <a:rPr lang="en-US" sz="3100" dirty="0"/>
              <a:t> </a:t>
            </a:r>
            <a:r>
              <a:rPr lang="en-US" sz="3100" b="1" dirty="0">
                <a:solidFill>
                  <a:srgbClr val="00B050"/>
                </a:solidFill>
              </a:rPr>
              <a:t>Skills</a:t>
            </a:r>
            <a:r>
              <a:rPr lang="en-US" sz="3100" dirty="0"/>
              <a:t> that players must learn and/or master to progress</a:t>
            </a:r>
          </a:p>
          <a:p>
            <a:pPr lvl="1"/>
            <a:r>
              <a:rPr lang="en-US" sz="3100" dirty="0"/>
              <a:t> </a:t>
            </a:r>
            <a:r>
              <a:rPr lang="en-US" sz="3100" b="1" dirty="0">
                <a:solidFill>
                  <a:srgbClr val="00B050"/>
                </a:solidFill>
              </a:rPr>
              <a:t>Chance</a:t>
            </a:r>
            <a:r>
              <a:rPr lang="en-US" sz="3100" dirty="0"/>
              <a:t> constructs that introduce uncertainty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BF9693-F03B-4E06-BF99-D6AB5EA2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5" y="517674"/>
            <a:ext cx="11254683" cy="691606"/>
          </a:xfrm>
        </p:spPr>
        <p:txBody>
          <a:bodyPr/>
          <a:lstStyle/>
          <a:p>
            <a:r>
              <a:rPr lang="en-US" dirty="0"/>
              <a:t>Mechanics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9F4A66F-77ED-485A-BCB5-C99437F589C3}"/>
              </a:ext>
            </a:extLst>
          </p:cNvPr>
          <p:cNvSpPr txBox="1">
            <a:spLocks/>
          </p:cNvSpPr>
          <p:nvPr/>
        </p:nvSpPr>
        <p:spPr>
          <a:xfrm>
            <a:off x="44838" y="5648720"/>
            <a:ext cx="12102312" cy="69160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 algn="ctr">
              <a:buNone/>
            </a:pPr>
            <a:r>
              <a:rPr lang="en-US" sz="3100" dirty="0"/>
              <a:t>Check out </a:t>
            </a:r>
            <a:r>
              <a:rPr lang="en-US" sz="3100" u="sng" dirty="0"/>
              <a:t>three-hundred</a:t>
            </a:r>
            <a:r>
              <a:rPr lang="en-US" sz="3100" dirty="0"/>
              <a:t> mechanics here: </a:t>
            </a:r>
            <a:r>
              <a:rPr lang="en-US" sz="3100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http://www.squidi.net/three/</a:t>
            </a:r>
            <a:endParaRPr lang="en-US" sz="31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1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ACD921-4C94-47DB-94BD-5EA55587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40" y="1164108"/>
            <a:ext cx="10983114" cy="2125384"/>
          </a:xfrm>
        </p:spPr>
        <p:txBody>
          <a:bodyPr/>
          <a:lstStyle/>
          <a:p>
            <a:r>
              <a:rPr lang="en-US" sz="3200" u="sng" dirty="0"/>
              <a:t>The story is the sequence of events that unfold in a game:</a:t>
            </a:r>
          </a:p>
          <a:p>
            <a:pPr lvl="1"/>
            <a:r>
              <a:rPr lang="en-US" dirty="0"/>
              <a:t> May or may not be narrative (e.g., Cookie-Clicker)</a:t>
            </a:r>
          </a:p>
          <a:p>
            <a:pPr lvl="1"/>
            <a:r>
              <a:rPr lang="en-US" dirty="0"/>
              <a:t> Should connect to gameplay mechanics &amp; overall theme</a:t>
            </a:r>
          </a:p>
          <a:p>
            <a:pPr lvl="1"/>
            <a:r>
              <a:rPr lang="en-US" dirty="0"/>
              <a:t> Can have linear, branching, and parallel path (merging) storylines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18CB1D-EED3-46B4-9A9F-CD8365F1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6" y="350181"/>
            <a:ext cx="11254683" cy="691606"/>
          </a:xfrm>
        </p:spPr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FED97B-4452-41AC-88EE-7638FA39A73A}"/>
              </a:ext>
            </a:extLst>
          </p:cNvPr>
          <p:cNvSpPr/>
          <p:nvPr/>
        </p:nvSpPr>
        <p:spPr>
          <a:xfrm>
            <a:off x="5094708" y="4718875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0C6F20-6EE7-41FC-96F7-DA23249E2B9B}"/>
              </a:ext>
            </a:extLst>
          </p:cNvPr>
          <p:cNvSpPr/>
          <p:nvPr/>
        </p:nvSpPr>
        <p:spPr>
          <a:xfrm>
            <a:off x="5867400" y="4210334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FA91DD-0465-4386-AA15-10956D013F63}"/>
              </a:ext>
            </a:extLst>
          </p:cNvPr>
          <p:cNvSpPr/>
          <p:nvPr/>
        </p:nvSpPr>
        <p:spPr>
          <a:xfrm>
            <a:off x="5867400" y="5307614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9B673D-30BC-4312-8DF5-D5BE361B6E65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5484953" y="4438934"/>
            <a:ext cx="382447" cy="346896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7A23E6-02AC-434D-A14C-ACA4D484CA9F}"/>
              </a:ext>
            </a:extLst>
          </p:cNvPr>
          <p:cNvCxnSpPr>
            <a:stCxn id="4" idx="5"/>
            <a:endCxn id="6" idx="2"/>
          </p:cNvCxnSpPr>
          <p:nvPr/>
        </p:nvCxnSpPr>
        <p:spPr>
          <a:xfrm>
            <a:off x="5484953" y="5109120"/>
            <a:ext cx="382447" cy="427094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95EDC4B-3173-42E1-B966-E6987EE0F08A}"/>
              </a:ext>
            </a:extLst>
          </p:cNvPr>
          <p:cNvSpPr/>
          <p:nvPr/>
        </p:nvSpPr>
        <p:spPr>
          <a:xfrm>
            <a:off x="6644640" y="3936014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CE805E-6D2D-42FA-962E-2CD297FE57A7}"/>
              </a:ext>
            </a:extLst>
          </p:cNvPr>
          <p:cNvSpPr/>
          <p:nvPr/>
        </p:nvSpPr>
        <p:spPr>
          <a:xfrm>
            <a:off x="6644640" y="4484654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C5046F-BE36-493A-90DC-E3411202AA76}"/>
              </a:ext>
            </a:extLst>
          </p:cNvPr>
          <p:cNvSpPr/>
          <p:nvPr/>
        </p:nvSpPr>
        <p:spPr>
          <a:xfrm>
            <a:off x="6644640" y="5033294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2BEEFC-CE05-4E6F-803E-BD93ECA029FD}"/>
              </a:ext>
            </a:extLst>
          </p:cNvPr>
          <p:cNvSpPr/>
          <p:nvPr/>
        </p:nvSpPr>
        <p:spPr>
          <a:xfrm>
            <a:off x="6644640" y="5581934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2B9222-5BDB-4D1D-8441-F1397235E22B}"/>
              </a:ext>
            </a:extLst>
          </p:cNvPr>
          <p:cNvCxnSpPr>
            <a:cxnSpLocks/>
            <a:stCxn id="5" idx="7"/>
            <a:endCxn id="12" idx="2"/>
          </p:cNvCxnSpPr>
          <p:nvPr/>
        </p:nvCxnSpPr>
        <p:spPr>
          <a:xfrm flipV="1">
            <a:off x="6257645" y="4164614"/>
            <a:ext cx="386995" cy="112675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0DBE1B-7998-4CBC-B60B-0782FFF1C210}"/>
              </a:ext>
            </a:extLst>
          </p:cNvPr>
          <p:cNvCxnSpPr>
            <a:cxnSpLocks/>
            <a:stCxn id="5" idx="5"/>
            <a:endCxn id="13" idx="2"/>
          </p:cNvCxnSpPr>
          <p:nvPr/>
        </p:nvCxnSpPr>
        <p:spPr>
          <a:xfrm>
            <a:off x="6257645" y="4600579"/>
            <a:ext cx="386995" cy="112675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871262-99D5-4933-9E8F-7084A7399AD8}"/>
              </a:ext>
            </a:extLst>
          </p:cNvPr>
          <p:cNvCxnSpPr>
            <a:cxnSpLocks/>
            <a:stCxn id="6" idx="7"/>
            <a:endCxn id="18" idx="2"/>
          </p:cNvCxnSpPr>
          <p:nvPr/>
        </p:nvCxnSpPr>
        <p:spPr>
          <a:xfrm flipV="1">
            <a:off x="6257645" y="5261894"/>
            <a:ext cx="386995" cy="112675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E1AABA-E4B8-452F-90D4-FED86DA4B210}"/>
              </a:ext>
            </a:extLst>
          </p:cNvPr>
          <p:cNvCxnSpPr>
            <a:cxnSpLocks/>
            <a:stCxn id="6" idx="5"/>
            <a:endCxn id="19" idx="2"/>
          </p:cNvCxnSpPr>
          <p:nvPr/>
        </p:nvCxnSpPr>
        <p:spPr>
          <a:xfrm>
            <a:off x="6257645" y="5697859"/>
            <a:ext cx="386995" cy="112675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44319BC-F099-4C5E-8AB8-1C5A0F27838E}"/>
              </a:ext>
            </a:extLst>
          </p:cNvPr>
          <p:cNvSpPr/>
          <p:nvPr/>
        </p:nvSpPr>
        <p:spPr>
          <a:xfrm>
            <a:off x="2637886" y="4758974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22FF89-E217-4C12-8E25-610000EE81BE}"/>
              </a:ext>
            </a:extLst>
          </p:cNvPr>
          <p:cNvSpPr/>
          <p:nvPr/>
        </p:nvSpPr>
        <p:spPr>
          <a:xfrm>
            <a:off x="1865194" y="4758974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B2A4A0-6FD4-4F6F-880D-2ECEC79FDC74}"/>
              </a:ext>
            </a:extLst>
          </p:cNvPr>
          <p:cNvSpPr/>
          <p:nvPr/>
        </p:nvSpPr>
        <p:spPr>
          <a:xfrm>
            <a:off x="3409097" y="4758974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B99ECB-E901-4E2D-B174-D6C4E27536A3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>
            <a:off x="2322394" y="4987574"/>
            <a:ext cx="315492" cy="0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5A7A35-D978-4E60-B60A-71F028DE8331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3095086" y="4987574"/>
            <a:ext cx="314011" cy="0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924CD16-51F4-4E0B-ADA9-796BA9219601}"/>
              </a:ext>
            </a:extLst>
          </p:cNvPr>
          <p:cNvSpPr/>
          <p:nvPr/>
        </p:nvSpPr>
        <p:spPr>
          <a:xfrm>
            <a:off x="9101464" y="4481404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D1AE35-4292-42E0-9962-6600A2EE2840}"/>
              </a:ext>
            </a:extLst>
          </p:cNvPr>
          <p:cNvSpPr/>
          <p:nvPr/>
        </p:nvSpPr>
        <p:spPr>
          <a:xfrm>
            <a:off x="9101464" y="5030044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BF76E88-3C1B-4F91-AED2-6950C63B96F2}"/>
              </a:ext>
            </a:extLst>
          </p:cNvPr>
          <p:cNvSpPr/>
          <p:nvPr/>
        </p:nvSpPr>
        <p:spPr>
          <a:xfrm>
            <a:off x="8324222" y="4758974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495D1DA-A3E7-4F95-8A59-B89378D6820C}"/>
              </a:ext>
            </a:extLst>
          </p:cNvPr>
          <p:cNvSpPr/>
          <p:nvPr/>
        </p:nvSpPr>
        <p:spPr>
          <a:xfrm>
            <a:off x="9878704" y="4758974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7401F4-2A7C-4505-AB82-4BD1CB39C4FA}"/>
              </a:ext>
            </a:extLst>
          </p:cNvPr>
          <p:cNvCxnSpPr>
            <a:cxnSpLocks/>
            <a:stCxn id="49" idx="7"/>
            <a:endCxn id="47" idx="2"/>
          </p:cNvCxnSpPr>
          <p:nvPr/>
        </p:nvCxnSpPr>
        <p:spPr>
          <a:xfrm flipV="1">
            <a:off x="8714467" y="4710004"/>
            <a:ext cx="386997" cy="115925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116FBBD-1A13-4F27-A2E2-F05696313836}"/>
              </a:ext>
            </a:extLst>
          </p:cNvPr>
          <p:cNvCxnSpPr>
            <a:cxnSpLocks/>
            <a:stCxn id="49" idx="5"/>
            <a:endCxn id="48" idx="2"/>
          </p:cNvCxnSpPr>
          <p:nvPr/>
        </p:nvCxnSpPr>
        <p:spPr>
          <a:xfrm>
            <a:off x="8714467" y="5149219"/>
            <a:ext cx="386997" cy="109425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B7BE2D-6385-4AE9-98FF-AE811578EB1F}"/>
              </a:ext>
            </a:extLst>
          </p:cNvPr>
          <p:cNvCxnSpPr>
            <a:cxnSpLocks/>
            <a:stCxn id="47" idx="6"/>
            <a:endCxn id="50" idx="1"/>
          </p:cNvCxnSpPr>
          <p:nvPr/>
        </p:nvCxnSpPr>
        <p:spPr>
          <a:xfrm>
            <a:off x="9558664" y="4710004"/>
            <a:ext cx="386995" cy="115925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5CBC7D3-3A9A-4277-A011-870AA7817D5C}"/>
              </a:ext>
            </a:extLst>
          </p:cNvPr>
          <p:cNvCxnSpPr>
            <a:cxnSpLocks/>
            <a:stCxn id="48" idx="6"/>
            <a:endCxn id="50" idx="3"/>
          </p:cNvCxnSpPr>
          <p:nvPr/>
        </p:nvCxnSpPr>
        <p:spPr>
          <a:xfrm flipV="1">
            <a:off x="9558664" y="5149219"/>
            <a:ext cx="386995" cy="109425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1">
            <a:extLst>
              <a:ext uri="{FF2B5EF4-FFF2-40B4-BE49-F238E27FC236}">
                <a16:creationId xmlns:a16="http://schemas.microsoft.com/office/drawing/2014/main" id="{98815D38-B0E2-4D02-BA45-63F7D980967F}"/>
              </a:ext>
            </a:extLst>
          </p:cNvPr>
          <p:cNvSpPr txBox="1">
            <a:spLocks/>
          </p:cNvSpPr>
          <p:nvPr/>
        </p:nvSpPr>
        <p:spPr>
          <a:xfrm>
            <a:off x="1893001" y="3484052"/>
            <a:ext cx="1946969" cy="451962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en-US" sz="2800" u="sng" dirty="0"/>
              <a:t>Linear</a:t>
            </a:r>
          </a:p>
        </p:txBody>
      </p:sp>
      <p:sp>
        <p:nvSpPr>
          <p:cNvPr id="77" name="Content Placeholder 1">
            <a:extLst>
              <a:ext uri="{FF2B5EF4-FFF2-40B4-BE49-F238E27FC236}">
                <a16:creationId xmlns:a16="http://schemas.microsoft.com/office/drawing/2014/main" id="{996A49A3-661E-43C9-9809-5A551D522171}"/>
              </a:ext>
            </a:extLst>
          </p:cNvPr>
          <p:cNvSpPr txBox="1">
            <a:spLocks/>
          </p:cNvSpPr>
          <p:nvPr/>
        </p:nvSpPr>
        <p:spPr>
          <a:xfrm>
            <a:off x="5122514" y="3484052"/>
            <a:ext cx="1946969" cy="451962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en-US" sz="2800" u="sng" dirty="0"/>
              <a:t>Branching</a:t>
            </a:r>
          </a:p>
        </p:txBody>
      </p:sp>
      <p:sp>
        <p:nvSpPr>
          <p:cNvPr id="78" name="Content Placeholder 1">
            <a:extLst>
              <a:ext uri="{FF2B5EF4-FFF2-40B4-BE49-F238E27FC236}">
                <a16:creationId xmlns:a16="http://schemas.microsoft.com/office/drawing/2014/main" id="{ABC7B407-C910-4712-8CC5-823FBBCBB4AE}"/>
              </a:ext>
            </a:extLst>
          </p:cNvPr>
          <p:cNvSpPr txBox="1">
            <a:spLocks/>
          </p:cNvSpPr>
          <p:nvPr/>
        </p:nvSpPr>
        <p:spPr>
          <a:xfrm>
            <a:off x="8352027" y="3484052"/>
            <a:ext cx="1946969" cy="451962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en-US" sz="2800" u="sng" dirty="0"/>
              <a:t>Parallel Path</a:t>
            </a:r>
          </a:p>
        </p:txBody>
      </p:sp>
      <p:sp>
        <p:nvSpPr>
          <p:cNvPr id="79" name="Content Placeholder 1">
            <a:extLst>
              <a:ext uri="{FF2B5EF4-FFF2-40B4-BE49-F238E27FC236}">
                <a16:creationId xmlns:a16="http://schemas.microsoft.com/office/drawing/2014/main" id="{361F6E01-9526-4F99-8C5C-4EE1A55DB7B9}"/>
              </a:ext>
            </a:extLst>
          </p:cNvPr>
          <p:cNvSpPr txBox="1">
            <a:spLocks/>
          </p:cNvSpPr>
          <p:nvPr/>
        </p:nvSpPr>
        <p:spPr>
          <a:xfrm>
            <a:off x="1713249" y="6039134"/>
            <a:ext cx="2306472" cy="451962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en-US" sz="2800" dirty="0"/>
              <a:t>(</a:t>
            </a:r>
            <a:r>
              <a:rPr lang="en-US" sz="2800" dirty="0" err="1"/>
              <a:t>PacMan</a:t>
            </a:r>
            <a:r>
              <a:rPr lang="en-US" sz="2800" dirty="0"/>
              <a:t>)</a:t>
            </a:r>
          </a:p>
        </p:txBody>
      </p:sp>
      <p:sp>
        <p:nvSpPr>
          <p:cNvPr id="80" name="Content Placeholder 1">
            <a:extLst>
              <a:ext uri="{FF2B5EF4-FFF2-40B4-BE49-F238E27FC236}">
                <a16:creationId xmlns:a16="http://schemas.microsoft.com/office/drawing/2014/main" id="{E15C525C-F702-4E5B-B72D-CD844ED2FB9E}"/>
              </a:ext>
            </a:extLst>
          </p:cNvPr>
          <p:cNvSpPr txBox="1">
            <a:spLocks/>
          </p:cNvSpPr>
          <p:nvPr/>
        </p:nvSpPr>
        <p:spPr>
          <a:xfrm>
            <a:off x="4689142" y="6039134"/>
            <a:ext cx="2813712" cy="451962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en-US" sz="2800" dirty="0"/>
              <a:t>(Phantasy Star III)</a:t>
            </a:r>
          </a:p>
        </p:txBody>
      </p:sp>
      <p:sp>
        <p:nvSpPr>
          <p:cNvPr id="81" name="Content Placeholder 1">
            <a:extLst>
              <a:ext uri="{FF2B5EF4-FFF2-40B4-BE49-F238E27FC236}">
                <a16:creationId xmlns:a16="http://schemas.microsoft.com/office/drawing/2014/main" id="{8BC4BA05-C6E9-41D3-9E04-B5E931A85D4B}"/>
              </a:ext>
            </a:extLst>
          </p:cNvPr>
          <p:cNvSpPr txBox="1">
            <a:spLocks/>
          </p:cNvSpPr>
          <p:nvPr/>
        </p:nvSpPr>
        <p:spPr>
          <a:xfrm>
            <a:off x="7918655" y="6039134"/>
            <a:ext cx="2813712" cy="451962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en-US" sz="2800" dirty="0"/>
              <a:t>(Hero’s Quest)</a:t>
            </a:r>
          </a:p>
        </p:txBody>
      </p:sp>
    </p:spTree>
    <p:extLst>
      <p:ext uri="{BB962C8B-B14F-4D97-AF65-F5344CB8AC3E}">
        <p14:creationId xmlns:p14="http://schemas.microsoft.com/office/powerpoint/2010/main" val="83847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6" grpId="0" animBg="1"/>
      <p:bldP spid="12" grpId="0" animBg="1"/>
      <p:bldP spid="13" grpId="0" animBg="1"/>
      <p:bldP spid="18" grpId="0" animBg="1"/>
      <p:bldP spid="19" grpId="0" animBg="1"/>
      <p:bldP spid="37" grpId="0" animBg="1"/>
      <p:bldP spid="38" grpId="0" animBg="1"/>
      <p:bldP spid="39" grpId="0" animBg="1"/>
      <p:bldP spid="47" grpId="0" animBg="1"/>
      <p:bldP spid="48" grpId="0" animBg="1"/>
      <p:bldP spid="49" grpId="0" animBg="1"/>
      <p:bldP spid="50" grpId="0" animBg="1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0B96C-5000-4552-92FA-1BFC7BE4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70" y="1248396"/>
            <a:ext cx="10734049" cy="2746358"/>
          </a:xfrm>
        </p:spPr>
        <p:txBody>
          <a:bodyPr/>
          <a:lstStyle/>
          <a:p>
            <a:r>
              <a:rPr lang="en-US" sz="3200" u="sng" dirty="0"/>
              <a:t>Communication with the senses defines the aesthetics of a game:</a:t>
            </a:r>
          </a:p>
          <a:p>
            <a:pPr lvl="1"/>
            <a:r>
              <a:rPr lang="en-US" dirty="0"/>
              <a:t> Creates a sense of immersion in the game</a:t>
            </a:r>
          </a:p>
          <a:p>
            <a:pPr lvl="1"/>
            <a:r>
              <a:rPr lang="en-US" dirty="0"/>
              <a:t> Contributes and connects to story and mechanics</a:t>
            </a:r>
          </a:p>
          <a:p>
            <a:pPr lvl="1"/>
            <a:r>
              <a:rPr lang="en-US" dirty="0"/>
              <a:t> Depends on technology available (video, audio, haptic feedback)</a:t>
            </a:r>
          </a:p>
          <a:p>
            <a:pPr lvl="1"/>
            <a:r>
              <a:rPr lang="en-US" dirty="0"/>
              <a:t> Can paper-over design… challenges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D2E74-187B-4DD1-A853-D42D14F3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4" y="392224"/>
            <a:ext cx="11254683" cy="691606"/>
          </a:xfrm>
        </p:spPr>
        <p:txBody>
          <a:bodyPr/>
          <a:lstStyle/>
          <a:p>
            <a:r>
              <a:rPr lang="en-US" dirty="0"/>
              <a:t>Aesthetics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8BECFA6-F001-4F03-8075-9DBDBB662B4C}"/>
              </a:ext>
            </a:extLst>
          </p:cNvPr>
          <p:cNvSpPr txBox="1">
            <a:spLocks/>
          </p:cNvSpPr>
          <p:nvPr/>
        </p:nvSpPr>
        <p:spPr>
          <a:xfrm>
            <a:off x="267263" y="5842890"/>
            <a:ext cx="11657462" cy="5626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 algn="ctr">
              <a:buNone/>
            </a:pPr>
            <a:r>
              <a:rPr lang="en-US" dirty="0"/>
              <a:t>Remember: aesthetics isn’t just the visuals – the other senses matter too!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4A3BA-7844-4A15-B1C1-968894AE5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19" y="4055169"/>
            <a:ext cx="1829851" cy="161122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7E5A89E-9041-4A68-A4B3-A693D44F0E84}"/>
              </a:ext>
            </a:extLst>
          </p:cNvPr>
          <p:cNvGrpSpPr/>
          <p:nvPr/>
        </p:nvGrpSpPr>
        <p:grpSpPr>
          <a:xfrm>
            <a:off x="5294589" y="3995989"/>
            <a:ext cx="1602816" cy="1729580"/>
            <a:chOff x="3709851" y="4091745"/>
            <a:chExt cx="1602816" cy="17295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B68BD4-94BF-47FB-BEC2-BE7D96204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9851" y="4091745"/>
              <a:ext cx="1602816" cy="400704"/>
            </a:xfrm>
            <a:prstGeom prst="rect">
              <a:avLst/>
            </a:prstGeom>
          </p:spPr>
        </p:pic>
        <p:pic>
          <p:nvPicPr>
            <p:cNvPr id="11" name="Picture 10" descr="A picture containing indoor, wall, sitting&#10;&#10;Description automatically generated">
              <a:extLst>
                <a:ext uri="{FF2B5EF4-FFF2-40B4-BE49-F238E27FC236}">
                  <a16:creationId xmlns:a16="http://schemas.microsoft.com/office/drawing/2014/main" id="{02DC0794-C9A4-4EFD-B272-615A9A923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293" y="4292097"/>
              <a:ext cx="1273931" cy="152922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567174-D3BF-4A45-B25E-4DCE7F626467}"/>
              </a:ext>
            </a:extLst>
          </p:cNvPr>
          <p:cNvGrpSpPr/>
          <p:nvPr/>
        </p:nvGrpSpPr>
        <p:grpSpPr>
          <a:xfrm>
            <a:off x="8656034" y="3995989"/>
            <a:ext cx="1809049" cy="1670400"/>
            <a:chOff x="8656034" y="3995989"/>
            <a:chExt cx="1809049" cy="1670400"/>
          </a:xfrm>
        </p:grpSpPr>
        <p:pic>
          <p:nvPicPr>
            <p:cNvPr id="14" name="Picture 13" descr="A picture containing floor, ground, indoor&#10;&#10;Description automatically generated">
              <a:extLst>
                <a:ext uri="{FF2B5EF4-FFF2-40B4-BE49-F238E27FC236}">
                  <a16:creationId xmlns:a16="http://schemas.microsoft.com/office/drawing/2014/main" id="{F80DDA69-C327-4BA7-AECA-61AB2315C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034" y="3995989"/>
              <a:ext cx="1809049" cy="125205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2366AA3-580D-46A8-9616-FAB89CF3D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56034" y="5293645"/>
              <a:ext cx="1809049" cy="372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67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93A14-CF68-4E15-B6E2-6092F3EB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688" y="1278209"/>
            <a:ext cx="9277230" cy="2128097"/>
          </a:xfrm>
        </p:spPr>
        <p:txBody>
          <a:bodyPr>
            <a:normAutofit fontScale="92500" lnSpcReduction="10000"/>
          </a:bodyPr>
          <a:lstStyle/>
          <a:p>
            <a:r>
              <a:rPr lang="en-US" sz="2800" u="sng" dirty="0"/>
              <a:t>Consider of player engagement at stages in the game is key.</a:t>
            </a:r>
          </a:p>
          <a:p>
            <a:pPr lvl="1"/>
            <a:r>
              <a:rPr lang="en-US" sz="2800" dirty="0"/>
              <a:t> We can’t be 100% engaged 100% of the time – comes in waves!</a:t>
            </a:r>
          </a:p>
          <a:p>
            <a:pPr lvl="1"/>
            <a:r>
              <a:rPr lang="en-US" sz="2800" dirty="0"/>
              <a:t> Directly related to difficulty curves (see: </a:t>
            </a:r>
            <a:r>
              <a:rPr lang="en-US" sz="2800" dirty="0" err="1"/>
              <a:t>Nishikado</a:t>
            </a:r>
            <a:r>
              <a:rPr lang="en-US" sz="2800" dirty="0"/>
              <a:t> Motion)</a:t>
            </a:r>
          </a:p>
          <a:p>
            <a:pPr lvl="1"/>
            <a:r>
              <a:rPr lang="en-US" sz="2800" dirty="0"/>
              <a:t>Careful with difficulty: interest and difficulty aren’t one-to-one!</a:t>
            </a:r>
          </a:p>
          <a:p>
            <a:pPr lvl="1"/>
            <a:r>
              <a:rPr lang="en-US" sz="2800" dirty="0"/>
              <a:t> Composite games give us a mechanism to vary play type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345534-5A4C-4153-B9A3-57B9E871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8" y="391760"/>
            <a:ext cx="11254683" cy="691606"/>
          </a:xfrm>
        </p:spPr>
        <p:txBody>
          <a:bodyPr/>
          <a:lstStyle/>
          <a:p>
            <a:r>
              <a:rPr lang="en-US" dirty="0"/>
              <a:t>Managing Engagement &amp; Interest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F7E34-BCEC-463B-A03D-6AB359070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58" y="3780429"/>
            <a:ext cx="3207869" cy="2322940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9D410ACB-67C9-4F0B-AED3-64098F7D8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10" y="3780429"/>
            <a:ext cx="4413586" cy="2322940"/>
          </a:xfrm>
          <a:prstGeom prst="rect">
            <a:avLst/>
          </a:prstGeom>
        </p:spPr>
      </p:pic>
      <p:pic>
        <p:nvPicPr>
          <p:cNvPr id="9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9876154-3ACE-403F-A0C6-E7107358E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08" y="3780428"/>
            <a:ext cx="3416087" cy="232293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942308-55C6-45B4-8E42-EAD554184086}"/>
              </a:ext>
            </a:extLst>
          </p:cNvPr>
          <p:cNvSpPr/>
          <p:nvPr/>
        </p:nvSpPr>
        <p:spPr>
          <a:xfrm>
            <a:off x="3711400" y="6103369"/>
            <a:ext cx="4619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Legend of Zelda: the Wind </a:t>
            </a:r>
            <a:r>
              <a:rPr lang="en-US" sz="1400" dirty="0" err="1">
                <a:solidFill>
                  <a:schemeClr val="bg1"/>
                </a:solidFill>
              </a:rPr>
              <a:t>Waker</a:t>
            </a:r>
            <a:r>
              <a:rPr lang="en-US" sz="1400" dirty="0">
                <a:solidFill>
                  <a:schemeClr val="bg1"/>
                </a:solidFill>
              </a:rPr>
              <a:t> (B. C. Buchanan)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1751B-BD03-4E3D-861B-DFEC2E35EF24}"/>
              </a:ext>
            </a:extLst>
          </p:cNvPr>
          <p:cNvSpPr/>
          <p:nvPr/>
        </p:nvSpPr>
        <p:spPr>
          <a:xfrm>
            <a:off x="408702" y="6103368"/>
            <a:ext cx="3327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Attention Curves (</a:t>
            </a:r>
            <a:r>
              <a:rPr lang="en-US" sz="1400" dirty="0" err="1">
                <a:solidFill>
                  <a:schemeClr val="bg1"/>
                </a:solidFill>
              </a:rPr>
              <a:t>Syncat</a:t>
            </a:r>
            <a:r>
              <a:rPr lang="en-US" sz="1400" dirty="0">
                <a:solidFill>
                  <a:schemeClr val="bg1"/>
                </a:solidFill>
              </a:rPr>
              <a:t> Academy)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2C01BF-8A68-471D-8D04-B835ECB7F0F3}"/>
              </a:ext>
            </a:extLst>
          </p:cNvPr>
          <p:cNvSpPr/>
          <p:nvPr/>
        </p:nvSpPr>
        <p:spPr>
          <a:xfrm>
            <a:off x="8410621" y="6103368"/>
            <a:ext cx="3327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Nishikado</a:t>
            </a:r>
            <a:r>
              <a:rPr lang="en-US" sz="1400" dirty="0">
                <a:solidFill>
                  <a:schemeClr val="bg1"/>
                </a:solidFill>
              </a:rPr>
              <a:t> Motion (P. Holleman)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5C7112-707E-4A36-BFE5-D73031808793}"/>
              </a:ext>
            </a:extLst>
          </p:cNvPr>
          <p:cNvGrpSpPr/>
          <p:nvPr/>
        </p:nvGrpSpPr>
        <p:grpSpPr>
          <a:xfrm>
            <a:off x="8381207" y="3780427"/>
            <a:ext cx="3416087" cy="2322939"/>
            <a:chOff x="8289051" y="465095"/>
            <a:chExt cx="3357262" cy="22840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AE9F92-7697-475F-B517-27C985472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89051" y="465095"/>
              <a:ext cx="3357262" cy="2284039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B46C9E3-09A0-443D-A96A-CB95CCC43D67}"/>
                </a:ext>
              </a:extLst>
            </p:cNvPr>
            <p:cNvCxnSpPr>
              <a:cxnSpLocks/>
            </p:cNvCxnSpPr>
            <p:nvPr/>
          </p:nvCxnSpPr>
          <p:spPr>
            <a:xfrm>
              <a:off x="9781468" y="774921"/>
              <a:ext cx="263242" cy="1185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F78AE8-BE68-4C1B-A848-C39DD37A2388}"/>
                </a:ext>
              </a:extLst>
            </p:cNvPr>
            <p:cNvSpPr/>
            <p:nvPr/>
          </p:nvSpPr>
          <p:spPr>
            <a:xfrm rot="1553246">
              <a:off x="9938162" y="887805"/>
              <a:ext cx="73770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/>
                <a:t>play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9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5" grpId="0"/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E3E6AC-A270-4BFB-86F9-5C76E0AA1960}" vid="{78E3E40C-3746-4661-B380-E6EC9E6628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cap4053_ppt_template_rev4</Template>
  <TotalTime>9</TotalTime>
  <Words>749</Words>
  <Application>Microsoft Office PowerPoint</Application>
  <PresentationFormat>Widescreen</PresentationFormat>
  <Paragraphs>112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Regular</vt:lpstr>
      <vt:lpstr>Arial</vt:lpstr>
      <vt:lpstr>Calibri</vt:lpstr>
      <vt:lpstr>Garamond</vt:lpstr>
      <vt:lpstr>Open Sans</vt:lpstr>
      <vt:lpstr>Tw Cen MT</vt:lpstr>
      <vt:lpstr>Wingdings</vt:lpstr>
      <vt:lpstr>Wingdings 3</vt:lpstr>
      <vt:lpstr>Integral</vt:lpstr>
      <vt:lpstr>Game Design Fundamentals</vt:lpstr>
      <vt:lpstr>What’s in a Game?</vt:lpstr>
      <vt:lpstr>Video Game Design Elements</vt:lpstr>
      <vt:lpstr>Technology</vt:lpstr>
      <vt:lpstr>Mechanics</vt:lpstr>
      <vt:lpstr>Mechanics</vt:lpstr>
      <vt:lpstr>Story</vt:lpstr>
      <vt:lpstr>Aesthetics</vt:lpstr>
      <vt:lpstr>Managing Engagement &amp; Interest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Fundamentals</dc:title>
  <dc:creator>Jeremiah Blanchard</dc:creator>
  <cp:lastModifiedBy>Jeremiah Blanchard</cp:lastModifiedBy>
  <cp:revision>3</cp:revision>
  <dcterms:created xsi:type="dcterms:W3CDTF">2018-12-03T18:41:39Z</dcterms:created>
  <dcterms:modified xsi:type="dcterms:W3CDTF">2018-12-03T18:51:22Z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