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10"/>
  </p:notesMasterIdLst>
  <p:sldIdLst>
    <p:sldId id="277" r:id="rId2"/>
    <p:sldId id="289" r:id="rId3"/>
    <p:sldId id="290" r:id="rId4"/>
    <p:sldId id="313" r:id="rId5"/>
    <p:sldId id="314" r:id="rId6"/>
    <p:sldId id="317" r:id="rId7"/>
    <p:sldId id="315" r:id="rId8"/>
    <p:sldId id="276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200"/>
    <a:srgbClr val="00FF00"/>
    <a:srgbClr val="00C0FF"/>
    <a:srgbClr val="00B0FF"/>
    <a:srgbClr val="153430"/>
    <a:srgbClr val="7B1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69781" autoAdjust="0"/>
  </p:normalViewPr>
  <p:slideViewPr>
    <p:cSldViewPr snapToGrid="0">
      <p:cViewPr varScale="1">
        <p:scale>
          <a:sx n="136" d="100"/>
          <a:sy n="136" d="100"/>
        </p:scale>
        <p:origin x="126" y="6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F-8747-A658-8E48668103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1F-8747-A658-8E48668103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1F-8747-A658-8E48668103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1F-8747-A658-8E486681030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1F-8747-A658-8E486681030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1F-8747-A658-8E486681030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756704"/>
        <c:axId val="539834768"/>
      </c:barChart>
      <c:catAx>
        <c:axId val="53875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834768"/>
        <c:crosses val="autoZero"/>
        <c:auto val="1"/>
        <c:lblAlgn val="ctr"/>
        <c:lblOffset val="100"/>
        <c:noMultiLvlLbl val="0"/>
      </c:catAx>
      <c:valAx>
        <c:axId val="53983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75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8B-664C-ABDC-4458716575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8B-664C-ABDC-4458716575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8B-664C-ABDC-4458716575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8B-664C-ABDC-44587165755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8B-664C-ABDC-445871657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8E24D082-62B2-4603-B607-C48DA4798F55}" type="datetimeFigureOut">
              <a:rPr lang="en-US" smtClean="0"/>
              <a:pPr/>
              <a:t>2024-01-31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AE7AAC71-A325-46F3-BA6F-DBF0674A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EC79A212-4E7B-42DE-BA29-8F907CF0D2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D5993547-B05E-4D17-B12A-455800E0F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0CC4CE04-70D6-4D31-A89A-4D8A64AAC1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D67662-DB50-49CC-897C-F0BC0FFB676A}" type="slidenum">
              <a:rPr lang="en-US" altLang="en-US" sz="1200" u="none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20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>
            <a:extLst>
              <a:ext uri="{FF2B5EF4-FFF2-40B4-BE49-F238E27FC236}">
                <a16:creationId xmlns:a16="http://schemas.microsoft.com/office/drawing/2014/main" id="{A4A06B6E-9BA5-459D-B8CA-145BC629CD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8" name="Notes Placeholder 2">
            <a:extLst>
              <a:ext uri="{FF2B5EF4-FFF2-40B4-BE49-F238E27FC236}">
                <a16:creationId xmlns:a16="http://schemas.microsoft.com/office/drawing/2014/main" id="{8B673EC5-4832-4064-9BD4-32AF16D54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2099" name="Slide Number Placeholder 3">
            <a:extLst>
              <a:ext uri="{FF2B5EF4-FFF2-40B4-BE49-F238E27FC236}">
                <a16:creationId xmlns:a16="http://schemas.microsoft.com/office/drawing/2014/main" id="{5A5125B0-5C24-4461-A2F7-1D74118C92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fld id="{83A7F1EB-0B05-4892-A18D-4EFFCC64F390}" type="slidenum">
              <a:rPr lang="en-US" altLang="en-US" sz="1200" u="none">
                <a:solidFill>
                  <a:schemeClr val="tx1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en-US" sz="120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879105" y="4807507"/>
            <a:ext cx="10433787" cy="461665"/>
          </a:xfrm>
        </p:spPr>
        <p:txBody>
          <a:bodyPr wrap="square" lIns="91440" rIns="91440" anchor="ctr" anchorCtr="0">
            <a:spAutoFit/>
          </a:bodyPr>
          <a:lstStyle>
            <a:lvl1pPr marL="0" indent="0" algn="ctr" eaLnBrk="1" hangingPunct="1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23FA34D-BDD4-174A-8160-A282BFBA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6" y="1939202"/>
            <a:ext cx="10719547" cy="79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71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6E0767FC-EE7B-1542-ABFE-E566FAD68C6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628591770"/>
              </p:ext>
            </p:extLst>
          </p:nvPr>
        </p:nvGraphicFramePr>
        <p:xfrm>
          <a:off x="9364091" y="1593982"/>
          <a:ext cx="2496290" cy="2454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7EA0DCF4-6023-7C4C-9FEC-678A07CA309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27447753"/>
              </p:ext>
            </p:extLst>
          </p:nvPr>
        </p:nvGraphicFramePr>
        <p:xfrm>
          <a:off x="9500751" y="4188608"/>
          <a:ext cx="2530473" cy="164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FF63BBEF-56B6-1143-8632-209E5D7FF468}"/>
              </a:ext>
            </a:extLst>
          </p:cNvPr>
          <p:cNvGrpSpPr/>
          <p:nvPr userDrawn="1"/>
        </p:nvGrpSpPr>
        <p:grpSpPr>
          <a:xfrm>
            <a:off x="600101" y="5106614"/>
            <a:ext cx="472349" cy="523220"/>
            <a:chOff x="2127653" y="906552"/>
            <a:chExt cx="548640" cy="60772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F7CADEB-B9FC-5248-95F4-614D0471A810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04919F-3204-3C40-B338-C4380E423AE8}"/>
                </a:ext>
              </a:extLst>
            </p:cNvPr>
            <p:cNvSpPr txBox="1"/>
            <p:nvPr userDrawn="1"/>
          </p:nvSpPr>
          <p:spPr>
            <a:xfrm>
              <a:off x="2189707" y="906552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F287A94-5FC9-7043-A9F8-6497706930E9}"/>
              </a:ext>
            </a:extLst>
          </p:cNvPr>
          <p:cNvGrpSpPr/>
          <p:nvPr userDrawn="1"/>
        </p:nvGrpSpPr>
        <p:grpSpPr>
          <a:xfrm>
            <a:off x="596333" y="3561589"/>
            <a:ext cx="479885" cy="501658"/>
            <a:chOff x="992459" y="875183"/>
            <a:chExt cx="591015" cy="607817"/>
          </a:xfrm>
        </p:grpSpPr>
        <p:sp>
          <p:nvSpPr>
            <p:cNvPr id="64" name="Extract 63">
              <a:extLst>
                <a:ext uri="{FF2B5EF4-FFF2-40B4-BE49-F238E27FC236}">
                  <a16:creationId xmlns:a16="http://schemas.microsoft.com/office/drawing/2014/main" id="{155C4D3E-62D7-F346-B691-D481CA2BF837}"/>
                </a:ext>
              </a:extLst>
            </p:cNvPr>
            <p:cNvSpPr/>
            <p:nvPr userDrawn="1"/>
          </p:nvSpPr>
          <p:spPr>
            <a:xfrm>
              <a:off x="992459" y="903248"/>
              <a:ext cx="591015" cy="465118"/>
            </a:xfrm>
            <a:prstGeom prst="flowChartExtract">
              <a:avLst/>
            </a:prstGeom>
            <a:solidFill>
              <a:schemeClr val="accent5"/>
            </a:solidFill>
            <a:ln w="31750">
              <a:solidFill>
                <a:schemeClr val="accent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E822BB-9419-8040-96A8-2080ADB32E75}"/>
                </a:ext>
              </a:extLst>
            </p:cNvPr>
            <p:cNvSpPr txBox="1"/>
            <p:nvPr userDrawn="1"/>
          </p:nvSpPr>
          <p:spPr>
            <a:xfrm>
              <a:off x="1098286" y="875183"/>
              <a:ext cx="290610" cy="607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!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2B7EE2-EF74-0B45-B7AA-89E70AF65FDD}"/>
              </a:ext>
            </a:extLst>
          </p:cNvPr>
          <p:cNvGrpSpPr/>
          <p:nvPr userDrawn="1"/>
        </p:nvGrpSpPr>
        <p:grpSpPr>
          <a:xfrm>
            <a:off x="600101" y="4357097"/>
            <a:ext cx="472349" cy="523220"/>
            <a:chOff x="2127653" y="906552"/>
            <a:chExt cx="548640" cy="60772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EE4FCDE-3F0C-144D-9B37-461C2C89064E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C87E45F-A66F-6D4F-850B-11AFEBAB454B}"/>
                </a:ext>
              </a:extLst>
            </p:cNvPr>
            <p:cNvSpPr txBox="1"/>
            <p:nvPr userDrawn="1"/>
          </p:nvSpPr>
          <p:spPr>
            <a:xfrm>
              <a:off x="2171705" y="906552"/>
              <a:ext cx="46771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EBC8DB-1B59-5743-8405-5E0958251FAF}"/>
              </a:ext>
            </a:extLst>
          </p:cNvPr>
          <p:cNvGrpSpPr/>
          <p:nvPr userDrawn="1"/>
        </p:nvGrpSpPr>
        <p:grpSpPr>
          <a:xfrm>
            <a:off x="2752441" y="5106614"/>
            <a:ext cx="472349" cy="523220"/>
            <a:chOff x="2127653" y="903127"/>
            <a:chExt cx="548640" cy="60772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D960F5A-D2FB-6F4E-9047-4B4CB1BFD498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A1F719A-8371-3E49-BC25-4024F11B5AAA}"/>
                </a:ext>
              </a:extLst>
            </p:cNvPr>
            <p:cNvSpPr txBox="1"/>
            <p:nvPr userDrawn="1"/>
          </p:nvSpPr>
          <p:spPr>
            <a:xfrm>
              <a:off x="2195283" y="903127"/>
              <a:ext cx="42675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33199EB-EABB-C844-A02F-53B6DC7B4B7B}"/>
              </a:ext>
            </a:extLst>
          </p:cNvPr>
          <p:cNvGrpSpPr/>
          <p:nvPr userDrawn="1"/>
        </p:nvGrpSpPr>
        <p:grpSpPr>
          <a:xfrm>
            <a:off x="2752441" y="4357097"/>
            <a:ext cx="472349" cy="523220"/>
            <a:chOff x="2127653" y="903127"/>
            <a:chExt cx="548640" cy="60772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46AB7C-A448-414F-B677-13BCBB1470A7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327E423-E23F-5F4A-A62D-180E91C2B560}"/>
                </a:ext>
              </a:extLst>
            </p:cNvPr>
            <p:cNvSpPr txBox="1"/>
            <p:nvPr userDrawn="1"/>
          </p:nvSpPr>
          <p:spPr>
            <a:xfrm>
              <a:off x="2159280" y="903127"/>
              <a:ext cx="43606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B2B26E7-A69C-1243-8C13-6C6735D81A5E}"/>
              </a:ext>
            </a:extLst>
          </p:cNvPr>
          <p:cNvGrpSpPr/>
          <p:nvPr userDrawn="1"/>
        </p:nvGrpSpPr>
        <p:grpSpPr>
          <a:xfrm>
            <a:off x="2766172" y="3589975"/>
            <a:ext cx="444887" cy="444887"/>
            <a:chOff x="2043931" y="3586508"/>
            <a:chExt cx="489706" cy="489706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00E195A3-A033-FC4C-A767-1D7AB9672373}"/>
                </a:ext>
              </a:extLst>
            </p:cNvPr>
            <p:cNvSpPr/>
            <p:nvPr userDrawn="1"/>
          </p:nvSpPr>
          <p:spPr>
            <a:xfrm rot="2724618">
              <a:off x="2043931" y="3586508"/>
              <a:ext cx="489706" cy="48970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5-Point Star 76">
              <a:extLst>
                <a:ext uri="{FF2B5EF4-FFF2-40B4-BE49-F238E27FC236}">
                  <a16:creationId xmlns:a16="http://schemas.microsoft.com/office/drawing/2014/main" id="{E323B028-D4D2-934F-A668-B94E2F5F0BF3}"/>
                </a:ext>
              </a:extLst>
            </p:cNvPr>
            <p:cNvSpPr/>
            <p:nvPr userDrawn="1"/>
          </p:nvSpPr>
          <p:spPr>
            <a:xfrm>
              <a:off x="2145058" y="3657600"/>
              <a:ext cx="302509" cy="302509"/>
            </a:xfrm>
            <a:prstGeom prst="star5">
              <a:avLst>
                <a:gd name="adj" fmla="val 20872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904FF2-16AF-B446-951E-32E4940B0368}"/>
              </a:ext>
            </a:extLst>
          </p:cNvPr>
          <p:cNvGrpSpPr/>
          <p:nvPr userDrawn="1"/>
        </p:nvGrpSpPr>
        <p:grpSpPr>
          <a:xfrm>
            <a:off x="1636905" y="5106614"/>
            <a:ext cx="472349" cy="523220"/>
            <a:chOff x="2127653" y="897547"/>
            <a:chExt cx="548640" cy="6077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AE61D2B-D0B1-EE4B-9F6F-7A71B5037589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0B775B7-4B88-D146-BDE8-268463DF80BC}"/>
                </a:ext>
              </a:extLst>
            </p:cNvPr>
            <p:cNvSpPr txBox="1"/>
            <p:nvPr userDrawn="1"/>
          </p:nvSpPr>
          <p:spPr>
            <a:xfrm>
              <a:off x="2198707" y="897547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BAED38-0C32-F849-AB5F-A8DD70A1C75E}"/>
              </a:ext>
            </a:extLst>
          </p:cNvPr>
          <p:cNvGrpSpPr/>
          <p:nvPr userDrawn="1"/>
        </p:nvGrpSpPr>
        <p:grpSpPr>
          <a:xfrm>
            <a:off x="1636905" y="4357097"/>
            <a:ext cx="472349" cy="523220"/>
            <a:chOff x="2127653" y="906549"/>
            <a:chExt cx="548640" cy="607727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B897077-1990-BF4D-993B-59B35283E55D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90E5681-AD36-084A-857A-EE57E62D7736}"/>
                </a:ext>
              </a:extLst>
            </p:cNvPr>
            <p:cNvSpPr txBox="1"/>
            <p:nvPr userDrawn="1"/>
          </p:nvSpPr>
          <p:spPr>
            <a:xfrm>
              <a:off x="2171706" y="906549"/>
              <a:ext cx="44909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0E1B4B-EA23-A547-B670-1ED8FF6DCEF2}"/>
              </a:ext>
            </a:extLst>
          </p:cNvPr>
          <p:cNvGrpSpPr/>
          <p:nvPr userDrawn="1"/>
        </p:nvGrpSpPr>
        <p:grpSpPr>
          <a:xfrm>
            <a:off x="1594217" y="3533557"/>
            <a:ext cx="557725" cy="557723"/>
            <a:chOff x="1491082" y="3426255"/>
            <a:chExt cx="557725" cy="557723"/>
          </a:xfrm>
        </p:grpSpPr>
        <p:sp>
          <p:nvSpPr>
            <p:cNvPr id="85" name="Diamond 84">
              <a:extLst>
                <a:ext uri="{FF2B5EF4-FFF2-40B4-BE49-F238E27FC236}">
                  <a16:creationId xmlns:a16="http://schemas.microsoft.com/office/drawing/2014/main" id="{9221AF1C-6F7D-C34F-8EE0-F15CDC24A6DF}"/>
                </a:ext>
              </a:extLst>
            </p:cNvPr>
            <p:cNvSpPr/>
            <p:nvPr/>
          </p:nvSpPr>
          <p:spPr>
            <a:xfrm>
              <a:off x="1491082" y="3426255"/>
              <a:ext cx="557725" cy="557723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4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855084-BC4E-2A43-829B-3CE497EE4902}"/>
                </a:ext>
              </a:extLst>
            </p:cNvPr>
            <p:cNvSpPr txBox="1"/>
            <p:nvPr userDrawn="1"/>
          </p:nvSpPr>
          <p:spPr>
            <a:xfrm>
              <a:off x="1607869" y="3438936"/>
              <a:ext cx="235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A49619B-D3A9-F649-8B1E-6C7543A04B14}"/>
              </a:ext>
            </a:extLst>
          </p:cNvPr>
          <p:cNvSpPr txBox="1"/>
          <p:nvPr userDrawn="1"/>
        </p:nvSpPr>
        <p:spPr>
          <a:xfrm>
            <a:off x="4170887" y="1076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1B42085-94AE-2446-A219-C386D7798619}"/>
              </a:ext>
            </a:extLst>
          </p:cNvPr>
          <p:cNvGrpSpPr/>
          <p:nvPr userDrawn="1"/>
        </p:nvGrpSpPr>
        <p:grpSpPr>
          <a:xfrm>
            <a:off x="587950" y="2054536"/>
            <a:ext cx="2157326" cy="530709"/>
            <a:chOff x="4429454" y="2537513"/>
            <a:chExt cx="2157326" cy="530709"/>
          </a:xfrm>
        </p:grpSpPr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F43C67F4-04ED-094B-A0E7-795D8630027B}"/>
                </a:ext>
              </a:extLst>
            </p:cNvPr>
            <p:cNvSpPr/>
            <p:nvPr userDrawn="1"/>
          </p:nvSpPr>
          <p:spPr>
            <a:xfrm rot="10800000">
              <a:off x="5283575" y="2819332"/>
              <a:ext cx="449084" cy="24889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41C0891-2F63-0748-B893-3CFA506857AD}"/>
                </a:ext>
              </a:extLst>
            </p:cNvPr>
            <p:cNvSpPr txBox="1"/>
            <p:nvPr userDrawn="1"/>
          </p:nvSpPr>
          <p:spPr>
            <a:xfrm>
              <a:off x="4429454" y="2537513"/>
              <a:ext cx="2157326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This is a small callout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3F2A585-1E82-624C-B883-C81CC00514DB}"/>
              </a:ext>
            </a:extLst>
          </p:cNvPr>
          <p:cNvSpPr txBox="1"/>
          <p:nvPr userDrawn="1"/>
        </p:nvSpPr>
        <p:spPr>
          <a:xfrm>
            <a:off x="584202" y="2809359"/>
            <a:ext cx="140824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This is a tag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712437D-4DB9-794F-877E-99653632FDD1}"/>
              </a:ext>
            </a:extLst>
          </p:cNvPr>
          <p:cNvGrpSpPr/>
          <p:nvPr userDrawn="1"/>
        </p:nvGrpSpPr>
        <p:grpSpPr>
          <a:xfrm>
            <a:off x="3660091" y="1990470"/>
            <a:ext cx="5240218" cy="3771225"/>
            <a:chOff x="3715852" y="2940308"/>
            <a:chExt cx="5240218" cy="377122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8CDE6F7-D5F6-9049-92BA-F87962723D14}"/>
                </a:ext>
              </a:extLst>
            </p:cNvPr>
            <p:cNvGrpSpPr/>
            <p:nvPr userDrawn="1"/>
          </p:nvGrpSpPr>
          <p:grpSpPr>
            <a:xfrm>
              <a:off x="3715852" y="2940308"/>
              <a:ext cx="5240218" cy="3430270"/>
              <a:chOff x="463888" y="472115"/>
              <a:chExt cx="5240218" cy="343027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D8D03B1-E624-0047-B06A-54A5F6FDA860}"/>
                  </a:ext>
                </a:extLst>
              </p:cNvPr>
              <p:cNvGrpSpPr/>
              <p:nvPr userDrawn="1"/>
            </p:nvGrpSpPr>
            <p:grpSpPr>
              <a:xfrm>
                <a:off x="463888" y="1027481"/>
                <a:ext cx="1550141" cy="1599563"/>
                <a:chOff x="463888" y="1027481"/>
                <a:chExt cx="1550141" cy="1599563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A40C80F5-8F60-484E-AE50-4EE48AB2211A}"/>
                    </a:ext>
                  </a:extLst>
                </p:cNvPr>
                <p:cNvCxnSpPr/>
                <p:nvPr userDrawn="1"/>
              </p:nvCxnSpPr>
              <p:spPr>
                <a:xfrm flipV="1">
                  <a:off x="1189407" y="1615670"/>
                  <a:ext cx="0" cy="56376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3455606-1D26-D048-9972-083E3365D814}"/>
                    </a:ext>
                  </a:extLst>
                </p:cNvPr>
                <p:cNvSpPr/>
                <p:nvPr userDrawn="1"/>
              </p:nvSpPr>
              <p:spPr>
                <a:xfrm>
                  <a:off x="578246" y="2111989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1955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187F6FB-9584-1549-BEC4-3B6162465102}"/>
                    </a:ext>
                  </a:extLst>
                </p:cNvPr>
                <p:cNvSpPr txBox="1"/>
                <p:nvPr userDrawn="1"/>
              </p:nvSpPr>
              <p:spPr>
                <a:xfrm>
                  <a:off x="463888" y="1027481"/>
                  <a:ext cx="1481791" cy="92333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67C2DFC-5EB2-D143-80A6-DDFAB88A4F94}"/>
                  </a:ext>
                </a:extLst>
              </p:cNvPr>
              <p:cNvGrpSpPr/>
              <p:nvPr userDrawn="1"/>
            </p:nvGrpSpPr>
            <p:grpSpPr>
              <a:xfrm>
                <a:off x="2908205" y="472115"/>
                <a:ext cx="1551795" cy="2154493"/>
                <a:chOff x="2908205" y="472115"/>
                <a:chExt cx="1551795" cy="2154493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73C6214-243E-AF41-BDA8-25A106B7E696}"/>
                    </a:ext>
                  </a:extLst>
                </p:cNvPr>
                <p:cNvCxnSpPr/>
                <p:nvPr userDrawn="1"/>
              </p:nvCxnSpPr>
              <p:spPr>
                <a:xfrm flipV="1">
                  <a:off x="3644995" y="1706193"/>
                  <a:ext cx="0" cy="563765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2A0264E8-5F46-7249-A81A-EDDA2024ED95}"/>
                    </a:ext>
                  </a:extLst>
                </p:cNvPr>
                <p:cNvSpPr/>
                <p:nvPr/>
              </p:nvSpPr>
              <p:spPr>
                <a:xfrm>
                  <a:off x="3024217" y="2111553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1984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B5B8F6D-B23B-154C-9875-0842B5901A11}"/>
                    </a:ext>
                  </a:extLst>
                </p:cNvPr>
                <p:cNvSpPr txBox="1"/>
                <p:nvPr userDrawn="1"/>
              </p:nvSpPr>
              <p:spPr>
                <a:xfrm>
                  <a:off x="2908205" y="472115"/>
                  <a:ext cx="1478165" cy="147732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3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>
                      <a:solidFill>
                        <a:schemeClr val="bg1"/>
                      </a:solidFill>
                    </a:rPr>
                    <a:t>Lorem ipsum dolor sit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2B98CA7-74BB-DE48-BD20-137F01D8C47E}"/>
                  </a:ext>
                </a:extLst>
              </p:cNvPr>
              <p:cNvGrpSpPr/>
              <p:nvPr userDrawn="1"/>
            </p:nvGrpSpPr>
            <p:grpSpPr>
              <a:xfrm>
                <a:off x="1713069" y="2111118"/>
                <a:ext cx="1523945" cy="1791267"/>
                <a:chOff x="1713069" y="2111118"/>
                <a:chExt cx="1523945" cy="1791267"/>
              </a:xfrm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5BFA309D-4C63-C643-9A28-A2B7B05EBB9F}"/>
                    </a:ext>
                  </a:extLst>
                </p:cNvPr>
                <p:cNvSpPr/>
                <p:nvPr/>
              </p:nvSpPr>
              <p:spPr>
                <a:xfrm>
                  <a:off x="1801231" y="2111118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1972</a:t>
                  </a: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D132095-D946-7847-9B07-A29908A2586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2446901" y="2503716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66F871E-4BD2-1540-ABDE-A74A5E591D62}"/>
                    </a:ext>
                  </a:extLst>
                </p:cNvPr>
                <p:cNvSpPr txBox="1"/>
                <p:nvPr userDrawn="1"/>
              </p:nvSpPr>
              <p:spPr>
                <a:xfrm>
                  <a:off x="1713069" y="2794389"/>
                  <a:ext cx="1478165" cy="110799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2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995D9B4-30FF-AE49-BB54-537B182B9184}"/>
                  </a:ext>
                </a:extLst>
              </p:cNvPr>
              <p:cNvGrpSpPr/>
              <p:nvPr userDrawn="1"/>
            </p:nvGrpSpPr>
            <p:grpSpPr>
              <a:xfrm>
                <a:off x="4208763" y="2110683"/>
                <a:ext cx="1495343" cy="1422369"/>
                <a:chOff x="4208763" y="2110683"/>
                <a:chExt cx="1495343" cy="1422369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F8436A3-E735-D046-8F9C-C21351E3A8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4943740" y="2552990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22303630-1253-EF4B-BDFB-7AFDEF29A5AF}"/>
                    </a:ext>
                  </a:extLst>
                </p:cNvPr>
                <p:cNvSpPr/>
                <p:nvPr userDrawn="1"/>
              </p:nvSpPr>
              <p:spPr>
                <a:xfrm>
                  <a:off x="4247201" y="2110683"/>
                  <a:ext cx="1456905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2004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7B77419-77C1-6E4D-90C9-ABDEEEC3090D}"/>
                    </a:ext>
                  </a:extLst>
                </p:cNvPr>
                <p:cNvSpPr txBox="1"/>
                <p:nvPr userDrawn="1"/>
              </p:nvSpPr>
              <p:spPr>
                <a:xfrm>
                  <a:off x="4208763" y="2794388"/>
                  <a:ext cx="1478165" cy="73866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4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F6A910-4E09-8749-A5CC-4162EBF56AA9}"/>
                </a:ext>
              </a:extLst>
            </p:cNvPr>
            <p:cNvSpPr txBox="1"/>
            <p:nvPr userDrawn="1"/>
          </p:nvSpPr>
          <p:spPr>
            <a:xfrm>
              <a:off x="5250183" y="6311423"/>
              <a:ext cx="2171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Time Line Example</a:t>
              </a:r>
            </a:p>
          </p:txBody>
        </p:sp>
      </p:grpSp>
      <p:sp>
        <p:nvSpPr>
          <p:cNvPr id="111" name="Title Placeholder 1">
            <a:extLst>
              <a:ext uri="{FF2B5EF4-FFF2-40B4-BE49-F238E27FC236}">
                <a16:creationId xmlns:a16="http://schemas.microsoft.com/office/drawing/2014/main" id="{1DA7E8DA-C3A8-5640-BE9B-1A6451C8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32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B6056AED-17B4-2E42-AE05-EDA29DAE8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3276" y="2431102"/>
            <a:ext cx="7045448" cy="1676322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 sz="4000" b="1" i="0" cap="none" spc="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defRPr>
            </a:lvl1pPr>
          </a:lstStyle>
          <a:p>
            <a:r>
              <a:rPr lang="en-US" dirty="0"/>
              <a:t>You have reached the end of this presentation.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2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 userDrawn="1">
            <p:ph idx="1"/>
          </p:nvPr>
        </p:nvSpPr>
        <p:spPr>
          <a:xfrm>
            <a:off x="740226" y="1682341"/>
            <a:ext cx="10711543" cy="4620126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36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1pPr>
            <a:lvl2pPr marL="265176" indent="-137160">
              <a:buClr>
                <a:srgbClr val="FFC000"/>
              </a:buClr>
              <a:buFont typeface="Wingdings" panose="05000000000000000000" pitchFamily="2" charset="2"/>
              <a:buChar char="§"/>
              <a:defRPr sz="32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2pPr>
            <a:lvl3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3pPr>
            <a:lvl4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4pPr>
            <a:lvl5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9AF0968-53FD-AF47-9274-6C79C149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555533"/>
            <a:ext cx="11254683" cy="691606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Autofit/>
          </a:bodyPr>
          <a:lstStyle>
            <a:lvl1pPr algn="ctr">
              <a:defRPr sz="48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225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3641335D-B367-5647-BF31-BB20E7613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0513" y="1450975"/>
            <a:ext cx="11655425" cy="394811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1376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 marL="59664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 marL="74295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 marL="92583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">
            <a:extLst>
              <a:ext uri="{FF2B5EF4-FFF2-40B4-BE49-F238E27FC236}">
                <a16:creationId xmlns:a16="http://schemas.microsoft.com/office/drawing/2014/main" id="{1D9E37BF-26A5-D44A-9538-4ED5935904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11641138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726DE0F-B816-A84C-A905-68799203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1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8246BD9-DE8A-0C46-8C6E-C7FB5639C9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450975"/>
            <a:ext cx="5370058" cy="3948113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D79DE56-F8DE-C34D-8A33-DF90025A03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5355772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01D7C-D791-B84C-9945-DF6406778E3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3948113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B91EDE-7542-F14E-B4AF-06258FBD5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800" y="5646738"/>
            <a:ext cx="5457825" cy="390525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B2BDDCB-3A1C-1D46-8A3A-5B060EF5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04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44A14D7-DF3C-B44D-AC05-D272575656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2088" y="1450974"/>
            <a:ext cx="5370058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FFF75E-9438-1448-88E5-B552F615B11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4264E25-B63A-4A40-B7E2-BC4589A0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64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9A03E60-43EB-144A-A8BB-05E3BB34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10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6E47C9-5A49-944E-85E3-3088C691C916}"/>
              </a:ext>
            </a:extLst>
          </p:cNvPr>
          <p:cNvSpPr txBox="1"/>
          <p:nvPr userDrawn="1"/>
        </p:nvSpPr>
        <p:spPr>
          <a:xfrm>
            <a:off x="1578004" y="2094143"/>
            <a:ext cx="3969519" cy="484748"/>
          </a:xfrm>
          <a:prstGeom prst="rect">
            <a:avLst/>
          </a:prstGeom>
          <a:solidFill>
            <a:schemeClr val="accent2"/>
          </a:solidFill>
          <a:ln w="50800" cap="rnd">
            <a:solidFill>
              <a:schemeClr val="accent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Definition: Goes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EFFDE-04B0-9E45-9146-C72CF80E1CA2}"/>
              </a:ext>
            </a:extLst>
          </p:cNvPr>
          <p:cNvSpPr txBox="1"/>
          <p:nvPr userDrawn="1"/>
        </p:nvSpPr>
        <p:spPr>
          <a:xfrm>
            <a:off x="1578004" y="2749875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99962-2407-1A44-8C6F-B1F3D3AAC2C4}"/>
              </a:ext>
            </a:extLst>
          </p:cNvPr>
          <p:cNvSpPr txBox="1"/>
          <p:nvPr userDrawn="1"/>
        </p:nvSpPr>
        <p:spPr>
          <a:xfrm>
            <a:off x="1578003" y="3528051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4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4E185-87EB-2845-9488-8FAF6DE3DDD7}"/>
              </a:ext>
            </a:extLst>
          </p:cNvPr>
          <p:cNvSpPr txBox="1"/>
          <p:nvPr userDrawn="1"/>
        </p:nvSpPr>
        <p:spPr>
          <a:xfrm>
            <a:off x="1578003" y="4302264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6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D9401-9B2F-F247-B5C3-FF5407999BC1}"/>
              </a:ext>
            </a:extLst>
          </p:cNvPr>
          <p:cNvSpPr txBox="1"/>
          <p:nvPr userDrawn="1"/>
        </p:nvSpPr>
        <p:spPr>
          <a:xfrm>
            <a:off x="1578003" y="5084403"/>
            <a:ext cx="3969519" cy="577081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182880" rIns="9144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l"/>
            <a:r>
              <a:rPr lang="en-US" sz="1350" b="0" i="0" dirty="0">
                <a:solidFill>
                  <a:schemeClr val="bg1"/>
                </a:solidFill>
                <a:effectLst>
                  <a:outerShdw blurRad="50800" dist="50800" dir="2940000" sx="10000" sy="10000" algn="ctr" rotWithShape="0">
                    <a:srgbClr val="000000"/>
                  </a:outerShdw>
                </a:effectLst>
                <a:latin typeface="Arial Regular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122E4-A8B1-5743-BED1-4F1F1A2D73F6}"/>
              </a:ext>
            </a:extLst>
          </p:cNvPr>
          <p:cNvSpPr txBox="1"/>
          <p:nvPr userDrawn="1"/>
        </p:nvSpPr>
        <p:spPr>
          <a:xfrm>
            <a:off x="6681592" y="3267424"/>
            <a:ext cx="3176197" cy="784830"/>
          </a:xfrm>
          <a:prstGeom prst="rect">
            <a:avLst/>
          </a:prstGeom>
          <a:solidFill>
            <a:schemeClr val="accent3"/>
          </a:solidFill>
          <a:ln w="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sz="1350" b="1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4BEC1-9524-5346-82C4-2A69874C6E7B}"/>
              </a:ext>
            </a:extLst>
          </p:cNvPr>
          <p:cNvSpPr txBox="1"/>
          <p:nvPr userDrawn="1"/>
        </p:nvSpPr>
        <p:spPr>
          <a:xfrm>
            <a:off x="6681592" y="2163339"/>
            <a:ext cx="3176197" cy="577081"/>
          </a:xfrm>
          <a:prstGeom prst="rect">
            <a:avLst/>
          </a:prstGeom>
          <a:solidFill>
            <a:schemeClr val="accent2"/>
          </a:solidFill>
          <a:ln w="5080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heading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D3A75B-D521-A643-B615-B147965DCEDE}"/>
              </a:ext>
            </a:extLst>
          </p:cNvPr>
          <p:cNvGrpSpPr/>
          <p:nvPr userDrawn="1"/>
        </p:nvGrpSpPr>
        <p:grpSpPr>
          <a:xfrm>
            <a:off x="7031801" y="4503820"/>
            <a:ext cx="2475776" cy="1161165"/>
            <a:chOff x="5183671" y="5332804"/>
            <a:chExt cx="2426204" cy="11379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EC197-005A-D54F-99CA-2EA1BB5DC952}"/>
                </a:ext>
              </a:extLst>
            </p:cNvPr>
            <p:cNvGrpSpPr/>
            <p:nvPr userDrawn="1"/>
          </p:nvGrpSpPr>
          <p:grpSpPr>
            <a:xfrm>
              <a:off x="5183671" y="5332804"/>
              <a:ext cx="2426204" cy="1137915"/>
              <a:chOff x="307826" y="2082546"/>
              <a:chExt cx="2426204" cy="113791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8A9818-F1BD-CD42-95FA-B6841EB183CD}"/>
                  </a:ext>
                </a:extLst>
              </p:cNvPr>
              <p:cNvSpPr/>
              <p:nvPr userDrawn="1"/>
            </p:nvSpPr>
            <p:spPr>
              <a:xfrm>
                <a:off x="307826" y="2082546"/>
                <a:ext cx="2426204" cy="87354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685800" rtlCol="0" anchor="ctr" anchorCtr="0"/>
              <a:lstStyle/>
              <a:p>
                <a:pPr lvl="0"/>
                <a:r>
                  <a:rPr lang="en-US" sz="1350" b="0" i="0" dirty="0">
                    <a:solidFill>
                      <a:schemeClr val="bg1"/>
                    </a:solidFill>
                    <a:latin typeface="Arial Regular"/>
                    <a:cs typeface="Calibri" panose="020F0502020204030204" pitchFamily="34" charset="0"/>
                  </a:rPr>
                  <a:t>Use for quotes or small pieces of content that aren’t voiced</a:t>
                </a:r>
              </a:p>
            </p:txBody>
          </p:sp>
          <p:sp>
            <p:nvSpPr>
              <p:cNvPr id="17" name="Isosceles Triangle 14">
                <a:extLst>
                  <a:ext uri="{FF2B5EF4-FFF2-40B4-BE49-F238E27FC236}">
                    <a16:creationId xmlns:a16="http://schemas.microsoft.com/office/drawing/2014/main" id="{2EEDE3CC-EB9A-E649-A573-6D3DAED0D14D}"/>
                  </a:ext>
                </a:extLst>
              </p:cNvPr>
              <p:cNvSpPr/>
              <p:nvPr userDrawn="1"/>
            </p:nvSpPr>
            <p:spPr>
              <a:xfrm rot="10800000">
                <a:off x="1231846" y="2940218"/>
                <a:ext cx="578163" cy="280243"/>
              </a:xfrm>
              <a:prstGeom prst="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8E7C7C6-5E82-FB4F-A137-2A74B763F7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432" y="5526446"/>
              <a:ext cx="514350" cy="514350"/>
            </a:xfrm>
            <a:prstGeom prst="rect">
              <a:avLst/>
            </a:prstGeom>
          </p:spPr>
        </p:pic>
      </p:grp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6CCFE323-5CF3-CD44-9068-6C5EDE13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10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8E9ED7-F0FA-F642-8F00-D6B54CC174AA}"/>
              </a:ext>
            </a:extLst>
          </p:cNvPr>
          <p:cNvGrpSpPr/>
          <p:nvPr userDrawn="1"/>
        </p:nvGrpSpPr>
        <p:grpSpPr>
          <a:xfrm>
            <a:off x="2562637" y="2307229"/>
            <a:ext cx="1743348" cy="419499"/>
            <a:chOff x="-4431847" y="-1221721"/>
            <a:chExt cx="2863333" cy="6046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0F125C-2DC4-964C-B197-E546D1E29749}"/>
                </a:ext>
              </a:extLst>
            </p:cNvPr>
            <p:cNvSpPr/>
            <p:nvPr userDrawn="1"/>
          </p:nvSpPr>
          <p:spPr>
            <a:xfrm>
              <a:off x="-4431847" y="-1221721"/>
              <a:ext cx="2863333" cy="40659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85000" lnSpcReduction="10000"/>
            </a:bodyPr>
            <a:lstStyle/>
            <a:p>
              <a:pPr lvl="0" algn="ctr"/>
              <a:r>
                <a:rPr lang="en-US" sz="1400" b="0" i="0" dirty="0">
                  <a:solidFill>
                    <a:schemeClr val="tx1"/>
                  </a:solidFill>
                  <a:latin typeface="Arial Regular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7" name="Isosceles Triangle 43">
              <a:extLst>
                <a:ext uri="{FF2B5EF4-FFF2-40B4-BE49-F238E27FC236}">
                  <a16:creationId xmlns:a16="http://schemas.microsoft.com/office/drawing/2014/main" id="{18F95660-D34A-D744-A2C1-828007344F92}"/>
                </a:ext>
              </a:extLst>
            </p:cNvPr>
            <p:cNvSpPr/>
            <p:nvPr userDrawn="1"/>
          </p:nvSpPr>
          <p:spPr>
            <a:xfrm rot="10800000">
              <a:off x="-3231561" y="-841349"/>
              <a:ext cx="462762" cy="224308"/>
            </a:xfrm>
            <a:prstGeom prst="triangl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6DCAFB6-EDE0-A643-BCB3-71215AE54119}"/>
              </a:ext>
            </a:extLst>
          </p:cNvPr>
          <p:cNvGrpSpPr/>
          <p:nvPr userDrawn="1"/>
        </p:nvGrpSpPr>
        <p:grpSpPr>
          <a:xfrm>
            <a:off x="1348181" y="3251074"/>
            <a:ext cx="3890505" cy="600303"/>
            <a:chOff x="2454629" y="3422610"/>
            <a:chExt cx="2975888" cy="459178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95AE209-AB1E-A441-8865-24D7F7CA2C32}"/>
                </a:ext>
              </a:extLst>
            </p:cNvPr>
            <p:cNvSpPr/>
            <p:nvPr/>
          </p:nvSpPr>
          <p:spPr>
            <a:xfrm>
              <a:off x="2454629" y="3423485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0 w 1145759"/>
                <a:gd name="connsiteY5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76" tIns="37338" rIns="133245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1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33815E7-24F2-D743-9025-53CFCB4C8E52}"/>
                </a:ext>
              </a:extLst>
            </p:cNvPr>
            <p:cNvSpPr/>
            <p:nvPr/>
          </p:nvSpPr>
          <p:spPr>
            <a:xfrm>
              <a:off x="3372333" y="3422610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213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2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0E29F73-8932-464D-B99D-9850A96D8D02}"/>
                </a:ext>
              </a:extLst>
            </p:cNvPr>
            <p:cNvSpPr/>
            <p:nvPr/>
          </p:nvSpPr>
          <p:spPr>
            <a:xfrm>
              <a:off x="4284758" y="3422743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426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3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B27C84D-3D38-0E46-9EB9-8141C0C379B4}"/>
              </a:ext>
            </a:extLst>
          </p:cNvPr>
          <p:cNvSpPr/>
          <p:nvPr userDrawn="1"/>
        </p:nvSpPr>
        <p:spPr>
          <a:xfrm>
            <a:off x="2165537" y="4168673"/>
            <a:ext cx="2760374" cy="5031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54">
            <a:extLst>
              <a:ext uri="{FF2B5EF4-FFF2-40B4-BE49-F238E27FC236}">
                <a16:creationId xmlns:a16="http://schemas.microsoft.com/office/drawing/2014/main" id="{FFA17075-D6A4-964B-ABA9-C4DB836F29C3}"/>
              </a:ext>
            </a:extLst>
          </p:cNvPr>
          <p:cNvSpPr/>
          <p:nvPr userDrawn="1"/>
        </p:nvSpPr>
        <p:spPr>
          <a:xfrm>
            <a:off x="2165537" y="4814961"/>
            <a:ext cx="2760374" cy="5031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57">
            <a:extLst>
              <a:ext uri="{FF2B5EF4-FFF2-40B4-BE49-F238E27FC236}">
                <a16:creationId xmlns:a16="http://schemas.microsoft.com/office/drawing/2014/main" id="{5FD523A1-1557-8B42-A06B-2FB0DA90B9F2}"/>
              </a:ext>
            </a:extLst>
          </p:cNvPr>
          <p:cNvSpPr/>
          <p:nvPr userDrawn="1"/>
        </p:nvSpPr>
        <p:spPr>
          <a:xfrm>
            <a:off x="2165537" y="5461249"/>
            <a:ext cx="2760374" cy="503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CDD075-B382-C647-8E43-3640EF1FF0C8}"/>
              </a:ext>
            </a:extLst>
          </p:cNvPr>
          <p:cNvGrpSpPr/>
          <p:nvPr userDrawn="1"/>
        </p:nvGrpSpPr>
        <p:grpSpPr>
          <a:xfrm>
            <a:off x="5722457" y="2252255"/>
            <a:ext cx="449131" cy="449129"/>
            <a:chOff x="5722457" y="2252255"/>
            <a:chExt cx="449131" cy="449129"/>
          </a:xfrm>
        </p:grpSpPr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2B530C46-01A2-FF4E-BDFE-610CEC7EF7CC}"/>
                </a:ext>
              </a:extLst>
            </p:cNvPr>
            <p:cNvSpPr/>
            <p:nvPr/>
          </p:nvSpPr>
          <p:spPr>
            <a:xfrm>
              <a:off x="5722457" y="2252255"/>
              <a:ext cx="449131" cy="449129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1C196D-F29F-CF46-BDA6-2220613501E1}"/>
                </a:ext>
              </a:extLst>
            </p:cNvPr>
            <p:cNvSpPr txBox="1"/>
            <p:nvPr/>
          </p:nvSpPr>
          <p:spPr>
            <a:xfrm>
              <a:off x="5753191" y="2296371"/>
              <a:ext cx="387665" cy="400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2198509-2684-1C4E-BB1B-F940A0106A88}"/>
              </a:ext>
            </a:extLst>
          </p:cNvPr>
          <p:cNvSpPr/>
          <p:nvPr userDrawn="1"/>
        </p:nvSpPr>
        <p:spPr>
          <a:xfrm>
            <a:off x="6571201" y="2258263"/>
            <a:ext cx="448730" cy="456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6A31D7-7EF7-7448-947A-B3901A50C4F8}"/>
              </a:ext>
            </a:extLst>
          </p:cNvPr>
          <p:cNvSpPr/>
          <p:nvPr userDrawn="1"/>
        </p:nvSpPr>
        <p:spPr>
          <a:xfrm>
            <a:off x="5820618" y="3361575"/>
            <a:ext cx="1697488" cy="37930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ED0510-1A82-4D48-947D-5B627669974C}"/>
              </a:ext>
            </a:extLst>
          </p:cNvPr>
          <p:cNvSpPr/>
          <p:nvPr userDrawn="1"/>
        </p:nvSpPr>
        <p:spPr>
          <a:xfrm>
            <a:off x="5141425" y="4168673"/>
            <a:ext cx="2760374" cy="503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3DE83D-07E7-3346-804F-31FF575A1333}"/>
              </a:ext>
            </a:extLst>
          </p:cNvPr>
          <p:cNvSpPr/>
          <p:nvPr userDrawn="1"/>
        </p:nvSpPr>
        <p:spPr>
          <a:xfrm>
            <a:off x="5131633" y="4814961"/>
            <a:ext cx="2760374" cy="5031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EA7BB0-3A44-5244-B830-EFCBABB12989}"/>
              </a:ext>
            </a:extLst>
          </p:cNvPr>
          <p:cNvSpPr/>
          <p:nvPr userDrawn="1"/>
        </p:nvSpPr>
        <p:spPr>
          <a:xfrm>
            <a:off x="5131633" y="5457859"/>
            <a:ext cx="2760374" cy="5031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BF392B-AB24-9945-B388-99C4DE4CDFD4}"/>
              </a:ext>
            </a:extLst>
          </p:cNvPr>
          <p:cNvCxnSpPr/>
          <p:nvPr userDrawn="1"/>
        </p:nvCxnSpPr>
        <p:spPr>
          <a:xfrm>
            <a:off x="7714244" y="2170174"/>
            <a:ext cx="2495213" cy="0"/>
          </a:xfrm>
          <a:prstGeom prst="straightConnector1">
            <a:avLst/>
          </a:prstGeom>
          <a:ln w="857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C7F4C6-06A4-2A42-A784-F347C5FE7E56}"/>
              </a:ext>
            </a:extLst>
          </p:cNvPr>
          <p:cNvCxnSpPr/>
          <p:nvPr userDrawn="1"/>
        </p:nvCxnSpPr>
        <p:spPr>
          <a:xfrm>
            <a:off x="7714244" y="2700953"/>
            <a:ext cx="2495213" cy="0"/>
          </a:xfrm>
          <a:prstGeom prst="straightConnector1">
            <a:avLst/>
          </a:prstGeom>
          <a:ln w="857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995F855-A852-434F-B2E5-967552391156}"/>
              </a:ext>
            </a:extLst>
          </p:cNvPr>
          <p:cNvSpPr/>
          <p:nvPr userDrawn="1"/>
        </p:nvSpPr>
        <p:spPr>
          <a:xfrm>
            <a:off x="8281953" y="3363765"/>
            <a:ext cx="1697488" cy="3793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4A399AE-12D9-C946-BFDD-900DAB7ED786}"/>
              </a:ext>
            </a:extLst>
          </p:cNvPr>
          <p:cNvSpPr txBox="1">
            <a:spLocks/>
          </p:cNvSpPr>
          <p:nvPr userDrawn="1"/>
        </p:nvSpPr>
        <p:spPr>
          <a:xfrm>
            <a:off x="8281953" y="4110328"/>
            <a:ext cx="1927504" cy="180266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>
                <a:solidFill>
                  <a:schemeClr val="bg1"/>
                </a:solidFill>
                <a:latin typeface="Arial Regular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942998D4-972F-BD4A-A662-73DE9F9F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97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ECC5B56-0276-844E-A797-3D139825B471}"/>
              </a:ext>
            </a:extLst>
          </p:cNvPr>
          <p:cNvGrpSpPr/>
          <p:nvPr userDrawn="1"/>
        </p:nvGrpSpPr>
        <p:grpSpPr>
          <a:xfrm>
            <a:off x="632557" y="5172106"/>
            <a:ext cx="2661031" cy="1231106"/>
            <a:chOff x="1363018" y="3215881"/>
            <a:chExt cx="2661031" cy="1231106"/>
          </a:xfrm>
        </p:grpSpPr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A8FDE633-2955-CA4F-9716-05B5BCCBB529}"/>
                </a:ext>
              </a:extLst>
            </p:cNvPr>
            <p:cNvSpPr/>
            <p:nvPr userDrawn="1"/>
          </p:nvSpPr>
          <p:spPr>
            <a:xfrm rot="5400000">
              <a:off x="3675062" y="3713345"/>
              <a:ext cx="449084" cy="24889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74D464-E6A4-CD4C-BA8C-EE764E72B153}"/>
                </a:ext>
              </a:extLst>
            </p:cNvPr>
            <p:cNvSpPr txBox="1"/>
            <p:nvPr userDrawn="1"/>
          </p:nvSpPr>
          <p:spPr>
            <a:xfrm>
              <a:off x="1363018" y="3215881"/>
              <a:ext cx="2476308" cy="123110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182880" tIns="182880" rIns="182880" bIns="18288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A04904-FA46-3746-B30B-0129819A05C7}"/>
              </a:ext>
            </a:extLst>
          </p:cNvPr>
          <p:cNvGrpSpPr/>
          <p:nvPr userDrawn="1"/>
        </p:nvGrpSpPr>
        <p:grpSpPr>
          <a:xfrm>
            <a:off x="3781144" y="4768502"/>
            <a:ext cx="3977759" cy="1787824"/>
            <a:chOff x="6454503" y="4163500"/>
            <a:chExt cx="3977759" cy="178782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C11CDB-7BE5-B24B-A4A2-4846D38AC2AC}"/>
                </a:ext>
              </a:extLst>
            </p:cNvPr>
            <p:cNvSpPr txBox="1"/>
            <p:nvPr userDrawn="1"/>
          </p:nvSpPr>
          <p:spPr>
            <a:xfrm>
              <a:off x="6454503" y="4163500"/>
              <a:ext cx="402416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70B8E2-5EB7-CA41-AF3F-6F77BB796C82}"/>
                </a:ext>
              </a:extLst>
            </p:cNvPr>
            <p:cNvSpPr txBox="1"/>
            <p:nvPr userDrawn="1"/>
          </p:nvSpPr>
          <p:spPr>
            <a:xfrm>
              <a:off x="10048398" y="4163500"/>
              <a:ext cx="383864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”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655BF2-D712-AA4B-8AC8-9FEEFDC0229E}"/>
                </a:ext>
              </a:extLst>
            </p:cNvPr>
            <p:cNvSpPr/>
            <p:nvPr userDrawn="1"/>
          </p:nvSpPr>
          <p:spPr>
            <a:xfrm>
              <a:off x="7012691" y="4473996"/>
              <a:ext cx="2902692" cy="1477328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1800" i="1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800" i="1" dirty="0" err="1">
                  <a:solidFill>
                    <a:schemeClr val="bg1"/>
                  </a:solidFill>
                </a:rPr>
                <a:t>amet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consectetuer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adipiscing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elit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sed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diam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nonummy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nibh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euismod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tincidunt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ut.</a:t>
              </a:r>
              <a:endParaRPr lang="en-US" sz="1800" i="1" dirty="0">
                <a:solidFill>
                  <a:schemeClr val="bg1"/>
                </a:solidFill>
              </a:endParaRPr>
            </a:p>
            <a:p>
              <a:pPr algn="r"/>
              <a:r>
                <a:rPr lang="en-US" sz="1800" i="0" dirty="0">
                  <a:solidFill>
                    <a:schemeClr val="bg1"/>
                  </a:solidFill>
                  <a:latin typeface="+mj-lt"/>
                </a:rPr>
                <a:t>-This is a quote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3E9315-6887-5D4C-A199-DC0F96BB8FAD}"/>
              </a:ext>
            </a:extLst>
          </p:cNvPr>
          <p:cNvGrpSpPr/>
          <p:nvPr userDrawn="1"/>
        </p:nvGrpSpPr>
        <p:grpSpPr>
          <a:xfrm>
            <a:off x="600117" y="1972937"/>
            <a:ext cx="2858396" cy="1064776"/>
            <a:chOff x="4603315" y="701458"/>
            <a:chExt cx="2858396" cy="106477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1C2522-4F7A-A64B-808A-73C795F43A5C}"/>
                </a:ext>
              </a:extLst>
            </p:cNvPr>
            <p:cNvSpPr txBox="1"/>
            <p:nvPr userDrawn="1"/>
          </p:nvSpPr>
          <p:spPr>
            <a:xfrm>
              <a:off x="4603315" y="701458"/>
              <a:ext cx="2461364" cy="1064776"/>
            </a:xfrm>
            <a:prstGeom prst="roundRect">
              <a:avLst>
                <a:gd name="adj" fmla="val 9421"/>
              </a:avLst>
            </a:prstGeom>
            <a:solidFill>
              <a:schemeClr val="accent1"/>
            </a:solidFill>
          </p:spPr>
          <p:txBody>
            <a:bodyPr wrap="square" lIns="182880" tIns="182880" rIns="182880" bIns="18288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</a:t>
              </a:r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B58FCD4A-1A47-4B4E-8237-E34CE007CE88}"/>
                </a:ext>
              </a:extLst>
            </p:cNvPr>
            <p:cNvSpPr/>
            <p:nvPr userDrawn="1"/>
          </p:nvSpPr>
          <p:spPr>
            <a:xfrm rot="5400000">
              <a:off x="7007479" y="585675"/>
              <a:ext cx="338449" cy="57001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DC3B96-92A3-3542-93F7-327056D74162}"/>
              </a:ext>
            </a:extLst>
          </p:cNvPr>
          <p:cNvGrpSpPr/>
          <p:nvPr userDrawn="1"/>
        </p:nvGrpSpPr>
        <p:grpSpPr>
          <a:xfrm>
            <a:off x="226923" y="3522972"/>
            <a:ext cx="2896907" cy="1233307"/>
            <a:chOff x="219665" y="3591624"/>
            <a:chExt cx="2896907" cy="1233307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F783FDC8-2BC1-3142-A1A1-D8CF5F2E69C3}"/>
                </a:ext>
              </a:extLst>
            </p:cNvPr>
            <p:cNvSpPr/>
            <p:nvPr userDrawn="1"/>
          </p:nvSpPr>
          <p:spPr>
            <a:xfrm rot="16200000">
              <a:off x="335448" y="4370699"/>
              <a:ext cx="338449" cy="570015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EB6CF1-172B-BB40-9B82-6A7EEF0B6F36}"/>
                </a:ext>
              </a:extLst>
            </p:cNvPr>
            <p:cNvSpPr txBox="1"/>
            <p:nvPr userDrawn="1"/>
          </p:nvSpPr>
          <p:spPr>
            <a:xfrm>
              <a:off x="642464" y="3591624"/>
              <a:ext cx="2474108" cy="123110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lIns="182880" tIns="182880" rIns="182880" bIns="182880" rtlCol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913FF6-1DA4-CE4A-BB85-30C56A8FB5D1}"/>
              </a:ext>
            </a:extLst>
          </p:cNvPr>
          <p:cNvGrpSpPr/>
          <p:nvPr userDrawn="1"/>
        </p:nvGrpSpPr>
        <p:grpSpPr>
          <a:xfrm>
            <a:off x="8044087" y="5238529"/>
            <a:ext cx="3796803" cy="1140491"/>
            <a:chOff x="8025799" y="4479577"/>
            <a:chExt cx="3796803" cy="1140491"/>
          </a:xfrm>
        </p:grpSpPr>
        <p:sp>
          <p:nvSpPr>
            <p:cNvPr id="42" name="Round Same Side Corner Rectangle 41">
              <a:extLst>
                <a:ext uri="{FF2B5EF4-FFF2-40B4-BE49-F238E27FC236}">
                  <a16:creationId xmlns:a16="http://schemas.microsoft.com/office/drawing/2014/main" id="{08A12AE7-3ADB-2A41-95A6-3CC0C35956B6}"/>
                </a:ext>
              </a:extLst>
            </p:cNvPr>
            <p:cNvSpPr/>
            <p:nvPr userDrawn="1"/>
          </p:nvSpPr>
          <p:spPr>
            <a:xfrm rot="16200000">
              <a:off x="8156827" y="4391999"/>
              <a:ext cx="496231" cy="758287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AF21CF-AB07-3E43-909B-A465B706AA31}"/>
                </a:ext>
              </a:extLst>
            </p:cNvPr>
            <p:cNvSpPr txBox="1"/>
            <p:nvPr userDrawn="1"/>
          </p:nvSpPr>
          <p:spPr>
            <a:xfrm>
              <a:off x="8579737" y="4523026"/>
              <a:ext cx="3242865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61F131-28FC-7144-93B9-63CC3B71530D}"/>
                </a:ext>
              </a:extLst>
            </p:cNvPr>
            <p:cNvSpPr txBox="1"/>
            <p:nvPr userDrawn="1"/>
          </p:nvSpPr>
          <p:spPr>
            <a:xfrm>
              <a:off x="8135853" y="4479577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A3B651-6C7D-0446-B29A-B8A348209397}"/>
              </a:ext>
            </a:extLst>
          </p:cNvPr>
          <p:cNvGrpSpPr/>
          <p:nvPr userDrawn="1"/>
        </p:nvGrpSpPr>
        <p:grpSpPr>
          <a:xfrm>
            <a:off x="8003158" y="1874016"/>
            <a:ext cx="3796834" cy="1140492"/>
            <a:chOff x="2743198" y="742708"/>
            <a:chExt cx="3796834" cy="1140492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0ABDCABD-5599-FA48-969A-E6B2E5AC06C4}"/>
                </a:ext>
              </a:extLst>
            </p:cNvPr>
            <p:cNvSpPr/>
            <p:nvPr userDrawn="1"/>
          </p:nvSpPr>
          <p:spPr>
            <a:xfrm rot="16200000">
              <a:off x="2874226" y="655130"/>
              <a:ext cx="496231" cy="758287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F47179-C3C1-BF45-9E47-0E208BD0D4D7}"/>
                </a:ext>
              </a:extLst>
            </p:cNvPr>
            <p:cNvSpPr txBox="1"/>
            <p:nvPr userDrawn="1"/>
          </p:nvSpPr>
          <p:spPr>
            <a:xfrm>
              <a:off x="3297136" y="786158"/>
              <a:ext cx="3242896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465900-03E0-614E-8E4E-9F31F1415022}"/>
                </a:ext>
              </a:extLst>
            </p:cNvPr>
            <p:cNvSpPr txBox="1"/>
            <p:nvPr userDrawn="1"/>
          </p:nvSpPr>
          <p:spPr>
            <a:xfrm>
              <a:off x="2879384" y="742708"/>
              <a:ext cx="3177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B0932D-E973-6140-892E-FC06496F3963}"/>
              </a:ext>
            </a:extLst>
          </p:cNvPr>
          <p:cNvGrpSpPr/>
          <p:nvPr userDrawn="1"/>
        </p:nvGrpSpPr>
        <p:grpSpPr>
          <a:xfrm>
            <a:off x="8610536" y="3510256"/>
            <a:ext cx="3223650" cy="1322903"/>
            <a:chOff x="8423329" y="5344015"/>
            <a:chExt cx="3223650" cy="1322903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308BAE6-5120-6548-ADFF-4991A6B8089F}"/>
                </a:ext>
              </a:extLst>
            </p:cNvPr>
            <p:cNvGrpSpPr/>
            <p:nvPr userDrawn="1"/>
          </p:nvGrpSpPr>
          <p:grpSpPr>
            <a:xfrm>
              <a:off x="10908293" y="5344015"/>
              <a:ext cx="738686" cy="496231"/>
              <a:chOff x="10908293" y="5344015"/>
              <a:chExt cx="738686" cy="496231"/>
            </a:xfrm>
          </p:grpSpPr>
          <p:sp>
            <p:nvSpPr>
              <p:cNvPr id="52" name="Round Same Side Corner Rectangle 51">
                <a:extLst>
                  <a:ext uri="{FF2B5EF4-FFF2-40B4-BE49-F238E27FC236}">
                    <a16:creationId xmlns:a16="http://schemas.microsoft.com/office/drawing/2014/main" id="{10ECF463-5332-A04C-85DA-EDC5577E36A6}"/>
                  </a:ext>
                </a:extLst>
              </p:cNvPr>
              <p:cNvSpPr/>
              <p:nvPr userDrawn="1"/>
            </p:nvSpPr>
            <p:spPr>
              <a:xfrm rot="5400000">
                <a:off x="11029520" y="5222788"/>
                <a:ext cx="496231" cy="738686"/>
              </a:xfrm>
              <a:prstGeom prst="round2Same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ight Arrow 52">
                <a:extLst>
                  <a:ext uri="{FF2B5EF4-FFF2-40B4-BE49-F238E27FC236}">
                    <a16:creationId xmlns:a16="http://schemas.microsoft.com/office/drawing/2014/main" id="{5872BD5A-D430-594B-B4E0-BE35493356AC}"/>
                  </a:ext>
                </a:extLst>
              </p:cNvPr>
              <p:cNvSpPr/>
              <p:nvPr userDrawn="1"/>
            </p:nvSpPr>
            <p:spPr>
              <a:xfrm>
                <a:off x="11194947" y="5452647"/>
                <a:ext cx="356460" cy="27896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54E5EB-D0FC-814F-9DEB-4727B7D218A2}"/>
                </a:ext>
              </a:extLst>
            </p:cNvPr>
            <p:cNvSpPr txBox="1"/>
            <p:nvPr userDrawn="1"/>
          </p:nvSpPr>
          <p:spPr>
            <a:xfrm>
              <a:off x="8423329" y="5344015"/>
              <a:ext cx="2676044" cy="1322903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3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dolor. fad </a:t>
              </a:r>
              <a:r>
                <a:rPr lang="en-US" sz="1400" dirty="0" err="1">
                  <a:solidFill>
                    <a:schemeClr val="tx1"/>
                  </a:solidFill>
                </a:rPr>
                <a:t>fdaf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asdfadfasdfa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03D679-FB97-5E43-922E-FCD1A1A6D6CC}"/>
              </a:ext>
            </a:extLst>
          </p:cNvPr>
          <p:cNvGrpSpPr/>
          <p:nvPr userDrawn="1"/>
        </p:nvGrpSpPr>
        <p:grpSpPr>
          <a:xfrm>
            <a:off x="3867636" y="1936632"/>
            <a:ext cx="3793255" cy="2273206"/>
            <a:chOff x="4204448" y="2845164"/>
            <a:chExt cx="3275887" cy="227320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349B9B-522C-7348-AC74-9DEFC129D175}"/>
                </a:ext>
              </a:extLst>
            </p:cNvPr>
            <p:cNvSpPr txBox="1"/>
            <p:nvPr userDrawn="1"/>
          </p:nvSpPr>
          <p:spPr>
            <a:xfrm>
              <a:off x="4220861" y="2859754"/>
              <a:ext cx="3242865" cy="2258616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txBody>
            <a:bodyPr wrap="square" tIns="5486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definitions, call outs, factoids, on-screen instructions, etc. Reshape surrounding box to fit the text box.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i="0" dirty="0">
                <a:solidFill>
                  <a:schemeClr val="tx1"/>
                </a:solidFill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i="0" dirty="0">
                  <a:solidFill>
                    <a:schemeClr val="tx1"/>
                  </a:solidFill>
                </a:rPr>
                <a:t>Lorem ipsum dolor sit </a:t>
              </a:r>
              <a:r>
                <a:rPr lang="en-US" sz="1400" i="0" dirty="0" err="1">
                  <a:solidFill>
                    <a:schemeClr val="tx1"/>
                  </a:solidFill>
                </a:rPr>
                <a:t>amet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elit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sed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diam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nonummy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nibh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euismod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tincidunt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ut</a:t>
              </a:r>
              <a:r>
                <a:rPr lang="en-US" sz="1400" i="1" dirty="0" err="1">
                  <a:solidFill>
                    <a:schemeClr val="tx1"/>
                  </a:solidFill>
                </a:rPr>
                <a:t>.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Round Same Side Corner Rectangle 55">
              <a:extLst>
                <a:ext uri="{FF2B5EF4-FFF2-40B4-BE49-F238E27FC236}">
                  <a16:creationId xmlns:a16="http://schemas.microsoft.com/office/drawing/2014/main" id="{6C7F0C97-25CA-A947-AAAE-30C2CA0757B1}"/>
                </a:ext>
              </a:extLst>
            </p:cNvPr>
            <p:cNvSpPr/>
            <p:nvPr userDrawn="1"/>
          </p:nvSpPr>
          <p:spPr>
            <a:xfrm>
              <a:off x="4204448" y="2845164"/>
              <a:ext cx="3275887" cy="499533"/>
            </a:xfrm>
            <a:prstGeom prst="round2SameRect">
              <a:avLst>
                <a:gd name="adj1" fmla="val 9634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ED50B5-1684-7643-AC81-92718DBB3FD9}"/>
                </a:ext>
              </a:extLst>
            </p:cNvPr>
            <p:cNvSpPr txBox="1"/>
            <p:nvPr userDrawn="1"/>
          </p:nvSpPr>
          <p:spPr>
            <a:xfrm>
              <a:off x="4259577" y="2875572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chemeClr val="bg1"/>
                  </a:solidFill>
                </a:rPr>
                <a:t>Heading</a:t>
              </a:r>
            </a:p>
          </p:txBody>
        </p:sp>
      </p:grpSp>
      <p:sp>
        <p:nvSpPr>
          <p:cNvPr id="59" name="Title Placeholder 1">
            <a:extLst>
              <a:ext uri="{FF2B5EF4-FFF2-40B4-BE49-F238E27FC236}">
                <a16:creationId xmlns:a16="http://schemas.microsoft.com/office/drawing/2014/main" id="{E02185D7-30E0-E34D-B1ED-A4A03DFE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7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713" y="1597794"/>
            <a:ext cx="10711543" cy="462012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73893-3AA6-5049-ADB8-59963363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230654"/>
            <a:ext cx="107195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69018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8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6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0" i="0" kern="1200" cap="none" spc="1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1pPr>
      <a:lvl2pPr marL="413766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FF00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◦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Char char="−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dev.net/forums/topic/539575-string-pulling-explained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gamasutra.com/view/feature/131505/toward_more_realistic_pathfinding.php" TargetMode="External"/><Relationship Id="rId5" Type="http://schemas.openxmlformats.org/officeDocument/2006/relationships/hyperlink" Target="http://geomalgorithms.com/a01-_area.html" TargetMode="External"/><Relationship Id="rId4" Type="http://schemas.openxmlformats.org/officeDocument/2006/relationships/hyperlink" Target="http://ahamnett.blogspot.com/2012/10/funnel-algorithm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D80C07-2BB3-7141-92B0-E9DA704A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105" y="4999068"/>
            <a:ext cx="10433787" cy="461665"/>
          </a:xfrm>
        </p:spPr>
        <p:txBody>
          <a:bodyPr/>
          <a:lstStyle/>
          <a:p>
            <a:r>
              <a:rPr lang="en-US" dirty="0"/>
              <a:t>Problem Space Representation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473EA-B965-6B4C-8F03-AE365992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4" y="1526826"/>
            <a:ext cx="10719547" cy="791967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Graphs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1072855-A749-47F6-A57A-D2F250C90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0" y="2440243"/>
            <a:ext cx="8942660" cy="22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3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A657F31B-4C2F-4F2E-B7EE-E168E4EB471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39925" y="132051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Search Graphs</a:t>
            </a:r>
            <a:endParaRPr lang="en-US" u="sng" dirty="0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101D809D-5B3F-414F-8E39-219A0A0E31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0382" y="1052077"/>
            <a:ext cx="10368685" cy="893763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buNone/>
              <a:defRPr/>
            </a:pPr>
            <a:r>
              <a:rPr lang="en-US" sz="2000" dirty="0"/>
              <a:t>For tile-based path planners, the terrain and the search topology (the search space) are the same. However, we can also use a separate graph for the search space based on geometric terrain (2D or 3D).</a:t>
            </a:r>
          </a:p>
        </p:txBody>
      </p:sp>
      <p:pic>
        <p:nvPicPr>
          <p:cNvPr id="16388" name="Picture 4" descr="NodeMesh">
            <a:extLst>
              <a:ext uri="{FF2B5EF4-FFF2-40B4-BE49-F238E27FC236}">
                <a16:creationId xmlns:a16="http://schemas.microsoft.com/office/drawing/2014/main" id="{2CBF3106-91D1-400C-9031-7436F78CC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58"/>
          <a:stretch>
            <a:fillRect/>
          </a:stretch>
        </p:blipFill>
        <p:spPr bwMode="auto">
          <a:xfrm>
            <a:off x="7247377" y="1849479"/>
            <a:ext cx="3957638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AC819912-E62C-4FDB-9B9A-889A896E9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933" y="1868889"/>
            <a:ext cx="5557870" cy="372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2000" u="sng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Waypoint Graphs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Vertices are </a:t>
            </a:r>
            <a:r>
              <a:rPr lang="en-US" sz="2000" b="1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points in space </a:t>
            </a:r>
            <a:r>
              <a:rPr 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(</a:t>
            </a:r>
            <a:r>
              <a:rPr lang="en-US" sz="2000" b="1" kern="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waypoints</a:t>
            </a:r>
            <a:r>
              <a:rPr 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Edges are </a:t>
            </a:r>
            <a:r>
              <a:rPr lang="en-US" sz="2000" b="1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line segments </a:t>
            </a: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with length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Returns line-based path, point-to-point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en-US" sz="2000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Waypoint graphs can suffer from suboptimal and/or unnatural looking paths due to poor placement, etc.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en-US" sz="2000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2000" u="sng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Navigation Meshes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Vertices are polygons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Edges are </a:t>
            </a:r>
            <a:r>
              <a:rPr lang="en-US" sz="2000" b="1" kern="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portals</a:t>
            </a: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 between polygons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Returns a polygon </a:t>
            </a:r>
            <a:r>
              <a:rPr lang="en-US" sz="2000" b="1" kern="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channel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B3F8E99-C68F-46A7-A0D3-877087698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525" y="6103649"/>
            <a:ext cx="11274949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Navigation meshes usually require additional techniques to develop a path from the channel ( such as funneling.)</a:t>
            </a:r>
            <a:endParaRPr lang="en-US" sz="2000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27F4C57C-3F65-4186-9D03-AF6D2A43485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4286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Automatic Graph Generation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5F46E26F-1672-4576-8D28-E52A23459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825626"/>
            <a:ext cx="8870950" cy="2605697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800" dirty="0"/>
              <a:t>Graphs can be automatically generated and updated.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800" b="1" i="1" dirty="0"/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/>
              <a:t>Nav-meshes can be automatically generated/deformed.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/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/>
              <a:t>Unfortunately, most deforming solutions are trade secrets.</a:t>
            </a:r>
            <a:endParaRPr lang="en-US" altLang="en-US" sz="1800" baseline="30000" dirty="0"/>
          </a:p>
        </p:txBody>
      </p:sp>
      <p:pic>
        <p:nvPicPr>
          <p:cNvPr id="2" name="Picture 1" descr="AA019189.png">
            <a:extLst>
              <a:ext uri="{FF2B5EF4-FFF2-40B4-BE49-F238E27FC236}">
                <a16:creationId xmlns:a16="http://schemas.microsoft.com/office/drawing/2014/main" id="{CB31A055-FF31-4C6F-9B7C-7B003A5FEA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967" y="4510876"/>
            <a:ext cx="2718383" cy="1048595"/>
          </a:xfrm>
          <a:prstGeom prst="rect">
            <a:avLst/>
          </a:prstGeom>
          <a:scene3d>
            <a:camera prst="orthographicFront">
              <a:rot lat="0" lon="10799977" rev="0"/>
            </a:camera>
            <a:lightRig rig="threePt" dir="t"/>
          </a:scene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07CD4222-8B65-4652-95F4-4CEF3EA9D80D}"/>
              </a:ext>
            </a:extLst>
          </p:cNvPr>
          <p:cNvSpPr/>
          <p:nvPr/>
        </p:nvSpPr>
        <p:spPr>
          <a:xfrm>
            <a:off x="5448723" y="4204253"/>
            <a:ext cx="109728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2659BD-4B9E-46B9-9CA8-3A473C4B9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43" y="1272599"/>
            <a:ext cx="10983114" cy="373203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  <a:defRPr/>
            </a:pPr>
            <a:r>
              <a:rPr lang="en-US" sz="2800" dirty="0"/>
              <a:t>When our path is an abstraction of the traversable space, we can further enhance that path refine its trajectory and aesthetics, making it more “natural”.</a:t>
            </a:r>
          </a:p>
          <a:p>
            <a:pPr marL="0" indent="0" algn="just">
              <a:lnSpc>
                <a:spcPct val="80000"/>
              </a:lnSpc>
              <a:buNone/>
              <a:defRPr/>
            </a:pPr>
            <a:endParaRPr lang="en-US" sz="2400" dirty="0"/>
          </a:p>
          <a:p>
            <a:pPr>
              <a:lnSpc>
                <a:spcPct val="80000"/>
              </a:lnSpc>
              <a:buNone/>
              <a:defRPr/>
            </a:pPr>
            <a:r>
              <a:rPr lang="en-US" sz="2800" u="sng" dirty="0"/>
              <a:t>Path Refinement Techniques</a:t>
            </a:r>
            <a:endParaRPr lang="en-US" sz="2900" dirty="0"/>
          </a:p>
          <a:p>
            <a:pPr lvl="1"/>
            <a:r>
              <a:rPr lang="en-US" sz="2900" dirty="0"/>
              <a:t> String-Pulling</a:t>
            </a:r>
            <a:endParaRPr lang="en-US" sz="2800" dirty="0"/>
          </a:p>
          <a:p>
            <a:pPr lvl="1"/>
            <a:r>
              <a:rPr lang="en-US" sz="2800" dirty="0"/>
              <a:t> Funneling</a:t>
            </a:r>
          </a:p>
          <a:p>
            <a:pPr lvl="1"/>
            <a:r>
              <a:rPr lang="en-US" sz="2800" dirty="0"/>
              <a:t> Path Smoothing</a:t>
            </a:r>
          </a:p>
          <a:p>
            <a:pPr lvl="1"/>
            <a:r>
              <a:rPr lang="en-US" sz="2800" dirty="0"/>
              <a:t> Steering Behaviors (later!)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702466-FF3C-467F-96B9-C9A168CC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Refinement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8085A6-85FA-4727-930C-DDB219F07DB5}"/>
              </a:ext>
            </a:extLst>
          </p:cNvPr>
          <p:cNvSpPr/>
          <p:nvPr/>
        </p:nvSpPr>
        <p:spPr>
          <a:xfrm>
            <a:off x="4912221" y="2551664"/>
            <a:ext cx="2743200" cy="2743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0419B5-2D95-4048-8421-C7A65378DDEF}"/>
              </a:ext>
            </a:extLst>
          </p:cNvPr>
          <p:cNvSpPr/>
          <p:nvPr/>
        </p:nvSpPr>
        <p:spPr>
          <a:xfrm>
            <a:off x="6009501" y="3648944"/>
            <a:ext cx="1647345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0B69AA-2F3B-445A-BDF7-76B30CCA66BE}"/>
              </a:ext>
            </a:extLst>
          </p:cNvPr>
          <p:cNvSpPr/>
          <p:nvPr/>
        </p:nvSpPr>
        <p:spPr>
          <a:xfrm>
            <a:off x="5460861" y="2551664"/>
            <a:ext cx="54864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6F26D0-601E-4C80-8070-13D9D501D411}"/>
              </a:ext>
            </a:extLst>
          </p:cNvPr>
          <p:cNvSpPr/>
          <p:nvPr/>
        </p:nvSpPr>
        <p:spPr>
          <a:xfrm>
            <a:off x="7106781" y="4197584"/>
            <a:ext cx="54864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37DE5D-324F-45DB-855C-33097EA0A263}"/>
              </a:ext>
            </a:extLst>
          </p:cNvPr>
          <p:cNvSpPr/>
          <p:nvPr/>
        </p:nvSpPr>
        <p:spPr>
          <a:xfrm>
            <a:off x="6009501" y="4746224"/>
            <a:ext cx="109728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7D4850-0049-44F7-A8DB-96F220523B6B}"/>
              </a:ext>
            </a:extLst>
          </p:cNvPr>
          <p:cNvSpPr/>
          <p:nvPr/>
        </p:nvSpPr>
        <p:spPr>
          <a:xfrm>
            <a:off x="6558141" y="4197584"/>
            <a:ext cx="546265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1BA37F-60AA-4902-BFC3-A42DA0F6D9D2}"/>
              </a:ext>
            </a:extLst>
          </p:cNvPr>
          <p:cNvSpPr/>
          <p:nvPr/>
        </p:nvSpPr>
        <p:spPr>
          <a:xfrm>
            <a:off x="6021858" y="2551664"/>
            <a:ext cx="1645445" cy="109061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4A1A8E-7295-4066-B47F-159C9DEFC6FF}"/>
              </a:ext>
            </a:extLst>
          </p:cNvPr>
          <p:cNvSpPr/>
          <p:nvPr/>
        </p:nvSpPr>
        <p:spPr>
          <a:xfrm>
            <a:off x="6558141" y="4746224"/>
            <a:ext cx="546028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BEBC7D-25C2-49A2-A55E-0847AF582156}"/>
              </a:ext>
            </a:extLst>
          </p:cNvPr>
          <p:cNvSpPr/>
          <p:nvPr/>
        </p:nvSpPr>
        <p:spPr>
          <a:xfrm>
            <a:off x="6008313" y="3100304"/>
            <a:ext cx="1095855" cy="10972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960BC1-1B93-43E4-8260-90EC3DA4BE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03763" y="2642728"/>
            <a:ext cx="365760" cy="365760"/>
          </a:xfrm>
          <a:prstGeom prst="ellipse">
            <a:avLst/>
          </a:prstGeom>
          <a:gradFill rotWithShape="1">
            <a:gsLst>
              <a:gs pos="0">
                <a:srgbClr val="008000"/>
              </a:gs>
              <a:gs pos="20000">
                <a:srgbClr val="33CC33"/>
              </a:gs>
              <a:gs pos="100000">
                <a:srgbClr val="00FF00"/>
              </a:gs>
            </a:gsLst>
            <a:lin ang="5400000"/>
          </a:gradFill>
          <a:ln w="38100">
            <a:solidFill>
              <a:srgbClr val="0066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D2A1F8-454A-443F-83AF-D1E10EE1BF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02982" y="4850580"/>
            <a:ext cx="365760" cy="365760"/>
          </a:xfrm>
          <a:prstGeom prst="ellipse">
            <a:avLst/>
          </a:prstGeom>
          <a:gradFill rotWithShape="1">
            <a:gsLst>
              <a:gs pos="0">
                <a:srgbClr val="800000"/>
              </a:gs>
              <a:gs pos="20000">
                <a:srgbClr val="FF0000"/>
              </a:gs>
              <a:gs pos="100000">
                <a:srgbClr val="FF0200"/>
              </a:gs>
            </a:gsLst>
            <a:lin ang="5400000"/>
          </a:gradFill>
          <a:ln w="38100">
            <a:solidFill>
              <a:srgbClr val="80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774A21-EA0B-45AA-8604-BCF1649830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81920" y="5033460"/>
            <a:ext cx="548640" cy="0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613BD4-7B9C-4A0E-8C8D-1626AFF688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29848" y="5040473"/>
            <a:ext cx="548640" cy="0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A45B21A-37C8-4BC4-B376-7722DAB4C6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7541" y="4442412"/>
            <a:ext cx="552387" cy="562218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827432-2757-4154-9C35-50EB32779C2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33993" y="3907350"/>
            <a:ext cx="0" cy="548640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D62439-A740-420C-9C9B-12EC14DF15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72529" y="3345132"/>
            <a:ext cx="552387" cy="562218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84FA75-FFD9-4308-B41A-772D5AB9B2E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93954" y="2822464"/>
            <a:ext cx="0" cy="548640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8AC06D9-DFC5-49C6-A2AC-987FD5C2BAB3}"/>
              </a:ext>
            </a:extLst>
          </p:cNvPr>
          <p:cNvSpPr/>
          <p:nvPr/>
        </p:nvSpPr>
        <p:spPr>
          <a:xfrm>
            <a:off x="9170358" y="4201872"/>
            <a:ext cx="109728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EFFC3BE-D854-42C7-91A2-BD4DBF0E7525}"/>
              </a:ext>
            </a:extLst>
          </p:cNvPr>
          <p:cNvSpPr/>
          <p:nvPr/>
        </p:nvSpPr>
        <p:spPr>
          <a:xfrm>
            <a:off x="8633856" y="2549283"/>
            <a:ext cx="2743200" cy="2743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DDC2923-C6C6-408F-85C4-CE44B0BC0552}"/>
              </a:ext>
            </a:extLst>
          </p:cNvPr>
          <p:cNvSpPr/>
          <p:nvPr/>
        </p:nvSpPr>
        <p:spPr>
          <a:xfrm>
            <a:off x="9731136" y="3646563"/>
            <a:ext cx="1647345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E8A611-1189-457E-B85D-7579A0AF98AA}"/>
              </a:ext>
            </a:extLst>
          </p:cNvPr>
          <p:cNvSpPr/>
          <p:nvPr/>
        </p:nvSpPr>
        <p:spPr>
          <a:xfrm>
            <a:off x="9182496" y="2549283"/>
            <a:ext cx="54864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4DE9880-0EA1-42E3-9651-1B5E4F2BC4A0}"/>
              </a:ext>
            </a:extLst>
          </p:cNvPr>
          <p:cNvSpPr/>
          <p:nvPr/>
        </p:nvSpPr>
        <p:spPr>
          <a:xfrm>
            <a:off x="10828416" y="4195203"/>
            <a:ext cx="54864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300B2D1-6C9E-4655-A885-FE0172E01F29}"/>
              </a:ext>
            </a:extLst>
          </p:cNvPr>
          <p:cNvSpPr/>
          <p:nvPr/>
        </p:nvSpPr>
        <p:spPr>
          <a:xfrm>
            <a:off x="9731136" y="4743843"/>
            <a:ext cx="109728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6D0978-E75E-48D7-AC5C-843A45B34365}"/>
              </a:ext>
            </a:extLst>
          </p:cNvPr>
          <p:cNvSpPr/>
          <p:nvPr/>
        </p:nvSpPr>
        <p:spPr>
          <a:xfrm>
            <a:off x="10279776" y="4195203"/>
            <a:ext cx="546265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BF6E51-44FF-4684-A196-8C507E1AF6A5}"/>
              </a:ext>
            </a:extLst>
          </p:cNvPr>
          <p:cNvSpPr/>
          <p:nvPr/>
        </p:nvSpPr>
        <p:spPr>
          <a:xfrm>
            <a:off x="9731136" y="2549283"/>
            <a:ext cx="1645445" cy="109061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0CEFABE-4366-4B36-AC8D-CEC803D05C74}"/>
              </a:ext>
            </a:extLst>
          </p:cNvPr>
          <p:cNvSpPr/>
          <p:nvPr/>
        </p:nvSpPr>
        <p:spPr>
          <a:xfrm>
            <a:off x="10279776" y="4743843"/>
            <a:ext cx="546028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B43A25-B68F-4DBD-BA06-0C5811C1441D}"/>
              </a:ext>
            </a:extLst>
          </p:cNvPr>
          <p:cNvSpPr/>
          <p:nvPr/>
        </p:nvSpPr>
        <p:spPr>
          <a:xfrm>
            <a:off x="9729948" y="3097923"/>
            <a:ext cx="1095855" cy="10972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7476AD7-F52A-4AD3-8121-E1E9AA1066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25398" y="2640347"/>
            <a:ext cx="365760" cy="365760"/>
          </a:xfrm>
          <a:prstGeom prst="ellipse">
            <a:avLst/>
          </a:prstGeom>
          <a:gradFill rotWithShape="1">
            <a:gsLst>
              <a:gs pos="0">
                <a:srgbClr val="008000"/>
              </a:gs>
              <a:gs pos="20000">
                <a:srgbClr val="33CC33"/>
              </a:gs>
              <a:gs pos="100000">
                <a:srgbClr val="00FF00"/>
              </a:gs>
            </a:gsLst>
            <a:lin ang="5400000"/>
          </a:gradFill>
          <a:ln w="38100">
            <a:solidFill>
              <a:srgbClr val="0066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0C16B4A-74D2-4D87-A833-FB78B852A3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24617" y="4848199"/>
            <a:ext cx="365760" cy="365760"/>
          </a:xfrm>
          <a:prstGeom prst="ellipse">
            <a:avLst/>
          </a:prstGeom>
          <a:gradFill rotWithShape="1">
            <a:gsLst>
              <a:gs pos="0">
                <a:srgbClr val="800000"/>
              </a:gs>
              <a:gs pos="20000">
                <a:srgbClr val="FF0000"/>
              </a:gs>
              <a:gs pos="100000">
                <a:srgbClr val="FF0200"/>
              </a:gs>
            </a:gsLst>
            <a:lin ang="5400000"/>
          </a:gradFill>
          <a:ln w="38100">
            <a:solidFill>
              <a:srgbClr val="80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BCDBD9E-8114-483E-BAA7-DF6430B77FDE}"/>
              </a:ext>
            </a:extLst>
          </p:cNvPr>
          <p:cNvGrpSpPr/>
          <p:nvPr/>
        </p:nvGrpSpPr>
        <p:grpSpPr>
          <a:xfrm>
            <a:off x="8920037" y="1646341"/>
            <a:ext cx="2186149" cy="3400652"/>
            <a:chOff x="8920037" y="2498963"/>
            <a:chExt cx="2186149" cy="3400652"/>
          </a:xfrm>
        </p:grpSpPr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CCBF4CC7-04B1-4BC7-9DF4-C2FA745679C3}"/>
                </a:ext>
              </a:extLst>
            </p:cNvPr>
            <p:cNvSpPr/>
            <p:nvPr/>
          </p:nvSpPr>
          <p:spPr>
            <a:xfrm rot="10971219">
              <a:off x="8920037" y="2498963"/>
              <a:ext cx="1344133" cy="2474684"/>
            </a:xfrm>
            <a:prstGeom prst="arc">
              <a:avLst>
                <a:gd name="adj1" fmla="val 17497394"/>
                <a:gd name="adj2" fmla="val 0"/>
              </a:avLst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618BEDB-8684-490E-826F-3CAAF2B1CD34}"/>
                </a:ext>
              </a:extLst>
            </p:cNvPr>
            <p:cNvCxnSpPr>
              <a:cxnSpLocks/>
              <a:stCxn id="69" idx="0"/>
              <a:endCxn id="72" idx="2"/>
            </p:cNvCxnSpPr>
            <p:nvPr/>
          </p:nvCxnSpPr>
          <p:spPr>
            <a:xfrm>
              <a:off x="9146646" y="4714818"/>
              <a:ext cx="1004452" cy="1000788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6994EFBF-250E-4BF2-896A-A270CBA174E7}"/>
                </a:ext>
              </a:extLst>
            </p:cNvPr>
            <p:cNvSpPr/>
            <p:nvPr/>
          </p:nvSpPr>
          <p:spPr>
            <a:xfrm rot="10800000">
              <a:off x="10009618" y="4782900"/>
              <a:ext cx="1096568" cy="1116715"/>
            </a:xfrm>
            <a:prstGeom prst="arc">
              <a:avLst>
                <a:gd name="adj1" fmla="val 16378512"/>
                <a:gd name="adj2" fmla="val 19042746"/>
              </a:avLst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3C38FB9-D4F4-449F-B3B4-B6EC0CA94757}"/>
                </a:ext>
              </a:extLst>
            </p:cNvPr>
            <p:cNvCxnSpPr>
              <a:cxnSpLocks/>
              <a:stCxn id="72" idx="0"/>
            </p:cNvCxnSpPr>
            <p:nvPr/>
          </p:nvCxnSpPr>
          <p:spPr>
            <a:xfrm>
              <a:off x="10528923" y="5898835"/>
              <a:ext cx="577263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6540756B-A6A7-4CAB-A397-E8D95F1B365F}"/>
              </a:ext>
            </a:extLst>
          </p:cNvPr>
          <p:cNvSpPr/>
          <p:nvPr/>
        </p:nvSpPr>
        <p:spPr>
          <a:xfrm>
            <a:off x="7911144" y="3763239"/>
            <a:ext cx="478871" cy="364997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7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" grpId="0" uiExpand="1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2659BD-4B9E-46B9-9CA8-3A473C4B9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6" y="1421541"/>
            <a:ext cx="10711543" cy="1158341"/>
          </a:xfrm>
        </p:spPr>
        <p:txBody>
          <a:bodyPr/>
          <a:lstStyle/>
          <a:p>
            <a:r>
              <a:rPr lang="en-US" dirty="0"/>
              <a:t>The String-Pulling algorithm identifies intermediary steps that can be removed from a path to improve it.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702466-FF3C-467F-96B9-C9A168CC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String-Pulling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CA1D57-5820-4D1F-8C01-E1AF9CEEEB03}"/>
              </a:ext>
            </a:extLst>
          </p:cNvPr>
          <p:cNvSpPr/>
          <p:nvPr/>
        </p:nvSpPr>
        <p:spPr>
          <a:xfrm>
            <a:off x="1667556" y="4536283"/>
            <a:ext cx="109728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CC69AD-0AB7-4F09-AE01-70FC1B5214CE}"/>
              </a:ext>
            </a:extLst>
          </p:cNvPr>
          <p:cNvSpPr/>
          <p:nvPr/>
        </p:nvSpPr>
        <p:spPr>
          <a:xfrm>
            <a:off x="1131054" y="2883694"/>
            <a:ext cx="2743200" cy="2743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42056C-0B06-4E24-8285-79E3F196AAC0}"/>
              </a:ext>
            </a:extLst>
          </p:cNvPr>
          <p:cNvSpPr/>
          <p:nvPr/>
        </p:nvSpPr>
        <p:spPr>
          <a:xfrm>
            <a:off x="2228334" y="3980974"/>
            <a:ext cx="1647345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7C1BFE-E051-4D81-95EB-D41F9C9F982B}"/>
              </a:ext>
            </a:extLst>
          </p:cNvPr>
          <p:cNvSpPr/>
          <p:nvPr/>
        </p:nvSpPr>
        <p:spPr>
          <a:xfrm>
            <a:off x="1679694" y="2883694"/>
            <a:ext cx="54864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CAAD7-C647-4417-BEEF-27B7110851B1}"/>
              </a:ext>
            </a:extLst>
          </p:cNvPr>
          <p:cNvSpPr/>
          <p:nvPr/>
        </p:nvSpPr>
        <p:spPr>
          <a:xfrm>
            <a:off x="3325614" y="4529614"/>
            <a:ext cx="54864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40812-6E9F-4403-96D9-531479CFBEE8}"/>
              </a:ext>
            </a:extLst>
          </p:cNvPr>
          <p:cNvSpPr/>
          <p:nvPr/>
        </p:nvSpPr>
        <p:spPr>
          <a:xfrm>
            <a:off x="2228334" y="5078254"/>
            <a:ext cx="109728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71AEB-DE9F-48BC-979C-6EF57CDD7408}"/>
              </a:ext>
            </a:extLst>
          </p:cNvPr>
          <p:cNvSpPr/>
          <p:nvPr/>
        </p:nvSpPr>
        <p:spPr>
          <a:xfrm>
            <a:off x="2776974" y="4529614"/>
            <a:ext cx="546265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98A016-6525-4C99-A22E-2EA29228B3B3}"/>
              </a:ext>
            </a:extLst>
          </p:cNvPr>
          <p:cNvSpPr/>
          <p:nvPr/>
        </p:nvSpPr>
        <p:spPr>
          <a:xfrm>
            <a:off x="2240691" y="2883694"/>
            <a:ext cx="1645445" cy="109061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84FBD5-A80A-4EE4-A1E5-89CE9851943D}"/>
              </a:ext>
            </a:extLst>
          </p:cNvPr>
          <p:cNvSpPr/>
          <p:nvPr/>
        </p:nvSpPr>
        <p:spPr>
          <a:xfrm>
            <a:off x="2776974" y="5078254"/>
            <a:ext cx="546028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594BC6-6654-42E6-88CF-60318E47AFFF}"/>
              </a:ext>
            </a:extLst>
          </p:cNvPr>
          <p:cNvSpPr/>
          <p:nvPr/>
        </p:nvSpPr>
        <p:spPr>
          <a:xfrm>
            <a:off x="2227146" y="3432334"/>
            <a:ext cx="1095855" cy="10972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EB7EE5-FF01-4514-B8A1-852E4CB5E2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2596" y="2974758"/>
            <a:ext cx="365760" cy="365760"/>
          </a:xfrm>
          <a:prstGeom prst="ellipse">
            <a:avLst/>
          </a:prstGeom>
          <a:gradFill rotWithShape="1">
            <a:gsLst>
              <a:gs pos="0">
                <a:srgbClr val="008000"/>
              </a:gs>
              <a:gs pos="20000">
                <a:srgbClr val="33CC33"/>
              </a:gs>
              <a:gs pos="100000">
                <a:srgbClr val="00FF00"/>
              </a:gs>
            </a:gsLst>
            <a:lin ang="5400000"/>
          </a:gradFill>
          <a:ln w="38100">
            <a:solidFill>
              <a:srgbClr val="0066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0EAE26-7330-4FAD-8042-5EB686561E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1815" y="5182610"/>
            <a:ext cx="365760" cy="365760"/>
          </a:xfrm>
          <a:prstGeom prst="ellipse">
            <a:avLst/>
          </a:prstGeom>
          <a:gradFill rotWithShape="1">
            <a:gsLst>
              <a:gs pos="0">
                <a:srgbClr val="800000"/>
              </a:gs>
              <a:gs pos="20000">
                <a:srgbClr val="FF0000"/>
              </a:gs>
              <a:gs pos="100000">
                <a:srgbClr val="FF0200"/>
              </a:gs>
            </a:gsLst>
            <a:lin ang="5400000"/>
          </a:gradFill>
          <a:ln w="38100">
            <a:solidFill>
              <a:srgbClr val="80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76597D-4686-4178-8E8C-3F90799354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00753" y="5365490"/>
            <a:ext cx="548640" cy="0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BCD224-92DD-48C0-AAED-3D5442E6E2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8681" y="5372503"/>
            <a:ext cx="548640" cy="0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572BC1-3FB3-4FDA-8AAB-1B85B5E2AD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36374" y="4774442"/>
            <a:ext cx="552387" cy="562218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840466-2772-476F-827F-2D9C61B42D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2826" y="4239380"/>
            <a:ext cx="0" cy="548640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C8FB33-13F3-4F21-AD89-5DCCE1F7DB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91362" y="3677162"/>
            <a:ext cx="552387" cy="562218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D26719-10E0-49D7-9484-91E0D9C2AD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12787" y="3154494"/>
            <a:ext cx="0" cy="548640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7664E5-69E9-401B-BF25-969AB12648E2}"/>
              </a:ext>
            </a:extLst>
          </p:cNvPr>
          <p:cNvSpPr txBox="1"/>
          <p:nvPr/>
        </p:nvSpPr>
        <p:spPr>
          <a:xfrm>
            <a:off x="5120639" y="2846624"/>
            <a:ext cx="5852167" cy="2862198"/>
          </a:xfrm>
          <a:prstGeom prst="rect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  <a:effectLst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string_pull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old_path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path = list(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old_path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index = 0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while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(path) &gt; index + 2: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walkable(path[index], path[index+2]):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del path[index+1]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else: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index = index + 1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return path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2102F1-DE3E-4E6B-A035-FBE9CB4ECE3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94309" y="3128226"/>
            <a:ext cx="556492" cy="1097872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EEE470-5F28-4718-94F8-C2DC6CD51C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12788" y="3154494"/>
            <a:ext cx="553584" cy="1633526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3FBA51-83CD-4CBC-9CDE-21BAFE53F2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10174" y="3128226"/>
            <a:ext cx="1070077" cy="2194856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AAC3F8-95EE-4A59-962D-184ACF3164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00753" y="5377630"/>
            <a:ext cx="1106261" cy="0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9602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35241E8-7CEB-4F75-A114-C5081CA745A1}"/>
              </a:ext>
            </a:extLst>
          </p:cNvPr>
          <p:cNvSpPr/>
          <p:nvPr/>
        </p:nvSpPr>
        <p:spPr>
          <a:xfrm rot="2898100">
            <a:off x="3938013" y="2446440"/>
            <a:ext cx="1135160" cy="1092755"/>
          </a:xfrm>
          <a:prstGeom prst="triangle">
            <a:avLst>
              <a:gd name="adj" fmla="val 10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705348D-88D7-47B3-AACA-89CC7AD1AFA5}"/>
              </a:ext>
            </a:extLst>
          </p:cNvPr>
          <p:cNvSpPr/>
          <p:nvPr/>
        </p:nvSpPr>
        <p:spPr>
          <a:xfrm rot="20695952">
            <a:off x="3661630" y="2876771"/>
            <a:ext cx="694072" cy="1012153"/>
          </a:xfrm>
          <a:prstGeom prst="triangle">
            <a:avLst>
              <a:gd name="adj" fmla="val 25748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673FC32B-0EE8-40D3-BAAC-C60FE9A94BBB}"/>
              </a:ext>
            </a:extLst>
          </p:cNvPr>
          <p:cNvSpPr/>
          <p:nvPr/>
        </p:nvSpPr>
        <p:spPr>
          <a:xfrm rot="8351359">
            <a:off x="4709168" y="3282184"/>
            <a:ext cx="1084269" cy="1092755"/>
          </a:xfrm>
          <a:prstGeom prst="triangle">
            <a:avLst>
              <a:gd name="adj" fmla="val 10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BE8177BC-63C5-4708-A7FA-CF82DC27B5B3}"/>
              </a:ext>
            </a:extLst>
          </p:cNvPr>
          <p:cNvSpPr/>
          <p:nvPr/>
        </p:nvSpPr>
        <p:spPr>
          <a:xfrm rot="19196464">
            <a:off x="4722236" y="3268786"/>
            <a:ext cx="1093677" cy="1106411"/>
          </a:xfrm>
          <a:prstGeom prst="triangle">
            <a:avLst>
              <a:gd name="adj" fmla="val 97317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0F75541-6953-4ADE-BB1E-3B1542D74136}"/>
              </a:ext>
            </a:extLst>
          </p:cNvPr>
          <p:cNvSpPr/>
          <p:nvPr/>
        </p:nvSpPr>
        <p:spPr>
          <a:xfrm rot="20727278" flipV="1">
            <a:off x="3757278" y="3872322"/>
            <a:ext cx="874582" cy="1185810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9D64EEC-596B-4C34-AC21-E961385CB9DC}"/>
              </a:ext>
            </a:extLst>
          </p:cNvPr>
          <p:cNvSpPr/>
          <p:nvPr/>
        </p:nvSpPr>
        <p:spPr>
          <a:xfrm rot="21295332">
            <a:off x="1386831" y="2787487"/>
            <a:ext cx="2359570" cy="1268093"/>
          </a:xfrm>
          <a:prstGeom prst="triangle">
            <a:avLst>
              <a:gd name="adj" fmla="val 21277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6D4D236-B920-4BF9-A765-8A5025AC1F85}"/>
              </a:ext>
            </a:extLst>
          </p:cNvPr>
          <p:cNvSpPr/>
          <p:nvPr/>
        </p:nvSpPr>
        <p:spPr>
          <a:xfrm rot="10494688">
            <a:off x="1486930" y="4056827"/>
            <a:ext cx="2373139" cy="1200370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6DFAF8-1864-4EED-AAB8-0B3C5FCF3B88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flipH="1">
            <a:off x="1447580" y="3953950"/>
            <a:ext cx="2354579" cy="20356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2DB64C-A01A-4D52-9C90-7470C8664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87" y="1334889"/>
            <a:ext cx="5545813" cy="147917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b="1" dirty="0">
                <a:solidFill>
                  <a:srgbClr val="00FF00"/>
                </a:solidFill>
              </a:rPr>
              <a:t>funnel algorithm </a:t>
            </a:r>
            <a:r>
              <a:rPr lang="en-US" dirty="0"/>
              <a:t>plots an optimized path when the vertices in a graph are polygons (such as tiles or triangles).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C78F1-C002-4922-9A2E-0062F77B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476227"/>
            <a:ext cx="11254683" cy="691606"/>
          </a:xfrm>
        </p:spPr>
        <p:txBody>
          <a:bodyPr/>
          <a:lstStyle/>
          <a:p>
            <a:r>
              <a:rPr lang="en-US" dirty="0"/>
              <a:t>Funneling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3729752-29CB-47A3-8C7E-23C4CB595311}"/>
              </a:ext>
            </a:extLst>
          </p:cNvPr>
          <p:cNvSpPr/>
          <p:nvPr/>
        </p:nvSpPr>
        <p:spPr>
          <a:xfrm rot="2588028">
            <a:off x="808292" y="2679623"/>
            <a:ext cx="1206500" cy="12319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1DF0C4-9682-4E23-98FF-DD01F3C6699A}"/>
              </a:ext>
            </a:extLst>
          </p:cNvPr>
          <p:cNvCxnSpPr>
            <a:cxnSpLocks noChangeShapeType="1"/>
            <a:endCxn id="8" idx="4"/>
          </p:cNvCxnSpPr>
          <p:nvPr/>
        </p:nvCxnSpPr>
        <p:spPr bwMode="auto">
          <a:xfrm>
            <a:off x="1253451" y="3395944"/>
            <a:ext cx="184922" cy="768491"/>
          </a:xfrm>
          <a:prstGeom prst="straightConnector1">
            <a:avLst/>
          </a:prstGeom>
          <a:noFill/>
          <a:ln w="381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35FC6E-75E3-416D-8E0C-1728A0782441}"/>
              </a:ext>
            </a:extLst>
          </p:cNvPr>
          <p:cNvCxnSpPr>
            <a:cxnSpLocks noChangeShapeType="1"/>
            <a:endCxn id="7" idx="0"/>
          </p:cNvCxnSpPr>
          <p:nvPr/>
        </p:nvCxnSpPr>
        <p:spPr bwMode="auto">
          <a:xfrm flipV="1">
            <a:off x="1247312" y="2849961"/>
            <a:ext cx="588106" cy="537858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0080E91-9C86-4F74-A0B6-3F10D3BE2A0C}"/>
              </a:ext>
            </a:extLst>
          </p:cNvPr>
          <p:cNvSpPr/>
          <p:nvPr/>
        </p:nvSpPr>
        <p:spPr>
          <a:xfrm>
            <a:off x="1156694" y="3291162"/>
            <a:ext cx="182880" cy="182880"/>
          </a:xfrm>
          <a:prstGeom prst="ellipse">
            <a:avLst/>
          </a:prstGeom>
          <a:solidFill>
            <a:srgbClr val="00FF00"/>
          </a:solidFill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0F5A10-7ECD-42C7-B4A0-64122B8C071C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>
            <a:off x="1215958" y="3391492"/>
            <a:ext cx="2586201" cy="562458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5E48FF-9567-4284-8A45-276143AB17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38556" y="3380269"/>
            <a:ext cx="2672888" cy="1753009"/>
          </a:xfrm>
          <a:prstGeom prst="straightConnector1">
            <a:avLst/>
          </a:prstGeom>
          <a:noFill/>
          <a:ln w="381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4BF44D-CD73-445F-ADE0-1D82892015E6}"/>
              </a:ext>
            </a:extLst>
          </p:cNvPr>
          <p:cNvSpPr txBox="1"/>
          <p:nvPr/>
        </p:nvSpPr>
        <p:spPr>
          <a:xfrm>
            <a:off x="6481874" y="1344866"/>
            <a:ext cx="5112637" cy="4904945"/>
          </a:xfrm>
          <a:prstGeom prst="rect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  <a:effectLst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def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funnel_path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(start, goal, channel):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apex = start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path = [start]</a:t>
            </a: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portals =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getPortals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(channel) + [(end, end)]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right, left =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portals.pop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for portal in portals: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if apex == right or clockwise(apex, portal[0], right):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if clockwise(apex, left, portal[0]: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right = portal[0]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else: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apex = left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path.append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(apex)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right, left = portal</a:t>
            </a: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if apex == left or clockwise(apex, left, portal[1]):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if clockwise(apex, portal[1], right):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left = portal[1]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else: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apex = right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path.append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(apex)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right, left = portal</a:t>
            </a: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path.append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(goal)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return path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DABE92-1513-496A-9E4D-CB83B3EAD318}"/>
              </a:ext>
            </a:extLst>
          </p:cNvPr>
          <p:cNvCxnSpPr>
            <a:stCxn id="7" idx="0"/>
            <a:endCxn id="8" idx="4"/>
          </p:cNvCxnSpPr>
          <p:nvPr/>
        </p:nvCxnSpPr>
        <p:spPr>
          <a:xfrm flipH="1">
            <a:off x="1438373" y="2849961"/>
            <a:ext cx="397045" cy="13144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F25A92-AF4C-4A37-9332-FDB30B46F62B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805119" y="3961739"/>
            <a:ext cx="115081" cy="118721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660AB9-C5F5-484D-A387-F4860B02CF4F}"/>
              </a:ext>
            </a:extLst>
          </p:cNvPr>
          <p:cNvCxnSpPr>
            <a:cxnSpLocks/>
            <a:stCxn id="10" idx="0"/>
            <a:endCxn id="10" idx="4"/>
          </p:cNvCxnSpPr>
          <p:nvPr/>
        </p:nvCxnSpPr>
        <p:spPr>
          <a:xfrm>
            <a:off x="3714569" y="2937927"/>
            <a:ext cx="760760" cy="84338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826CBE-2B9C-4BFF-81B8-8B5122451C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38509" y="3389030"/>
            <a:ext cx="2566261" cy="565838"/>
          </a:xfrm>
          <a:prstGeom prst="straightConnector1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ot"/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69246D-8634-4E41-9BB6-52B7440E07F3}"/>
              </a:ext>
            </a:extLst>
          </p:cNvPr>
          <p:cNvCxnSpPr>
            <a:cxnSpLocks noChangeShapeType="1"/>
            <a:endCxn id="8" idx="0"/>
          </p:cNvCxnSpPr>
          <p:nvPr/>
        </p:nvCxnSpPr>
        <p:spPr bwMode="auto">
          <a:xfrm>
            <a:off x="1237147" y="3380268"/>
            <a:ext cx="2671479" cy="1769321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A94382-3134-4B1E-A9C3-7FB7CD46CFC3}"/>
              </a:ext>
            </a:extLst>
          </p:cNvPr>
          <p:cNvCxnSpPr>
            <a:cxnSpLocks noChangeShapeType="1"/>
            <a:endCxn id="10" idx="4"/>
          </p:cNvCxnSpPr>
          <p:nvPr/>
        </p:nvCxnSpPr>
        <p:spPr bwMode="auto">
          <a:xfrm>
            <a:off x="1252752" y="3401859"/>
            <a:ext cx="3222577" cy="379452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8505C18-32C9-4BC4-8485-16C042991692}"/>
              </a:ext>
            </a:extLst>
          </p:cNvPr>
          <p:cNvSpPr/>
          <p:nvPr/>
        </p:nvSpPr>
        <p:spPr>
          <a:xfrm>
            <a:off x="6560590" y="6272955"/>
            <a:ext cx="4955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# clockwise() returns “False” if any points same</a:t>
            </a:r>
            <a:endParaRPr lang="en-US" sz="1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5338AB-606B-4F27-A795-50257CC442CC}"/>
              </a:ext>
            </a:extLst>
          </p:cNvPr>
          <p:cNvCxnSpPr>
            <a:cxnSpLocks/>
            <a:stCxn id="10" idx="4"/>
            <a:endCxn id="10" idx="2"/>
          </p:cNvCxnSpPr>
          <p:nvPr/>
        </p:nvCxnSpPr>
        <p:spPr>
          <a:xfrm flipH="1">
            <a:off x="3805119" y="3781311"/>
            <a:ext cx="670210" cy="18042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9E8B77-89AC-4C83-B76C-CE392F6B47D8}"/>
              </a:ext>
            </a:extLst>
          </p:cNvPr>
          <p:cNvCxnSpPr>
            <a:cxnSpLocks noChangeShapeType="1"/>
            <a:endCxn id="6" idx="4"/>
          </p:cNvCxnSpPr>
          <p:nvPr/>
        </p:nvCxnSpPr>
        <p:spPr bwMode="auto">
          <a:xfrm>
            <a:off x="1252758" y="3391844"/>
            <a:ext cx="177883" cy="765669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925E92-C5AD-4310-98DD-85DAC3CF11DA}"/>
              </a:ext>
            </a:extLst>
          </p:cNvPr>
          <p:cNvCxnSpPr>
            <a:cxnSpLocks noChangeShapeType="1"/>
            <a:stCxn id="8" idx="2"/>
            <a:endCxn id="52" idx="3"/>
          </p:cNvCxnSpPr>
          <p:nvPr/>
        </p:nvCxnSpPr>
        <p:spPr bwMode="auto">
          <a:xfrm flipV="1">
            <a:off x="3802159" y="3769341"/>
            <a:ext cx="681725" cy="184609"/>
          </a:xfrm>
          <a:prstGeom prst="straightConnector1">
            <a:avLst/>
          </a:prstGeom>
          <a:noFill/>
          <a:ln w="381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F37C5D-6F13-4C58-AAB0-3E654194EECF}"/>
              </a:ext>
            </a:extLst>
          </p:cNvPr>
          <p:cNvCxnSpPr>
            <a:cxnSpLocks noChangeShapeType="1"/>
            <a:stCxn id="7" idx="4"/>
            <a:endCxn id="10" idx="0"/>
          </p:cNvCxnSpPr>
          <p:nvPr/>
        </p:nvCxnSpPr>
        <p:spPr bwMode="auto">
          <a:xfrm flipH="1" flipV="1">
            <a:off x="3714569" y="2937927"/>
            <a:ext cx="83320" cy="1010744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D039BCD-8EBE-4D91-BCAC-211885065E2D}"/>
              </a:ext>
            </a:extLst>
          </p:cNvPr>
          <p:cNvCxnSpPr>
            <a:cxnSpLocks/>
            <a:stCxn id="56" idx="0"/>
            <a:endCxn id="9" idx="4"/>
          </p:cNvCxnSpPr>
          <p:nvPr/>
        </p:nvCxnSpPr>
        <p:spPr>
          <a:xfrm flipH="1">
            <a:off x="4468938" y="3065530"/>
            <a:ext cx="840189" cy="71597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EDD038D-82E5-4E79-B475-F07BC7CD8203}"/>
              </a:ext>
            </a:extLst>
          </p:cNvPr>
          <p:cNvCxnSpPr>
            <a:cxnSpLocks/>
            <a:stCxn id="56" idx="0"/>
            <a:endCxn id="52" idx="0"/>
          </p:cNvCxnSpPr>
          <p:nvPr/>
        </p:nvCxnSpPr>
        <p:spPr>
          <a:xfrm flipH="1">
            <a:off x="5198067" y="3065530"/>
            <a:ext cx="111060" cy="15308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63C6E51-191E-49C8-9450-0BF5A6A1E925}"/>
              </a:ext>
            </a:extLst>
          </p:cNvPr>
          <p:cNvSpPr/>
          <p:nvPr/>
        </p:nvSpPr>
        <p:spPr>
          <a:xfrm>
            <a:off x="5520267" y="3898556"/>
            <a:ext cx="182880" cy="18288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C3F612-C007-46E7-8437-70D408443E2F}"/>
              </a:ext>
            </a:extLst>
          </p:cNvPr>
          <p:cNvCxnSpPr>
            <a:cxnSpLocks noChangeShapeType="1"/>
            <a:stCxn id="10" idx="2"/>
            <a:endCxn id="52" idx="3"/>
          </p:cNvCxnSpPr>
          <p:nvPr/>
        </p:nvCxnSpPr>
        <p:spPr bwMode="auto">
          <a:xfrm flipV="1">
            <a:off x="3805119" y="3769341"/>
            <a:ext cx="678765" cy="192398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17F1C8-AD47-4CBA-B883-9E889EDD168E}"/>
              </a:ext>
            </a:extLst>
          </p:cNvPr>
          <p:cNvCxnSpPr>
            <a:cxnSpLocks noChangeShapeType="1"/>
            <a:stCxn id="10" idx="2"/>
            <a:endCxn id="10" idx="0"/>
          </p:cNvCxnSpPr>
          <p:nvPr/>
        </p:nvCxnSpPr>
        <p:spPr bwMode="auto">
          <a:xfrm flipH="1" flipV="1">
            <a:off x="3714569" y="2937927"/>
            <a:ext cx="90550" cy="1023812"/>
          </a:xfrm>
          <a:prstGeom prst="straightConnector1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ot"/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CD8FB46-564D-4A7D-A67F-487B7638532B}"/>
              </a:ext>
            </a:extLst>
          </p:cNvPr>
          <p:cNvCxnSpPr>
            <a:cxnSpLocks noChangeShapeType="1"/>
            <a:stCxn id="7" idx="4"/>
            <a:endCxn id="8" idx="2"/>
          </p:cNvCxnSpPr>
          <p:nvPr/>
        </p:nvCxnSpPr>
        <p:spPr bwMode="auto">
          <a:xfrm>
            <a:off x="3797889" y="3948671"/>
            <a:ext cx="4270" cy="5279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70893343-15FA-4F78-815E-49511517BEA1}"/>
              </a:ext>
            </a:extLst>
          </p:cNvPr>
          <p:cNvCxnSpPr>
            <a:cxnSpLocks noChangeShapeType="1"/>
            <a:stCxn id="8" idx="2"/>
            <a:endCxn id="56" idx="0"/>
          </p:cNvCxnSpPr>
          <p:nvPr/>
        </p:nvCxnSpPr>
        <p:spPr bwMode="auto">
          <a:xfrm flipV="1">
            <a:off x="3802159" y="3065530"/>
            <a:ext cx="1506968" cy="888420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F19341E-3F4D-438C-9134-40742980F831}"/>
              </a:ext>
            </a:extLst>
          </p:cNvPr>
          <p:cNvCxnSpPr>
            <a:cxnSpLocks noChangeShapeType="1"/>
            <a:stCxn id="10" idx="2"/>
            <a:endCxn id="56" idx="0"/>
          </p:cNvCxnSpPr>
          <p:nvPr/>
        </p:nvCxnSpPr>
        <p:spPr bwMode="auto">
          <a:xfrm flipV="1">
            <a:off x="3805119" y="3065530"/>
            <a:ext cx="1504008" cy="896209"/>
          </a:xfrm>
          <a:prstGeom prst="straightConnector1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ot"/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32447832-1DF2-44F3-B127-6D1004A6E4E5}"/>
              </a:ext>
            </a:extLst>
          </p:cNvPr>
          <p:cNvCxnSpPr>
            <a:cxnSpLocks noChangeShapeType="1"/>
            <a:stCxn id="8" idx="2"/>
            <a:endCxn id="56" idx="2"/>
          </p:cNvCxnSpPr>
          <p:nvPr/>
        </p:nvCxnSpPr>
        <p:spPr bwMode="auto">
          <a:xfrm>
            <a:off x="3802159" y="3953950"/>
            <a:ext cx="1404404" cy="643387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535BB050-6E44-4BBB-8123-7F8A941CCE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75195" y="3744692"/>
            <a:ext cx="1149012" cy="220632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920D6591-1F15-442A-B726-14064D25D37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7890" y="3775015"/>
            <a:ext cx="1153209" cy="228522"/>
          </a:xfrm>
          <a:prstGeom prst="straightConnector1">
            <a:avLst/>
          </a:prstGeom>
          <a:noFill/>
          <a:ln w="381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BC5BB02D-EFAE-4F1B-8489-10917CD568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27801" y="3956079"/>
            <a:ext cx="1689938" cy="27250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E2C1FD98-172A-4FCC-8337-DE3418625434}"/>
              </a:ext>
            </a:extLst>
          </p:cNvPr>
          <p:cNvCxnSpPr>
            <a:cxnSpLocks noChangeShapeType="1"/>
            <a:stCxn id="7" idx="4"/>
          </p:cNvCxnSpPr>
          <p:nvPr/>
        </p:nvCxnSpPr>
        <p:spPr bwMode="auto">
          <a:xfrm>
            <a:off x="3797889" y="3948671"/>
            <a:ext cx="1813593" cy="37717"/>
          </a:xfrm>
          <a:prstGeom prst="straightConnector1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ot"/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9631FA52-40A8-46BF-8B70-3DB863D233FC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4483884" y="3769341"/>
            <a:ext cx="1155098" cy="2214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1">
            <a:extLst>
              <a:ext uri="{FF2B5EF4-FFF2-40B4-BE49-F238E27FC236}">
                <a16:creationId xmlns:a16="http://schemas.microsoft.com/office/drawing/2014/main" id="{2848F4AE-60B3-41FF-AB52-4E6BB4D56281}"/>
              </a:ext>
            </a:extLst>
          </p:cNvPr>
          <p:cNvSpPr txBox="1">
            <a:spLocks/>
          </p:cNvSpPr>
          <p:nvPr/>
        </p:nvSpPr>
        <p:spPr>
          <a:xfrm>
            <a:off x="550187" y="6214941"/>
            <a:ext cx="5545813" cy="423804"/>
          </a:xfrm>
          <a:prstGeom prst="rect">
            <a:avLst/>
          </a:prstGeom>
        </p:spPr>
        <p:txBody>
          <a:bodyPr vert="horz" lIns="45720" tIns="45720" rIns="4572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Don’t forget the agent has width!</a:t>
            </a:r>
          </a:p>
        </p:txBody>
      </p:sp>
      <p:sp>
        <p:nvSpPr>
          <p:cNvPr id="46" name="Content Placeholder 1">
            <a:extLst>
              <a:ext uri="{FF2B5EF4-FFF2-40B4-BE49-F238E27FC236}">
                <a16:creationId xmlns:a16="http://schemas.microsoft.com/office/drawing/2014/main" id="{0F68C88F-3A44-4DA4-A61C-4A576A52F8DB}"/>
              </a:ext>
            </a:extLst>
          </p:cNvPr>
          <p:cNvSpPr txBox="1">
            <a:spLocks/>
          </p:cNvSpPr>
          <p:nvPr/>
        </p:nvSpPr>
        <p:spPr>
          <a:xfrm>
            <a:off x="2026693" y="5249142"/>
            <a:ext cx="1178454" cy="91964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left</a:t>
            </a:r>
          </a:p>
          <a:p>
            <a:r>
              <a:rPr lang="en-US" sz="2200" b="1" dirty="0">
                <a:solidFill>
                  <a:srgbClr val="FFC000"/>
                </a:solidFill>
                <a:latin typeface="Consolas" panose="020B0609020204030204" pitchFamily="49" charset="0"/>
              </a:rPr>
              <a:t>right</a:t>
            </a:r>
          </a:p>
        </p:txBody>
      </p:sp>
      <p:sp>
        <p:nvSpPr>
          <p:cNvPr id="47" name="Content Placeholder 1">
            <a:extLst>
              <a:ext uri="{FF2B5EF4-FFF2-40B4-BE49-F238E27FC236}">
                <a16:creationId xmlns:a16="http://schemas.microsoft.com/office/drawing/2014/main" id="{1FE6B8BA-1DC6-4975-B593-6D6598CA6E40}"/>
              </a:ext>
            </a:extLst>
          </p:cNvPr>
          <p:cNvSpPr txBox="1">
            <a:spLocks/>
          </p:cNvSpPr>
          <p:nvPr/>
        </p:nvSpPr>
        <p:spPr>
          <a:xfrm>
            <a:off x="3202642" y="5245394"/>
            <a:ext cx="2088467" cy="92518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portal[1]</a:t>
            </a:r>
          </a:p>
          <a:p>
            <a:r>
              <a:rPr lang="en-US" sz="2200" b="1" dirty="0">
                <a:solidFill>
                  <a:srgbClr val="FFFF00"/>
                </a:solidFill>
                <a:latin typeface="Consolas" panose="020B0609020204030204" pitchFamily="49" charset="0"/>
              </a:rPr>
              <a:t>portal[0]</a:t>
            </a:r>
          </a:p>
          <a:p>
            <a:endParaRPr lang="en-US" sz="22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76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52" grpId="0" animBg="1"/>
      <p:bldP spid="56" grpId="0" animBg="1"/>
      <p:bldP spid="9" grpId="0" animBg="1"/>
      <p:bldP spid="7" grpId="0" animBg="1"/>
      <p:bldP spid="8" grpId="0" animBg="1"/>
      <p:bldP spid="2" grpId="0" build="p"/>
      <p:bldP spid="6" grpId="0" animBg="1"/>
      <p:bldP spid="12" grpId="0" animBg="1"/>
      <p:bldP spid="27" grpId="0" animBg="1"/>
      <p:bldP spid="14" grpId="0"/>
      <p:bldP spid="60" grpId="0" animBg="1"/>
      <p:bldP spid="44" grpId="0" build="p"/>
      <p:bldP spid="46" grpId="0" build="p"/>
      <p:bldP spid="4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D55EE9-ED14-42C9-9D65-A4951A85B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57" y="1682342"/>
            <a:ext cx="11143535" cy="291028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Even after refining, the resulting path often has unrealistic hard edges / turns. We can use </a:t>
            </a:r>
            <a:r>
              <a:rPr lang="en-US" b="1" dirty="0">
                <a:solidFill>
                  <a:srgbClr val="00FF00"/>
                </a:solidFill>
              </a:rPr>
              <a:t>path smoothing</a:t>
            </a:r>
            <a:r>
              <a:rPr lang="en-US" dirty="0"/>
              <a:t> techniques to achieve a result that is less jarring. </a:t>
            </a:r>
          </a:p>
          <a:p>
            <a:endParaRPr lang="en-US" dirty="0"/>
          </a:p>
          <a:p>
            <a:r>
              <a:rPr lang="en-US" u="sng" dirty="0"/>
              <a:t>Approaches</a:t>
            </a:r>
          </a:p>
          <a:p>
            <a:pPr lvl="1"/>
            <a:r>
              <a:rPr lang="en-US" sz="3600" dirty="0"/>
              <a:t> Splines (rare)</a:t>
            </a:r>
          </a:p>
          <a:p>
            <a:pPr lvl="1"/>
            <a:r>
              <a:rPr lang="en-US" sz="3600" dirty="0"/>
              <a:t> Turn radius integration</a:t>
            </a:r>
          </a:p>
          <a:p>
            <a:pPr lvl="1"/>
            <a:r>
              <a:rPr lang="en-US" sz="3600" dirty="0"/>
              <a:t> Directional A*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CB4BBD3-5445-49D8-8FFB-AB08F684224E}"/>
              </a:ext>
            </a:extLst>
          </p:cNvPr>
          <p:cNvGrpSpPr/>
          <p:nvPr/>
        </p:nvGrpSpPr>
        <p:grpSpPr>
          <a:xfrm>
            <a:off x="6510322" y="2552353"/>
            <a:ext cx="807217" cy="816698"/>
            <a:chOff x="6510322" y="2552353"/>
            <a:chExt cx="807217" cy="816698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2B7F769-88BA-43C3-A6C8-38EC4DCB37C0}"/>
                </a:ext>
              </a:extLst>
            </p:cNvPr>
            <p:cNvSpPr/>
            <p:nvPr/>
          </p:nvSpPr>
          <p:spPr>
            <a:xfrm>
              <a:off x="6775656" y="3094731"/>
              <a:ext cx="274178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3839E56-D254-4E49-8BE9-C7D0E17C06C6}"/>
                </a:ext>
              </a:extLst>
            </p:cNvPr>
            <p:cNvSpPr/>
            <p:nvPr/>
          </p:nvSpPr>
          <p:spPr>
            <a:xfrm>
              <a:off x="7043361" y="2552353"/>
              <a:ext cx="274178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C468A4D-962C-4642-9906-D50764FBFB4B}"/>
                </a:ext>
              </a:extLst>
            </p:cNvPr>
            <p:cNvSpPr/>
            <p:nvPr/>
          </p:nvSpPr>
          <p:spPr>
            <a:xfrm>
              <a:off x="6775656" y="2828425"/>
              <a:ext cx="274178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745B326-2065-454D-8995-54FD9FD681AD}"/>
                </a:ext>
              </a:extLst>
            </p:cNvPr>
            <p:cNvSpPr/>
            <p:nvPr/>
          </p:nvSpPr>
          <p:spPr>
            <a:xfrm>
              <a:off x="6786117" y="2552353"/>
              <a:ext cx="274178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C75C1AC-55C6-4DAD-9C62-440183783FE6}"/>
                </a:ext>
              </a:extLst>
            </p:cNvPr>
            <p:cNvSpPr/>
            <p:nvPr/>
          </p:nvSpPr>
          <p:spPr>
            <a:xfrm>
              <a:off x="6510322" y="2552353"/>
              <a:ext cx="274178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D855567-8AE1-4D30-A1D9-C983BD35642D}"/>
                </a:ext>
              </a:extLst>
            </p:cNvPr>
            <p:cNvSpPr/>
            <p:nvPr/>
          </p:nvSpPr>
          <p:spPr>
            <a:xfrm>
              <a:off x="6510322" y="2828425"/>
              <a:ext cx="274178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FD346CB-0DBB-4A56-A18E-A79DC7B6B767}"/>
                </a:ext>
              </a:extLst>
            </p:cNvPr>
            <p:cNvSpPr/>
            <p:nvPr/>
          </p:nvSpPr>
          <p:spPr>
            <a:xfrm>
              <a:off x="6510322" y="3094731"/>
              <a:ext cx="274178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FFFFE5E-9470-469C-862E-4BE295E6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Smoothing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7CC7940-87CB-4845-8A8B-99045536C181}"/>
              </a:ext>
            </a:extLst>
          </p:cNvPr>
          <p:cNvGrpSpPr/>
          <p:nvPr/>
        </p:nvGrpSpPr>
        <p:grpSpPr>
          <a:xfrm>
            <a:off x="7060295" y="2841554"/>
            <a:ext cx="1371600" cy="1371600"/>
            <a:chOff x="4723496" y="2765355"/>
            <a:chExt cx="1371600" cy="137160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BDF38FD-85B1-4BD7-B22E-F9CA60349760}"/>
                </a:ext>
              </a:extLst>
            </p:cNvPr>
            <p:cNvGrpSpPr/>
            <p:nvPr/>
          </p:nvGrpSpPr>
          <p:grpSpPr>
            <a:xfrm>
              <a:off x="4723496" y="2765355"/>
              <a:ext cx="1371600" cy="1371600"/>
              <a:chOff x="8633856" y="2549283"/>
              <a:chExt cx="2744625" cy="27432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654B8E-C771-41B2-B620-0295491FD616}"/>
                  </a:ext>
                </a:extLst>
              </p:cNvPr>
              <p:cNvSpPr/>
              <p:nvPr/>
            </p:nvSpPr>
            <p:spPr>
              <a:xfrm>
                <a:off x="9170358" y="4201872"/>
                <a:ext cx="109728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5C85C9E-5B1D-4073-848F-0DDF5BADFBE9}"/>
                  </a:ext>
                </a:extLst>
              </p:cNvPr>
              <p:cNvSpPr/>
              <p:nvPr/>
            </p:nvSpPr>
            <p:spPr>
              <a:xfrm>
                <a:off x="8633856" y="2549283"/>
                <a:ext cx="2743200" cy="2743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7749BE0-551D-4C62-BA1C-DB5B291377E2}"/>
                  </a:ext>
                </a:extLst>
              </p:cNvPr>
              <p:cNvSpPr/>
              <p:nvPr/>
            </p:nvSpPr>
            <p:spPr>
              <a:xfrm>
                <a:off x="9731136" y="3646563"/>
                <a:ext cx="1647345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774505A-9C18-4F0D-B9DC-AEDBAE60A0A3}"/>
                  </a:ext>
                </a:extLst>
              </p:cNvPr>
              <p:cNvSpPr/>
              <p:nvPr/>
            </p:nvSpPr>
            <p:spPr>
              <a:xfrm>
                <a:off x="9182496" y="2549283"/>
                <a:ext cx="54864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2111C81-150B-4F30-81FE-2D682CDA65FA}"/>
                  </a:ext>
                </a:extLst>
              </p:cNvPr>
              <p:cNvSpPr/>
              <p:nvPr/>
            </p:nvSpPr>
            <p:spPr>
              <a:xfrm>
                <a:off x="10828416" y="4195203"/>
                <a:ext cx="54864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E0D58DF-46DD-4C8C-8AA5-0902C990256D}"/>
                  </a:ext>
                </a:extLst>
              </p:cNvPr>
              <p:cNvSpPr/>
              <p:nvPr/>
            </p:nvSpPr>
            <p:spPr>
              <a:xfrm>
                <a:off x="9731136" y="4743843"/>
                <a:ext cx="109728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26C5652-14FC-4818-88E1-3B6F094630D9}"/>
                  </a:ext>
                </a:extLst>
              </p:cNvPr>
              <p:cNvSpPr/>
              <p:nvPr/>
            </p:nvSpPr>
            <p:spPr>
              <a:xfrm>
                <a:off x="10279776" y="4195203"/>
                <a:ext cx="546265" cy="5486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C528E4B-95A3-44DA-AB59-4AC738E0EFE3}"/>
                  </a:ext>
                </a:extLst>
              </p:cNvPr>
              <p:cNvSpPr/>
              <p:nvPr/>
            </p:nvSpPr>
            <p:spPr>
              <a:xfrm>
                <a:off x="9731136" y="2549283"/>
                <a:ext cx="1645445" cy="1090611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9543E9B-AAD8-492F-AB65-81BFCFDAD503}"/>
                  </a:ext>
                </a:extLst>
              </p:cNvPr>
              <p:cNvSpPr/>
              <p:nvPr/>
            </p:nvSpPr>
            <p:spPr>
              <a:xfrm>
                <a:off x="10279776" y="4743843"/>
                <a:ext cx="546028" cy="54864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6BCCD56-8ECE-48A2-B1F7-F69FD7C84249}"/>
                  </a:ext>
                </a:extLst>
              </p:cNvPr>
              <p:cNvSpPr/>
              <p:nvPr/>
            </p:nvSpPr>
            <p:spPr>
              <a:xfrm>
                <a:off x="9729948" y="3097923"/>
                <a:ext cx="1095855" cy="10972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B14678D-8292-476E-99BE-7AD6EEA4ECD6}"/>
                </a:ext>
              </a:extLst>
            </p:cNvPr>
            <p:cNvGrpSpPr/>
            <p:nvPr/>
          </p:nvGrpSpPr>
          <p:grpSpPr>
            <a:xfrm>
              <a:off x="4837203" y="2897363"/>
              <a:ext cx="1124712" cy="1124712"/>
              <a:chOff x="4837203" y="2897363"/>
              <a:chExt cx="1229770" cy="1236487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2169BEF-82A2-4D6F-BD8F-7F730BD3026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455662" y="4129940"/>
                <a:ext cx="305854" cy="0"/>
              </a:xfrm>
              <a:prstGeom prst="straightConnector1">
                <a:avLst/>
              </a:prstGeom>
              <a:noFill/>
              <a:ln w="76200">
                <a:solidFill>
                  <a:srgbClr val="FFA200"/>
                </a:solidFill>
                <a:round/>
                <a:headEnd/>
                <a:tailEnd type="diamond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20941F5-15D3-426A-B9F2-6CD01FA32A0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761119" y="4133850"/>
                <a:ext cx="305854" cy="0"/>
              </a:xfrm>
              <a:prstGeom prst="straightConnector1">
                <a:avLst/>
              </a:prstGeom>
              <a:noFill/>
              <a:ln w="76200">
                <a:solidFill>
                  <a:srgbClr val="FFA200"/>
                </a:solidFill>
                <a:round/>
                <a:headEnd/>
                <a:tailEnd type="diamond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4331D4F-5347-4E95-9C6A-C8CDC464CA6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141034" y="3800445"/>
                <a:ext cx="307943" cy="313423"/>
              </a:xfrm>
              <a:prstGeom prst="straightConnector1">
                <a:avLst/>
              </a:prstGeom>
              <a:noFill/>
              <a:ln w="76200">
                <a:solidFill>
                  <a:srgbClr val="FFA200"/>
                </a:solidFill>
                <a:round/>
                <a:headEnd/>
                <a:tailEnd type="diamond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09EF0FE-810D-41BD-AD81-130819FE18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150205" y="3502161"/>
                <a:ext cx="0" cy="305854"/>
              </a:xfrm>
              <a:prstGeom prst="straightConnector1">
                <a:avLst/>
              </a:prstGeom>
              <a:noFill/>
              <a:ln w="76200">
                <a:solidFill>
                  <a:srgbClr val="FFA200"/>
                </a:solidFill>
                <a:round/>
                <a:headEnd/>
                <a:tailEnd type="diamond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1FFF08A-A1DC-4DF8-9B3B-7AC1CC8BD7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837203" y="3188738"/>
                <a:ext cx="307943" cy="313423"/>
              </a:xfrm>
              <a:prstGeom prst="straightConnector1">
                <a:avLst/>
              </a:prstGeom>
              <a:noFill/>
              <a:ln w="76200">
                <a:solidFill>
                  <a:srgbClr val="FFA200"/>
                </a:solidFill>
                <a:round/>
                <a:headEnd/>
                <a:tailEnd type="diamond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62BDEF3-9A16-4FD3-A17A-B3ECDB7898A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849146" y="2897363"/>
                <a:ext cx="0" cy="305854"/>
              </a:xfrm>
              <a:prstGeom prst="straightConnector1">
                <a:avLst/>
              </a:prstGeom>
              <a:noFill/>
              <a:ln w="76200">
                <a:solidFill>
                  <a:srgbClr val="FFA200"/>
                </a:solidFill>
                <a:round/>
                <a:headEnd/>
                <a:tailEnd type="diamond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0F8DBE-C31A-4343-A68B-65363A3B9BE5}"/>
              </a:ext>
            </a:extLst>
          </p:cNvPr>
          <p:cNvGrpSpPr/>
          <p:nvPr/>
        </p:nvGrpSpPr>
        <p:grpSpPr>
          <a:xfrm>
            <a:off x="4406355" y="4855818"/>
            <a:ext cx="1371601" cy="1371600"/>
            <a:chOff x="4723495" y="4762684"/>
            <a:chExt cx="1371601" cy="137160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7E4BF86-EA59-49A5-BB15-3505B5EA6344}"/>
                </a:ext>
              </a:extLst>
            </p:cNvPr>
            <p:cNvGrpSpPr/>
            <p:nvPr/>
          </p:nvGrpSpPr>
          <p:grpSpPr>
            <a:xfrm>
              <a:off x="4723495" y="4762684"/>
              <a:ext cx="1371601" cy="1371600"/>
              <a:chOff x="8633854" y="2549283"/>
              <a:chExt cx="2744627" cy="274320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CE0D0FC-FC25-40A1-87A2-DECE87A686D7}"/>
                  </a:ext>
                </a:extLst>
              </p:cNvPr>
              <p:cNvSpPr/>
              <p:nvPr/>
            </p:nvSpPr>
            <p:spPr>
              <a:xfrm>
                <a:off x="9170358" y="4201872"/>
                <a:ext cx="109728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0286B7C-4DD4-4123-95F2-DDD516547C8E}"/>
                  </a:ext>
                </a:extLst>
              </p:cNvPr>
              <p:cNvSpPr/>
              <p:nvPr/>
            </p:nvSpPr>
            <p:spPr>
              <a:xfrm>
                <a:off x="8633854" y="2549283"/>
                <a:ext cx="2743200" cy="2743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59276E5-66D9-4564-BB0A-731E04FF1D83}"/>
                  </a:ext>
                </a:extLst>
              </p:cNvPr>
              <p:cNvSpPr/>
              <p:nvPr/>
            </p:nvSpPr>
            <p:spPr>
              <a:xfrm>
                <a:off x="9731136" y="3646563"/>
                <a:ext cx="1647345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6FE6353-E914-46B7-965F-2E2D47438FD7}"/>
                  </a:ext>
                </a:extLst>
              </p:cNvPr>
              <p:cNvSpPr/>
              <p:nvPr/>
            </p:nvSpPr>
            <p:spPr>
              <a:xfrm>
                <a:off x="9182496" y="2549283"/>
                <a:ext cx="54864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245171F-BC96-4D79-B43A-F3EDBE4DA1AF}"/>
                  </a:ext>
                </a:extLst>
              </p:cNvPr>
              <p:cNvSpPr/>
              <p:nvPr/>
            </p:nvSpPr>
            <p:spPr>
              <a:xfrm>
                <a:off x="10828416" y="4195203"/>
                <a:ext cx="54864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A3A09E7-9F09-40BF-9F1A-A6C24A032688}"/>
                  </a:ext>
                </a:extLst>
              </p:cNvPr>
              <p:cNvSpPr/>
              <p:nvPr/>
            </p:nvSpPr>
            <p:spPr>
              <a:xfrm>
                <a:off x="9731136" y="4743843"/>
                <a:ext cx="109728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F3F2978-B80B-4941-9E13-6BBEF638226A}"/>
                  </a:ext>
                </a:extLst>
              </p:cNvPr>
              <p:cNvSpPr/>
              <p:nvPr/>
            </p:nvSpPr>
            <p:spPr>
              <a:xfrm>
                <a:off x="10279776" y="4195203"/>
                <a:ext cx="546265" cy="5486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C2F7C66-F40F-460C-97AB-C37999B99BB8}"/>
                  </a:ext>
                </a:extLst>
              </p:cNvPr>
              <p:cNvSpPr/>
              <p:nvPr/>
            </p:nvSpPr>
            <p:spPr>
              <a:xfrm>
                <a:off x="9731136" y="2549283"/>
                <a:ext cx="1645445" cy="1090611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0D80D22-E850-4769-8382-4EDADD298B05}"/>
                  </a:ext>
                </a:extLst>
              </p:cNvPr>
              <p:cNvSpPr/>
              <p:nvPr/>
            </p:nvSpPr>
            <p:spPr>
              <a:xfrm>
                <a:off x="10279776" y="4743843"/>
                <a:ext cx="546028" cy="54864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9F4A006-B699-447E-B3C4-66C7742A6415}"/>
                  </a:ext>
                </a:extLst>
              </p:cNvPr>
              <p:cNvSpPr/>
              <p:nvPr/>
            </p:nvSpPr>
            <p:spPr>
              <a:xfrm>
                <a:off x="9729948" y="3097923"/>
                <a:ext cx="1095855" cy="10972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12C7CC4-91A4-41DD-9E2F-6FD9CE418C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47971" y="4888796"/>
              <a:ext cx="1115568" cy="1138919"/>
              <a:chOff x="4842768" y="4601093"/>
              <a:chExt cx="1224205" cy="124983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FCC9AC40-43A3-438A-9D16-3CD627FE8A67}"/>
                  </a:ext>
                </a:extLst>
              </p:cNvPr>
              <p:cNvCxnSpPr>
                <a:cxnSpLocks noChangeShapeType="1"/>
                <a:stCxn id="36" idx="0"/>
              </p:cNvCxnSpPr>
              <p:nvPr/>
            </p:nvCxnSpPr>
            <p:spPr bwMode="auto">
              <a:xfrm>
                <a:off x="5566255" y="5825586"/>
                <a:ext cx="500718" cy="3527"/>
              </a:xfrm>
              <a:prstGeom prst="straightConnector1">
                <a:avLst/>
              </a:prstGeom>
              <a:noFill/>
              <a:ln w="76200">
                <a:solidFill>
                  <a:srgbClr val="FFA200"/>
                </a:solidFill>
                <a:round/>
                <a:headEnd/>
                <a:tailEnd type="diamond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36E9127-B28E-4E94-81C8-D0B5E3748F7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139767" y="5184853"/>
                <a:ext cx="6076" cy="217804"/>
              </a:xfrm>
              <a:prstGeom prst="straightConnector1">
                <a:avLst/>
              </a:prstGeom>
              <a:noFill/>
              <a:ln w="76200">
                <a:solidFill>
                  <a:srgbClr val="FFA200"/>
                </a:solidFill>
                <a:round/>
                <a:headEnd/>
                <a:tailEnd type="none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EF3F825-B9AC-4F4F-B475-EB02F7882CC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849146" y="4601093"/>
                <a:ext cx="0" cy="305854"/>
              </a:xfrm>
              <a:prstGeom prst="straightConnector1">
                <a:avLst/>
              </a:prstGeom>
              <a:noFill/>
              <a:ln w="76200">
                <a:solidFill>
                  <a:srgbClr val="FFA200"/>
                </a:solidFill>
                <a:round/>
                <a:headEnd/>
                <a:tailEnd type="none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CF3F19A5-56E1-40A1-A163-22EA8EFE38EE}"/>
                  </a:ext>
                </a:extLst>
              </p:cNvPr>
              <p:cNvSpPr/>
              <p:nvPr/>
            </p:nvSpPr>
            <p:spPr>
              <a:xfrm rot="10800000">
                <a:off x="4848453" y="4747427"/>
                <a:ext cx="301752" cy="301752"/>
              </a:xfrm>
              <a:prstGeom prst="arc">
                <a:avLst/>
              </a:prstGeom>
              <a:ln w="76200">
                <a:solidFill>
                  <a:srgbClr val="FFA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6E11E6CE-5F86-44A2-841D-E0B9FA223B38}"/>
                  </a:ext>
                </a:extLst>
              </p:cNvPr>
              <p:cNvSpPr/>
              <p:nvPr/>
            </p:nvSpPr>
            <p:spPr>
              <a:xfrm>
                <a:off x="4842768" y="5048774"/>
                <a:ext cx="301752" cy="301752"/>
              </a:xfrm>
              <a:prstGeom prst="arc">
                <a:avLst/>
              </a:prstGeom>
              <a:ln w="76200">
                <a:solidFill>
                  <a:srgbClr val="FFA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ED5EF08D-4B0F-4602-8068-B7CB9462BE66}"/>
                  </a:ext>
                </a:extLst>
              </p:cNvPr>
              <p:cNvSpPr/>
              <p:nvPr/>
            </p:nvSpPr>
            <p:spPr>
              <a:xfrm rot="10800000">
                <a:off x="5144130" y="5247418"/>
                <a:ext cx="301752" cy="301752"/>
              </a:xfrm>
              <a:prstGeom prst="arc">
                <a:avLst/>
              </a:prstGeom>
              <a:ln w="76200">
                <a:solidFill>
                  <a:srgbClr val="FFA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FF0B1CDB-3EB1-4A5E-8D75-365DE28C1598}"/>
                  </a:ext>
                </a:extLst>
              </p:cNvPr>
              <p:cNvSpPr/>
              <p:nvPr/>
            </p:nvSpPr>
            <p:spPr>
              <a:xfrm>
                <a:off x="5113782" y="5549171"/>
                <a:ext cx="301752" cy="301752"/>
              </a:xfrm>
              <a:prstGeom prst="arc">
                <a:avLst/>
              </a:prstGeom>
              <a:ln w="76200">
                <a:solidFill>
                  <a:srgbClr val="FFA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4A215846-EE76-4A2A-9C10-F266D2379352}"/>
                  </a:ext>
                </a:extLst>
              </p:cNvPr>
              <p:cNvSpPr/>
              <p:nvPr/>
            </p:nvSpPr>
            <p:spPr>
              <a:xfrm rot="10800000">
                <a:off x="5415379" y="5523834"/>
                <a:ext cx="301752" cy="301752"/>
              </a:xfrm>
              <a:prstGeom prst="arc">
                <a:avLst/>
              </a:prstGeom>
              <a:ln w="76200">
                <a:solidFill>
                  <a:srgbClr val="FFA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BA3F03D-2529-4506-AA75-288A51502CF7}"/>
              </a:ext>
            </a:extLst>
          </p:cNvPr>
          <p:cNvGrpSpPr/>
          <p:nvPr/>
        </p:nvGrpSpPr>
        <p:grpSpPr>
          <a:xfrm>
            <a:off x="7060295" y="4855818"/>
            <a:ext cx="1371600" cy="1371600"/>
            <a:chOff x="7060295" y="4855818"/>
            <a:chExt cx="1371600" cy="137160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0E5738F-99D1-4D96-9DA9-E5224544147F}"/>
                </a:ext>
              </a:extLst>
            </p:cNvPr>
            <p:cNvGrpSpPr/>
            <p:nvPr/>
          </p:nvGrpSpPr>
          <p:grpSpPr>
            <a:xfrm>
              <a:off x="7060295" y="4855818"/>
              <a:ext cx="1371600" cy="1371600"/>
              <a:chOff x="8633856" y="2549283"/>
              <a:chExt cx="2744625" cy="274320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F8B2CFC-CDB3-47E2-8F88-2B43CAE312BD}"/>
                  </a:ext>
                </a:extLst>
              </p:cNvPr>
              <p:cNvSpPr/>
              <p:nvPr/>
            </p:nvSpPr>
            <p:spPr>
              <a:xfrm>
                <a:off x="9170358" y="4201872"/>
                <a:ext cx="109728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A48D338-4B6D-47D1-9F7A-F4F4D63B85C5}"/>
                  </a:ext>
                </a:extLst>
              </p:cNvPr>
              <p:cNvSpPr/>
              <p:nvPr/>
            </p:nvSpPr>
            <p:spPr>
              <a:xfrm>
                <a:off x="8633856" y="2549283"/>
                <a:ext cx="2743200" cy="2743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0C5FE31-D1D3-4B14-85D4-BD85A87DA3FC}"/>
                  </a:ext>
                </a:extLst>
              </p:cNvPr>
              <p:cNvSpPr/>
              <p:nvPr/>
            </p:nvSpPr>
            <p:spPr>
              <a:xfrm>
                <a:off x="9731136" y="3646563"/>
                <a:ext cx="1647345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1AC80DA-669B-4F6D-9DBF-8D89437DFDE5}"/>
                  </a:ext>
                </a:extLst>
              </p:cNvPr>
              <p:cNvSpPr/>
              <p:nvPr/>
            </p:nvSpPr>
            <p:spPr>
              <a:xfrm>
                <a:off x="9182496" y="2549283"/>
                <a:ext cx="54864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9A5EF15-5822-4731-B5A5-FE64B6660779}"/>
                  </a:ext>
                </a:extLst>
              </p:cNvPr>
              <p:cNvSpPr/>
              <p:nvPr/>
            </p:nvSpPr>
            <p:spPr>
              <a:xfrm>
                <a:off x="10828416" y="4195203"/>
                <a:ext cx="54864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F04EE75-2EDB-4033-BC12-9018A3977362}"/>
                  </a:ext>
                </a:extLst>
              </p:cNvPr>
              <p:cNvSpPr/>
              <p:nvPr/>
            </p:nvSpPr>
            <p:spPr>
              <a:xfrm>
                <a:off x="9731136" y="4743843"/>
                <a:ext cx="109728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D443E66-1EAE-4649-B771-46A51D400A11}"/>
                  </a:ext>
                </a:extLst>
              </p:cNvPr>
              <p:cNvSpPr/>
              <p:nvPr/>
            </p:nvSpPr>
            <p:spPr>
              <a:xfrm>
                <a:off x="10279776" y="4195203"/>
                <a:ext cx="546265" cy="5486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6230F5F-536D-489C-A6F0-93C26B3F436C}"/>
                  </a:ext>
                </a:extLst>
              </p:cNvPr>
              <p:cNvSpPr/>
              <p:nvPr/>
            </p:nvSpPr>
            <p:spPr>
              <a:xfrm>
                <a:off x="9731136" y="2549283"/>
                <a:ext cx="1645445" cy="1090611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F267E46-782C-4B1B-9100-600F69B09831}"/>
                  </a:ext>
                </a:extLst>
              </p:cNvPr>
              <p:cNvSpPr/>
              <p:nvPr/>
            </p:nvSpPr>
            <p:spPr>
              <a:xfrm>
                <a:off x="10279776" y="4743843"/>
                <a:ext cx="546028" cy="54864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8FB1A9D-803D-4A41-BD1D-A79BEB80276D}"/>
                  </a:ext>
                </a:extLst>
              </p:cNvPr>
              <p:cNvSpPr/>
              <p:nvPr/>
            </p:nvSpPr>
            <p:spPr>
              <a:xfrm>
                <a:off x="9729948" y="3097923"/>
                <a:ext cx="1095855" cy="10972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2C5EABF-BEB0-4300-B420-46B539BDBA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450274" y="6112540"/>
              <a:ext cx="839973" cy="8202"/>
            </a:xfrm>
            <a:prstGeom prst="straightConnector1">
              <a:avLst/>
            </a:prstGeom>
            <a:noFill/>
            <a:ln w="76200">
              <a:solidFill>
                <a:srgbClr val="FFA200"/>
              </a:solidFill>
              <a:round/>
              <a:headEnd/>
              <a:tailEnd type="diamond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2B53ECE-12D0-4619-834B-C82B13E4DE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184421" y="4996791"/>
              <a:ext cx="504" cy="858596"/>
            </a:xfrm>
            <a:prstGeom prst="straightConnector1">
              <a:avLst/>
            </a:prstGeom>
            <a:noFill/>
            <a:ln w="76200">
              <a:solidFill>
                <a:srgbClr val="FFA200"/>
              </a:solidFill>
              <a:round/>
              <a:headEnd/>
              <a:tailEnd type="non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5C8E0309-5C1A-415E-BBB2-6F246AA77815}"/>
                </a:ext>
              </a:extLst>
            </p:cNvPr>
            <p:cNvSpPr/>
            <p:nvPr/>
          </p:nvSpPr>
          <p:spPr>
            <a:xfrm rot="10800000">
              <a:off x="7184421" y="5568126"/>
              <a:ext cx="548640" cy="548640"/>
            </a:xfrm>
            <a:prstGeom prst="arc">
              <a:avLst/>
            </a:prstGeom>
            <a:ln w="76200">
              <a:solidFill>
                <a:srgbClr val="FFA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8FE6D06-09A5-485B-A9A6-3DBD3C0F082C}"/>
              </a:ext>
            </a:extLst>
          </p:cNvPr>
          <p:cNvGrpSpPr/>
          <p:nvPr/>
        </p:nvGrpSpPr>
        <p:grpSpPr>
          <a:xfrm>
            <a:off x="7188919" y="2848694"/>
            <a:ext cx="513" cy="228600"/>
            <a:chOff x="7196871" y="2848694"/>
            <a:chExt cx="513" cy="228600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1287790-F606-44DB-AF89-7604313FBF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7384" y="2848694"/>
              <a:ext cx="0" cy="22860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909F9DC-82AB-4266-9728-AA9CFF2F9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6871" y="2874092"/>
              <a:ext cx="0" cy="182880"/>
            </a:xfrm>
            <a:prstGeom prst="straightConnector1">
              <a:avLst/>
            </a:prstGeom>
            <a:ln w="38100">
              <a:solidFill>
                <a:srgbClr val="00FF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817A5F1-6EFF-4F88-82CE-39D89B9D57BC}"/>
              </a:ext>
            </a:extLst>
          </p:cNvPr>
          <p:cNvGrpSpPr/>
          <p:nvPr/>
        </p:nvGrpSpPr>
        <p:grpSpPr>
          <a:xfrm>
            <a:off x="9167447" y="4575349"/>
            <a:ext cx="1917675" cy="1657152"/>
            <a:chOff x="9167447" y="4575349"/>
            <a:chExt cx="1917675" cy="165715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3D2D02B8-4CE7-4EA0-A402-1EA53A8D2502}"/>
                </a:ext>
              </a:extLst>
            </p:cNvPr>
            <p:cNvGrpSpPr/>
            <p:nvPr/>
          </p:nvGrpSpPr>
          <p:grpSpPr>
            <a:xfrm>
              <a:off x="9167447" y="4575349"/>
              <a:ext cx="808325" cy="835568"/>
              <a:chOff x="9167447" y="4575349"/>
              <a:chExt cx="808325" cy="835568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82CFB36-6E29-4C0D-B0A9-37900572D424}"/>
                  </a:ext>
                </a:extLst>
              </p:cNvPr>
              <p:cNvSpPr/>
              <p:nvPr/>
            </p:nvSpPr>
            <p:spPr>
              <a:xfrm>
                <a:off x="9424329" y="5136597"/>
                <a:ext cx="274178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852ABA8D-CE3A-4B26-8D61-2BE37F9749A2}"/>
                  </a:ext>
                </a:extLst>
              </p:cNvPr>
              <p:cNvSpPr/>
              <p:nvPr/>
            </p:nvSpPr>
            <p:spPr>
              <a:xfrm>
                <a:off x="9167977" y="5136597"/>
                <a:ext cx="274178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8F2B54D2-3AAB-4388-9920-87BC79324195}"/>
                  </a:ext>
                </a:extLst>
              </p:cNvPr>
              <p:cNvSpPr/>
              <p:nvPr/>
            </p:nvSpPr>
            <p:spPr>
              <a:xfrm>
                <a:off x="9701594" y="4576598"/>
                <a:ext cx="274178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5AC2B34-C9F7-4A46-9FEE-BD56A949376F}"/>
                  </a:ext>
                </a:extLst>
              </p:cNvPr>
              <p:cNvSpPr/>
              <p:nvPr/>
            </p:nvSpPr>
            <p:spPr>
              <a:xfrm>
                <a:off x="9423805" y="4852670"/>
                <a:ext cx="274178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748A8B99-B791-41EA-BAA2-01AFD1BBA9E9}"/>
                  </a:ext>
                </a:extLst>
              </p:cNvPr>
              <p:cNvSpPr/>
              <p:nvPr/>
            </p:nvSpPr>
            <p:spPr>
              <a:xfrm>
                <a:off x="9448188" y="4577798"/>
                <a:ext cx="267899" cy="27737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5293144-69D2-43A8-9EF9-ABB0113C6741}"/>
                  </a:ext>
                </a:extLst>
              </p:cNvPr>
              <p:cNvSpPr/>
              <p:nvPr/>
            </p:nvSpPr>
            <p:spPr>
              <a:xfrm>
                <a:off x="9167447" y="4575349"/>
                <a:ext cx="274178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8702756-3A3C-4834-AEEB-07086BEF3B9E}"/>
                  </a:ext>
                </a:extLst>
              </p:cNvPr>
              <p:cNvSpPr/>
              <p:nvPr/>
            </p:nvSpPr>
            <p:spPr>
              <a:xfrm>
                <a:off x="9167447" y="4852670"/>
                <a:ext cx="274178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DA68B7A-28CB-449D-9EE4-52BBEB0D445E}"/>
                </a:ext>
              </a:extLst>
            </p:cNvPr>
            <p:cNvGrpSpPr/>
            <p:nvPr/>
          </p:nvGrpSpPr>
          <p:grpSpPr>
            <a:xfrm>
              <a:off x="9713522" y="4860901"/>
              <a:ext cx="1371600" cy="1371600"/>
              <a:chOff x="8633856" y="2549283"/>
              <a:chExt cx="2744625" cy="274320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116EB14-9B9D-4306-ABC1-FE7A2D3DA679}"/>
                  </a:ext>
                </a:extLst>
              </p:cNvPr>
              <p:cNvSpPr/>
              <p:nvPr/>
            </p:nvSpPr>
            <p:spPr>
              <a:xfrm>
                <a:off x="9170358" y="4201872"/>
                <a:ext cx="109728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5C9E502-FFA0-4968-BA4B-C6EBE5261F18}"/>
                  </a:ext>
                </a:extLst>
              </p:cNvPr>
              <p:cNvSpPr/>
              <p:nvPr/>
            </p:nvSpPr>
            <p:spPr>
              <a:xfrm>
                <a:off x="8633856" y="2549283"/>
                <a:ext cx="2743200" cy="2743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D119EF0-88B5-4A73-BFB4-6A00F4708915}"/>
                  </a:ext>
                </a:extLst>
              </p:cNvPr>
              <p:cNvSpPr/>
              <p:nvPr/>
            </p:nvSpPr>
            <p:spPr>
              <a:xfrm>
                <a:off x="9731136" y="3646563"/>
                <a:ext cx="1647345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7CA95FC-5A68-43A6-A450-D29A65E66AC4}"/>
                  </a:ext>
                </a:extLst>
              </p:cNvPr>
              <p:cNvSpPr/>
              <p:nvPr/>
            </p:nvSpPr>
            <p:spPr>
              <a:xfrm>
                <a:off x="9182496" y="2549283"/>
                <a:ext cx="54864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B47D96F-1A02-426D-B96A-1B7AD2AE8E11}"/>
                  </a:ext>
                </a:extLst>
              </p:cNvPr>
              <p:cNvSpPr/>
              <p:nvPr/>
            </p:nvSpPr>
            <p:spPr>
              <a:xfrm>
                <a:off x="10828416" y="4195203"/>
                <a:ext cx="54864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6B10610-6881-4DBA-949C-6DBF03BD9C6A}"/>
                  </a:ext>
                </a:extLst>
              </p:cNvPr>
              <p:cNvSpPr/>
              <p:nvPr/>
            </p:nvSpPr>
            <p:spPr>
              <a:xfrm>
                <a:off x="9731136" y="4743843"/>
                <a:ext cx="109728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5C334A0-0C80-4926-B0C2-52A5CD53E67D}"/>
                  </a:ext>
                </a:extLst>
              </p:cNvPr>
              <p:cNvSpPr/>
              <p:nvPr/>
            </p:nvSpPr>
            <p:spPr>
              <a:xfrm>
                <a:off x="10279776" y="4195203"/>
                <a:ext cx="546265" cy="5486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D11C95-BB86-4282-9F0D-946B648B6EDF}"/>
                  </a:ext>
                </a:extLst>
              </p:cNvPr>
              <p:cNvSpPr/>
              <p:nvPr/>
            </p:nvSpPr>
            <p:spPr>
              <a:xfrm>
                <a:off x="9731136" y="2549283"/>
                <a:ext cx="1645445" cy="1090611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368B28BD-78CF-4BEA-AFB6-38D7C255DA11}"/>
                  </a:ext>
                </a:extLst>
              </p:cNvPr>
              <p:cNvSpPr/>
              <p:nvPr/>
            </p:nvSpPr>
            <p:spPr>
              <a:xfrm>
                <a:off x="10279776" y="4743843"/>
                <a:ext cx="546028" cy="54864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A467EE9-5397-4058-A372-B66E9CA1C5B5}"/>
                  </a:ext>
                </a:extLst>
              </p:cNvPr>
              <p:cNvSpPr/>
              <p:nvPr/>
            </p:nvSpPr>
            <p:spPr>
              <a:xfrm>
                <a:off x="9729948" y="3097923"/>
                <a:ext cx="1095855" cy="10972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4421645-BDB0-4EC6-B9BE-24067BB851A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112116" y="6117621"/>
              <a:ext cx="831873" cy="3121"/>
            </a:xfrm>
            <a:prstGeom prst="straightConnector1">
              <a:avLst/>
            </a:prstGeom>
            <a:noFill/>
            <a:ln w="76200">
              <a:solidFill>
                <a:srgbClr val="FFA200"/>
              </a:solidFill>
              <a:round/>
              <a:headEnd/>
              <a:tailEnd type="diamond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4423CFC-A0B7-4F08-97D7-37660BFB357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838809" y="5552744"/>
              <a:ext cx="4292" cy="302966"/>
            </a:xfrm>
            <a:prstGeom prst="straightConnector1">
              <a:avLst/>
            </a:prstGeom>
            <a:noFill/>
            <a:ln w="76200">
              <a:solidFill>
                <a:srgbClr val="FFA200"/>
              </a:solidFill>
              <a:round/>
              <a:headEnd/>
              <a:tailEnd type="non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194470D5-EC4D-4C45-A102-4EFD47CA001E}"/>
                </a:ext>
              </a:extLst>
            </p:cNvPr>
            <p:cNvSpPr/>
            <p:nvPr/>
          </p:nvSpPr>
          <p:spPr>
            <a:xfrm rot="10800000">
              <a:off x="9293802" y="4736953"/>
              <a:ext cx="548640" cy="548640"/>
            </a:xfrm>
            <a:prstGeom prst="arc">
              <a:avLst/>
            </a:prstGeom>
            <a:ln w="76200">
              <a:solidFill>
                <a:srgbClr val="FFA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E60A2045-8F50-43B8-8D7E-F719EB916EAB}"/>
                </a:ext>
              </a:extLst>
            </p:cNvPr>
            <p:cNvSpPr/>
            <p:nvPr/>
          </p:nvSpPr>
          <p:spPr>
            <a:xfrm>
              <a:off x="9285906" y="4741970"/>
              <a:ext cx="548640" cy="548640"/>
            </a:xfrm>
            <a:prstGeom prst="arc">
              <a:avLst/>
            </a:prstGeom>
            <a:ln w="76200">
              <a:solidFill>
                <a:srgbClr val="FFA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CCAB9748-989C-4F2A-8BC7-A89CA6D727C0}"/>
                </a:ext>
              </a:extLst>
            </p:cNvPr>
            <p:cNvSpPr/>
            <p:nvPr/>
          </p:nvSpPr>
          <p:spPr>
            <a:xfrm flipH="1">
              <a:off x="9294410" y="4740599"/>
              <a:ext cx="548640" cy="548640"/>
            </a:xfrm>
            <a:prstGeom prst="arc">
              <a:avLst/>
            </a:prstGeom>
            <a:ln w="76200">
              <a:solidFill>
                <a:srgbClr val="FFA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Arc 126">
              <a:extLst>
                <a:ext uri="{FF2B5EF4-FFF2-40B4-BE49-F238E27FC236}">
                  <a16:creationId xmlns:a16="http://schemas.microsoft.com/office/drawing/2014/main" id="{755D24B9-96B6-451A-870C-84C4B7EB45CC}"/>
                </a:ext>
              </a:extLst>
            </p:cNvPr>
            <p:cNvSpPr/>
            <p:nvPr/>
          </p:nvSpPr>
          <p:spPr>
            <a:xfrm>
              <a:off x="9296500" y="5285347"/>
              <a:ext cx="548640" cy="548640"/>
            </a:xfrm>
            <a:prstGeom prst="arc">
              <a:avLst/>
            </a:prstGeom>
            <a:ln w="76200">
              <a:solidFill>
                <a:srgbClr val="FFA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19DB6D7A-E2E4-4245-87EC-9AA7C9B87BC5}"/>
                </a:ext>
              </a:extLst>
            </p:cNvPr>
            <p:cNvSpPr/>
            <p:nvPr/>
          </p:nvSpPr>
          <p:spPr>
            <a:xfrm rot="10800000">
              <a:off x="9838809" y="5575388"/>
              <a:ext cx="548640" cy="548640"/>
            </a:xfrm>
            <a:prstGeom prst="arc">
              <a:avLst/>
            </a:prstGeom>
            <a:ln w="76200">
              <a:solidFill>
                <a:srgbClr val="FFA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39B8B2C5-9F8D-4A44-B179-BC8013AC904C}"/>
              </a:ext>
            </a:extLst>
          </p:cNvPr>
          <p:cNvSpPr/>
          <p:nvPr/>
        </p:nvSpPr>
        <p:spPr>
          <a:xfrm rot="5400000">
            <a:off x="7592603" y="4413606"/>
            <a:ext cx="333530" cy="274178"/>
          </a:xfrm>
          <a:prstGeom prst="rightArrow">
            <a:avLst/>
          </a:prstGeom>
          <a:solidFill>
            <a:srgbClr val="FFA2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E12E5242-C062-4BA6-985F-47B0C0110870}"/>
              </a:ext>
            </a:extLst>
          </p:cNvPr>
          <p:cNvSpPr/>
          <p:nvPr/>
        </p:nvSpPr>
        <p:spPr>
          <a:xfrm rot="8826203">
            <a:off x="6385892" y="4413606"/>
            <a:ext cx="333530" cy="274178"/>
          </a:xfrm>
          <a:prstGeom prst="rightArrow">
            <a:avLst/>
          </a:prstGeom>
          <a:solidFill>
            <a:srgbClr val="FFA2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Arrow: Right 153">
            <a:extLst>
              <a:ext uri="{FF2B5EF4-FFF2-40B4-BE49-F238E27FC236}">
                <a16:creationId xmlns:a16="http://schemas.microsoft.com/office/drawing/2014/main" id="{B7F2E999-B60E-4C0F-9F94-29BB05864B0E}"/>
              </a:ext>
            </a:extLst>
          </p:cNvPr>
          <p:cNvSpPr/>
          <p:nvPr/>
        </p:nvSpPr>
        <p:spPr>
          <a:xfrm rot="12773797" flipH="1">
            <a:off x="8817121" y="4416439"/>
            <a:ext cx="333530" cy="274178"/>
          </a:xfrm>
          <a:prstGeom prst="rightArrow">
            <a:avLst/>
          </a:prstGeom>
          <a:solidFill>
            <a:srgbClr val="FFA2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50" grpId="0" animBg="1"/>
      <p:bldP spid="153" grpId="0" animBg="1"/>
      <p:bldP spid="1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D3FE-5CC5-0946-9A84-624856BE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54" y="1396363"/>
            <a:ext cx="11935691" cy="80393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3466773-AC1F-4C0B-AF1E-04011C98DB98}"/>
              </a:ext>
            </a:extLst>
          </p:cNvPr>
          <p:cNvSpPr txBox="1">
            <a:spLocks/>
          </p:cNvSpPr>
          <p:nvPr/>
        </p:nvSpPr>
        <p:spPr>
          <a:xfrm>
            <a:off x="881098" y="2366214"/>
            <a:ext cx="10787607" cy="30367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b="0" i="0" kern="1200">
                <a:solidFill>
                  <a:schemeClr val="tx1"/>
                </a:solidFill>
                <a:latin typeface="Arial Regular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 Regular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◦"/>
              <a:defRPr sz="1400" b="0" i="0" kern="1200">
                <a:solidFill>
                  <a:schemeClr val="tx1"/>
                </a:solidFill>
                <a:latin typeface="Arial Regular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 3" pitchFamily="18" charset="2"/>
              <a:buChar char=""/>
              <a:defRPr sz="1400" b="0" i="0" kern="1200">
                <a:solidFill>
                  <a:schemeClr val="tx1"/>
                </a:solidFill>
                <a:latin typeface="Arial Regular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sz="1400" b="0" i="0" kern="1200">
                <a:solidFill>
                  <a:schemeClr val="tx1"/>
                </a:solidFill>
                <a:latin typeface="Arial Regular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Infinite_Loop84. 2009. </a:t>
            </a:r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  <a:t>String Pulling Explained. </a:t>
            </a: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Gamedev.net Forums.</a:t>
            </a:r>
            <a:b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  <a:hlinkClick r:id="rId3"/>
              </a:rPr>
              <a:t>https://www.gamedev.net/forums/topic/539575-string-pulling-explained/</a:t>
            </a:r>
            <a:b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endParaRPr lang="en-US" sz="19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Ash </a:t>
            </a:r>
            <a:r>
              <a:rPr lang="en-US" sz="3200" dirty="0" err="1">
                <a:solidFill>
                  <a:schemeClr val="bg1"/>
                </a:solidFill>
                <a:latin typeface="Garamond" panose="02020404030301010803" pitchFamily="18" charset="0"/>
              </a:rPr>
              <a:t>Hamnett</a:t>
            </a: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. 2012. </a:t>
            </a:r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  <a:t>Funnel Algorithm</a:t>
            </a: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. Ash </a:t>
            </a:r>
            <a:r>
              <a:rPr lang="en-US" sz="3200" dirty="0" err="1">
                <a:solidFill>
                  <a:schemeClr val="bg1"/>
                </a:solidFill>
                <a:latin typeface="Garamond" panose="02020404030301010803" pitchFamily="18" charset="0"/>
              </a:rPr>
              <a:t>Hamnett</a:t>
            </a: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: Junior Games Programmer</a:t>
            </a:r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  <a:t>.</a:t>
            </a:r>
            <a:b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  <a:hlinkClick r:id="rId4"/>
              </a:rPr>
              <a:t>http://ahamnett.blogspot.com/2012/10/funnel-algorithm.html</a:t>
            </a:r>
            <a:b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endParaRPr lang="en-US" sz="19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Dan Sunday. 2012. </a:t>
            </a:r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  <a:t>Area of Triangles and Polygons</a:t>
            </a: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. Geometry Algorithms</a:t>
            </a:r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  <a:t>.</a:t>
            </a:r>
            <a:b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  <a:hlinkClick r:id="rId5"/>
              </a:rPr>
              <a:t>http://geomalgorithms.com/a01-_area.html</a:t>
            </a:r>
            <a:endParaRPr lang="en-US" sz="32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9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Marco Pinter. 2001. </a:t>
            </a:r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  <a:t>Toward More Realistic Pathfinding</a:t>
            </a: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. </a:t>
            </a:r>
            <a:r>
              <a:rPr lang="en-US" sz="3200" dirty="0" err="1">
                <a:solidFill>
                  <a:schemeClr val="bg1"/>
                </a:solidFill>
                <a:latin typeface="Garamond" panose="02020404030301010803" pitchFamily="18" charset="0"/>
              </a:rPr>
              <a:t>Gamasutra</a:t>
            </a:r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  <a:t>. </a:t>
            </a: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  <a:hlinkClick r:id="rId6"/>
              </a:rPr>
              <a:t>https://www.gamasutra.com/view/feature/131505/toward_more_realistic_pathfinding.php</a:t>
            </a:r>
            <a:endParaRPr lang="en-US" sz="32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9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167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INTEGRAL" val="pEoATKhI"/>
  <p:tag name="TAG_BACKING_FORM_KEY" val="2293812-h:\powerpoint training for ids\coip-ppt-example-template.pptx"/>
  <p:tag name="ARTICULATE_PRESENTER_VERSION" val="8"/>
  <p:tag name="ARTICULATE_PROJECT_OPEN" val="0"/>
  <p:tag name="ARTICULATE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4053_ppt_template" id="{4C1B1C85-0A0C-1945-932E-688637B81444}" vid="{C9958919-F8C1-A241-99F7-75F6D6AECB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cap4053_ppt_template</Template>
  <TotalTime>1313</TotalTime>
  <Words>674</Words>
  <Application>Microsoft Office PowerPoint</Application>
  <PresentationFormat>Widescreen</PresentationFormat>
  <Paragraphs>91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 Regular</vt:lpstr>
      <vt:lpstr>Arial</vt:lpstr>
      <vt:lpstr>Calibri</vt:lpstr>
      <vt:lpstr>Consolas</vt:lpstr>
      <vt:lpstr>Garamond</vt:lpstr>
      <vt:lpstr>Open Sans</vt:lpstr>
      <vt:lpstr>Tw Cen MT</vt:lpstr>
      <vt:lpstr>Wingdings</vt:lpstr>
      <vt:lpstr>Wingdings 3</vt:lpstr>
      <vt:lpstr>Integral</vt:lpstr>
      <vt:lpstr>Search Graphs</vt:lpstr>
      <vt:lpstr>Search Graphs</vt:lpstr>
      <vt:lpstr>Automatic Graph Generation</vt:lpstr>
      <vt:lpstr>Path Refinement</vt:lpstr>
      <vt:lpstr>String-Pulling</vt:lpstr>
      <vt:lpstr>Funneling</vt:lpstr>
      <vt:lpstr>Path Smoothing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AI</dc:title>
  <dc:creator>Jeremiah Blanchard</dc:creator>
  <cp:lastModifiedBy>Blanchard, Jeremiah J</cp:lastModifiedBy>
  <cp:revision>160</cp:revision>
  <dcterms:created xsi:type="dcterms:W3CDTF">2018-09-23T01:33:33Z</dcterms:created>
  <dcterms:modified xsi:type="dcterms:W3CDTF">2024-02-01T01:58:25Z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8A5176DE-1C3A-4C5F-BD19-F0ED2390E70E</vt:lpwstr>
  </property>
  <property fmtid="{D5CDD505-2E9C-101B-9397-08002B2CF9AE}" pid="3" name="ArticulatePath">
    <vt:lpwstr>Presentation2</vt:lpwstr>
  </property>
  <property fmtid="{D5CDD505-2E9C-101B-9397-08002B2CF9AE}" pid="4" name="ArticulateUseProject">
    <vt:lpwstr>1</vt:lpwstr>
  </property>
  <property fmtid="{D5CDD505-2E9C-101B-9397-08002B2CF9AE}" pid="5" name="ArticulateProjectFull">
    <vt:lpwstr>H:\PowerPoint training for IDs\COIP-PPT-example-template.ppta</vt:lpwstr>
  </property>
  <property fmtid="{D5CDD505-2E9C-101B-9397-08002B2CF9AE}" pid="6" name="ArticulateProjectVersion">
    <vt:lpwstr>8</vt:lpwstr>
  </property>
</Properties>
</file>