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1"/>
  </p:notesMasterIdLst>
  <p:sldIdLst>
    <p:sldId id="277" r:id="rId2"/>
    <p:sldId id="257" r:id="rId3"/>
    <p:sldId id="288" r:id="rId4"/>
    <p:sldId id="286" r:id="rId5"/>
    <p:sldId id="287" r:id="rId6"/>
    <p:sldId id="289" r:id="rId7"/>
    <p:sldId id="290" r:id="rId8"/>
    <p:sldId id="291" r:id="rId9"/>
    <p:sldId id="276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C0FF"/>
    <a:srgbClr val="00B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83" autoAdjust="0"/>
    <p:restoredTop sz="69781" autoAdjust="0"/>
  </p:normalViewPr>
  <p:slideViewPr>
    <p:cSldViewPr snapToGrid="0">
      <p:cViewPr varScale="1">
        <p:scale>
          <a:sx n="153" d="100"/>
          <a:sy n="153" d="100"/>
        </p:scale>
        <p:origin x="92" y="2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2020-01-25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7975292A-2645-4C75-B229-A9EDE5399A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3315DD8F-9FF1-4C09-9D66-36E7D89990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D04FE6A0-438A-43EF-B395-15A68C412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2A4F0C-B0EB-4CD1-B1A5-664E037F7868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9FE6F49F-EFDF-4206-9625-C53A9E0C68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5C7D6177-4D41-4318-BC3D-0F3A470FB2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E600B526-3349-42C2-BB05-1E78D49F8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C977DC-FF50-4A34-A644-05F9A32A4E39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C287516B-BC8A-47CB-A0DF-C6C1F8943D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AC0ED440-FB8B-4317-8A6A-3408C173FD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39765C49-1140-4C9B-9F46-F26144369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4FC04E-4BD5-42BC-ACC7-A524651548AC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CE3ED51C-A92F-4F47-9B29-CDF795739F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52F87C01-13AC-4E3B-ADB5-0705BF9D4C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E52C9460-1CED-4302-B447-60E8A7004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7467BB-7054-402D-94B8-E1E0A957E293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3754A46C-5323-4B37-8FEA-78203FE5CC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8CC443D6-47F6-42CA-ADF3-80897E5059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B6ED13B0-A02A-4B20-A39B-B8F308900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9374B5-615C-47E7-BF33-5E85359C522F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691FCB0D-1E17-4971-BB89-BAC28A5E18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01C83E09-C212-4964-9939-09A37A9900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FAE44E3D-CDB5-461A-A9F9-583C24C79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92D6ED-8EC4-40B2-8EA3-E073C7DAD52E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C7F6559E-5874-457B-ABA2-F17A7FE871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25ED01E3-20A7-4E75-A6AE-D032505BC7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3C19E341-BAE4-41C4-BB46-099DEEFAC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FAD2F9-FA27-4692-A932-E74139A4E99E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Finding Solutions to </a:t>
            </a:r>
            <a:r>
              <a:rPr lang="en-US"/>
              <a:t>Intractable Problems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Genetic Algorithms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1072855-A749-47F6-A57A-D2F250C90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2440243"/>
            <a:ext cx="8942660" cy="22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4BBBFB9-2DE2-4C33-BCA3-B01BF69B861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Genetic Algorithms</a:t>
            </a:r>
            <a:endParaRPr lang="en-US" u="sng"/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CFE66B8A-6EE3-49AD-9CCF-0BF261FBA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5139" y="1582739"/>
            <a:ext cx="8485187" cy="4987925"/>
          </a:xfrm>
        </p:spPr>
        <p:txBody>
          <a:bodyPr>
            <a:normAutofit/>
          </a:bodyPr>
          <a:lstStyle/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/>
              <a:t>Genetic Algorithms use models of biological evolution to solve problems.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Genetic Algorithms work best for: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i="1" dirty="0">
                <a:solidFill>
                  <a:srgbClr val="00FF00"/>
                </a:solidFill>
              </a:rPr>
              <a:t>Intractable</a:t>
            </a:r>
            <a:r>
              <a:rPr lang="en-US" sz="2000" dirty="0"/>
              <a:t> (exponential) problems or ones with large state spaces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Problems with many solutions that may be improved over time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Problems for which a suboptimal answer is sufficient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Applications which are time-limited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In general, Genetic Algorithms are: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i="1" dirty="0"/>
              <a:t>Not Systematic</a:t>
            </a:r>
            <a:endParaRPr lang="en-US" sz="20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i="1" dirty="0"/>
              <a:t>Informed</a:t>
            </a:r>
            <a:endParaRPr lang="en-US" sz="20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i="1" dirty="0"/>
              <a:t>Not Optimal</a:t>
            </a:r>
            <a:endParaRPr lang="en-US" sz="20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i="1" dirty="0"/>
              <a:t>Not Complete</a:t>
            </a:r>
            <a:endParaRPr lang="en-US" sz="20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i="1" dirty="0"/>
              <a:t>Not Exhaustive</a:t>
            </a:r>
          </a:p>
        </p:txBody>
      </p:sp>
      <p:pic>
        <p:nvPicPr>
          <p:cNvPr id="18436" name="Picture 22" descr="MCj01314690000[1]">
            <a:extLst>
              <a:ext uri="{FF2B5EF4-FFF2-40B4-BE49-F238E27FC236}">
                <a16:creationId xmlns:a16="http://schemas.microsoft.com/office/drawing/2014/main" id="{22C6E1D9-7E89-451A-85CC-D2E9CF330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61"/>
          <a:stretch>
            <a:fillRect/>
          </a:stretch>
        </p:blipFill>
        <p:spPr bwMode="auto">
          <a:xfrm flipH="1">
            <a:off x="7455639" y="3284447"/>
            <a:ext cx="219075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2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2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2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53B2C5C-1C14-435E-B3D6-EE3299077AE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274638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Genetic Algorithms</a:t>
            </a:r>
            <a:br>
              <a:rPr lang="en-US"/>
            </a:br>
            <a:r>
              <a:rPr lang="en-US" sz="3200" b="0"/>
              <a:t>Breakdown</a:t>
            </a:r>
            <a:endParaRPr lang="en-US" sz="3200" b="0" u="sng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66E5064-BB21-4655-AD1D-6B16C8C46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2082800"/>
            <a:ext cx="8593138" cy="4161021"/>
          </a:xfrm>
        </p:spPr>
        <p:txBody>
          <a:bodyPr>
            <a:normAutofit/>
          </a:bodyPr>
          <a:lstStyle/>
          <a:p>
            <a:pPr marL="182880" indent="-182880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400" u="sng" dirty="0"/>
              <a:t>Genetic Algorithms Vocab:</a:t>
            </a:r>
          </a:p>
          <a:p>
            <a:pPr marL="182880" indent="-182880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</a:t>
            </a:r>
            <a:r>
              <a:rPr lang="en-US" sz="2400" b="1" i="1" dirty="0">
                <a:solidFill>
                  <a:srgbClr val="00FF00"/>
                </a:solidFill>
              </a:rPr>
              <a:t>chromosome</a:t>
            </a:r>
            <a:r>
              <a:rPr lang="en-US" sz="2400" dirty="0"/>
              <a:t> is a potential solution.</a:t>
            </a:r>
          </a:p>
          <a:p>
            <a:pPr marL="182880" indent="-182880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</a:t>
            </a:r>
            <a:r>
              <a:rPr lang="en-US" sz="2400" b="1" i="1" dirty="0">
                <a:solidFill>
                  <a:srgbClr val="00FF00"/>
                </a:solidFill>
              </a:rPr>
              <a:t>gene</a:t>
            </a:r>
            <a:r>
              <a:rPr lang="en-US" sz="2400" dirty="0"/>
              <a:t> is an attribute or feature of a solution.</a:t>
            </a:r>
          </a:p>
          <a:p>
            <a:pPr marL="182880" indent="-182880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</a:t>
            </a:r>
            <a:r>
              <a:rPr lang="en-US" sz="2400" b="1" i="1" dirty="0">
                <a:solidFill>
                  <a:srgbClr val="00FF00"/>
                </a:solidFill>
              </a:rPr>
              <a:t>fitness</a:t>
            </a:r>
            <a:r>
              <a:rPr lang="en-US" sz="2400" dirty="0"/>
              <a:t> of a chromosome is its level of “optimality.”</a:t>
            </a:r>
          </a:p>
          <a:p>
            <a:pPr marL="182880" indent="-182880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endParaRPr lang="en-US" sz="2400" b="1" i="1" dirty="0"/>
          </a:p>
          <a:p>
            <a:pPr marL="182880" indent="-182880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endParaRPr lang="en-US" sz="2400" b="1" i="1" dirty="0"/>
          </a:p>
          <a:p>
            <a:pPr marL="182880" indent="-182880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400" u="sng" dirty="0"/>
              <a:t>Three main steps in Genetic Algorithms:</a:t>
            </a:r>
          </a:p>
          <a:p>
            <a:pPr marL="182880" indent="-182880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b="1" i="1" dirty="0">
                <a:solidFill>
                  <a:srgbClr val="00FF00"/>
                </a:solidFill>
              </a:rPr>
              <a:t>Selection</a:t>
            </a:r>
            <a:r>
              <a:rPr lang="en-US" sz="2400" dirty="0"/>
              <a:t> is the process of choosing which individuals reproduce.</a:t>
            </a:r>
          </a:p>
          <a:p>
            <a:pPr marL="182880" indent="-182880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b="1" i="1" dirty="0">
                <a:solidFill>
                  <a:srgbClr val="00FF00"/>
                </a:solidFill>
              </a:rPr>
              <a:t>Recombination</a:t>
            </a:r>
            <a:r>
              <a:rPr lang="en-US" sz="2400" dirty="0"/>
              <a:t> is the process of creating offspring chromosomes.</a:t>
            </a:r>
          </a:p>
          <a:p>
            <a:pPr marL="182880" indent="-182880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b="1" i="1" dirty="0">
                <a:solidFill>
                  <a:srgbClr val="00FF00"/>
                </a:solidFill>
              </a:rPr>
              <a:t>Mutation</a:t>
            </a:r>
            <a:r>
              <a:rPr lang="en-US" sz="2400" dirty="0"/>
              <a:t> is the process of introducing changes to solutions.</a:t>
            </a:r>
            <a:endParaRPr lang="en-US" sz="2400" b="1" i="1" dirty="0"/>
          </a:p>
          <a:p>
            <a:pPr marL="182880" indent="-182880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endParaRPr lang="en-US" sz="2400" b="1" i="1" dirty="0"/>
          </a:p>
        </p:txBody>
      </p:sp>
      <p:pic>
        <p:nvPicPr>
          <p:cNvPr id="19460" name="Picture 4" descr="MCj02788480000[1]">
            <a:extLst>
              <a:ext uri="{FF2B5EF4-FFF2-40B4-BE49-F238E27FC236}">
                <a16:creationId xmlns:a16="http://schemas.microsoft.com/office/drawing/2014/main" id="{8B7B0EB4-6242-4D74-B8F5-57CF9688B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544" y="1804566"/>
            <a:ext cx="1593850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859AFD72-9E13-40B9-BA8C-15FEF932558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274638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Genetic Algorithms</a:t>
            </a:r>
            <a:br>
              <a:rPr lang="en-US" dirty="0"/>
            </a:br>
            <a:r>
              <a:rPr lang="en-US" sz="3200" b="0" dirty="0"/>
              <a:t>Selection</a:t>
            </a:r>
            <a:endParaRPr lang="en-US" sz="3200" b="0" u="sng" dirty="0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34DA4CC-8030-4703-B325-436896FBC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3725" y="1828800"/>
            <a:ext cx="8153400" cy="4648200"/>
          </a:xfrm>
        </p:spPr>
        <p:txBody>
          <a:bodyPr>
            <a:normAutofit lnSpcReduction="10000"/>
          </a:bodyPr>
          <a:lstStyle/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/>
              <a:t>Reproductive selection is based on the fitness of individuals &amp; selection method.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Fitness: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Is some numeric measure of the goodness of a chromosome.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Is used to rank available chromosomes against one another.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Measures the solutions as a whole, rather than single genes.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Is usually calculated using a fitness function.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Selection Methods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Ranked Selection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Proportional Selection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Tournament Selection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Random Sample Selection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/>
              <a:t>Selection methods may also include an </a:t>
            </a:r>
            <a:r>
              <a:rPr lang="en-US" sz="2000" b="1" i="1" dirty="0">
                <a:solidFill>
                  <a:srgbClr val="00FF00"/>
                </a:solidFill>
              </a:rPr>
              <a:t>elitist</a:t>
            </a:r>
            <a:r>
              <a:rPr lang="en-US" sz="2000" dirty="0"/>
              <a:t> selection.</a:t>
            </a:r>
          </a:p>
        </p:txBody>
      </p:sp>
      <p:pic>
        <p:nvPicPr>
          <p:cNvPr id="20484" name="Picture 4" descr="MCj02396690000[1]">
            <a:extLst>
              <a:ext uri="{FF2B5EF4-FFF2-40B4-BE49-F238E27FC236}">
                <a16:creationId xmlns:a16="http://schemas.microsoft.com/office/drawing/2014/main" id="{15418DB2-E4A2-401A-808C-E67713F83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235" y="3429000"/>
            <a:ext cx="1524000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4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7526F56-1CB3-4C16-8F19-9B2F91AB2F0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56013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Genetic Algorithms</a:t>
            </a:r>
            <a:br>
              <a:rPr lang="en-US" dirty="0"/>
            </a:br>
            <a:r>
              <a:rPr lang="en-US" sz="3200" b="0" dirty="0"/>
              <a:t>Recombination &amp; Mutation</a:t>
            </a:r>
            <a:endParaRPr lang="en-US" sz="3200" b="0" u="sng" dirty="0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423384D-7620-41F5-BC26-FD06E1172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64302" y="1988337"/>
            <a:ext cx="7738089" cy="4274285"/>
          </a:xfrm>
        </p:spPr>
        <p:txBody>
          <a:bodyPr>
            <a:normAutofit fontScale="92500" lnSpcReduction="20000"/>
          </a:bodyPr>
          <a:lstStyle/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/>
              <a:t>Once two chromosomes are selected to reproduce, they must generate offspring.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Recombination Methods: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US" sz="20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Single-point Crossover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US" sz="20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US" sz="20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Multipoint Crossover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endParaRPr lang="en-US" sz="12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/>
              <a:t>During the process of reproduction, anomalies can be introduced via mutation.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endParaRPr lang="en-US" sz="2000" u="sng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Mutation Methods: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Modification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Duplication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Insertion</a:t>
            </a:r>
            <a:endParaRPr lang="en-US" sz="2000" b="1" i="1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Deletion</a:t>
            </a:r>
          </a:p>
        </p:txBody>
      </p:sp>
      <p:grpSp>
        <p:nvGrpSpPr>
          <p:cNvPr id="21508" name="Group 20">
            <a:extLst>
              <a:ext uri="{FF2B5EF4-FFF2-40B4-BE49-F238E27FC236}">
                <a16:creationId xmlns:a16="http://schemas.microsoft.com/office/drawing/2014/main" id="{11D582D4-63F5-4491-A60A-014D68EA88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19338" y="2861571"/>
            <a:ext cx="3626806" cy="511131"/>
            <a:chOff x="1937" y="1623"/>
            <a:chExt cx="3264" cy="460"/>
          </a:xfrm>
        </p:grpSpPr>
        <p:grpSp>
          <p:nvGrpSpPr>
            <p:cNvPr id="21526" name="Group 12">
              <a:extLst>
                <a:ext uri="{FF2B5EF4-FFF2-40B4-BE49-F238E27FC236}">
                  <a16:creationId xmlns:a16="http://schemas.microsoft.com/office/drawing/2014/main" id="{73D82C44-3CF0-42D5-A6D7-0F4EED4AE9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37" y="1623"/>
              <a:ext cx="1419" cy="460"/>
              <a:chOff x="2283" y="1622"/>
              <a:chExt cx="1819" cy="590"/>
            </a:xfrm>
          </p:grpSpPr>
          <p:sp>
            <p:nvSpPr>
              <p:cNvPr id="86020" name="Rectangle 4">
                <a:extLst>
                  <a:ext uri="{FF2B5EF4-FFF2-40B4-BE49-F238E27FC236}">
                    <a16:creationId xmlns:a16="http://schemas.microsoft.com/office/drawing/2014/main" id="{1CAD55E5-5B72-46A4-BF27-06C151C1E7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83" y="1622"/>
                <a:ext cx="736" cy="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rgbClr val="FFC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86021" name="Rectangle 5">
                <a:extLst>
                  <a:ext uri="{FF2B5EF4-FFF2-40B4-BE49-F238E27FC236}">
                    <a16:creationId xmlns:a16="http://schemas.microsoft.com/office/drawing/2014/main" id="{33267A83-50B8-43B5-BF49-1FE07BF5D0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5" y="1622"/>
                <a:ext cx="1077" cy="2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rgbClr val="FFC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86022" name="Rectangle 6">
                <a:extLst>
                  <a:ext uri="{FF2B5EF4-FFF2-40B4-BE49-F238E27FC236}">
                    <a16:creationId xmlns:a16="http://schemas.microsoft.com/office/drawing/2014/main" id="{BD224CA3-4FFE-45C7-A765-846646EA20F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83" y="1971"/>
                <a:ext cx="736" cy="240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rgbClr val="00C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86023" name="Rectangle 7">
                <a:extLst>
                  <a:ext uri="{FF2B5EF4-FFF2-40B4-BE49-F238E27FC236}">
                    <a16:creationId xmlns:a16="http://schemas.microsoft.com/office/drawing/2014/main" id="{2754A222-AB8D-453C-8CA0-A6F3FD77983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5" y="1972"/>
                <a:ext cx="1077" cy="240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rgbClr val="00C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</p:grpSp>
        <p:grpSp>
          <p:nvGrpSpPr>
            <p:cNvPr id="21527" name="Group 18">
              <a:extLst>
                <a:ext uri="{FF2B5EF4-FFF2-40B4-BE49-F238E27FC236}">
                  <a16:creationId xmlns:a16="http://schemas.microsoft.com/office/drawing/2014/main" id="{8D374674-9EDC-47D4-ACE9-6A10B2FFEA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2" y="1629"/>
              <a:ext cx="1419" cy="454"/>
              <a:chOff x="3782" y="1629"/>
              <a:chExt cx="1419" cy="454"/>
            </a:xfrm>
          </p:grpSpPr>
          <p:sp>
            <p:nvSpPr>
              <p:cNvPr id="86030" name="Rectangle 14">
                <a:extLst>
                  <a:ext uri="{FF2B5EF4-FFF2-40B4-BE49-F238E27FC236}">
                    <a16:creationId xmlns:a16="http://schemas.microsoft.com/office/drawing/2014/main" id="{F42E0A74-FE83-4412-A305-B324E64F96C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83" y="1896"/>
                <a:ext cx="574" cy="1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rgbClr val="FFC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86031" name="Rectangle 15">
                <a:extLst>
                  <a:ext uri="{FF2B5EF4-FFF2-40B4-BE49-F238E27FC236}">
                    <a16:creationId xmlns:a16="http://schemas.microsoft.com/office/drawing/2014/main" id="{00318A5B-4E23-4E85-8DC7-D9A4BC31D8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61" y="1629"/>
                <a:ext cx="840" cy="1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rgbClr val="FFC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86032" name="Rectangle 16">
                <a:extLst>
                  <a:ext uri="{FF2B5EF4-FFF2-40B4-BE49-F238E27FC236}">
                    <a16:creationId xmlns:a16="http://schemas.microsoft.com/office/drawing/2014/main" id="{F4547DEA-BD2D-462B-9485-65DBB348DD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82" y="1629"/>
                <a:ext cx="574" cy="187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rgbClr val="00C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  <p:sp>
            <p:nvSpPr>
              <p:cNvPr id="86033" name="Rectangle 17">
                <a:extLst>
                  <a:ext uri="{FF2B5EF4-FFF2-40B4-BE49-F238E27FC236}">
                    <a16:creationId xmlns:a16="http://schemas.microsoft.com/office/drawing/2014/main" id="{47773E79-5885-425D-9799-308136419B8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61" y="1896"/>
                <a:ext cx="840" cy="187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rgbClr val="00C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endParaRPr>
              </a:p>
            </p:txBody>
          </p:sp>
        </p:grpSp>
        <p:sp>
          <p:nvSpPr>
            <p:cNvPr id="86035" name="Line 19">
              <a:extLst>
                <a:ext uri="{FF2B5EF4-FFF2-40B4-BE49-F238E27FC236}">
                  <a16:creationId xmlns:a16="http://schemas.microsoft.com/office/drawing/2014/main" id="{8FEEC30B-4D09-476E-AA5F-A8CA573B2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851"/>
              <a:ext cx="299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</p:grpSp>
      <p:pic>
        <p:nvPicPr>
          <p:cNvPr id="21509" name="Picture 22" descr="MCSY01069_0000[1]">
            <a:extLst>
              <a:ext uri="{FF2B5EF4-FFF2-40B4-BE49-F238E27FC236}">
                <a16:creationId xmlns:a16="http://schemas.microsoft.com/office/drawing/2014/main" id="{116E443D-1BB9-41C7-9FCD-345129D67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55555">
            <a:off x="5504430" y="4769237"/>
            <a:ext cx="1294164" cy="148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23" descr="MCSY01070_0000[1]">
            <a:extLst>
              <a:ext uri="{FF2B5EF4-FFF2-40B4-BE49-F238E27FC236}">
                <a16:creationId xmlns:a16="http://schemas.microsoft.com/office/drawing/2014/main" id="{37B96CE5-9D6A-43A6-8867-CD030961A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5189">
            <a:off x="8021590" y="4840321"/>
            <a:ext cx="1288695" cy="129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51" name="Line 35">
            <a:extLst>
              <a:ext uri="{FF2B5EF4-FFF2-40B4-BE49-F238E27FC236}">
                <a16:creationId xmlns:a16="http://schemas.microsoft.com/office/drawing/2014/main" id="{541060CA-2D4F-4847-9227-AA2B68CCF32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371624" y="3860102"/>
            <a:ext cx="332235" cy="1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grpSp>
        <p:nvGrpSpPr>
          <p:cNvPr id="21512" name="Group 50">
            <a:extLst>
              <a:ext uri="{FF2B5EF4-FFF2-40B4-BE49-F238E27FC236}">
                <a16:creationId xmlns:a16="http://schemas.microsoft.com/office/drawing/2014/main" id="{5DF2C55B-673A-4533-AB3A-79C33EA3E0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19338" y="3908567"/>
            <a:ext cx="1576728" cy="207786"/>
            <a:chOff x="1948" y="2452"/>
            <a:chExt cx="1419" cy="187"/>
          </a:xfrm>
          <a:solidFill>
            <a:srgbClr val="0070C0"/>
          </a:solidFill>
        </p:grpSpPr>
        <p:sp>
          <p:nvSpPr>
            <p:cNvPr id="86044" name="Rectangle 28">
              <a:extLst>
                <a:ext uri="{FF2B5EF4-FFF2-40B4-BE49-F238E27FC236}">
                  <a16:creationId xmlns:a16="http://schemas.microsoft.com/office/drawing/2014/main" id="{39BCCB2B-E758-463E-AF88-A27C1E8298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8" y="2452"/>
              <a:ext cx="574" cy="187"/>
            </a:xfrm>
            <a:prstGeom prst="rect">
              <a:avLst/>
            </a:prstGeom>
            <a:grpFill/>
            <a:ln w="9525">
              <a:solidFill>
                <a:srgbClr val="00C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86045" name="Rectangle 29">
              <a:extLst>
                <a:ext uri="{FF2B5EF4-FFF2-40B4-BE49-F238E27FC236}">
                  <a16:creationId xmlns:a16="http://schemas.microsoft.com/office/drawing/2014/main" id="{C39F0538-FFE5-4DEE-AB36-6B4088D0F8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7" y="2452"/>
              <a:ext cx="520" cy="187"/>
            </a:xfrm>
            <a:prstGeom prst="rect">
              <a:avLst/>
            </a:prstGeom>
            <a:grpFill/>
            <a:ln w="9525">
              <a:solidFill>
                <a:srgbClr val="00C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86052" name="Rectangle 36">
              <a:extLst>
                <a:ext uri="{FF2B5EF4-FFF2-40B4-BE49-F238E27FC236}">
                  <a16:creationId xmlns:a16="http://schemas.microsoft.com/office/drawing/2014/main" id="{32A19F0E-2819-4210-80A7-E72F325E79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54" y="2452"/>
              <a:ext cx="313" cy="187"/>
            </a:xfrm>
            <a:prstGeom prst="rect">
              <a:avLst/>
            </a:prstGeom>
            <a:grpFill/>
            <a:ln w="9525">
              <a:solidFill>
                <a:srgbClr val="00C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</p:grpSp>
      <p:grpSp>
        <p:nvGrpSpPr>
          <p:cNvPr id="21513" name="Group 51">
            <a:extLst>
              <a:ext uri="{FF2B5EF4-FFF2-40B4-BE49-F238E27FC236}">
                <a16:creationId xmlns:a16="http://schemas.microsoft.com/office/drawing/2014/main" id="{FE1BBCF5-0860-4A0E-AD85-809D5CB4A9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19338" y="3605354"/>
            <a:ext cx="1576727" cy="207786"/>
            <a:chOff x="1949" y="2180"/>
            <a:chExt cx="1419" cy="187"/>
          </a:xfrm>
          <a:solidFill>
            <a:schemeClr val="accent6">
              <a:lumMod val="75000"/>
            </a:schemeClr>
          </a:solidFill>
        </p:grpSpPr>
        <p:sp>
          <p:nvSpPr>
            <p:cNvPr id="86055" name="Rectangle 39">
              <a:extLst>
                <a:ext uri="{FF2B5EF4-FFF2-40B4-BE49-F238E27FC236}">
                  <a16:creationId xmlns:a16="http://schemas.microsoft.com/office/drawing/2014/main" id="{734290D2-B3D8-4CE1-91AA-09DC8E079D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9" y="2180"/>
              <a:ext cx="574" cy="187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86056" name="Rectangle 40">
              <a:extLst>
                <a:ext uri="{FF2B5EF4-FFF2-40B4-BE49-F238E27FC236}">
                  <a16:creationId xmlns:a16="http://schemas.microsoft.com/office/drawing/2014/main" id="{326EBAA8-EABF-4268-ABA0-04CB07A375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8" y="2180"/>
              <a:ext cx="520" cy="187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86057" name="Rectangle 41">
              <a:extLst>
                <a:ext uri="{FF2B5EF4-FFF2-40B4-BE49-F238E27FC236}">
                  <a16:creationId xmlns:a16="http://schemas.microsoft.com/office/drawing/2014/main" id="{53B8E45C-4DE4-43AC-B2EB-96F158AB2E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51" y="2180"/>
              <a:ext cx="317" cy="187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</p:grpSp>
      <p:sp>
        <p:nvSpPr>
          <p:cNvPr id="86059" name="Rectangle 43">
            <a:extLst>
              <a:ext uri="{FF2B5EF4-FFF2-40B4-BE49-F238E27FC236}">
                <a16:creationId xmlns:a16="http://schemas.microsoft.com/office/drawing/2014/main" id="{AD354772-5291-4E9E-99A8-63A871761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69418" y="3908567"/>
            <a:ext cx="637802" cy="207786"/>
          </a:xfrm>
          <a:prstGeom prst="rect">
            <a:avLst/>
          </a:prstGeom>
          <a:solidFill>
            <a:srgbClr val="0070C0"/>
          </a:solidFill>
          <a:ln w="9525">
            <a:solidFill>
              <a:srgbClr val="00C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86060" name="Rectangle 44">
            <a:extLst>
              <a:ext uri="{FF2B5EF4-FFF2-40B4-BE49-F238E27FC236}">
                <a16:creationId xmlns:a16="http://schemas.microsoft.com/office/drawing/2014/main" id="{96AE5645-D50B-4C50-B07E-36F351AA2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12528" y="3606170"/>
            <a:ext cx="577800" cy="207786"/>
          </a:xfrm>
          <a:prstGeom prst="rect">
            <a:avLst/>
          </a:prstGeom>
          <a:solidFill>
            <a:srgbClr val="0070C0"/>
          </a:solidFill>
          <a:ln w="9525">
            <a:solidFill>
              <a:srgbClr val="00C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86061" name="Rectangle 45">
            <a:extLst>
              <a:ext uri="{FF2B5EF4-FFF2-40B4-BE49-F238E27FC236}">
                <a16:creationId xmlns:a16="http://schemas.microsoft.com/office/drawing/2014/main" id="{91A74B57-0A0D-4BA8-91A6-DAFC968BEA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7652" y="3909383"/>
            <a:ext cx="353348" cy="206969"/>
          </a:xfrm>
          <a:prstGeom prst="rect">
            <a:avLst/>
          </a:prstGeom>
          <a:solidFill>
            <a:srgbClr val="0070C0"/>
          </a:solidFill>
          <a:ln w="9525">
            <a:solidFill>
              <a:srgbClr val="00C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86063" name="Rectangle 47">
            <a:extLst>
              <a:ext uri="{FF2B5EF4-FFF2-40B4-BE49-F238E27FC236}">
                <a16:creationId xmlns:a16="http://schemas.microsoft.com/office/drawing/2014/main" id="{0B6FCFA0-9E97-4728-B56A-E122E8F80E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69417" y="3606170"/>
            <a:ext cx="637802" cy="2077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86064" name="Rectangle 48">
            <a:extLst>
              <a:ext uri="{FF2B5EF4-FFF2-40B4-BE49-F238E27FC236}">
                <a16:creationId xmlns:a16="http://schemas.microsoft.com/office/drawing/2014/main" id="{EAA708DB-1257-44BD-9A1D-29E8D80406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07218" y="3909383"/>
            <a:ext cx="589459" cy="20697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86065" name="Rectangle 49">
            <a:extLst>
              <a:ext uri="{FF2B5EF4-FFF2-40B4-BE49-F238E27FC236}">
                <a16:creationId xmlns:a16="http://schemas.microsoft.com/office/drawing/2014/main" id="{D4415EBC-39A2-43F4-AB12-18A9E2D9A6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7653" y="3606170"/>
            <a:ext cx="353347" cy="2077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83998015-4934-4698-811D-0E0447E0A68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274638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Genetic Algorithms</a:t>
            </a:r>
            <a:br>
              <a:rPr lang="en-US" dirty="0"/>
            </a:br>
            <a:r>
              <a:rPr lang="en-US" sz="3200" b="0" dirty="0"/>
              <a:t>Mutation Examples</a:t>
            </a:r>
            <a:endParaRPr lang="en-US" sz="3200" b="0" u="sng" dirty="0"/>
          </a:p>
        </p:txBody>
      </p:sp>
      <p:sp>
        <p:nvSpPr>
          <p:cNvPr id="88133" name="Rectangle 69">
            <a:extLst>
              <a:ext uri="{FF2B5EF4-FFF2-40B4-BE49-F238E27FC236}">
                <a16:creationId xmlns:a16="http://schemas.microsoft.com/office/drawing/2014/main" id="{60ABBC5A-9C7E-489B-BF0E-E067D1B51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9" y="2708275"/>
            <a:ext cx="3436937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Modification</a:t>
            </a:r>
          </a:p>
        </p:txBody>
      </p:sp>
      <p:sp>
        <p:nvSpPr>
          <p:cNvPr id="88145" name="Line 81">
            <a:extLst>
              <a:ext uri="{FF2B5EF4-FFF2-40B4-BE49-F238E27FC236}">
                <a16:creationId xmlns:a16="http://schemas.microsoft.com/office/drawing/2014/main" id="{F93E378F-0257-49BE-9CE0-ED33B77C44F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536951" y="3339985"/>
            <a:ext cx="376237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grpSp>
        <p:nvGrpSpPr>
          <p:cNvPr id="2" name="Group 97">
            <a:extLst>
              <a:ext uri="{FF2B5EF4-FFF2-40B4-BE49-F238E27FC236}">
                <a16:creationId xmlns:a16="http://schemas.microsoft.com/office/drawing/2014/main" id="{CC5A66CD-B58E-4C07-88C9-5990B3A56C18}"/>
              </a:ext>
            </a:extLst>
          </p:cNvPr>
          <p:cNvGrpSpPr>
            <a:grpSpLocks/>
          </p:cNvGrpSpPr>
          <p:nvPr/>
        </p:nvGrpSpPr>
        <p:grpSpPr bwMode="auto">
          <a:xfrm>
            <a:off x="1628775" y="3221038"/>
            <a:ext cx="1784350" cy="234950"/>
            <a:chOff x="98" y="2131"/>
            <a:chExt cx="1124" cy="148"/>
          </a:xfrm>
        </p:grpSpPr>
        <p:sp>
          <p:nvSpPr>
            <p:cNvPr id="88068" name="Rectangle 4">
              <a:extLst>
                <a:ext uri="{FF2B5EF4-FFF2-40B4-BE49-F238E27FC236}">
                  <a16:creationId xmlns:a16="http://schemas.microsoft.com/office/drawing/2014/main" id="{EBC23102-D208-4F59-88A2-E1D53FC5AC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" y="2131"/>
              <a:ext cx="148" cy="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88159" name="Rectangle 95">
              <a:extLst>
                <a:ext uri="{FF2B5EF4-FFF2-40B4-BE49-F238E27FC236}">
                  <a16:creationId xmlns:a16="http://schemas.microsoft.com/office/drawing/2014/main" id="{B5C66807-8E1C-4E3F-9EEB-71889C1B8E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" y="2131"/>
              <a:ext cx="660" cy="14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C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88160" name="Rectangle 96">
              <a:extLst>
                <a:ext uri="{FF2B5EF4-FFF2-40B4-BE49-F238E27FC236}">
                  <a16:creationId xmlns:a16="http://schemas.microsoft.com/office/drawing/2014/main" id="{F688AE80-94CD-4139-AFA5-0A04497502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" y="2131"/>
              <a:ext cx="311" cy="1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rgbClr val="FFC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</p:grpSp>
      <p:grpSp>
        <p:nvGrpSpPr>
          <p:cNvPr id="3" name="Group 98">
            <a:extLst>
              <a:ext uri="{FF2B5EF4-FFF2-40B4-BE49-F238E27FC236}">
                <a16:creationId xmlns:a16="http://schemas.microsoft.com/office/drawing/2014/main" id="{9BA988FE-DD20-4E02-83D7-64F1000BF34D}"/>
              </a:ext>
            </a:extLst>
          </p:cNvPr>
          <p:cNvGrpSpPr>
            <a:grpSpLocks/>
          </p:cNvGrpSpPr>
          <p:nvPr/>
        </p:nvGrpSpPr>
        <p:grpSpPr bwMode="auto">
          <a:xfrm>
            <a:off x="4006850" y="3221038"/>
            <a:ext cx="1784350" cy="234950"/>
            <a:chOff x="98" y="2131"/>
            <a:chExt cx="1124" cy="148"/>
          </a:xfrm>
        </p:grpSpPr>
        <p:sp>
          <p:nvSpPr>
            <p:cNvPr id="88163" name="Rectangle 99">
              <a:extLst>
                <a:ext uri="{FF2B5EF4-FFF2-40B4-BE49-F238E27FC236}">
                  <a16:creationId xmlns:a16="http://schemas.microsoft.com/office/drawing/2014/main" id="{8AA56A2E-A93F-4F76-BFCE-09C9FDE26A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" y="2131"/>
              <a:ext cx="148" cy="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88164" name="Rectangle 100">
              <a:extLst>
                <a:ext uri="{FF2B5EF4-FFF2-40B4-BE49-F238E27FC236}">
                  <a16:creationId xmlns:a16="http://schemas.microsoft.com/office/drawing/2014/main" id="{B722DCA9-65A1-4330-B8E5-62689BDF57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" y="2131"/>
              <a:ext cx="660" cy="14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C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88165" name="Rectangle 101">
              <a:extLst>
                <a:ext uri="{FF2B5EF4-FFF2-40B4-BE49-F238E27FC236}">
                  <a16:creationId xmlns:a16="http://schemas.microsoft.com/office/drawing/2014/main" id="{0D021AB2-F095-437F-95A2-17C8CD6F07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" y="2131"/>
              <a:ext cx="311" cy="1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rgbClr val="FFC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</p:grpSp>
      <p:sp>
        <p:nvSpPr>
          <p:cNvPr id="88167" name="Rectangle 103">
            <a:extLst>
              <a:ext uri="{FF2B5EF4-FFF2-40B4-BE49-F238E27FC236}">
                <a16:creationId xmlns:a16="http://schemas.microsoft.com/office/drawing/2014/main" id="{2E031062-8F88-4E8F-94FD-C5D31591E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4689475"/>
            <a:ext cx="3436938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Duplication</a:t>
            </a:r>
          </a:p>
        </p:txBody>
      </p:sp>
      <p:sp>
        <p:nvSpPr>
          <p:cNvPr id="88169" name="Line 105">
            <a:extLst>
              <a:ext uri="{FF2B5EF4-FFF2-40B4-BE49-F238E27FC236}">
                <a16:creationId xmlns:a16="http://schemas.microsoft.com/office/drawing/2014/main" id="{DB2074FB-7037-4507-95D4-957A335F65F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536950" y="5329238"/>
            <a:ext cx="376238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grpSp>
        <p:nvGrpSpPr>
          <p:cNvPr id="4" name="Group 106">
            <a:extLst>
              <a:ext uri="{FF2B5EF4-FFF2-40B4-BE49-F238E27FC236}">
                <a16:creationId xmlns:a16="http://schemas.microsoft.com/office/drawing/2014/main" id="{AE713E75-D3D8-4F57-8BC7-93615418DCE7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5202238"/>
            <a:ext cx="1784350" cy="234950"/>
            <a:chOff x="98" y="2131"/>
            <a:chExt cx="1124" cy="148"/>
          </a:xfrm>
        </p:grpSpPr>
        <p:sp>
          <p:nvSpPr>
            <p:cNvPr id="88171" name="Rectangle 107">
              <a:extLst>
                <a:ext uri="{FF2B5EF4-FFF2-40B4-BE49-F238E27FC236}">
                  <a16:creationId xmlns:a16="http://schemas.microsoft.com/office/drawing/2014/main" id="{905B857A-5B38-4F6A-A82B-8F6605FC74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" y="2131"/>
              <a:ext cx="148" cy="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88172" name="Rectangle 108">
              <a:extLst>
                <a:ext uri="{FF2B5EF4-FFF2-40B4-BE49-F238E27FC236}">
                  <a16:creationId xmlns:a16="http://schemas.microsoft.com/office/drawing/2014/main" id="{7715473D-6D5A-426A-9367-10AF17412F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" y="2131"/>
              <a:ext cx="660" cy="14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C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88173" name="Rectangle 109">
              <a:extLst>
                <a:ext uri="{FF2B5EF4-FFF2-40B4-BE49-F238E27FC236}">
                  <a16:creationId xmlns:a16="http://schemas.microsoft.com/office/drawing/2014/main" id="{2922AD56-47E8-4CC5-9114-0376281DFF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" y="2131"/>
              <a:ext cx="311" cy="1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rgbClr val="FFC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</p:grpSp>
      <p:sp>
        <p:nvSpPr>
          <p:cNvPr id="88175" name="Rectangle 111">
            <a:extLst>
              <a:ext uri="{FF2B5EF4-FFF2-40B4-BE49-F238E27FC236}">
                <a16:creationId xmlns:a16="http://schemas.microsoft.com/office/drawing/2014/main" id="{7666E47C-31DD-40C7-9ABF-F71D65B98E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2150" y="5202238"/>
            <a:ext cx="234950" cy="2349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88177" name="Rectangle 113">
            <a:extLst>
              <a:ext uri="{FF2B5EF4-FFF2-40B4-BE49-F238E27FC236}">
                <a16:creationId xmlns:a16="http://schemas.microsoft.com/office/drawing/2014/main" id="{5E6EDAFE-2ADF-4192-B4A2-EC4B941AD9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05263" y="5202238"/>
            <a:ext cx="493712" cy="2349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88181" name="Rectangle 117">
            <a:extLst>
              <a:ext uri="{FF2B5EF4-FFF2-40B4-BE49-F238E27FC236}">
                <a16:creationId xmlns:a16="http://schemas.microsoft.com/office/drawing/2014/main" id="{1F540BDB-ACD1-4CC1-BE0A-964D4C6A4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464" y="2708275"/>
            <a:ext cx="3436937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Insertion</a:t>
            </a:r>
          </a:p>
        </p:txBody>
      </p:sp>
      <p:sp>
        <p:nvSpPr>
          <p:cNvPr id="88203" name="Rectangle 139">
            <a:extLst>
              <a:ext uri="{FF2B5EF4-FFF2-40B4-BE49-F238E27FC236}">
                <a16:creationId xmlns:a16="http://schemas.microsoft.com/office/drawing/2014/main" id="{48B798C2-9711-418C-8210-099535447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75" y="4689475"/>
            <a:ext cx="3436938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Deletion</a:t>
            </a:r>
          </a:p>
        </p:txBody>
      </p:sp>
      <p:grpSp>
        <p:nvGrpSpPr>
          <p:cNvPr id="5" name="Group 156">
            <a:extLst>
              <a:ext uri="{FF2B5EF4-FFF2-40B4-BE49-F238E27FC236}">
                <a16:creationId xmlns:a16="http://schemas.microsoft.com/office/drawing/2014/main" id="{A5D341F9-AF76-47A2-A174-498E8844C7C7}"/>
              </a:ext>
            </a:extLst>
          </p:cNvPr>
          <p:cNvGrpSpPr>
            <a:grpSpLocks/>
          </p:cNvGrpSpPr>
          <p:nvPr/>
        </p:nvGrpSpPr>
        <p:grpSpPr bwMode="auto">
          <a:xfrm>
            <a:off x="4494774" y="5202238"/>
            <a:ext cx="1289050" cy="234950"/>
            <a:chOff x="2030" y="3277"/>
            <a:chExt cx="812" cy="148"/>
          </a:xfrm>
        </p:grpSpPr>
        <p:sp>
          <p:nvSpPr>
            <p:cNvPr id="88176" name="Rectangle 112">
              <a:extLst>
                <a:ext uri="{FF2B5EF4-FFF2-40B4-BE49-F238E27FC236}">
                  <a16:creationId xmlns:a16="http://schemas.microsoft.com/office/drawing/2014/main" id="{35E78DF8-3CD7-4EC4-99B9-DE3CCFD4A8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2" y="3277"/>
              <a:ext cx="660" cy="14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C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88178" name="Rectangle 114">
              <a:extLst>
                <a:ext uri="{FF2B5EF4-FFF2-40B4-BE49-F238E27FC236}">
                  <a16:creationId xmlns:a16="http://schemas.microsoft.com/office/drawing/2014/main" id="{649D11DF-96C7-41C8-89C1-4CECE0791E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30" y="3277"/>
              <a:ext cx="148" cy="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</p:grpSp>
      <p:sp>
        <p:nvSpPr>
          <p:cNvPr id="88232" name="Line 168">
            <a:extLst>
              <a:ext uri="{FF2B5EF4-FFF2-40B4-BE49-F238E27FC236}">
                <a16:creationId xmlns:a16="http://schemas.microsoft.com/office/drawing/2014/main" id="{E31078EC-FC95-48D0-8BEC-AD56E98D98C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188325" y="3339985"/>
            <a:ext cx="376238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grpSp>
        <p:nvGrpSpPr>
          <p:cNvPr id="6" name="Group 169">
            <a:extLst>
              <a:ext uri="{FF2B5EF4-FFF2-40B4-BE49-F238E27FC236}">
                <a16:creationId xmlns:a16="http://schemas.microsoft.com/office/drawing/2014/main" id="{8C8AB1C3-D0F1-421C-8D6A-22C27B03C512}"/>
              </a:ext>
            </a:extLst>
          </p:cNvPr>
          <p:cNvGrpSpPr>
            <a:grpSpLocks/>
          </p:cNvGrpSpPr>
          <p:nvPr/>
        </p:nvGrpSpPr>
        <p:grpSpPr bwMode="auto">
          <a:xfrm>
            <a:off x="6259513" y="3222625"/>
            <a:ext cx="1784350" cy="234950"/>
            <a:chOff x="98" y="2131"/>
            <a:chExt cx="1124" cy="148"/>
          </a:xfrm>
        </p:grpSpPr>
        <p:sp>
          <p:nvSpPr>
            <p:cNvPr id="88234" name="Rectangle 170">
              <a:extLst>
                <a:ext uri="{FF2B5EF4-FFF2-40B4-BE49-F238E27FC236}">
                  <a16:creationId xmlns:a16="http://schemas.microsoft.com/office/drawing/2014/main" id="{0AFCB9C5-4347-47E9-8A7B-F2883BC044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" y="2131"/>
              <a:ext cx="148" cy="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88235" name="Rectangle 171">
              <a:extLst>
                <a:ext uri="{FF2B5EF4-FFF2-40B4-BE49-F238E27FC236}">
                  <a16:creationId xmlns:a16="http://schemas.microsoft.com/office/drawing/2014/main" id="{6F56709E-4CA7-4330-8BCA-14E5C7A55A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" y="2131"/>
              <a:ext cx="660" cy="14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C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88236" name="Rectangle 172">
              <a:extLst>
                <a:ext uri="{FF2B5EF4-FFF2-40B4-BE49-F238E27FC236}">
                  <a16:creationId xmlns:a16="http://schemas.microsoft.com/office/drawing/2014/main" id="{5A59535C-1C6D-456B-96DE-D5A3440562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" y="2131"/>
              <a:ext cx="311" cy="1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rgbClr val="FFC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</p:grpSp>
      <p:sp>
        <p:nvSpPr>
          <p:cNvPr id="88237" name="Rectangle 173">
            <a:extLst>
              <a:ext uri="{FF2B5EF4-FFF2-40B4-BE49-F238E27FC236}">
                <a16:creationId xmlns:a16="http://schemas.microsoft.com/office/drawing/2014/main" id="{187FE228-86E2-40BA-8ED7-3C7E39DC75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31300" y="3221038"/>
            <a:ext cx="234950" cy="234950"/>
          </a:xfrm>
          <a:prstGeom prst="rect">
            <a:avLst/>
          </a:prstGeom>
          <a:solidFill>
            <a:srgbClr val="00B05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88238" name="Rectangle 174">
            <a:extLst>
              <a:ext uri="{FF2B5EF4-FFF2-40B4-BE49-F238E27FC236}">
                <a16:creationId xmlns:a16="http://schemas.microsoft.com/office/drawing/2014/main" id="{C7C7FA98-169A-4109-91F5-407CF6E58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7588" y="3222625"/>
            <a:ext cx="493712" cy="2349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grpSp>
        <p:nvGrpSpPr>
          <p:cNvPr id="7" name="Group 175">
            <a:extLst>
              <a:ext uri="{FF2B5EF4-FFF2-40B4-BE49-F238E27FC236}">
                <a16:creationId xmlns:a16="http://schemas.microsoft.com/office/drawing/2014/main" id="{DC0DA6A0-E653-4358-B920-50DC5768E86D}"/>
              </a:ext>
            </a:extLst>
          </p:cNvPr>
          <p:cNvGrpSpPr>
            <a:grpSpLocks/>
          </p:cNvGrpSpPr>
          <p:nvPr/>
        </p:nvGrpSpPr>
        <p:grpSpPr bwMode="auto">
          <a:xfrm>
            <a:off x="9124865" y="3223086"/>
            <a:ext cx="1289050" cy="234950"/>
            <a:chOff x="2030" y="3277"/>
            <a:chExt cx="812" cy="148"/>
          </a:xfrm>
        </p:grpSpPr>
        <p:sp>
          <p:nvSpPr>
            <p:cNvPr id="88240" name="Rectangle 176">
              <a:extLst>
                <a:ext uri="{FF2B5EF4-FFF2-40B4-BE49-F238E27FC236}">
                  <a16:creationId xmlns:a16="http://schemas.microsoft.com/office/drawing/2014/main" id="{3EA9E0B6-980D-44DA-8FB2-B83874149A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2" y="3277"/>
              <a:ext cx="660" cy="14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C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88241" name="Rectangle 177">
              <a:extLst>
                <a:ext uri="{FF2B5EF4-FFF2-40B4-BE49-F238E27FC236}">
                  <a16:creationId xmlns:a16="http://schemas.microsoft.com/office/drawing/2014/main" id="{93C41294-112F-465D-9389-E859A48D4A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30" y="3277"/>
              <a:ext cx="148" cy="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</p:grpSp>
      <p:sp>
        <p:nvSpPr>
          <p:cNvPr id="88242" name="Rectangle 178">
            <a:extLst>
              <a:ext uri="{FF2B5EF4-FFF2-40B4-BE49-F238E27FC236}">
                <a16:creationId xmlns:a16="http://schemas.microsoft.com/office/drawing/2014/main" id="{B8304644-6D0E-46A9-8F30-8AB83FC10C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8500" y="3221038"/>
            <a:ext cx="234950" cy="234950"/>
          </a:xfrm>
          <a:prstGeom prst="rect">
            <a:avLst/>
          </a:prstGeom>
          <a:solidFill>
            <a:srgbClr val="00B05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88243" name="Line 179">
            <a:extLst>
              <a:ext uri="{FF2B5EF4-FFF2-40B4-BE49-F238E27FC236}">
                <a16:creationId xmlns:a16="http://schemas.microsoft.com/office/drawing/2014/main" id="{98D2BF52-2A63-4F0E-BCBA-4F2984955F9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313739" y="5319713"/>
            <a:ext cx="376237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grpSp>
        <p:nvGrpSpPr>
          <p:cNvPr id="8" name="Group 180">
            <a:extLst>
              <a:ext uri="{FF2B5EF4-FFF2-40B4-BE49-F238E27FC236}">
                <a16:creationId xmlns:a16="http://schemas.microsoft.com/office/drawing/2014/main" id="{12D081B2-7FEB-46E0-930A-ED862A975B53}"/>
              </a:ext>
            </a:extLst>
          </p:cNvPr>
          <p:cNvGrpSpPr>
            <a:grpSpLocks/>
          </p:cNvGrpSpPr>
          <p:nvPr/>
        </p:nvGrpSpPr>
        <p:grpSpPr bwMode="auto">
          <a:xfrm>
            <a:off x="6403975" y="5192713"/>
            <a:ext cx="1784350" cy="234950"/>
            <a:chOff x="98" y="2131"/>
            <a:chExt cx="1124" cy="148"/>
          </a:xfrm>
        </p:grpSpPr>
        <p:sp>
          <p:nvSpPr>
            <p:cNvPr id="88245" name="Rectangle 181">
              <a:extLst>
                <a:ext uri="{FF2B5EF4-FFF2-40B4-BE49-F238E27FC236}">
                  <a16:creationId xmlns:a16="http://schemas.microsoft.com/office/drawing/2014/main" id="{59115507-9131-4E41-8039-28E2B56A8C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" y="2131"/>
              <a:ext cx="148" cy="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88246" name="Rectangle 182">
              <a:extLst>
                <a:ext uri="{FF2B5EF4-FFF2-40B4-BE49-F238E27FC236}">
                  <a16:creationId xmlns:a16="http://schemas.microsoft.com/office/drawing/2014/main" id="{A5CD8014-8449-4035-8346-9BC5C70E1F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" y="2131"/>
              <a:ext cx="660" cy="14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C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88247" name="Rectangle 183">
              <a:extLst>
                <a:ext uri="{FF2B5EF4-FFF2-40B4-BE49-F238E27FC236}">
                  <a16:creationId xmlns:a16="http://schemas.microsoft.com/office/drawing/2014/main" id="{51F4CBD4-0495-48C8-8ECE-30AB8AA5F3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" y="2131"/>
              <a:ext cx="311" cy="1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rgbClr val="FFC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</p:grpSp>
      <p:sp>
        <p:nvSpPr>
          <p:cNvPr id="88249" name="Rectangle 185">
            <a:extLst>
              <a:ext uri="{FF2B5EF4-FFF2-40B4-BE49-F238E27FC236}">
                <a16:creationId xmlns:a16="http://schemas.microsoft.com/office/drawing/2014/main" id="{0E3A0B13-BFD5-46F9-9957-512DBE55FE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78938" y="5192713"/>
            <a:ext cx="234950" cy="2349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88250" name="Rectangle 186">
            <a:extLst>
              <a:ext uri="{FF2B5EF4-FFF2-40B4-BE49-F238E27FC236}">
                <a16:creationId xmlns:a16="http://schemas.microsoft.com/office/drawing/2014/main" id="{C52E0553-CA43-426E-8C33-0E6B4DEF71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18650" y="5192713"/>
            <a:ext cx="1047750" cy="234950"/>
          </a:xfrm>
          <a:prstGeom prst="rect">
            <a:avLst/>
          </a:prstGeom>
          <a:solidFill>
            <a:srgbClr val="0070C0"/>
          </a:solidFill>
          <a:ln w="9525">
            <a:solidFill>
              <a:srgbClr val="00C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88251" name="Rectangle 187">
            <a:extLst>
              <a:ext uri="{FF2B5EF4-FFF2-40B4-BE49-F238E27FC236}">
                <a16:creationId xmlns:a16="http://schemas.microsoft.com/office/drawing/2014/main" id="{7261A5F6-BE79-47FC-A88F-9A27257A87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82051" y="5192713"/>
            <a:ext cx="493713" cy="2349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4.44444E-6 L 0.02045 -4.44444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00023 L 0.02018 0.0002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8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44444E-6 L -0.01927 4.44444E-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88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33" grpId="0"/>
      <p:bldP spid="88167" grpId="0"/>
      <p:bldP spid="88175" grpId="0" animBg="1"/>
      <p:bldP spid="88177" grpId="0" animBg="1"/>
      <p:bldP spid="88181" grpId="0"/>
      <p:bldP spid="88203" grpId="0"/>
      <p:bldP spid="88237" grpId="0" animBg="1"/>
      <p:bldP spid="88238" grpId="0" animBg="1"/>
      <p:bldP spid="88242" grpId="0" animBg="1"/>
      <p:bldP spid="88242" grpId="1" animBg="1"/>
      <p:bldP spid="88249" grpId="0" animBg="1"/>
      <p:bldP spid="88250" grpId="0" animBg="1"/>
      <p:bldP spid="88250" grpId="1" animBg="1"/>
      <p:bldP spid="882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9D7F3900-B9D2-498B-A6F1-4870145FFE5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524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Genetic Algorithms</a:t>
            </a:r>
            <a:endParaRPr lang="en-US" sz="3600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DBA9759-778D-42C3-AA96-80E1AF18F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0" y="762000"/>
            <a:ext cx="6019800" cy="533400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/>
              <a:t>Implementation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543CC14B-339E-456C-B005-821510DC2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924" y="1743320"/>
            <a:ext cx="2853456" cy="2272677"/>
          </a:xfrm>
          <a:prstGeom prst="rect">
            <a:avLst/>
          </a:prstGeom>
          <a:solidFill>
            <a:srgbClr val="002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Arial" charset="0"/>
              </a:rPr>
              <a:t>class Gene: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Arial" charset="0"/>
              </a:rPr>
              <a:t>    data = None #?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Arial" charset="0"/>
              </a:rPr>
              <a:t>Class Chromosome: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Arial" charset="0"/>
              </a:rPr>
              <a:t>    fitness = 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Arial" charset="0"/>
              </a:rPr>
              <a:t>    genes = []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Arial" charset="0"/>
            </a:endParaRP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48702CE5-20C3-4498-8335-38122EC7F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625" y="1693010"/>
            <a:ext cx="6243215" cy="437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Steps to Genetic Search: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B0F0"/>
              </a:buClr>
              <a:buSzPct val="70000"/>
              <a:buFont typeface="Wingdings" pitchFamily="2" charset="2"/>
              <a:buAutoNum type="arabicParenR"/>
              <a:defRPr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Generate a random pool of chromosomes.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B0F0"/>
              </a:buClr>
              <a:buSzPct val="70000"/>
              <a:buFont typeface="Wingdings" pitchFamily="2" charset="2"/>
              <a:buAutoNum type="arabicParenR"/>
              <a:defRPr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Calculate the fitness of all chromosomes.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B0F0"/>
              </a:buClr>
              <a:buSzPct val="70000"/>
              <a:buFont typeface="Wingdings" pitchFamily="2" charset="2"/>
              <a:buAutoNum type="arabicParenR"/>
              <a:defRPr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B0F0"/>
              </a:buClr>
              <a:buSzPct val="70000"/>
              <a:buFont typeface="Wingdings" pitchFamily="2" charset="2"/>
              <a:buAutoNum type="arabicParenR"/>
              <a:defRPr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If finished: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AutoNum type="alphaUcPeriod"/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Return best candidate as solution.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Clr>
                <a:srgbClr val="33CCFF"/>
              </a:buClr>
              <a:buSzPct val="70000"/>
              <a:defRPr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B0FF"/>
              </a:buClr>
              <a:buSzPct val="70000"/>
              <a:buFont typeface="Wingdings" pitchFamily="2" charset="2"/>
              <a:buAutoNum type="arabicParenR"/>
              <a:defRPr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Otherwise: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AutoNum type="alphaUcPeriod"/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Use selection method to select candidates.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AutoNum type="alphaUcPeriod"/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Generate offspring pool from the candidates.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AutoNum type="alphaUcPeriod"/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Mutate each of the offspring generated in B).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AutoNum type="alphaUcPeriod"/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Optionally, move best individual to offspring pool.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AutoNum type="alphaUcPeriod"/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Discard parent pool.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AutoNum type="alphaUcPeriod"/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Go to step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9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9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9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9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9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90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90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90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90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90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067EDB85-7976-49A6-9213-DF079E22601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274638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Genetic Algorithms</a:t>
            </a:r>
            <a:br>
              <a:rPr lang="en-US"/>
            </a:br>
            <a:r>
              <a:rPr lang="en-US" sz="3200" b="0"/>
              <a:t>Benefits &amp; Drawbacks</a:t>
            </a:r>
            <a:endParaRPr lang="en-US" sz="3200" b="0" u="sng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B4D4DF07-11CD-4826-933A-77E4FA829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4854" y="1874838"/>
            <a:ext cx="7699585" cy="4439948"/>
          </a:xfrm>
        </p:spPr>
        <p:txBody>
          <a:bodyPr>
            <a:normAutofit lnSpcReduction="10000"/>
          </a:bodyPr>
          <a:lstStyle/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Benefits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Can be applied when time is limited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Usually involves progressively better solutions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Is cheaper than many traditional search methods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Can be applied to large state spaces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Drawbacks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Not optimal or complete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Very poorly suited for some applications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Random and therefore unpredictable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Diminishing returns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0" indent="-182880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/>
              <a:t>	</a:t>
            </a:r>
            <a:br>
              <a:rPr lang="en-US" sz="2000" dirty="0"/>
            </a:br>
            <a:r>
              <a:rPr lang="en-US" sz="2000" dirty="0"/>
              <a:t>Even with their drawbacks, genetic algorithms are still used to solve many problems in gaming as well as other areas (biology, mapping, military, etc.)</a:t>
            </a:r>
          </a:p>
        </p:txBody>
      </p:sp>
      <p:pic>
        <p:nvPicPr>
          <p:cNvPr id="24580" name="Picture 6" descr="MCj03981910000[1]">
            <a:extLst>
              <a:ext uri="{FF2B5EF4-FFF2-40B4-BE49-F238E27FC236}">
                <a16:creationId xmlns:a16="http://schemas.microsoft.com/office/drawing/2014/main" id="{2E9C205D-ACDB-4ABC-8297-9414A3BE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653" y="2243059"/>
            <a:ext cx="1979105" cy="230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2942906"/>
            <a:ext cx="11935691" cy="803934"/>
          </a:xfrm>
        </p:spPr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472</TotalTime>
  <Words>467</Words>
  <Application>Microsoft Office PowerPoint</Application>
  <PresentationFormat>Widescreen</PresentationFormat>
  <Paragraphs>111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 Regular</vt:lpstr>
      <vt:lpstr>Open Sans</vt:lpstr>
      <vt:lpstr>Arial</vt:lpstr>
      <vt:lpstr>Calibri</vt:lpstr>
      <vt:lpstr>Consolas</vt:lpstr>
      <vt:lpstr>Courier New</vt:lpstr>
      <vt:lpstr>Garamond</vt:lpstr>
      <vt:lpstr>Tw Cen MT</vt:lpstr>
      <vt:lpstr>Wingdings</vt:lpstr>
      <vt:lpstr>Wingdings 3</vt:lpstr>
      <vt:lpstr>Integral</vt:lpstr>
      <vt:lpstr>Genetic Algorithms</vt:lpstr>
      <vt:lpstr>Genetic Algorithms</vt:lpstr>
      <vt:lpstr>Genetic Algorithms Breakdown</vt:lpstr>
      <vt:lpstr>Genetic Algorithms Selection</vt:lpstr>
      <vt:lpstr>Genetic Algorithms Recombination &amp; Mutation</vt:lpstr>
      <vt:lpstr>Genetic Algorithms Mutation Examples</vt:lpstr>
      <vt:lpstr>Genetic Algorithms</vt:lpstr>
      <vt:lpstr>Genetic Algorithms Benefits &amp; Drawbacks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Jeremiah Blanchard</cp:lastModifiedBy>
  <cp:revision>91</cp:revision>
  <dcterms:created xsi:type="dcterms:W3CDTF">2018-09-23T01:33:33Z</dcterms:created>
  <dcterms:modified xsi:type="dcterms:W3CDTF">2020-01-25T15:54:18Z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