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6"/>
  </p:notesMasterIdLst>
  <p:sldIdLst>
    <p:sldId id="277" r:id="rId2"/>
    <p:sldId id="310" r:id="rId3"/>
    <p:sldId id="301" r:id="rId4"/>
    <p:sldId id="276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10" autoAdjust="0"/>
    <p:restoredTop sz="69781" autoAdjust="0"/>
  </p:normalViewPr>
  <p:slideViewPr>
    <p:cSldViewPr snapToGrid="0">
      <p:cViewPr varScale="1">
        <p:scale>
          <a:sx n="111" d="100"/>
          <a:sy n="111" d="100"/>
        </p:scale>
        <p:origin x="10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2023-01-06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>
            <a:extLst>
              <a:ext uri="{FF2B5EF4-FFF2-40B4-BE49-F238E27FC236}">
                <a16:creationId xmlns:a16="http://schemas.microsoft.com/office/drawing/2014/main" id="{3E18016D-5660-4954-AFD2-03E368CEAD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2" name="Notes Placeholder 2">
            <a:extLst>
              <a:ext uri="{FF2B5EF4-FFF2-40B4-BE49-F238E27FC236}">
                <a16:creationId xmlns:a16="http://schemas.microsoft.com/office/drawing/2014/main" id="{148E2889-D314-4F7B-A731-AE2178FC45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8003" name="Slide Number Placeholder 3">
            <a:extLst>
              <a:ext uri="{FF2B5EF4-FFF2-40B4-BE49-F238E27FC236}">
                <a16:creationId xmlns:a16="http://schemas.microsoft.com/office/drawing/2014/main" id="{CDEF8E50-33FC-4ECF-970A-92F8D1183C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B07456B7-45C1-4773-AE43-1B301EF73094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>
            <a:extLst>
              <a:ext uri="{FF2B5EF4-FFF2-40B4-BE49-F238E27FC236}">
                <a16:creationId xmlns:a16="http://schemas.microsoft.com/office/drawing/2014/main" id="{7FB64C0E-CF40-47A8-9437-C755DDFD0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6" name="Notes Placeholder 2">
            <a:extLst>
              <a:ext uri="{FF2B5EF4-FFF2-40B4-BE49-F238E27FC236}">
                <a16:creationId xmlns:a16="http://schemas.microsoft.com/office/drawing/2014/main" id="{66347F93-0564-490A-9E27-D410CDD3B1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4147" name="Slide Number Placeholder 3">
            <a:extLst>
              <a:ext uri="{FF2B5EF4-FFF2-40B4-BE49-F238E27FC236}">
                <a16:creationId xmlns:a16="http://schemas.microsoft.com/office/drawing/2014/main" id="{E9063BC4-BD1D-476D-AC3C-137CEEC43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6AF4B017-B4F7-415C-9F5A-B2FAF7AE8DEC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Subtitle Goes Here </a:t>
            </a:r>
            <a:r>
              <a:rPr lang="en-US" dirty="0" err="1"/>
              <a:t>Yo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Goal-Oriented Action Planning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072855-A749-47F6-A57A-D2F250C9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4604" y="2445994"/>
            <a:ext cx="8942660" cy="22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8C86CBF-3F97-4404-A548-FCF9E3AA4B9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Action Planning in Games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12EF0ED-F545-467A-82BC-31C893E81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8886" y="1491557"/>
            <a:ext cx="10214224" cy="481091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Search can also be used to decide on actions in the game world. By going through the actions available to an agent, we hope to find a sequence of actions – a plan – that will achieve our agent’s goal. This is referred to as </a:t>
            </a:r>
            <a:r>
              <a:rPr lang="en-US" altLang="en-US" sz="2800" b="1" dirty="0">
                <a:solidFill>
                  <a:srgbClr val="00FF00"/>
                </a:solidFill>
                <a:ea typeface="ＭＳ Ｐゴシック" panose="020B0600070205080204" pitchFamily="34" charset="-128"/>
              </a:rPr>
              <a:t>Goal-Oriented Action Planning</a:t>
            </a:r>
            <a:r>
              <a:rPr lang="en-US" altLang="en-US" sz="2800" dirty="0">
                <a:ea typeface="ＭＳ Ｐゴシック" panose="020B0600070205080204" pitchFamily="34" charset="-128"/>
              </a:rPr>
              <a:t> (GOAP).</a:t>
            </a:r>
          </a:p>
          <a:p>
            <a:pPr marL="0"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0">
              <a:buNone/>
            </a:pPr>
            <a:r>
              <a:rPr lang="en-US" altLang="en-US" sz="2800" u="sng" dirty="0">
                <a:ea typeface="ＭＳ Ｐゴシック" panose="020B0600070205080204" pitchFamily="34" charset="-128"/>
              </a:rPr>
              <a:t>In Action Planning…</a:t>
            </a:r>
          </a:p>
          <a:p>
            <a:pPr lvl="1"/>
            <a:r>
              <a:rPr lang="en-US" altLang="en-US" sz="2800" dirty="0"/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An agent has a number of possible </a:t>
            </a:r>
            <a:r>
              <a:rPr lang="en-US" altLang="en-US" sz="2800" b="1" dirty="0">
                <a:solidFill>
                  <a:srgbClr val="00FF00"/>
                </a:solidFill>
                <a:ea typeface="ＭＳ Ｐゴシック" panose="020B0600070205080204" pitchFamily="34" charset="-128"/>
              </a:rPr>
              <a:t>actions</a:t>
            </a:r>
          </a:p>
          <a:p>
            <a:pPr lvl="1"/>
            <a:r>
              <a:rPr lang="en-US" altLang="en-US" sz="2800" b="1" dirty="0">
                <a:solidFill>
                  <a:srgbClr val="00FF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All actions have </a:t>
            </a:r>
            <a:r>
              <a:rPr lang="en-US" altLang="en-US" sz="2800" b="1" dirty="0">
                <a:solidFill>
                  <a:srgbClr val="00FF00"/>
                </a:solidFill>
                <a:ea typeface="ＭＳ Ｐゴシック" panose="020B0600070205080204" pitchFamily="34" charset="-128"/>
              </a:rPr>
              <a:t>effects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 Some actions may have </a:t>
            </a:r>
            <a:r>
              <a:rPr lang="en-US" altLang="en-US" sz="2800" b="1" dirty="0">
                <a:solidFill>
                  <a:srgbClr val="00FF00"/>
                </a:solidFill>
                <a:ea typeface="ＭＳ Ｐゴシック" panose="020B0600070205080204" pitchFamily="34" charset="-128"/>
              </a:rPr>
              <a:t>preconditions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 If any action fails, we must re-plan</a:t>
            </a:r>
          </a:p>
          <a:p>
            <a:pPr marL="0"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268-2EFC-47A0-BF4A-9BB5513A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294" y="416300"/>
            <a:ext cx="9471061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Goal-Oriented Action Planning</a:t>
            </a:r>
            <a:br>
              <a:rPr lang="en-US" dirty="0"/>
            </a:br>
            <a:r>
              <a:rPr lang="en-US" sz="3200" b="0" dirty="0"/>
              <a:t>Benefits &amp; Drawbacks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45E6-A646-4554-8BD0-D7B73F15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262" y="1707882"/>
            <a:ext cx="8495123" cy="473381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u="sng" dirty="0">
                <a:ea typeface="ＭＳ Ｐゴシック" panose="020B0600070205080204" pitchFamily="34" charset="-128"/>
              </a:rPr>
              <a:t>Benefits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 Can produce surprising, complex, and adaptable behavior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 Needs little coding for new agents – only abilities and goals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 AI constraints are centralized and always followed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u="sng" dirty="0">
                <a:ea typeface="ＭＳ Ｐゴシック" panose="020B0600070205080204" pitchFamily="34" charset="-128"/>
              </a:rPr>
              <a:t>Drawbacks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 The behavior is surprising (and sometimes hard to control / debug)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 Concurrent actions are tricky (like running and shooting)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 Complex to implement, especially efficiently</a:t>
            </a:r>
          </a:p>
          <a:p>
            <a:pPr marL="128016" lvl="1" indent="0"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GOAP is used in the industry but is a bit of a niche technique.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691</TotalTime>
  <Words>187</Words>
  <Application>Microsoft Office PowerPoint</Application>
  <PresentationFormat>Widescreen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 Regular</vt:lpstr>
      <vt:lpstr>Arial</vt:lpstr>
      <vt:lpstr>Calibri</vt:lpstr>
      <vt:lpstr>Garamond</vt:lpstr>
      <vt:lpstr>Open Sans</vt:lpstr>
      <vt:lpstr>Tw Cen MT</vt:lpstr>
      <vt:lpstr>Wingdings</vt:lpstr>
      <vt:lpstr>Wingdings 3</vt:lpstr>
      <vt:lpstr>Integral</vt:lpstr>
      <vt:lpstr>Goal-Oriented Action Planning</vt:lpstr>
      <vt:lpstr>Action Planning in Games</vt:lpstr>
      <vt:lpstr>Goal-Oriented Action Planning Benefits &amp; Drawbacks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Blanchard, Jeremiah J</cp:lastModifiedBy>
  <cp:revision>100</cp:revision>
  <dcterms:created xsi:type="dcterms:W3CDTF">2018-09-23T01:33:33Z</dcterms:created>
  <dcterms:modified xsi:type="dcterms:W3CDTF">2023-01-06T17:14:45Z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