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3"/>
  </p:notesMasterIdLst>
  <p:sldIdLst>
    <p:sldId id="277" r:id="rId2"/>
    <p:sldId id="288" r:id="rId3"/>
    <p:sldId id="310" r:id="rId4"/>
    <p:sldId id="292" r:id="rId5"/>
    <p:sldId id="294" r:id="rId6"/>
    <p:sldId id="311" r:id="rId7"/>
    <p:sldId id="302" r:id="rId8"/>
    <p:sldId id="296" r:id="rId9"/>
    <p:sldId id="298" r:id="rId10"/>
    <p:sldId id="299" r:id="rId11"/>
    <p:sldId id="27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C0FF"/>
    <a:srgbClr val="00B0FF"/>
    <a:srgbClr val="153430"/>
    <a:srgbClr val="7B1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 autoAdjust="0"/>
    <p:restoredTop sz="69781" autoAdjust="0"/>
  </p:normalViewPr>
  <p:slideViewPr>
    <p:cSldViewPr snapToGrid="0">
      <p:cViewPr varScale="1">
        <p:scale>
          <a:sx n="111" d="100"/>
          <a:sy n="111" d="100"/>
        </p:scale>
        <p:origin x="100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F-8747-A658-8E48668103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F-8747-A658-8E48668103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1F-8747-A658-8E48668103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1F-8747-A658-8E486681030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1F-8747-A658-8E486681030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11F-8747-A658-8E48668103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756704"/>
        <c:axId val="539834768"/>
      </c:barChart>
      <c:catAx>
        <c:axId val="53875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834768"/>
        <c:crosses val="autoZero"/>
        <c:auto val="1"/>
        <c:lblAlgn val="ctr"/>
        <c:lblOffset val="100"/>
        <c:noMultiLvlLbl val="0"/>
      </c:catAx>
      <c:valAx>
        <c:axId val="53983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75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8B-664C-ABDC-445871657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8B-664C-ABDC-445871657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8B-664C-ABDC-445871657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B8B-664C-ABDC-44587165755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8B-664C-ABDC-445871657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8E24D082-62B2-4603-B607-C48DA4798F55}" type="datetimeFigureOut">
              <a:rPr lang="en-US" smtClean="0"/>
              <a:pPr/>
              <a:t>2023-01-06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AE7AAC71-A325-46F3-BA6F-DBF0674AF0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4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3743523-9F95-4606-B62D-C8929718E1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807D90B-B841-4A88-8217-57FCF5FEFA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3ECA4B4F-8C10-4406-84B8-960756222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0C80B3-3973-49DE-A610-BF2849C81FF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D3078EE-E474-4FB4-A470-FB1C8F5174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71CD831-94EE-4FD7-9958-1BC2405A2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99FCB09-9D97-497E-8967-A561B3CD1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585862-5564-4238-A110-2B9C9CF16E7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A3F7D149-1C62-4A20-A7C5-4D98470C14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DFC0F43-258D-4D88-93C4-B5231A84B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CF4016B1-7316-4D7F-BBF4-F8A372539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55E006-3EF1-404C-B88F-BAF46AFFA833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3761218-78C3-4BCC-94E1-B98CD2DF7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23E97B6A-B856-4032-941E-7AA4ACA504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1B672E1-2ADB-4D5D-A11D-B443F73FE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59E75-57DD-40A5-8AA5-F7F0B53D25A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B47CF222-9B16-48BA-A88F-033D6830BB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4FEF411-5151-42D7-9278-BD79AB8DB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375DAE1-DDC9-4302-BA7D-6892383BC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B19C6-C5E5-4C53-8E45-066C227A7C9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D8EA4483-7459-4BA4-B9EE-DDBB7B4C77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084D4DA7-7F3F-4F51-80BA-97BD4071B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1826950-13B4-4B78-AAF7-B933DFE68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19BF0D-C259-4E61-97A4-EAD5B7986AD0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2D6043A-D826-4B07-AEDA-62B81D9F4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E683627-6A4D-483B-A3CB-B15CFC681F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C783D08-AF1A-42CA-939A-12655D907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1570E8-E423-46A2-A4B6-A76BA161DD6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0DDE9E7-8484-4315-BB8F-A3E1E87868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3F0BD4D-8770-4EA7-8541-DF963C8119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BFB7FDE-BE0F-4482-9B25-CF8D9BA63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AB85E0-D471-4E5E-AC56-A2C18E22189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92951A8E-CDD5-4E6F-AFC9-E7F190AB0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1D5264CD-E5F7-429D-B1FB-D2E1080A74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7A0F14E9-2899-4BED-9CCF-1773F5E91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ea typeface="ＭＳ Ｐゴシック" panose="020B0600070205080204" pitchFamily="34" charset="-128"/>
              </a:defRPr>
            </a:lvl9pPr>
          </a:lstStyle>
          <a:p>
            <a:fld id="{FE4BFCF4-7CCD-4985-B1FF-A0AB98644B42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879105" y="4807507"/>
            <a:ext cx="10433787" cy="461665"/>
          </a:xfrm>
        </p:spPr>
        <p:txBody>
          <a:bodyPr wrap="square" lIns="91440" rIns="91440" anchor="ctr" anchorCtr="0">
            <a:spAutoFit/>
          </a:bodyPr>
          <a:lstStyle>
            <a:lvl1pPr marL="0" indent="0" algn="ctr" eaLnBrk="1" hangingPunct="1">
              <a:lnSpc>
                <a:spcPct val="100000"/>
              </a:lnSpc>
              <a:spcBef>
                <a:spcPts val="0"/>
              </a:spcBef>
              <a:buNone/>
              <a:defRPr sz="2400" b="0" i="0" baseline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23FA34D-BDD4-174A-8160-A282BFBA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6" y="1939202"/>
            <a:ext cx="10719547" cy="79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71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E0767FC-EE7B-1542-ABFE-E566FAD68C6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628591770"/>
              </p:ext>
            </p:extLst>
          </p:nvPr>
        </p:nvGraphicFramePr>
        <p:xfrm>
          <a:off x="9364091" y="1593982"/>
          <a:ext cx="2496290" cy="2454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EA0DCF4-6023-7C4C-9FEC-678A07CA309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27447753"/>
              </p:ext>
            </p:extLst>
          </p:nvPr>
        </p:nvGraphicFramePr>
        <p:xfrm>
          <a:off x="9500751" y="4188608"/>
          <a:ext cx="2530473" cy="164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FF63BBEF-56B6-1143-8632-209E5D7FF468}"/>
              </a:ext>
            </a:extLst>
          </p:cNvPr>
          <p:cNvGrpSpPr/>
          <p:nvPr userDrawn="1"/>
        </p:nvGrpSpPr>
        <p:grpSpPr>
          <a:xfrm>
            <a:off x="600101" y="5106614"/>
            <a:ext cx="472349" cy="523220"/>
            <a:chOff x="2127653" y="906552"/>
            <a:chExt cx="548640" cy="60772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F7CADEB-B9FC-5248-95F4-614D0471A810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04919F-3204-3C40-B338-C4380E423AE8}"/>
                </a:ext>
              </a:extLst>
            </p:cNvPr>
            <p:cNvSpPr txBox="1"/>
            <p:nvPr userDrawn="1"/>
          </p:nvSpPr>
          <p:spPr>
            <a:xfrm>
              <a:off x="2189707" y="906552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287A94-5FC9-7043-A9F8-6497706930E9}"/>
              </a:ext>
            </a:extLst>
          </p:cNvPr>
          <p:cNvGrpSpPr/>
          <p:nvPr userDrawn="1"/>
        </p:nvGrpSpPr>
        <p:grpSpPr>
          <a:xfrm>
            <a:off x="596333" y="3561589"/>
            <a:ext cx="479885" cy="501658"/>
            <a:chOff x="992459" y="875183"/>
            <a:chExt cx="591015" cy="607817"/>
          </a:xfrm>
        </p:grpSpPr>
        <p:sp>
          <p:nvSpPr>
            <p:cNvPr id="64" name="Extract 63">
              <a:extLst>
                <a:ext uri="{FF2B5EF4-FFF2-40B4-BE49-F238E27FC236}">
                  <a16:creationId xmlns:a16="http://schemas.microsoft.com/office/drawing/2014/main" id="{155C4D3E-62D7-F346-B691-D481CA2BF837}"/>
                </a:ext>
              </a:extLst>
            </p:cNvPr>
            <p:cNvSpPr/>
            <p:nvPr userDrawn="1"/>
          </p:nvSpPr>
          <p:spPr>
            <a:xfrm>
              <a:off x="992459" y="903248"/>
              <a:ext cx="591015" cy="465118"/>
            </a:xfrm>
            <a:prstGeom prst="flowChartExtract">
              <a:avLst/>
            </a:prstGeom>
            <a:solidFill>
              <a:schemeClr val="accent5"/>
            </a:solidFill>
            <a:ln w="31750">
              <a:solidFill>
                <a:schemeClr val="accent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822BB-9419-8040-96A8-2080ADB32E75}"/>
                </a:ext>
              </a:extLst>
            </p:cNvPr>
            <p:cNvSpPr txBox="1"/>
            <p:nvPr userDrawn="1"/>
          </p:nvSpPr>
          <p:spPr>
            <a:xfrm>
              <a:off x="1098286" y="875183"/>
              <a:ext cx="290610" cy="607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1"/>
                  </a:solidFill>
                </a:rPr>
                <a:t>!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2B7EE2-EF74-0B45-B7AA-89E70AF65FDD}"/>
              </a:ext>
            </a:extLst>
          </p:cNvPr>
          <p:cNvGrpSpPr/>
          <p:nvPr userDrawn="1"/>
        </p:nvGrpSpPr>
        <p:grpSpPr>
          <a:xfrm>
            <a:off x="600101" y="4357097"/>
            <a:ext cx="472349" cy="523220"/>
            <a:chOff x="2127653" y="906552"/>
            <a:chExt cx="548640" cy="60772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EE4FCDE-3F0C-144D-9B37-461C2C89064E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C87E45F-A66F-6D4F-850B-11AFEBAB454B}"/>
                </a:ext>
              </a:extLst>
            </p:cNvPr>
            <p:cNvSpPr txBox="1"/>
            <p:nvPr userDrawn="1"/>
          </p:nvSpPr>
          <p:spPr>
            <a:xfrm>
              <a:off x="2171705" y="906552"/>
              <a:ext cx="46771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EBC8DB-1B59-5743-8405-5E0958251FAF}"/>
              </a:ext>
            </a:extLst>
          </p:cNvPr>
          <p:cNvGrpSpPr/>
          <p:nvPr userDrawn="1"/>
        </p:nvGrpSpPr>
        <p:grpSpPr>
          <a:xfrm>
            <a:off x="2752441" y="5106614"/>
            <a:ext cx="472349" cy="523220"/>
            <a:chOff x="2127653" y="903127"/>
            <a:chExt cx="548640" cy="6077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960F5A-D2FB-6F4E-9047-4B4CB1BFD498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1F719A-8371-3E49-BC25-4024F11B5AAA}"/>
                </a:ext>
              </a:extLst>
            </p:cNvPr>
            <p:cNvSpPr txBox="1"/>
            <p:nvPr userDrawn="1"/>
          </p:nvSpPr>
          <p:spPr>
            <a:xfrm>
              <a:off x="2195283" y="903127"/>
              <a:ext cx="42675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33199EB-EABB-C844-A02F-53B6DC7B4B7B}"/>
              </a:ext>
            </a:extLst>
          </p:cNvPr>
          <p:cNvGrpSpPr/>
          <p:nvPr userDrawn="1"/>
        </p:nvGrpSpPr>
        <p:grpSpPr>
          <a:xfrm>
            <a:off x="2752441" y="4357097"/>
            <a:ext cx="472349" cy="523220"/>
            <a:chOff x="2127653" y="903127"/>
            <a:chExt cx="548640" cy="60772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46AB7C-A448-414F-B677-13BCBB1470A7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27E423-E23F-5F4A-A62D-180E91C2B560}"/>
                </a:ext>
              </a:extLst>
            </p:cNvPr>
            <p:cNvSpPr txBox="1"/>
            <p:nvPr userDrawn="1"/>
          </p:nvSpPr>
          <p:spPr>
            <a:xfrm>
              <a:off x="2159280" y="903127"/>
              <a:ext cx="436060" cy="60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B2B26E7-A69C-1243-8C13-6C6735D81A5E}"/>
              </a:ext>
            </a:extLst>
          </p:cNvPr>
          <p:cNvGrpSpPr/>
          <p:nvPr userDrawn="1"/>
        </p:nvGrpSpPr>
        <p:grpSpPr>
          <a:xfrm>
            <a:off x="2766172" y="3589975"/>
            <a:ext cx="444887" cy="444887"/>
            <a:chOff x="2043931" y="3586508"/>
            <a:chExt cx="489706" cy="489706"/>
          </a:xfrm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00E195A3-A033-FC4C-A767-1D7AB9672373}"/>
                </a:ext>
              </a:extLst>
            </p:cNvPr>
            <p:cNvSpPr/>
            <p:nvPr userDrawn="1"/>
          </p:nvSpPr>
          <p:spPr>
            <a:xfrm rot="2724618">
              <a:off x="2043931" y="3586508"/>
              <a:ext cx="489706" cy="48970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5-Point Star 76">
              <a:extLst>
                <a:ext uri="{FF2B5EF4-FFF2-40B4-BE49-F238E27FC236}">
                  <a16:creationId xmlns:a16="http://schemas.microsoft.com/office/drawing/2014/main" id="{E323B028-D4D2-934F-A668-B94E2F5F0BF3}"/>
                </a:ext>
              </a:extLst>
            </p:cNvPr>
            <p:cNvSpPr/>
            <p:nvPr userDrawn="1"/>
          </p:nvSpPr>
          <p:spPr>
            <a:xfrm>
              <a:off x="2145058" y="3657600"/>
              <a:ext cx="302509" cy="302509"/>
            </a:xfrm>
            <a:prstGeom prst="star5">
              <a:avLst>
                <a:gd name="adj" fmla="val 20872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E904FF2-16AF-B446-951E-32E4940B0368}"/>
              </a:ext>
            </a:extLst>
          </p:cNvPr>
          <p:cNvGrpSpPr/>
          <p:nvPr userDrawn="1"/>
        </p:nvGrpSpPr>
        <p:grpSpPr>
          <a:xfrm>
            <a:off x="1636905" y="5106614"/>
            <a:ext cx="472349" cy="523220"/>
            <a:chOff x="2127653" y="897547"/>
            <a:chExt cx="548640" cy="6077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AE61D2B-D0B1-EE4B-9F6F-7A71B5037589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B775B7-4B88-D146-BDE8-268463DF80BC}"/>
                </a:ext>
              </a:extLst>
            </p:cNvPr>
            <p:cNvSpPr txBox="1"/>
            <p:nvPr userDrawn="1"/>
          </p:nvSpPr>
          <p:spPr>
            <a:xfrm>
              <a:off x="2198707" y="897547"/>
              <a:ext cx="426750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BAED38-0C32-F849-AB5F-A8DD70A1C75E}"/>
              </a:ext>
            </a:extLst>
          </p:cNvPr>
          <p:cNvGrpSpPr/>
          <p:nvPr userDrawn="1"/>
        </p:nvGrpSpPr>
        <p:grpSpPr>
          <a:xfrm>
            <a:off x="1636905" y="4357097"/>
            <a:ext cx="472349" cy="523220"/>
            <a:chOff x="2127653" y="906549"/>
            <a:chExt cx="548640" cy="607727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B897077-1990-BF4D-993B-59B35283E55D}"/>
                </a:ext>
              </a:extLst>
            </p:cNvPr>
            <p:cNvSpPr/>
            <p:nvPr userDrawn="1"/>
          </p:nvSpPr>
          <p:spPr>
            <a:xfrm>
              <a:off x="2127653" y="950347"/>
              <a:ext cx="548640" cy="5486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0E5681-AD36-084A-857A-EE57E62D7736}"/>
                </a:ext>
              </a:extLst>
            </p:cNvPr>
            <p:cNvSpPr txBox="1"/>
            <p:nvPr userDrawn="1"/>
          </p:nvSpPr>
          <p:spPr>
            <a:xfrm>
              <a:off x="2171706" y="906549"/>
              <a:ext cx="449092" cy="607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B0E1B4B-EA23-A547-B670-1ED8FF6DCEF2}"/>
              </a:ext>
            </a:extLst>
          </p:cNvPr>
          <p:cNvGrpSpPr/>
          <p:nvPr userDrawn="1"/>
        </p:nvGrpSpPr>
        <p:grpSpPr>
          <a:xfrm>
            <a:off x="1594217" y="3533557"/>
            <a:ext cx="557725" cy="557723"/>
            <a:chOff x="1491082" y="3426255"/>
            <a:chExt cx="557725" cy="557723"/>
          </a:xfrm>
        </p:grpSpPr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9221AF1C-6F7D-C34F-8EE0-F15CDC24A6DF}"/>
                </a:ext>
              </a:extLst>
            </p:cNvPr>
            <p:cNvSpPr/>
            <p:nvPr/>
          </p:nvSpPr>
          <p:spPr>
            <a:xfrm>
              <a:off x="1491082" y="3426255"/>
              <a:ext cx="557725" cy="557723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4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855084-BC4E-2A43-829B-3CE497EE4902}"/>
                </a:ext>
              </a:extLst>
            </p:cNvPr>
            <p:cNvSpPr txBox="1"/>
            <p:nvPr userDrawn="1"/>
          </p:nvSpPr>
          <p:spPr>
            <a:xfrm>
              <a:off x="1607869" y="3438936"/>
              <a:ext cx="23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A49619B-D3A9-F649-8B1E-6C7543A04B14}"/>
              </a:ext>
            </a:extLst>
          </p:cNvPr>
          <p:cNvSpPr txBox="1"/>
          <p:nvPr userDrawn="1"/>
        </p:nvSpPr>
        <p:spPr>
          <a:xfrm>
            <a:off x="4170887" y="1076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B42085-94AE-2446-A219-C386D7798619}"/>
              </a:ext>
            </a:extLst>
          </p:cNvPr>
          <p:cNvGrpSpPr/>
          <p:nvPr userDrawn="1"/>
        </p:nvGrpSpPr>
        <p:grpSpPr>
          <a:xfrm>
            <a:off x="587950" y="2054536"/>
            <a:ext cx="2157326" cy="530709"/>
            <a:chOff x="4429454" y="2537513"/>
            <a:chExt cx="2157326" cy="530709"/>
          </a:xfrm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F43C67F4-04ED-094B-A0E7-795D8630027B}"/>
                </a:ext>
              </a:extLst>
            </p:cNvPr>
            <p:cNvSpPr/>
            <p:nvPr userDrawn="1"/>
          </p:nvSpPr>
          <p:spPr>
            <a:xfrm rot="10800000">
              <a:off x="5283575" y="2819332"/>
              <a:ext cx="449084" cy="2488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41C0891-2F63-0748-B893-3CFA506857AD}"/>
                </a:ext>
              </a:extLst>
            </p:cNvPr>
            <p:cNvSpPr txBox="1"/>
            <p:nvPr userDrawn="1"/>
          </p:nvSpPr>
          <p:spPr>
            <a:xfrm>
              <a:off x="4429454" y="2537513"/>
              <a:ext cx="2157326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This is a small callout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F2A585-1E82-624C-B883-C81CC00514DB}"/>
              </a:ext>
            </a:extLst>
          </p:cNvPr>
          <p:cNvSpPr txBox="1"/>
          <p:nvPr userDrawn="1"/>
        </p:nvSpPr>
        <p:spPr>
          <a:xfrm>
            <a:off x="584202" y="2809359"/>
            <a:ext cx="1408242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This is a tag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712437D-4DB9-794F-877E-99653632FDD1}"/>
              </a:ext>
            </a:extLst>
          </p:cNvPr>
          <p:cNvGrpSpPr/>
          <p:nvPr userDrawn="1"/>
        </p:nvGrpSpPr>
        <p:grpSpPr>
          <a:xfrm>
            <a:off x="3660091" y="1990470"/>
            <a:ext cx="5240218" cy="3771225"/>
            <a:chOff x="3715852" y="2940308"/>
            <a:chExt cx="5240218" cy="377122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8CDE6F7-D5F6-9049-92BA-F87962723D14}"/>
                </a:ext>
              </a:extLst>
            </p:cNvPr>
            <p:cNvGrpSpPr/>
            <p:nvPr userDrawn="1"/>
          </p:nvGrpSpPr>
          <p:grpSpPr>
            <a:xfrm>
              <a:off x="3715852" y="2940308"/>
              <a:ext cx="5240218" cy="3430270"/>
              <a:chOff x="463888" y="472115"/>
              <a:chExt cx="5240218" cy="34302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D8D03B1-E624-0047-B06A-54A5F6FDA860}"/>
                  </a:ext>
                </a:extLst>
              </p:cNvPr>
              <p:cNvGrpSpPr/>
              <p:nvPr userDrawn="1"/>
            </p:nvGrpSpPr>
            <p:grpSpPr>
              <a:xfrm>
                <a:off x="463888" y="1027481"/>
                <a:ext cx="1550141" cy="1599563"/>
                <a:chOff x="463888" y="1027481"/>
                <a:chExt cx="1550141" cy="1599563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A40C80F5-8F60-484E-AE50-4EE48AB2211A}"/>
                    </a:ext>
                  </a:extLst>
                </p:cNvPr>
                <p:cNvCxnSpPr/>
                <p:nvPr userDrawn="1"/>
              </p:nvCxnSpPr>
              <p:spPr>
                <a:xfrm flipV="1">
                  <a:off x="1189407" y="1615670"/>
                  <a:ext cx="0" cy="563765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3455606-1D26-D048-9972-083E3365D814}"/>
                    </a:ext>
                  </a:extLst>
                </p:cNvPr>
                <p:cNvSpPr/>
                <p:nvPr userDrawn="1"/>
              </p:nvSpPr>
              <p:spPr>
                <a:xfrm>
                  <a:off x="578246" y="2111989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1955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187F6FB-9584-1549-BEC4-3B6162465102}"/>
                    </a:ext>
                  </a:extLst>
                </p:cNvPr>
                <p:cNvSpPr txBox="1"/>
                <p:nvPr userDrawn="1"/>
              </p:nvSpPr>
              <p:spPr>
                <a:xfrm>
                  <a:off x="463888" y="1027481"/>
                  <a:ext cx="1481791" cy="92333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1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67C2DFC-5EB2-D143-80A6-DDFAB88A4F94}"/>
                  </a:ext>
                </a:extLst>
              </p:cNvPr>
              <p:cNvGrpSpPr/>
              <p:nvPr userDrawn="1"/>
            </p:nvGrpSpPr>
            <p:grpSpPr>
              <a:xfrm>
                <a:off x="2908205" y="472115"/>
                <a:ext cx="1551795" cy="2154493"/>
                <a:chOff x="2908205" y="472115"/>
                <a:chExt cx="1551795" cy="2154493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73C6214-243E-AF41-BDA8-25A106B7E696}"/>
                    </a:ext>
                  </a:extLst>
                </p:cNvPr>
                <p:cNvCxnSpPr/>
                <p:nvPr userDrawn="1"/>
              </p:nvCxnSpPr>
              <p:spPr>
                <a:xfrm flipV="1">
                  <a:off x="3644995" y="1706193"/>
                  <a:ext cx="0" cy="563765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A0264E8-5F46-7249-A81A-EDDA2024ED95}"/>
                    </a:ext>
                  </a:extLst>
                </p:cNvPr>
                <p:cNvSpPr/>
                <p:nvPr/>
              </p:nvSpPr>
              <p:spPr>
                <a:xfrm>
                  <a:off x="3024217" y="2111553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1984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B5B8F6D-B23B-154C-9875-0842B5901A11}"/>
                    </a:ext>
                  </a:extLst>
                </p:cNvPr>
                <p:cNvSpPr txBox="1"/>
                <p:nvPr userDrawn="1"/>
              </p:nvSpPr>
              <p:spPr>
                <a:xfrm>
                  <a:off x="2908205" y="472115"/>
                  <a:ext cx="1478165" cy="147732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3"/>
                  </a:solidFill>
                </a:ln>
              </p:spPr>
              <p:txBody>
                <a:bodyPr wrap="square" tIns="91440" bIns="91440" rtlCol="0" anchor="b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>
                      <a:solidFill>
                        <a:schemeClr val="bg1"/>
                      </a:solidFill>
                    </a:rPr>
                    <a:t>Lorem ipsum dolor sit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2B98CA7-74BB-DE48-BD20-137F01D8C47E}"/>
                  </a:ext>
                </a:extLst>
              </p:cNvPr>
              <p:cNvGrpSpPr/>
              <p:nvPr userDrawn="1"/>
            </p:nvGrpSpPr>
            <p:grpSpPr>
              <a:xfrm>
                <a:off x="1713069" y="2111118"/>
                <a:ext cx="1523945" cy="1791267"/>
                <a:chOff x="1713069" y="2111118"/>
                <a:chExt cx="1523945" cy="1791267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FA309D-4C63-C643-9A28-A2B7B05EBB9F}"/>
                    </a:ext>
                  </a:extLst>
                </p:cNvPr>
                <p:cNvSpPr/>
                <p:nvPr/>
              </p:nvSpPr>
              <p:spPr>
                <a:xfrm>
                  <a:off x="1801231" y="2111118"/>
                  <a:ext cx="1435783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88011" rIns="423394" bIns="88011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1972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D132095-D946-7847-9B07-A29908A2586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2446901" y="2503716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6F871E-4BD2-1540-ABDE-A74A5E591D62}"/>
                    </a:ext>
                  </a:extLst>
                </p:cNvPr>
                <p:cNvSpPr txBox="1"/>
                <p:nvPr userDrawn="1"/>
              </p:nvSpPr>
              <p:spPr>
                <a:xfrm>
                  <a:off x="1713069" y="2794389"/>
                  <a:ext cx="1478165" cy="1107996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2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consectetuer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,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sed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995D9B4-30FF-AE49-BB54-537B182B9184}"/>
                  </a:ext>
                </a:extLst>
              </p:cNvPr>
              <p:cNvGrpSpPr/>
              <p:nvPr userDrawn="1"/>
            </p:nvGrpSpPr>
            <p:grpSpPr>
              <a:xfrm>
                <a:off x="4208763" y="2110683"/>
                <a:ext cx="1495343" cy="1422369"/>
                <a:chOff x="4208763" y="2110683"/>
                <a:chExt cx="1495343" cy="1422369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F8436A3-E735-D046-8F9C-C21351E3A89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V="1">
                  <a:off x="4943740" y="2552990"/>
                  <a:ext cx="1812" cy="413278"/>
                </a:xfrm>
                <a:prstGeom prst="line">
                  <a:avLst/>
                </a:prstGeom>
                <a:ln w="254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22303630-1253-EF4B-BDFB-7AFDEF29A5AF}"/>
                    </a:ext>
                  </a:extLst>
                </p:cNvPr>
                <p:cNvSpPr/>
                <p:nvPr userDrawn="1"/>
              </p:nvSpPr>
              <p:spPr>
                <a:xfrm>
                  <a:off x="4247201" y="2110683"/>
                  <a:ext cx="1456905" cy="515055"/>
                </a:xfrm>
                <a:custGeom>
                  <a:avLst/>
                  <a:gdLst>
                    <a:gd name="connsiteX0" fmla="*/ 0 w 1896941"/>
                    <a:gd name="connsiteY0" fmla="*/ 0 h 758776"/>
                    <a:gd name="connsiteX1" fmla="*/ 1517553 w 1896941"/>
                    <a:gd name="connsiteY1" fmla="*/ 0 h 758776"/>
                    <a:gd name="connsiteX2" fmla="*/ 1896941 w 1896941"/>
                    <a:gd name="connsiteY2" fmla="*/ 379388 h 758776"/>
                    <a:gd name="connsiteX3" fmla="*/ 1517553 w 1896941"/>
                    <a:gd name="connsiteY3" fmla="*/ 758776 h 758776"/>
                    <a:gd name="connsiteX4" fmla="*/ 0 w 1896941"/>
                    <a:gd name="connsiteY4" fmla="*/ 758776 h 758776"/>
                    <a:gd name="connsiteX5" fmla="*/ 379388 w 1896941"/>
                    <a:gd name="connsiteY5" fmla="*/ 379388 h 758776"/>
                    <a:gd name="connsiteX6" fmla="*/ 0 w 1896941"/>
                    <a:gd name="connsiteY6" fmla="*/ 0 h 758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6941" h="758776">
                      <a:moveTo>
                        <a:pt x="0" y="0"/>
                      </a:moveTo>
                      <a:lnTo>
                        <a:pt x="1517553" y="0"/>
                      </a:lnTo>
                      <a:lnTo>
                        <a:pt x="1896941" y="379388"/>
                      </a:lnTo>
                      <a:lnTo>
                        <a:pt x="1517553" y="758776"/>
                      </a:lnTo>
                      <a:lnTo>
                        <a:pt x="0" y="758776"/>
                      </a:lnTo>
                      <a:lnTo>
                        <a:pt x="379388" y="3793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11405" tIns="91440" rIns="423394" bIns="91440" numCol="1" spcCol="1270" anchor="ctr" anchorCtr="0">
                  <a:normAutofit/>
                </a:bodyPr>
                <a:lstStyle/>
                <a:p>
                  <a:pPr marL="0" lvl="0" indent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2004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7B77419-77C1-6E4D-90C9-ABDEEEC3090D}"/>
                    </a:ext>
                  </a:extLst>
                </p:cNvPr>
                <p:cNvSpPr txBox="1"/>
                <p:nvPr userDrawn="1"/>
              </p:nvSpPr>
              <p:spPr>
                <a:xfrm>
                  <a:off x="4208763" y="2794388"/>
                  <a:ext cx="1478165" cy="73866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 w="25400">
                  <a:solidFill>
                    <a:schemeClr val="accent4"/>
                  </a:solidFill>
                </a:ln>
              </p:spPr>
              <p:txBody>
                <a:bodyPr wrap="square" tIns="91440" bIns="9144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i="0" dirty="0" err="1">
                      <a:solidFill>
                        <a:schemeClr val="bg1"/>
                      </a:solidFill>
                    </a:rPr>
                    <a:t>Diam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nonummy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nibh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euismod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tincidunt</a:t>
                  </a:r>
                  <a:r>
                    <a:rPr lang="en-US" sz="1200" i="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en-US" sz="1200" i="0" dirty="0" err="1">
                      <a:solidFill>
                        <a:schemeClr val="bg1"/>
                      </a:solidFill>
                    </a:rPr>
                    <a:t>ut</a:t>
                  </a:r>
                  <a:r>
                    <a:rPr lang="en-US" sz="1200" i="1" dirty="0" err="1">
                      <a:solidFill>
                        <a:schemeClr val="bg1"/>
                      </a:solidFill>
                    </a:rPr>
                    <a:t>.</a:t>
                  </a:r>
                  <a:endParaRPr lang="en-US" sz="1200" i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F6A910-4E09-8749-A5CC-4162EBF56AA9}"/>
                </a:ext>
              </a:extLst>
            </p:cNvPr>
            <p:cNvSpPr txBox="1"/>
            <p:nvPr userDrawn="1"/>
          </p:nvSpPr>
          <p:spPr>
            <a:xfrm>
              <a:off x="5250183" y="6311423"/>
              <a:ext cx="217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Time Line Example</a:t>
              </a:r>
            </a:p>
          </p:txBody>
        </p:sp>
      </p:grpSp>
      <p:sp>
        <p:nvSpPr>
          <p:cNvPr id="111" name="Title Placeholder 1">
            <a:extLst>
              <a:ext uri="{FF2B5EF4-FFF2-40B4-BE49-F238E27FC236}">
                <a16:creationId xmlns:a16="http://schemas.microsoft.com/office/drawing/2014/main" id="{1DA7E8DA-C3A8-5640-BE9B-1A6451C8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32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B6056AED-17B4-2E42-AE05-EDA29DAE8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3276" y="2431102"/>
            <a:ext cx="7045448" cy="1676322"/>
          </a:xfrm>
          <a:prstGeom prst="rect">
            <a:avLst/>
          </a:prstGeom>
          <a:noFill/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lnSpc>
                <a:spcPct val="100000"/>
              </a:lnSpc>
              <a:defRPr sz="4000" b="1" i="0" cap="none" spc="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</a:lstStyle>
          <a:p>
            <a:r>
              <a:rPr lang="en-US" dirty="0"/>
              <a:t>You have reached the end of this presentation.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2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 userDrawn="1">
            <p:ph idx="1"/>
          </p:nvPr>
        </p:nvSpPr>
        <p:spPr>
          <a:xfrm>
            <a:off x="740226" y="1682341"/>
            <a:ext cx="10711543" cy="4620126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6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1pPr>
            <a:lvl2pPr marL="265176" indent="-137160">
              <a:buClr>
                <a:srgbClr val="FFC000"/>
              </a:buClr>
              <a:buFont typeface="Wingdings" panose="05000000000000000000" pitchFamily="2" charset="2"/>
              <a:buChar char="§"/>
              <a:defRPr sz="32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2pPr>
            <a:lvl3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3pPr>
            <a:lvl4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4pPr>
            <a:lvl5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Garamond" panose="02020404030301010803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9AF0968-53FD-AF47-9274-6C79C149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57" y="555533"/>
            <a:ext cx="11254683" cy="691606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2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3641335D-B367-5647-BF31-BB20E7613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0513" y="1450975"/>
            <a:ext cx="11655425" cy="3948113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marL="41376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 marL="596646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 marL="74295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 marL="925830" indent="-285750">
              <a:buClr>
                <a:schemeClr val="bg1"/>
              </a:buClr>
              <a:buFont typeface="Arial" panose="020B0604020202020204" pitchFamily="34" charset="0"/>
              <a:buChar char="•"/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1D9E37BF-26A5-D44A-9538-4ED59359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11641138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6DE0F-B816-A84C-A905-6879920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1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246BD9-DE8A-0C46-8C6E-C7FB5639C9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450975"/>
            <a:ext cx="5370058" cy="3948113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D79DE56-F8DE-C34D-8A33-DF90025A0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646738"/>
            <a:ext cx="5355772" cy="3905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01D7C-D791-B84C-9945-DF6406778E3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3948113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B91EDE-7542-F14E-B4AF-06258FBD5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0" y="5646738"/>
            <a:ext cx="5457825" cy="390525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B2BDDCB-3A1C-1D46-8A3A-5B060EF5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4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44A14D7-DF3C-B44D-AC05-D272575656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2088" y="1450974"/>
            <a:ext cx="5370058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FFF75E-9438-1448-88E5-B552F615B1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3094" y="1450975"/>
            <a:ext cx="5374105" cy="4693151"/>
          </a:xfr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4pPr>
            <a:lvl5pPr>
              <a:buClr>
                <a:schemeClr val="bg1"/>
              </a:buClr>
              <a:defRPr b="0" i="0">
                <a:solidFill>
                  <a:schemeClr val="bg1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4264E25-B63A-4A40-B7E2-BC4589A0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6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A03E60-43EB-144A-A8BB-05E3BB34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6E47C9-5A49-944E-85E3-3088C691C916}"/>
              </a:ext>
            </a:extLst>
          </p:cNvPr>
          <p:cNvSpPr txBox="1"/>
          <p:nvPr userDrawn="1"/>
        </p:nvSpPr>
        <p:spPr>
          <a:xfrm>
            <a:off x="1578004" y="2094143"/>
            <a:ext cx="3969519" cy="484748"/>
          </a:xfrm>
          <a:prstGeom prst="rect">
            <a:avLst/>
          </a:prstGeom>
          <a:solidFill>
            <a:schemeClr val="accent2"/>
          </a:solidFill>
          <a:ln w="50800" cap="rnd">
            <a:solidFill>
              <a:schemeClr val="accent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Definition: Goes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EFFDE-04B0-9E45-9146-C72CF80E1CA2}"/>
              </a:ext>
            </a:extLst>
          </p:cNvPr>
          <p:cNvSpPr txBox="1"/>
          <p:nvPr userDrawn="1"/>
        </p:nvSpPr>
        <p:spPr>
          <a:xfrm>
            <a:off x="1578004" y="2749875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tx2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9962-2407-1A44-8C6F-B1F3D3AAC2C4}"/>
              </a:ext>
            </a:extLst>
          </p:cNvPr>
          <p:cNvSpPr txBox="1"/>
          <p:nvPr userDrawn="1"/>
        </p:nvSpPr>
        <p:spPr>
          <a:xfrm>
            <a:off x="1578003" y="3528051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4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4E185-87EB-2845-9488-8FAF6DE3DDD7}"/>
              </a:ext>
            </a:extLst>
          </p:cNvPr>
          <p:cNvSpPr txBox="1"/>
          <p:nvPr userDrawn="1"/>
        </p:nvSpPr>
        <p:spPr>
          <a:xfrm>
            <a:off x="1578003" y="4302264"/>
            <a:ext cx="3969519" cy="607192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/>
            </a:solidFill>
          </a:ln>
        </p:spPr>
        <p:txBody>
          <a:bodyPr wrap="square" lIns="91440" tIns="9144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endParaRPr lang="en-US" sz="11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D9401-9B2F-F247-B5C3-FF5407999BC1}"/>
              </a:ext>
            </a:extLst>
          </p:cNvPr>
          <p:cNvSpPr txBox="1"/>
          <p:nvPr userDrawn="1"/>
        </p:nvSpPr>
        <p:spPr>
          <a:xfrm>
            <a:off x="1578003" y="5084403"/>
            <a:ext cx="3969519" cy="577081"/>
          </a:xfrm>
          <a:prstGeom prst="rect">
            <a:avLst/>
          </a:prstGeom>
          <a:solidFill>
            <a:schemeClr val="accent1"/>
          </a:solidFill>
          <a:ln w="2540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182880" rIns="9144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l"/>
            <a:r>
              <a:rPr lang="en-US" sz="1350" b="0" i="0" dirty="0">
                <a:solidFill>
                  <a:schemeClr val="bg1"/>
                </a:solidFill>
                <a:effectLst>
                  <a:outerShdw blurRad="50800" dist="50800" dir="2940000" sx="10000" sy="10000" algn="ctr" rotWithShape="0">
                    <a:srgbClr val="000000"/>
                  </a:outerShdw>
                </a:effectLst>
                <a:latin typeface="Arial Regular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122E4-A8B1-5743-BED1-4F1F1A2D73F6}"/>
              </a:ext>
            </a:extLst>
          </p:cNvPr>
          <p:cNvSpPr txBox="1"/>
          <p:nvPr userDrawn="1"/>
        </p:nvSpPr>
        <p:spPr>
          <a:xfrm>
            <a:off x="6681592" y="3267424"/>
            <a:ext cx="3176197" cy="784830"/>
          </a:xfrm>
          <a:prstGeom prst="rect">
            <a:avLst/>
          </a:prstGeom>
          <a:solidFill>
            <a:schemeClr val="accent3"/>
          </a:solidFill>
          <a:ln w="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/>
            <a:r>
              <a:rPr lang="en-US" sz="1350" b="1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4BEC1-9524-5346-82C4-2A69874C6E7B}"/>
              </a:ext>
            </a:extLst>
          </p:cNvPr>
          <p:cNvSpPr txBox="1"/>
          <p:nvPr userDrawn="1"/>
        </p:nvSpPr>
        <p:spPr>
          <a:xfrm>
            <a:off x="6681592" y="2163339"/>
            <a:ext cx="3176197" cy="577081"/>
          </a:xfrm>
          <a:prstGeom prst="rect">
            <a:avLst/>
          </a:prstGeom>
          <a:solidFill>
            <a:schemeClr val="accent2"/>
          </a:solidFill>
          <a:ln w="50800" cap="rnd">
            <a:noFill/>
          </a:ln>
        </p:spPr>
        <p:txBody>
          <a:bodyPr wrap="square" lIns="91440" tIns="182880" rIns="182880" bIns="182880" rtlCol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/>
            <a:r>
              <a:rPr lang="en-US" sz="1350" b="0" i="0" dirty="0">
                <a:ln>
                  <a:noFill/>
                </a:ln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heading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D3A75B-D521-A643-B615-B147965DCEDE}"/>
              </a:ext>
            </a:extLst>
          </p:cNvPr>
          <p:cNvGrpSpPr/>
          <p:nvPr userDrawn="1"/>
        </p:nvGrpSpPr>
        <p:grpSpPr>
          <a:xfrm>
            <a:off x="7031801" y="4503820"/>
            <a:ext cx="2475776" cy="1161165"/>
            <a:chOff x="5183671" y="5332804"/>
            <a:chExt cx="2426204" cy="113791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4EC197-005A-D54F-99CA-2EA1BB5DC952}"/>
                </a:ext>
              </a:extLst>
            </p:cNvPr>
            <p:cNvGrpSpPr/>
            <p:nvPr userDrawn="1"/>
          </p:nvGrpSpPr>
          <p:grpSpPr>
            <a:xfrm>
              <a:off x="5183671" y="5332804"/>
              <a:ext cx="2426204" cy="1137915"/>
              <a:chOff x="307826" y="2082546"/>
              <a:chExt cx="2426204" cy="113791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8A9818-F1BD-CD42-95FA-B6841EB183CD}"/>
                  </a:ext>
                </a:extLst>
              </p:cNvPr>
              <p:cNvSpPr/>
              <p:nvPr userDrawn="1"/>
            </p:nvSpPr>
            <p:spPr>
              <a:xfrm>
                <a:off x="307826" y="2082546"/>
                <a:ext cx="2426204" cy="8735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lIns="685800" rtlCol="0" anchor="ctr" anchorCtr="0"/>
              <a:lstStyle/>
              <a:p>
                <a:pPr lvl="0"/>
                <a:r>
                  <a:rPr lang="en-US" sz="1350" b="0" i="0" dirty="0">
                    <a:solidFill>
                      <a:schemeClr val="bg1"/>
                    </a:solidFill>
                    <a:latin typeface="Arial Regular"/>
                    <a:cs typeface="Calibri" panose="020F0502020204030204" pitchFamily="34" charset="0"/>
                  </a:rPr>
                  <a:t>Use for quotes or small pieces of content that aren’t voiced</a:t>
                </a:r>
              </a:p>
            </p:txBody>
          </p:sp>
          <p:sp>
            <p:nvSpPr>
              <p:cNvPr id="17" name="Isosceles Triangle 14">
                <a:extLst>
                  <a:ext uri="{FF2B5EF4-FFF2-40B4-BE49-F238E27FC236}">
                    <a16:creationId xmlns:a16="http://schemas.microsoft.com/office/drawing/2014/main" id="{2EEDE3CC-EB9A-E649-A573-6D3DAED0D14D}"/>
                  </a:ext>
                </a:extLst>
              </p:cNvPr>
              <p:cNvSpPr/>
              <p:nvPr userDrawn="1"/>
            </p:nvSpPr>
            <p:spPr>
              <a:xfrm rot="10800000">
                <a:off x="1231846" y="2940218"/>
                <a:ext cx="578163" cy="280243"/>
              </a:xfrm>
              <a:prstGeom prst="triangl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8E7C7C6-5E82-FB4F-A137-2A74B763F7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432" y="5526446"/>
              <a:ext cx="514350" cy="514350"/>
            </a:xfrm>
            <a:prstGeom prst="rect">
              <a:avLst/>
            </a:prstGeom>
          </p:spPr>
        </p:pic>
      </p:grp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6CCFE323-5CF3-CD44-9068-6C5EDE13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10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A8E9ED7-F0FA-F642-8F00-D6B54CC174AA}"/>
              </a:ext>
            </a:extLst>
          </p:cNvPr>
          <p:cNvGrpSpPr/>
          <p:nvPr userDrawn="1"/>
        </p:nvGrpSpPr>
        <p:grpSpPr>
          <a:xfrm>
            <a:off x="2562637" y="2307229"/>
            <a:ext cx="1743348" cy="419499"/>
            <a:chOff x="-4431847" y="-1221721"/>
            <a:chExt cx="2863333" cy="6046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0F125C-2DC4-964C-B197-E546D1E29749}"/>
                </a:ext>
              </a:extLst>
            </p:cNvPr>
            <p:cNvSpPr/>
            <p:nvPr userDrawn="1"/>
          </p:nvSpPr>
          <p:spPr>
            <a:xfrm>
              <a:off x="-4431847" y="-1221721"/>
              <a:ext cx="2863333" cy="40659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85000" lnSpcReduction="10000"/>
            </a:bodyPr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  <a:latin typeface="Arial Regular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7" name="Isosceles Triangle 43">
              <a:extLst>
                <a:ext uri="{FF2B5EF4-FFF2-40B4-BE49-F238E27FC236}">
                  <a16:creationId xmlns:a16="http://schemas.microsoft.com/office/drawing/2014/main" id="{18F95660-D34A-D744-A2C1-828007344F92}"/>
                </a:ext>
              </a:extLst>
            </p:cNvPr>
            <p:cNvSpPr/>
            <p:nvPr userDrawn="1"/>
          </p:nvSpPr>
          <p:spPr>
            <a:xfrm rot="10800000">
              <a:off x="-3231561" y="-841349"/>
              <a:ext cx="462762" cy="224308"/>
            </a:xfrm>
            <a:prstGeom prst="triangl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DCAFB6-EDE0-A643-BCB3-71215AE54119}"/>
              </a:ext>
            </a:extLst>
          </p:cNvPr>
          <p:cNvGrpSpPr/>
          <p:nvPr userDrawn="1"/>
        </p:nvGrpSpPr>
        <p:grpSpPr>
          <a:xfrm>
            <a:off x="1348181" y="3251074"/>
            <a:ext cx="3890505" cy="600303"/>
            <a:chOff x="2454629" y="3422610"/>
            <a:chExt cx="2975888" cy="45917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95AE209-AB1E-A441-8865-24D7F7CA2C32}"/>
                </a:ext>
              </a:extLst>
            </p:cNvPr>
            <p:cNvSpPr/>
            <p:nvPr/>
          </p:nvSpPr>
          <p:spPr>
            <a:xfrm>
              <a:off x="2454629" y="3423485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0 w 1145759"/>
                <a:gd name="connsiteY5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13324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33815E7-24F2-D743-9025-53CFCB4C8E52}"/>
                </a:ext>
              </a:extLst>
            </p:cNvPr>
            <p:cNvSpPr/>
            <p:nvPr/>
          </p:nvSpPr>
          <p:spPr>
            <a:xfrm>
              <a:off x="3372333" y="3422610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213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0E29F73-8932-464D-B99D-9850A96D8D02}"/>
                </a:ext>
              </a:extLst>
            </p:cNvPr>
            <p:cNvSpPr/>
            <p:nvPr/>
          </p:nvSpPr>
          <p:spPr>
            <a:xfrm>
              <a:off x="4284758" y="3422743"/>
              <a:ext cx="1145759" cy="458303"/>
            </a:xfrm>
            <a:custGeom>
              <a:avLst/>
              <a:gdLst>
                <a:gd name="connsiteX0" fmla="*/ 0 w 1145759"/>
                <a:gd name="connsiteY0" fmla="*/ 0 h 458303"/>
                <a:gd name="connsiteX1" fmla="*/ 916608 w 1145759"/>
                <a:gd name="connsiteY1" fmla="*/ 0 h 458303"/>
                <a:gd name="connsiteX2" fmla="*/ 1145759 w 1145759"/>
                <a:gd name="connsiteY2" fmla="*/ 229152 h 458303"/>
                <a:gd name="connsiteX3" fmla="*/ 916608 w 1145759"/>
                <a:gd name="connsiteY3" fmla="*/ 458303 h 458303"/>
                <a:gd name="connsiteX4" fmla="*/ 0 w 1145759"/>
                <a:gd name="connsiteY4" fmla="*/ 458303 h 458303"/>
                <a:gd name="connsiteX5" fmla="*/ 229152 w 1145759"/>
                <a:gd name="connsiteY5" fmla="*/ 229152 h 458303"/>
                <a:gd name="connsiteX6" fmla="*/ 0 w 1145759"/>
                <a:gd name="connsiteY6" fmla="*/ 0 h 45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5759" h="458303">
                  <a:moveTo>
                    <a:pt x="0" y="0"/>
                  </a:moveTo>
                  <a:lnTo>
                    <a:pt x="916608" y="0"/>
                  </a:lnTo>
                  <a:lnTo>
                    <a:pt x="1145759" y="229152"/>
                  </a:lnTo>
                  <a:lnTo>
                    <a:pt x="916608" y="458303"/>
                  </a:lnTo>
                  <a:lnTo>
                    <a:pt x="0" y="458303"/>
                  </a:lnTo>
                  <a:lnTo>
                    <a:pt x="229152" y="229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426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59" tIns="37338" rIns="24782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Item 3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B27C84D-3D38-0E46-9EB9-8141C0C379B4}"/>
              </a:ext>
            </a:extLst>
          </p:cNvPr>
          <p:cNvSpPr/>
          <p:nvPr userDrawn="1"/>
        </p:nvSpPr>
        <p:spPr>
          <a:xfrm>
            <a:off x="2165537" y="4168673"/>
            <a:ext cx="2760374" cy="5031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FFA17075-D6A4-964B-ABA9-C4DB836F29C3}"/>
              </a:ext>
            </a:extLst>
          </p:cNvPr>
          <p:cNvSpPr/>
          <p:nvPr userDrawn="1"/>
        </p:nvSpPr>
        <p:spPr>
          <a:xfrm>
            <a:off x="2165537" y="4814961"/>
            <a:ext cx="2760374" cy="5031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ounded Rectangle 57">
            <a:extLst>
              <a:ext uri="{FF2B5EF4-FFF2-40B4-BE49-F238E27FC236}">
                <a16:creationId xmlns:a16="http://schemas.microsoft.com/office/drawing/2014/main" id="{5FD523A1-1557-8B42-A06B-2FB0DA90B9F2}"/>
              </a:ext>
            </a:extLst>
          </p:cNvPr>
          <p:cNvSpPr/>
          <p:nvPr userDrawn="1"/>
        </p:nvSpPr>
        <p:spPr>
          <a:xfrm>
            <a:off x="2165537" y="5461249"/>
            <a:ext cx="2760374" cy="5031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CDD075-B382-C647-8E43-3640EF1FF0C8}"/>
              </a:ext>
            </a:extLst>
          </p:cNvPr>
          <p:cNvGrpSpPr/>
          <p:nvPr userDrawn="1"/>
        </p:nvGrpSpPr>
        <p:grpSpPr>
          <a:xfrm>
            <a:off x="5722457" y="2252255"/>
            <a:ext cx="449131" cy="449129"/>
            <a:chOff x="5722457" y="2252255"/>
            <a:chExt cx="449131" cy="449129"/>
          </a:xfrm>
        </p:grpSpPr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B530C46-01A2-FF4E-BDFE-610CEC7EF7CC}"/>
                </a:ext>
              </a:extLst>
            </p:cNvPr>
            <p:cNvSpPr/>
            <p:nvPr/>
          </p:nvSpPr>
          <p:spPr>
            <a:xfrm>
              <a:off x="5722457" y="2252255"/>
              <a:ext cx="449131" cy="449129"/>
            </a:xfrm>
            <a:prstGeom prst="diamond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1C196D-F29F-CF46-BDA6-2220613501E1}"/>
                </a:ext>
              </a:extLst>
            </p:cNvPr>
            <p:cNvSpPr txBox="1"/>
            <p:nvPr/>
          </p:nvSpPr>
          <p:spPr>
            <a:xfrm>
              <a:off x="5753191" y="2296371"/>
              <a:ext cx="387665" cy="40010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i="0" dirty="0">
                  <a:solidFill>
                    <a:schemeClr val="bg1"/>
                  </a:solidFill>
                  <a:latin typeface="Arial Regular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198509-2684-1C4E-BB1B-F940A0106A88}"/>
              </a:ext>
            </a:extLst>
          </p:cNvPr>
          <p:cNvSpPr/>
          <p:nvPr userDrawn="1"/>
        </p:nvSpPr>
        <p:spPr>
          <a:xfrm>
            <a:off x="6571201" y="2258263"/>
            <a:ext cx="448730" cy="45631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6A31D7-7EF7-7448-947A-B3901A50C4F8}"/>
              </a:ext>
            </a:extLst>
          </p:cNvPr>
          <p:cNvSpPr/>
          <p:nvPr userDrawn="1"/>
        </p:nvSpPr>
        <p:spPr>
          <a:xfrm>
            <a:off x="5820618" y="3361575"/>
            <a:ext cx="1697488" cy="37930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0510-1A82-4D48-947D-5B627669974C}"/>
              </a:ext>
            </a:extLst>
          </p:cNvPr>
          <p:cNvSpPr/>
          <p:nvPr userDrawn="1"/>
        </p:nvSpPr>
        <p:spPr>
          <a:xfrm>
            <a:off x="5141425" y="4168673"/>
            <a:ext cx="2760374" cy="5031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3DE83D-07E7-3346-804F-31FF575A1333}"/>
              </a:ext>
            </a:extLst>
          </p:cNvPr>
          <p:cNvSpPr/>
          <p:nvPr userDrawn="1"/>
        </p:nvSpPr>
        <p:spPr>
          <a:xfrm>
            <a:off x="5131633" y="4814961"/>
            <a:ext cx="2760374" cy="5031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EA7BB0-3A44-5244-B830-EFCBABB12989}"/>
              </a:ext>
            </a:extLst>
          </p:cNvPr>
          <p:cNvSpPr/>
          <p:nvPr userDrawn="1"/>
        </p:nvSpPr>
        <p:spPr>
          <a:xfrm>
            <a:off x="5131633" y="5457859"/>
            <a:ext cx="2760374" cy="5031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BF392B-AB24-9945-B388-99C4DE4CDFD4}"/>
              </a:ext>
            </a:extLst>
          </p:cNvPr>
          <p:cNvCxnSpPr/>
          <p:nvPr userDrawn="1"/>
        </p:nvCxnSpPr>
        <p:spPr>
          <a:xfrm>
            <a:off x="7714244" y="2170174"/>
            <a:ext cx="2495213" cy="0"/>
          </a:xfrm>
          <a:prstGeom prst="straightConnector1">
            <a:avLst/>
          </a:prstGeom>
          <a:ln w="857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C7F4C6-06A4-2A42-A784-F347C5FE7E56}"/>
              </a:ext>
            </a:extLst>
          </p:cNvPr>
          <p:cNvCxnSpPr/>
          <p:nvPr userDrawn="1"/>
        </p:nvCxnSpPr>
        <p:spPr>
          <a:xfrm>
            <a:off x="7714244" y="2700953"/>
            <a:ext cx="2495213" cy="0"/>
          </a:xfrm>
          <a:prstGeom prst="straightConnector1">
            <a:avLst/>
          </a:prstGeom>
          <a:ln w="857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5F855-A852-434F-B2E5-967552391156}"/>
              </a:ext>
            </a:extLst>
          </p:cNvPr>
          <p:cNvSpPr/>
          <p:nvPr userDrawn="1"/>
        </p:nvSpPr>
        <p:spPr>
          <a:xfrm>
            <a:off x="8281953" y="3363765"/>
            <a:ext cx="1697488" cy="3793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600" b="0" i="0" dirty="0">
                <a:solidFill>
                  <a:schemeClr val="tx1"/>
                </a:solidFill>
                <a:latin typeface="Arial Regular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4A399AE-12D9-C946-BFDD-900DAB7ED786}"/>
              </a:ext>
            </a:extLst>
          </p:cNvPr>
          <p:cNvSpPr txBox="1">
            <a:spLocks/>
          </p:cNvSpPr>
          <p:nvPr userDrawn="1"/>
        </p:nvSpPr>
        <p:spPr>
          <a:xfrm>
            <a:off x="8281953" y="4110328"/>
            <a:ext cx="1927504" cy="18026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dirty="0">
                <a:solidFill>
                  <a:schemeClr val="bg1"/>
                </a:solidFill>
                <a:latin typeface="Arial Regular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942998D4-972F-BD4A-A662-73DE9F9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76743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97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ECC5B56-0276-844E-A797-3D139825B471}"/>
              </a:ext>
            </a:extLst>
          </p:cNvPr>
          <p:cNvGrpSpPr/>
          <p:nvPr userDrawn="1"/>
        </p:nvGrpSpPr>
        <p:grpSpPr>
          <a:xfrm>
            <a:off x="632557" y="5172106"/>
            <a:ext cx="2661031" cy="1231106"/>
            <a:chOff x="1363018" y="3215881"/>
            <a:chExt cx="2661031" cy="1231106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8FDE633-2955-CA4F-9716-05B5BCCBB529}"/>
                </a:ext>
              </a:extLst>
            </p:cNvPr>
            <p:cNvSpPr/>
            <p:nvPr userDrawn="1"/>
          </p:nvSpPr>
          <p:spPr>
            <a:xfrm rot="5400000">
              <a:off x="3675062" y="3713345"/>
              <a:ext cx="449084" cy="24889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74D464-E6A4-CD4C-BA8C-EE764E72B153}"/>
                </a:ext>
              </a:extLst>
            </p:cNvPr>
            <p:cNvSpPr txBox="1"/>
            <p:nvPr userDrawn="1"/>
          </p:nvSpPr>
          <p:spPr>
            <a:xfrm>
              <a:off x="1363018" y="3215881"/>
              <a:ext cx="2476308" cy="123110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A04904-FA46-3746-B30B-0129819A05C7}"/>
              </a:ext>
            </a:extLst>
          </p:cNvPr>
          <p:cNvGrpSpPr/>
          <p:nvPr userDrawn="1"/>
        </p:nvGrpSpPr>
        <p:grpSpPr>
          <a:xfrm>
            <a:off x="3781144" y="4768502"/>
            <a:ext cx="3977759" cy="1787824"/>
            <a:chOff x="6454503" y="4163500"/>
            <a:chExt cx="3977759" cy="17878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1C11CDB-7BE5-B24B-A4A2-4846D38AC2AC}"/>
                </a:ext>
              </a:extLst>
            </p:cNvPr>
            <p:cNvSpPr txBox="1"/>
            <p:nvPr userDrawn="1"/>
          </p:nvSpPr>
          <p:spPr>
            <a:xfrm>
              <a:off x="6454503" y="4163500"/>
              <a:ext cx="402416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B8E2-5EB7-CA41-AF3F-6F77BB796C82}"/>
                </a:ext>
              </a:extLst>
            </p:cNvPr>
            <p:cNvSpPr txBox="1"/>
            <p:nvPr userDrawn="1"/>
          </p:nvSpPr>
          <p:spPr>
            <a:xfrm>
              <a:off x="10048398" y="4163500"/>
              <a:ext cx="383864" cy="132343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8000" dirty="0">
                  <a:solidFill>
                    <a:schemeClr val="accent1"/>
                  </a:solidFill>
                </a:rPr>
                <a:t>”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655BF2-D712-AA4B-8AC8-9FEEFDC0229E}"/>
                </a:ext>
              </a:extLst>
            </p:cNvPr>
            <p:cNvSpPr/>
            <p:nvPr userDrawn="1"/>
          </p:nvSpPr>
          <p:spPr>
            <a:xfrm>
              <a:off x="7012691" y="4473996"/>
              <a:ext cx="2902692" cy="1477328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18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800" i="1" dirty="0" err="1">
                  <a:solidFill>
                    <a:schemeClr val="bg1"/>
                  </a:solidFill>
                </a:rPr>
                <a:t>amet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consectetuer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adipiscing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elit</a:t>
              </a:r>
              <a:r>
                <a:rPr lang="en-US" sz="1800" i="1" dirty="0">
                  <a:solidFill>
                    <a:schemeClr val="bg1"/>
                  </a:solidFill>
                </a:rPr>
                <a:t>, </a:t>
              </a:r>
              <a:r>
                <a:rPr lang="en-US" sz="1800" i="1" dirty="0" err="1">
                  <a:solidFill>
                    <a:schemeClr val="bg1"/>
                  </a:solidFill>
                </a:rPr>
                <a:t>sed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diam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nonummy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nibh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euismod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tincidunt</a:t>
              </a:r>
              <a:r>
                <a:rPr lang="en-US" sz="1800" i="1" dirty="0">
                  <a:solidFill>
                    <a:schemeClr val="bg1"/>
                  </a:solidFill>
                </a:rPr>
                <a:t> </a:t>
              </a:r>
              <a:r>
                <a:rPr lang="en-US" sz="1800" i="1" dirty="0" err="1">
                  <a:solidFill>
                    <a:schemeClr val="bg1"/>
                  </a:solidFill>
                </a:rPr>
                <a:t>ut.</a:t>
              </a:r>
              <a:endParaRPr lang="en-US" sz="1800" i="1" dirty="0">
                <a:solidFill>
                  <a:schemeClr val="bg1"/>
                </a:solidFill>
              </a:endParaRPr>
            </a:p>
            <a:p>
              <a:pPr algn="r"/>
              <a:r>
                <a:rPr lang="en-US" sz="1800" i="0" dirty="0">
                  <a:solidFill>
                    <a:schemeClr val="bg1"/>
                  </a:solidFill>
                  <a:latin typeface="+mj-lt"/>
                </a:rPr>
                <a:t>-This is a quote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3E9315-6887-5D4C-A199-DC0F96BB8FAD}"/>
              </a:ext>
            </a:extLst>
          </p:cNvPr>
          <p:cNvGrpSpPr/>
          <p:nvPr userDrawn="1"/>
        </p:nvGrpSpPr>
        <p:grpSpPr>
          <a:xfrm>
            <a:off x="600117" y="1972937"/>
            <a:ext cx="2858396" cy="1064776"/>
            <a:chOff x="4603315" y="701458"/>
            <a:chExt cx="2858396" cy="106477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1C2522-4F7A-A64B-808A-73C795F43A5C}"/>
                </a:ext>
              </a:extLst>
            </p:cNvPr>
            <p:cNvSpPr txBox="1"/>
            <p:nvPr userDrawn="1"/>
          </p:nvSpPr>
          <p:spPr>
            <a:xfrm>
              <a:off x="4603315" y="701458"/>
              <a:ext cx="2461364" cy="1064776"/>
            </a:xfrm>
            <a:prstGeom prst="roundRect">
              <a:avLst>
                <a:gd name="adj" fmla="val 9421"/>
              </a:avLst>
            </a:prstGeom>
            <a:solidFill>
              <a:schemeClr val="accent1"/>
            </a:solidFill>
          </p:spPr>
          <p:txBody>
            <a:bodyPr wrap="square" lIns="182880" tIns="182880" rIns="182880" bIns="18288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</a:t>
              </a:r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58FCD4A-1A47-4B4E-8237-E34CE007CE88}"/>
                </a:ext>
              </a:extLst>
            </p:cNvPr>
            <p:cNvSpPr/>
            <p:nvPr userDrawn="1"/>
          </p:nvSpPr>
          <p:spPr>
            <a:xfrm rot="5400000">
              <a:off x="7007479" y="585675"/>
              <a:ext cx="338449" cy="570015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DC3B96-92A3-3542-93F7-327056D74162}"/>
              </a:ext>
            </a:extLst>
          </p:cNvPr>
          <p:cNvGrpSpPr/>
          <p:nvPr userDrawn="1"/>
        </p:nvGrpSpPr>
        <p:grpSpPr>
          <a:xfrm>
            <a:off x="226923" y="3522972"/>
            <a:ext cx="2896907" cy="1233307"/>
            <a:chOff x="219665" y="3591624"/>
            <a:chExt cx="2896907" cy="1233307"/>
          </a:xfrm>
        </p:grpSpPr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F783FDC8-2BC1-3142-A1A1-D8CF5F2E69C3}"/>
                </a:ext>
              </a:extLst>
            </p:cNvPr>
            <p:cNvSpPr/>
            <p:nvPr userDrawn="1"/>
          </p:nvSpPr>
          <p:spPr>
            <a:xfrm rot="16200000">
              <a:off x="335448" y="4370699"/>
              <a:ext cx="338449" cy="570015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EB6CF1-172B-BB40-9B82-6A7EEF0B6F36}"/>
                </a:ext>
              </a:extLst>
            </p:cNvPr>
            <p:cNvSpPr txBox="1"/>
            <p:nvPr userDrawn="1"/>
          </p:nvSpPr>
          <p:spPr>
            <a:xfrm>
              <a:off x="642464" y="3591624"/>
              <a:ext cx="2474108" cy="1231106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lIns="182880" tIns="182880" rIns="182880" bIns="182880" rtlCol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Use for definitions, call outs, factoids, on-screen instructions, etc. Box will be reshaped to fit text.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913FF6-1DA4-CE4A-BB85-30C56A8FB5D1}"/>
              </a:ext>
            </a:extLst>
          </p:cNvPr>
          <p:cNvGrpSpPr/>
          <p:nvPr userDrawn="1"/>
        </p:nvGrpSpPr>
        <p:grpSpPr>
          <a:xfrm>
            <a:off x="8044087" y="5238529"/>
            <a:ext cx="3796803" cy="1140491"/>
            <a:chOff x="8025799" y="4479577"/>
            <a:chExt cx="3796803" cy="1140491"/>
          </a:xfrm>
        </p:grpSpPr>
        <p:sp>
          <p:nvSpPr>
            <p:cNvPr id="42" name="Round Same Side Corner Rectangle 41">
              <a:extLst>
                <a:ext uri="{FF2B5EF4-FFF2-40B4-BE49-F238E27FC236}">
                  <a16:creationId xmlns:a16="http://schemas.microsoft.com/office/drawing/2014/main" id="{08A12AE7-3ADB-2A41-95A6-3CC0C35956B6}"/>
                </a:ext>
              </a:extLst>
            </p:cNvPr>
            <p:cNvSpPr/>
            <p:nvPr userDrawn="1"/>
          </p:nvSpPr>
          <p:spPr>
            <a:xfrm rot="16200000">
              <a:off x="8156827" y="4391999"/>
              <a:ext cx="496231" cy="758287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AF21CF-AB07-3E43-909B-A465B706AA31}"/>
                </a:ext>
              </a:extLst>
            </p:cNvPr>
            <p:cNvSpPr txBox="1"/>
            <p:nvPr userDrawn="1"/>
          </p:nvSpPr>
          <p:spPr>
            <a:xfrm>
              <a:off x="8579737" y="4523026"/>
              <a:ext cx="3242865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61F131-28FC-7144-93B9-63CC3B71530D}"/>
                </a:ext>
              </a:extLst>
            </p:cNvPr>
            <p:cNvSpPr txBox="1"/>
            <p:nvPr userDrawn="1"/>
          </p:nvSpPr>
          <p:spPr>
            <a:xfrm>
              <a:off x="8135853" y="4479577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A3B651-6C7D-0446-B29A-B8A348209397}"/>
              </a:ext>
            </a:extLst>
          </p:cNvPr>
          <p:cNvGrpSpPr/>
          <p:nvPr userDrawn="1"/>
        </p:nvGrpSpPr>
        <p:grpSpPr>
          <a:xfrm>
            <a:off x="8003158" y="1874016"/>
            <a:ext cx="3796834" cy="1140492"/>
            <a:chOff x="2743198" y="742708"/>
            <a:chExt cx="3796834" cy="1140492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sp>
          <p:nvSpPr>
            <p:cNvPr id="46" name="Round Same Side Corner Rectangle 45">
              <a:extLst>
                <a:ext uri="{FF2B5EF4-FFF2-40B4-BE49-F238E27FC236}">
                  <a16:creationId xmlns:a16="http://schemas.microsoft.com/office/drawing/2014/main" id="{0ABDCABD-5599-FA48-969A-E6B2E5AC06C4}"/>
                </a:ext>
              </a:extLst>
            </p:cNvPr>
            <p:cNvSpPr/>
            <p:nvPr userDrawn="1"/>
          </p:nvSpPr>
          <p:spPr>
            <a:xfrm rot="16200000">
              <a:off x="2874226" y="655130"/>
              <a:ext cx="496231" cy="758287"/>
            </a:xfrm>
            <a:prstGeom prst="round2Same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F47179-C3C1-BF45-9E47-0E208BD0D4D7}"/>
                </a:ext>
              </a:extLst>
            </p:cNvPr>
            <p:cNvSpPr txBox="1"/>
            <p:nvPr userDrawn="1"/>
          </p:nvSpPr>
          <p:spPr>
            <a:xfrm>
              <a:off x="3297136" y="786158"/>
              <a:ext cx="3242896" cy="1097042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 sit </a:t>
              </a:r>
              <a:r>
                <a:rPr lang="en-US" sz="1400" dirty="0" err="1">
                  <a:solidFill>
                    <a:schemeClr val="tx1"/>
                  </a:solidFill>
                </a:rPr>
                <a:t>amet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465900-03E0-614E-8E4E-9F31F1415022}"/>
                </a:ext>
              </a:extLst>
            </p:cNvPr>
            <p:cNvSpPr txBox="1"/>
            <p:nvPr userDrawn="1"/>
          </p:nvSpPr>
          <p:spPr>
            <a:xfrm>
              <a:off x="2879384" y="742708"/>
              <a:ext cx="317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!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B0932D-E973-6140-892E-FC06496F3963}"/>
              </a:ext>
            </a:extLst>
          </p:cNvPr>
          <p:cNvGrpSpPr/>
          <p:nvPr userDrawn="1"/>
        </p:nvGrpSpPr>
        <p:grpSpPr>
          <a:xfrm>
            <a:off x="8610536" y="3510256"/>
            <a:ext cx="3223650" cy="1322903"/>
            <a:chOff x="8423329" y="5344015"/>
            <a:chExt cx="3223650" cy="1322903"/>
          </a:xfrm>
          <a:effectLst>
            <a:outerShdw blurRad="152400" dist="50800" dir="3600000" sx="97000" sy="97000" algn="ctr" rotWithShape="0">
              <a:srgbClr val="000000">
                <a:alpha val="28000"/>
              </a:srgb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08BAE6-5120-6548-ADFF-4991A6B8089F}"/>
                </a:ext>
              </a:extLst>
            </p:cNvPr>
            <p:cNvGrpSpPr/>
            <p:nvPr userDrawn="1"/>
          </p:nvGrpSpPr>
          <p:grpSpPr>
            <a:xfrm>
              <a:off x="10908293" y="5344015"/>
              <a:ext cx="738686" cy="496231"/>
              <a:chOff x="10908293" y="5344015"/>
              <a:chExt cx="738686" cy="496231"/>
            </a:xfrm>
          </p:grpSpPr>
          <p:sp>
            <p:nvSpPr>
              <p:cNvPr id="52" name="Round Same Side Corner Rectangle 51">
                <a:extLst>
                  <a:ext uri="{FF2B5EF4-FFF2-40B4-BE49-F238E27FC236}">
                    <a16:creationId xmlns:a16="http://schemas.microsoft.com/office/drawing/2014/main" id="{10ECF463-5332-A04C-85DA-EDC5577E36A6}"/>
                  </a:ext>
                </a:extLst>
              </p:cNvPr>
              <p:cNvSpPr/>
              <p:nvPr userDrawn="1"/>
            </p:nvSpPr>
            <p:spPr>
              <a:xfrm rot="5400000">
                <a:off x="11029520" y="5222788"/>
                <a:ext cx="496231" cy="738686"/>
              </a:xfrm>
              <a:prstGeom prst="round2Same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ight Arrow 52">
                <a:extLst>
                  <a:ext uri="{FF2B5EF4-FFF2-40B4-BE49-F238E27FC236}">
                    <a16:creationId xmlns:a16="http://schemas.microsoft.com/office/drawing/2014/main" id="{5872BD5A-D430-594B-B4E0-BE35493356AC}"/>
                  </a:ext>
                </a:extLst>
              </p:cNvPr>
              <p:cNvSpPr/>
              <p:nvPr userDrawn="1"/>
            </p:nvSpPr>
            <p:spPr>
              <a:xfrm>
                <a:off x="11194947" y="5452647"/>
                <a:ext cx="356460" cy="278969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54E5EB-D0FC-814F-9DEB-4727B7D218A2}"/>
                </a:ext>
              </a:extLst>
            </p:cNvPr>
            <p:cNvSpPr txBox="1"/>
            <p:nvPr userDrawn="1"/>
          </p:nvSpPr>
          <p:spPr>
            <a:xfrm>
              <a:off x="8423329" y="5344015"/>
              <a:ext cx="2676044" cy="1322903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accent3"/>
              </a:solidFill>
            </a:ln>
          </p:spPr>
          <p:txBody>
            <a:bodyPr wrap="square" tIns="914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call outs, factoids, on-screen instructions, etc. Box will be reshaped to fit text. Lorem ipsum dolor. fad </a:t>
              </a:r>
              <a:r>
                <a:rPr lang="en-US" sz="1400" dirty="0" err="1">
                  <a:solidFill>
                    <a:schemeClr val="tx1"/>
                  </a:solidFill>
                </a:rPr>
                <a:t>fdaf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err="1">
                  <a:solidFill>
                    <a:schemeClr val="tx1"/>
                  </a:solidFill>
                </a:rPr>
                <a:t>asdfadfasdfa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03D679-FB97-5E43-922E-FCD1A1A6D6CC}"/>
              </a:ext>
            </a:extLst>
          </p:cNvPr>
          <p:cNvGrpSpPr/>
          <p:nvPr userDrawn="1"/>
        </p:nvGrpSpPr>
        <p:grpSpPr>
          <a:xfrm>
            <a:off x="3867636" y="1936632"/>
            <a:ext cx="3793255" cy="2273206"/>
            <a:chOff x="4204448" y="2845164"/>
            <a:chExt cx="3275887" cy="227320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349B9B-522C-7348-AC74-9DEFC129D175}"/>
                </a:ext>
              </a:extLst>
            </p:cNvPr>
            <p:cNvSpPr txBox="1"/>
            <p:nvPr userDrawn="1"/>
          </p:nvSpPr>
          <p:spPr>
            <a:xfrm>
              <a:off x="4220861" y="2859754"/>
              <a:ext cx="3242865" cy="2258616"/>
            </a:xfrm>
            <a:prstGeom prst="roundRect">
              <a:avLst>
                <a:gd name="adj" fmla="val 8555"/>
              </a:avLst>
            </a:prstGeom>
            <a:solidFill>
              <a:schemeClr val="bg1"/>
            </a:solidFill>
            <a:ln w="22225">
              <a:solidFill>
                <a:schemeClr val="bg1"/>
              </a:solidFill>
            </a:ln>
          </p:spPr>
          <p:txBody>
            <a:bodyPr wrap="square" tIns="54864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Use for definitions, call outs, factoids, on-screen instructions, etc. Reshape surrounding box to fit the text box.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i="0" dirty="0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0" dirty="0">
                  <a:solidFill>
                    <a:schemeClr val="tx1"/>
                  </a:solidFill>
                </a:rPr>
                <a:t>Lorem ipsum dolor sit </a:t>
              </a:r>
              <a:r>
                <a:rPr lang="en-US" sz="1400" i="0" dirty="0" err="1">
                  <a:solidFill>
                    <a:schemeClr val="tx1"/>
                  </a:solidFill>
                </a:rPr>
                <a:t>amet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consectetuer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adipiscing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elit</a:t>
              </a:r>
              <a:r>
                <a:rPr lang="en-US" sz="1400" i="0" dirty="0">
                  <a:solidFill>
                    <a:schemeClr val="tx1"/>
                  </a:solidFill>
                </a:rPr>
                <a:t>, </a:t>
              </a:r>
              <a:r>
                <a:rPr lang="en-US" sz="1400" i="0" dirty="0" err="1">
                  <a:solidFill>
                    <a:schemeClr val="tx1"/>
                  </a:solidFill>
                </a:rPr>
                <a:t>sed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diam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nonummy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nibh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euismod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tincidunt</a:t>
              </a:r>
              <a:r>
                <a:rPr lang="en-US" sz="1400" i="0" dirty="0">
                  <a:solidFill>
                    <a:schemeClr val="tx1"/>
                  </a:solidFill>
                </a:rPr>
                <a:t> </a:t>
              </a:r>
              <a:r>
                <a:rPr lang="en-US" sz="1400" i="0" dirty="0" err="1">
                  <a:solidFill>
                    <a:schemeClr val="tx1"/>
                  </a:solidFill>
                </a:rPr>
                <a:t>ut</a:t>
              </a:r>
              <a:r>
                <a:rPr lang="en-US" sz="1400" i="1" dirty="0" err="1">
                  <a:solidFill>
                    <a:schemeClr val="tx1"/>
                  </a:solidFill>
                </a:rPr>
                <a:t>.</a:t>
              </a:r>
              <a:endParaRPr 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 Same Side Corner Rectangle 55">
              <a:extLst>
                <a:ext uri="{FF2B5EF4-FFF2-40B4-BE49-F238E27FC236}">
                  <a16:creationId xmlns:a16="http://schemas.microsoft.com/office/drawing/2014/main" id="{6C7F0C97-25CA-A947-AAAE-30C2CA0757B1}"/>
                </a:ext>
              </a:extLst>
            </p:cNvPr>
            <p:cNvSpPr/>
            <p:nvPr userDrawn="1"/>
          </p:nvSpPr>
          <p:spPr>
            <a:xfrm>
              <a:off x="4204448" y="2845164"/>
              <a:ext cx="3275887" cy="499533"/>
            </a:xfrm>
            <a:prstGeom prst="round2SameRect">
              <a:avLst>
                <a:gd name="adj1" fmla="val 9634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ED50B5-1684-7643-AC81-92718DBB3FD9}"/>
                </a:ext>
              </a:extLst>
            </p:cNvPr>
            <p:cNvSpPr txBox="1"/>
            <p:nvPr userDrawn="1"/>
          </p:nvSpPr>
          <p:spPr>
            <a:xfrm>
              <a:off x="4259577" y="2875572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chemeClr val="bg1"/>
                  </a:solidFill>
                </a:rPr>
                <a:t>Heading</a:t>
              </a:r>
            </a:p>
          </p:txBody>
        </p:sp>
      </p:grpSp>
      <p:sp>
        <p:nvSpPr>
          <p:cNvPr id="59" name="Title Placeholder 1">
            <a:extLst>
              <a:ext uri="{FF2B5EF4-FFF2-40B4-BE49-F238E27FC236}">
                <a16:creationId xmlns:a16="http://schemas.microsoft.com/office/drawing/2014/main" id="{E02185D7-30E0-E34D-B1ED-A4A03DFE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32" y="140168"/>
            <a:ext cx="11254683" cy="486287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rmAutofit/>
          </a:bodyPr>
          <a:lstStyle>
            <a:lvl1pPr>
              <a:defRPr sz="3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70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713" y="1597794"/>
            <a:ext cx="10711543" cy="46201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73893-3AA6-5049-ADB8-59963363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230654"/>
            <a:ext cx="107195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6901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58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6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0" i="0" kern="1200" cap="none" spc="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FFFF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◦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alibri" panose="020F0502020204030204" pitchFamily="34" charset="0"/>
        <a:buChar char="−"/>
        <a:defRPr sz="1400" b="0" i="0" kern="1200">
          <a:solidFill>
            <a:schemeClr val="tx1"/>
          </a:solidFill>
          <a:latin typeface="Arial Regular"/>
          <a:ea typeface="+mn-ea"/>
          <a:cs typeface="Calibri" panose="020F050202020403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D80C07-2BB3-7141-92B0-E9DA704A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05" y="4999068"/>
            <a:ext cx="10433787" cy="461665"/>
          </a:xfrm>
        </p:spPr>
        <p:txBody>
          <a:bodyPr/>
          <a:lstStyle/>
          <a:p>
            <a:r>
              <a:rPr lang="en-US" dirty="0"/>
              <a:t>Techniques for Turn-Based Games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473EA-B965-6B4C-8F03-AE365992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24" y="1526826"/>
            <a:ext cx="10719547" cy="791967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Playing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1072855-A749-47F6-A57A-D2F250C9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440243"/>
            <a:ext cx="8942660" cy="22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3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93BE481-E428-4D84-BC75-AF758800FB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Game-Playing</a:t>
            </a:r>
            <a:br>
              <a:rPr lang="en-US" dirty="0">
                <a:ea typeface="+mj-ea"/>
              </a:rPr>
            </a:br>
            <a:r>
              <a:rPr lang="en-US" sz="3200" b="0" dirty="0"/>
              <a:t>Minimax Issue Mitigation</a:t>
            </a:r>
            <a:endParaRPr lang="en-US" sz="3200" b="0" u="sng" dirty="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8EFC0AD4-0F4D-44AB-B62F-ED1A55BDE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3937" y="1320801"/>
            <a:ext cx="4321126" cy="62757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u="sng" dirty="0">
                <a:ea typeface="ＭＳ Ｐゴシック" panose="020B0600070205080204" pitchFamily="34" charset="-128"/>
              </a:rPr>
              <a:t>Player Order Logic (Forfeit Example)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We can incorporate the loss of a move by a player:</a:t>
            </a:r>
          </a:p>
        </p:txBody>
      </p:sp>
      <p:pic>
        <p:nvPicPr>
          <p:cNvPr id="143363" name="Picture 9" descr="MCj03192580000[1]">
            <a:extLst>
              <a:ext uri="{FF2B5EF4-FFF2-40B4-BE49-F238E27FC236}">
                <a16:creationId xmlns:a16="http://schemas.microsoft.com/office/drawing/2014/main" id="{82806E39-EC13-4185-B10D-644EBA9E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734" y="4423113"/>
            <a:ext cx="18510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64" name="Picture 12" descr="MCDD00929_0000[1]">
            <a:extLst>
              <a:ext uri="{FF2B5EF4-FFF2-40B4-BE49-F238E27FC236}">
                <a16:creationId xmlns:a16="http://schemas.microsoft.com/office/drawing/2014/main" id="{E57E7B4E-AED0-4355-BE59-3694A5A1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821" y="1270000"/>
            <a:ext cx="267493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BEA3ACF-567C-424A-82FA-F436EE514745}"/>
              </a:ext>
            </a:extLst>
          </p:cNvPr>
          <p:cNvSpPr txBox="1">
            <a:spLocks noChangeArrowheads="1"/>
          </p:cNvSpPr>
          <p:nvPr/>
        </p:nvSpPr>
        <p:spPr>
          <a:xfrm>
            <a:off x="2400437" y="2040597"/>
            <a:ext cx="4341066" cy="113244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get_next_player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(player,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game_state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if (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game_state.has_valid_move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(-player)):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-player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    return player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939F0D-C308-4E19-A66E-5A81475A3684}"/>
              </a:ext>
            </a:extLst>
          </p:cNvPr>
          <p:cNvSpPr txBox="1">
            <a:spLocks noChangeArrowheads="1"/>
          </p:cNvSpPr>
          <p:nvPr/>
        </p:nvSpPr>
        <p:spPr>
          <a:xfrm>
            <a:off x="1983937" y="3260641"/>
            <a:ext cx="4799428" cy="62757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This allows Minimax to correctly consider forfeited moves.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(Note that this assumes </a:t>
            </a:r>
            <a:r>
              <a:rPr lang="ja-JP" altLang="en-US" sz="1600" dirty="0">
                <a:ea typeface="ＭＳ Ｐゴシック" panose="020B0600070205080204" pitchFamily="34" charset="-128"/>
              </a:rPr>
              <a:t>“</a:t>
            </a:r>
            <a:r>
              <a:rPr lang="en-US" altLang="ja-JP" sz="1600" dirty="0">
                <a:ea typeface="ＭＳ Ｐゴシック" panose="020B0600070205080204" pitchFamily="34" charset="-128"/>
              </a:rPr>
              <a:t>player</a:t>
            </a:r>
            <a:r>
              <a:rPr lang="ja-JP" altLang="en-US" sz="1600" dirty="0">
                <a:ea typeface="ＭＳ Ｐゴシック" panose="020B0600070205080204" pitchFamily="34" charset="-128"/>
              </a:rPr>
              <a:t>”</a:t>
            </a:r>
            <a:r>
              <a:rPr lang="en-US" altLang="ja-JP" sz="1600" dirty="0">
                <a:ea typeface="ＭＳ Ｐゴシック" panose="020B0600070205080204" pitchFamily="34" charset="-128"/>
              </a:rPr>
              <a:t> is a number.)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4B62080-946C-4B68-907B-E489E6CD9117}"/>
              </a:ext>
            </a:extLst>
          </p:cNvPr>
          <p:cNvSpPr txBox="1">
            <a:spLocks noChangeArrowheads="1"/>
          </p:cNvSpPr>
          <p:nvPr/>
        </p:nvSpPr>
        <p:spPr>
          <a:xfrm>
            <a:off x="1983937" y="5987020"/>
            <a:ext cx="5943954" cy="4463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This limits time but requires guesswork using a heuristic evaluation.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FA63361-8ABE-4BAE-BA55-CF6120E40279}"/>
              </a:ext>
            </a:extLst>
          </p:cNvPr>
          <p:cNvSpPr txBox="1">
            <a:spLocks noChangeArrowheads="1"/>
          </p:cNvSpPr>
          <p:nvPr/>
        </p:nvSpPr>
        <p:spPr>
          <a:xfrm>
            <a:off x="2012440" y="4077203"/>
            <a:ext cx="6362700" cy="64719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u="sng" dirty="0">
                <a:ea typeface="ＭＳ Ｐゴシック" panose="020B0600070205080204" pitchFamily="34" charset="-128"/>
              </a:rPr>
              <a:t>Depth Limit Check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We can prevent Minimax from running forever by providing a cutoff depth: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5C0813E-1DF7-4726-A68E-B2FF617AA3FC}"/>
              </a:ext>
            </a:extLst>
          </p:cNvPr>
          <p:cNvSpPr txBox="1">
            <a:spLocks noChangeArrowheads="1"/>
          </p:cNvSpPr>
          <p:nvPr/>
        </p:nvSpPr>
        <p:spPr>
          <a:xfrm>
            <a:off x="2400437" y="4803943"/>
            <a:ext cx="4341066" cy="113098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0" rIns="45720" bIns="9144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if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newState.is_terminal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200" b="1" dirty="0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|| depth == </a:t>
            </a:r>
            <a:r>
              <a:rPr lang="en-US" altLang="en-US" sz="1200" b="1" dirty="0" err="1">
                <a:solidFill>
                  <a:srgbClr val="00FF0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depth_limit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move.rank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 = evaluate(</a:t>
            </a:r>
            <a:r>
              <a:rPr lang="en-US" altLang="en-US" sz="1200" dirty="0" err="1">
                <a:latin typeface="Consolas" panose="020B0609020204030204" pitchFamily="49" charset="0"/>
                <a:ea typeface="ＭＳ Ｐゴシック" panose="020B0600070205080204" pitchFamily="34" charset="-128"/>
              </a:rPr>
              <a:t>new_state</a:t>
            </a:r>
            <a:r>
              <a:rPr lang="en-US" altLang="en-US" sz="1200" dirty="0"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7" grpId="0" build="p" animBg="1"/>
      <p:bldP spid="8" grpId="0" build="p"/>
      <p:bldP spid="9" grpId="0" build="p"/>
      <p:bldP spid="10" grpId="0" build="p"/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D3FE-5CC5-0946-9A84-624856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4" y="2942906"/>
            <a:ext cx="11935691" cy="803934"/>
          </a:xfrm>
        </p:spPr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939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B385FC1-098C-43FB-8189-B52AE310EDC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4938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Multiplayer Games</a:t>
            </a:r>
            <a:br>
              <a:rPr lang="en-US" dirty="0"/>
            </a:br>
            <a:r>
              <a:rPr lang="en-US" sz="3200" b="0" dirty="0"/>
              <a:t>Overview</a:t>
            </a:r>
            <a:endParaRPr lang="en-US" sz="3200" b="0" u="sng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938630E-8AF0-467F-A925-371BE8D00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404" y="1404938"/>
            <a:ext cx="10643191" cy="51990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  <a:defRPr/>
            </a:pPr>
            <a:r>
              <a:rPr lang="en-US" sz="2200" dirty="0"/>
              <a:t>We cannot apply standard search techniques to multiplayer games because we do not exclusively control the state of the problem (game). </a:t>
            </a:r>
            <a:r>
              <a:rPr lang="en-US" sz="2200" b="1" dirty="0">
                <a:solidFill>
                  <a:srgbClr val="00FF00"/>
                </a:solidFill>
              </a:rPr>
              <a:t>Game playing</a:t>
            </a:r>
            <a:r>
              <a:rPr lang="en-US" sz="2200" dirty="0"/>
              <a:t> techniques let us predict the actions of other agents.</a:t>
            </a:r>
            <a:endParaRPr lang="en-US" sz="2200" u="sng" dirty="0"/>
          </a:p>
          <a:p>
            <a:pPr marL="0" indent="0" algn="just">
              <a:lnSpc>
                <a:spcPct val="120000"/>
              </a:lnSpc>
              <a:buNone/>
              <a:defRPr/>
            </a:pPr>
            <a:r>
              <a:rPr lang="en-US" sz="2200" dirty="0"/>
              <a:t>Multiplayer games come in two main variants: </a:t>
            </a:r>
            <a:r>
              <a:rPr lang="en-US" sz="2200" b="1" dirty="0">
                <a:solidFill>
                  <a:srgbClr val="00FF00"/>
                </a:solidFill>
              </a:rPr>
              <a:t>symmetric</a:t>
            </a:r>
            <a:r>
              <a:rPr lang="en-US" sz="2200" dirty="0"/>
              <a:t> games (players have the same abilities) and </a:t>
            </a:r>
            <a:r>
              <a:rPr lang="en-US" sz="2200" b="1" dirty="0">
                <a:solidFill>
                  <a:srgbClr val="00FF00"/>
                </a:solidFill>
              </a:rPr>
              <a:t>asymmetric</a:t>
            </a:r>
            <a:r>
              <a:rPr lang="en-US" sz="2200" dirty="0"/>
              <a:t> games (players have different abilities.)</a:t>
            </a:r>
          </a:p>
          <a:p>
            <a:pPr marL="0" indent="0" algn="just">
              <a:lnSpc>
                <a:spcPct val="120000"/>
              </a:lnSpc>
              <a:buNone/>
              <a:defRPr/>
            </a:pPr>
            <a:endParaRPr lang="en-US" sz="2200" u="sng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200" u="sng" dirty="0"/>
              <a:t>Examples of Symmetric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Real-Time:	Doom, Warcraft (Original)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Turn-Based:	Go, Settlers, Poker, Magic, Civilization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2200" u="sng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sz="2200" u="sng" dirty="0"/>
              <a:t>Examples of Asymmetric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Real-Time:	StarCraft, </a:t>
            </a:r>
            <a:r>
              <a:rPr lang="en-US" sz="2200" dirty="0" err="1"/>
              <a:t>GoldenEye</a:t>
            </a:r>
            <a:r>
              <a:rPr lang="en-US" sz="2200" dirty="0"/>
              <a:t>, Street Fighter II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 Turn-Based:	Final Fantasy, Civilization III</a:t>
            </a:r>
          </a:p>
        </p:txBody>
      </p:sp>
      <p:pic>
        <p:nvPicPr>
          <p:cNvPr id="13316" name="Picture 5" descr="MCj01539000000[1]">
            <a:extLst>
              <a:ext uri="{FF2B5EF4-FFF2-40B4-BE49-F238E27FC236}">
                <a16:creationId xmlns:a16="http://schemas.microsoft.com/office/drawing/2014/main" id="{94D90962-E897-47A5-BE21-6D65E9D9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420" y="4205127"/>
            <a:ext cx="3076576" cy="205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8EF0C09-9D45-4B9B-99BC-9DA212C307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134938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Data Structures</a:t>
            </a:r>
            <a:endParaRPr lang="en-US" sz="3200" b="0" u="sng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4D5DD59-1B4C-4167-BCD4-C1970582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23915"/>
            <a:ext cx="7543800" cy="499959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Turn-based game playing is a well-defined problem. It has:</a:t>
            </a: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An initial state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set of goal states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set of reachable states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1+ Operators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b="1" i="1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dirty="0"/>
              <a:t>Because of this, we can approach it using search techniques.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u="sng" dirty="0"/>
              <a:t>We’ll need a few data structures and functions to play games: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Game state class (contains information about pieces, cards, players, etc)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Move class (represents a single move by a player in a game)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Terminal function (tells us when the game is over)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Evaluation function (tells of the value of the game’s state)</a:t>
            </a:r>
          </a:p>
        </p:txBody>
      </p:sp>
      <p:pic>
        <p:nvPicPr>
          <p:cNvPr id="14340" name="Picture 6" descr="MCj01107320000[1]">
            <a:extLst>
              <a:ext uri="{FF2B5EF4-FFF2-40B4-BE49-F238E27FC236}">
                <a16:creationId xmlns:a16="http://schemas.microsoft.com/office/drawing/2014/main" id="{32F5323D-6267-4155-A64D-F2FB53B0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372" y="1452785"/>
            <a:ext cx="2968772" cy="296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CFC204C-3CFE-4023-9343-2286015538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The Greedy Method</a:t>
            </a:r>
            <a:endParaRPr lang="en-US" sz="3200" b="0" u="sng"/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8382070-D71F-467A-A1FF-6D4144A46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7280" y="1404937"/>
            <a:ext cx="9186642" cy="52233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00FF00"/>
                </a:solidFill>
              </a:rPr>
              <a:t>Greedy Method</a:t>
            </a:r>
            <a:r>
              <a:rPr lang="en-US" sz="1800" dirty="0"/>
              <a:t> picks the move that yields the most immediately valuable game state.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E79089-7547-42AC-91E2-AE13DF77D1AE}"/>
              </a:ext>
            </a:extLst>
          </p:cNvPr>
          <p:cNvSpPr txBox="1">
            <a:spLocks noChangeArrowheads="1"/>
          </p:cNvSpPr>
          <p:nvPr/>
        </p:nvSpPr>
        <p:spPr>
          <a:xfrm>
            <a:off x="1636776" y="1872535"/>
            <a:ext cx="7767828" cy="455112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SzPct val="100000"/>
              <a:buFont typeface="Tw Cen MT" panose="020B0602020104020603" pitchFamily="34" charset="0"/>
              <a:buChar char=" "/>
              <a:defRPr sz="36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 sz="32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◦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 3" pitchFamily="18" charset="2"/>
              <a:buChar char="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Calibri" panose="020F0502020204030204" pitchFamily="34" charset="0"/>
              <a:buChar char="−"/>
              <a:defRPr sz="2400" b="0" i="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Calibri" panose="020F0502020204030204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def </a:t>
            </a:r>
            <a:r>
              <a:rPr lang="en-US" sz="1600" dirty="0" err="1">
                <a:latin typeface="Courier New" pitchFamily="49" charset="0"/>
              </a:rPr>
              <a:t>get_move_greedy</a:t>
            </a:r>
            <a:r>
              <a:rPr lang="en-US" sz="1600" dirty="0">
                <a:latin typeface="Courier New" pitchFamily="49" charset="0"/>
              </a:rPr>
              <a:t>(player, 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=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new_state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GameState</a:t>
            </a:r>
            <a:r>
              <a:rPr lang="en-US" sz="1600" dirty="0">
                <a:latin typeface="Courier New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move_list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generate_moves</a:t>
            </a:r>
            <a:r>
              <a:rPr lang="en-US" sz="1600" dirty="0">
                <a:latin typeface="Courier New" pitchFamily="49" charset="0"/>
              </a:rPr>
              <a:t>(player, 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for move in </a:t>
            </a:r>
            <a:r>
              <a:rPr lang="en-US" sz="1600" dirty="0" err="1">
                <a:latin typeface="Courier New" pitchFamily="49" charset="0"/>
              </a:rPr>
              <a:t>move_list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new_state.copy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game_state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new_state.apply</a:t>
            </a:r>
            <a:r>
              <a:rPr lang="en-US" sz="1600" dirty="0">
                <a:latin typeface="Courier New" pitchFamily="49" charset="0"/>
              </a:rPr>
              <a:t>(move)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move.rank</a:t>
            </a:r>
            <a:r>
              <a:rPr lang="en-US" sz="1600" dirty="0">
                <a:latin typeface="Courier New" pitchFamily="49" charset="0"/>
              </a:rPr>
              <a:t> = evaluate(</a:t>
            </a:r>
            <a:r>
              <a:rPr lang="en-US" sz="1600" dirty="0" err="1">
                <a:latin typeface="Courier New" pitchFamily="49" charset="0"/>
              </a:rPr>
              <a:t>new_state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if not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or </a:t>
            </a:r>
            <a:r>
              <a:rPr lang="en-US" sz="1600" dirty="0" err="1">
                <a:latin typeface="Courier New" pitchFamily="49" charset="0"/>
              </a:rPr>
              <a:t>move.rank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IsBetterThan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best_move.rank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 = move;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urier New" pitchFamily="49" charset="0"/>
              </a:rPr>
              <a:t>  return </a:t>
            </a:r>
            <a:r>
              <a:rPr lang="en-US" sz="1600" dirty="0" err="1">
                <a:latin typeface="Courier New" pitchFamily="49" charset="0"/>
              </a:rPr>
              <a:t>best_move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pic>
        <p:nvPicPr>
          <p:cNvPr id="15365" name="Picture 6" descr="MCj02408050000[1]">
            <a:extLst>
              <a:ext uri="{FF2B5EF4-FFF2-40B4-BE49-F238E27FC236}">
                <a16:creationId xmlns:a16="http://schemas.microsoft.com/office/drawing/2014/main" id="{059ED2E9-757A-485A-A20D-9FBB7188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066" y="1781134"/>
            <a:ext cx="3013075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 descr="MCBD07032_0000[1]">
            <a:extLst>
              <a:ext uri="{FF2B5EF4-FFF2-40B4-BE49-F238E27FC236}">
                <a16:creationId xmlns:a16="http://schemas.microsoft.com/office/drawing/2014/main" id="{F4368863-8ADD-42BB-A352-1301F7D6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02" y="4141748"/>
            <a:ext cx="2192337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FBFC9AE2-4530-4DA3-A3ED-DEDEC86FDB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Greedy Method Analyzed</a:t>
            </a:r>
            <a:endParaRPr lang="en-US" sz="3200" b="0" u="sng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D3303908-123C-42A0-B1A7-D0F9128FC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u="sng" dirty="0"/>
              <a:t>Greedy Method Benefits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Fast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Moderate Memory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Moderate CPU time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u="sng" dirty="0"/>
              <a:t>Greedy Method Drawbacks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Ignores opponent’s reaction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dirty="0"/>
              <a:t> Short sighted</a:t>
            </a:r>
          </a:p>
        </p:txBody>
      </p:sp>
      <p:pic>
        <p:nvPicPr>
          <p:cNvPr id="16388" name="Picture 7" descr="MCj04257860000[1]">
            <a:extLst>
              <a:ext uri="{FF2B5EF4-FFF2-40B4-BE49-F238E27FC236}">
                <a16:creationId xmlns:a16="http://schemas.microsoft.com/office/drawing/2014/main" id="{DF874657-CDEF-46F3-8B2E-DE3C9001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3856039"/>
            <a:ext cx="1981200" cy="262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 descr="MCj03561490000[1]">
            <a:extLst>
              <a:ext uri="{FF2B5EF4-FFF2-40B4-BE49-F238E27FC236}">
                <a16:creationId xmlns:a16="http://schemas.microsoft.com/office/drawing/2014/main" id="{D16B367D-DC3D-4744-8025-8C2499E2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087563"/>
            <a:ext cx="3608388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4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F1C1E7C-6840-46B4-B45A-5CD29C2C9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Prediction in Games</a:t>
            </a:r>
            <a:endParaRPr lang="en-US" u="sng" dirty="0"/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28F5BDE6-11BE-48EB-B83B-75DE90672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1" y="1295400"/>
            <a:ext cx="8518525" cy="3429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Often our predictions about other players are based on our perception of their </a:t>
            </a:r>
            <a:r>
              <a:rPr lang="en-US" sz="2400" b="1" dirty="0">
                <a:solidFill>
                  <a:srgbClr val="00FF00"/>
                </a:solidFill>
              </a:rPr>
              <a:t>rationality</a:t>
            </a:r>
            <a:r>
              <a:rPr lang="en-US" sz="2400" dirty="0"/>
              <a:t> (the degree to which the use reasoning to make decisions.)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u="sng" dirty="0"/>
              <a:t>A perfectly rational agent…</a:t>
            </a: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Assumes that its opponents are perfectly rational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Uses this assumption to make a prediction of behaviors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Makes a reasoned decision based on those predictions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pic>
        <p:nvPicPr>
          <p:cNvPr id="17412" name="Picture 5" descr="C:\Users\Jeremiah Blanchard\AppData\Local\Microsoft\Windows\Temporary Internet Files\Content.IE5\15OSIHYH\MC900441765[1].png">
            <a:extLst>
              <a:ext uri="{FF2B5EF4-FFF2-40B4-BE49-F238E27FC236}">
                <a16:creationId xmlns:a16="http://schemas.microsoft.com/office/drawing/2014/main" id="{39E501C8-862B-4DA6-95FA-7C283E40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560196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 descr="C:\Users\Jeremiah Blanchard\AppData\Local\Microsoft\Windows\Temporary Internet Files\Content.IE5\15OSIHYH\MC900445118[1].wmf">
            <a:extLst>
              <a:ext uri="{FF2B5EF4-FFF2-40B4-BE49-F238E27FC236}">
                <a16:creationId xmlns:a16="http://schemas.microsoft.com/office/drawing/2014/main" id="{4F90B630-93D3-4D18-8C22-7B61FE0D8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4626997"/>
            <a:ext cx="7080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1" descr="C:\Users\Jeremiah Blanchard\AppData\Local\Microsoft\Windows\Temporary Internet Files\Content.IE5\L502ARVZ\MC900434389[1].wmf">
            <a:extLst>
              <a:ext uri="{FF2B5EF4-FFF2-40B4-BE49-F238E27FC236}">
                <a16:creationId xmlns:a16="http://schemas.microsoft.com/office/drawing/2014/main" id="{C7B78A02-53AD-4A28-8F30-B663B21A1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49472"/>
            <a:ext cx="1206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>
            <a:extLst>
              <a:ext uri="{FF2B5EF4-FFF2-40B4-BE49-F238E27FC236}">
                <a16:creationId xmlns:a16="http://schemas.microsoft.com/office/drawing/2014/main" id="{19AAB824-42D8-4D26-AB02-E974B404EFBE}"/>
              </a:ext>
            </a:extLst>
          </p:cNvPr>
          <p:cNvSpPr/>
          <p:nvPr/>
        </p:nvSpPr>
        <p:spPr>
          <a:xfrm>
            <a:off x="621142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294A357-98F3-4392-97B3-639894A20173}"/>
              </a:ext>
            </a:extLst>
          </p:cNvPr>
          <p:cNvSpPr/>
          <p:nvPr/>
        </p:nvSpPr>
        <p:spPr>
          <a:xfrm>
            <a:off x="4640899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DA568BD-4882-49A5-AC9B-8658D570D690}"/>
              </a:ext>
            </a:extLst>
          </p:cNvPr>
          <p:cNvSpPr/>
          <p:nvPr/>
        </p:nvSpPr>
        <p:spPr>
          <a:xfrm>
            <a:off x="4258625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64ED254-B06A-4702-B3E0-D6F9F0ABE8AC}"/>
              </a:ext>
            </a:extLst>
          </p:cNvPr>
          <p:cNvSpPr/>
          <p:nvPr/>
        </p:nvSpPr>
        <p:spPr>
          <a:xfrm>
            <a:off x="5823839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FDFB1CE-7F51-49F0-A0FD-C8019A51DA5C}"/>
              </a:ext>
            </a:extLst>
          </p:cNvPr>
          <p:cNvSpPr/>
          <p:nvPr/>
        </p:nvSpPr>
        <p:spPr>
          <a:xfrm>
            <a:off x="5019820" y="62567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3EEA9D6-BB3B-4AD5-A714-EAE4BF762FA5}"/>
              </a:ext>
            </a:extLst>
          </p:cNvPr>
          <p:cNvSpPr/>
          <p:nvPr/>
        </p:nvSpPr>
        <p:spPr>
          <a:xfrm>
            <a:off x="5408825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394BDA4-83C0-4633-9E13-1AF97480C244}"/>
              </a:ext>
            </a:extLst>
          </p:cNvPr>
          <p:cNvSpPr/>
          <p:nvPr/>
        </p:nvSpPr>
        <p:spPr>
          <a:xfrm>
            <a:off x="387834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43FC3D9-AE66-434B-9A98-05E43824D350}"/>
              </a:ext>
            </a:extLst>
          </p:cNvPr>
          <p:cNvSpPr/>
          <p:nvPr/>
        </p:nvSpPr>
        <p:spPr>
          <a:xfrm>
            <a:off x="3496067" y="625407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913B88E-3B9A-47A8-B574-ADDFBE1B5ACA}"/>
              </a:ext>
            </a:extLst>
          </p:cNvPr>
          <p:cNvSpPr/>
          <p:nvPr/>
        </p:nvSpPr>
        <p:spPr>
          <a:xfrm>
            <a:off x="3119121" y="62567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A5DEF29-C0FE-439C-BA1D-EE5DE953677A}"/>
              </a:ext>
            </a:extLst>
          </p:cNvPr>
          <p:cNvSpPr/>
          <p:nvPr/>
        </p:nvSpPr>
        <p:spPr>
          <a:xfrm>
            <a:off x="2738121" y="6248080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C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F136638-AD64-4058-8A16-B3818FC0A966}"/>
              </a:ext>
            </a:extLst>
          </p:cNvPr>
          <p:cNvSpPr/>
          <p:nvPr/>
        </p:nvSpPr>
        <p:spPr>
          <a:xfrm>
            <a:off x="2323107" y="625155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9094301-958C-4B5B-A018-EF7AF65A8F5C}"/>
              </a:ext>
            </a:extLst>
          </p:cNvPr>
          <p:cNvSpPr/>
          <p:nvPr/>
        </p:nvSpPr>
        <p:spPr>
          <a:xfrm>
            <a:off x="1929765" y="6261293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bg1"/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775F844-B50A-4395-8F79-26C38683711F}"/>
              </a:ext>
            </a:extLst>
          </p:cNvPr>
          <p:cNvSpPr/>
          <p:nvPr/>
        </p:nvSpPr>
        <p:spPr>
          <a:xfrm>
            <a:off x="5648992" y="3689158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748B7D-4C3C-4D1D-9AD4-99CD350195FF}"/>
              </a:ext>
            </a:extLst>
          </p:cNvPr>
          <p:cNvSpPr/>
          <p:nvPr/>
        </p:nvSpPr>
        <p:spPr>
          <a:xfrm>
            <a:off x="4499429" y="368656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B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6D035EE-1C8A-4078-99EB-3D4056C337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46104"/>
            <a:ext cx="8229600" cy="1104954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The Minimax Method</a:t>
            </a:r>
            <a:endParaRPr lang="en-US" sz="3200" b="0" u="sng" dirty="0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2BF833D-4BA2-4813-A1A9-41CDEFAF0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069" y="1205486"/>
            <a:ext cx="10557862" cy="602478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  <a:defRPr/>
            </a:pPr>
            <a:r>
              <a:rPr lang="en-US" sz="1800" dirty="0"/>
              <a:t>The </a:t>
            </a:r>
            <a:r>
              <a:rPr lang="en-US" sz="1800" b="1" dirty="0" err="1">
                <a:solidFill>
                  <a:srgbClr val="00FF00"/>
                </a:solidFill>
              </a:rPr>
              <a:t>Minimax</a:t>
            </a:r>
            <a:r>
              <a:rPr lang="en-US" sz="1800" b="1" dirty="0">
                <a:solidFill>
                  <a:srgbClr val="00FF00"/>
                </a:solidFill>
              </a:rPr>
              <a:t> Method</a:t>
            </a:r>
            <a:r>
              <a:rPr lang="en-US" sz="1800" dirty="0"/>
              <a:t> searches through several levels of moves, assuming the opponent always makes the best move available. It makes use of </a:t>
            </a:r>
            <a:r>
              <a:rPr lang="en-US" sz="1800" b="1" i="1" dirty="0">
                <a:solidFill>
                  <a:srgbClr val="00FF00"/>
                </a:solidFill>
              </a:rPr>
              <a:t>alpha-beta trees</a:t>
            </a:r>
            <a:r>
              <a:rPr lang="en-US" sz="1800" dirty="0"/>
              <a:t>, also known as </a:t>
            </a:r>
            <a:r>
              <a:rPr lang="en-US" sz="1800" b="1" i="1" dirty="0">
                <a:solidFill>
                  <a:srgbClr val="00FF00"/>
                </a:solidFill>
              </a:rPr>
              <a:t>game trees</a:t>
            </a:r>
            <a:r>
              <a:rPr lang="en-US" sz="1800" dirty="0"/>
              <a:t>.</a:t>
            </a:r>
          </a:p>
        </p:txBody>
      </p:sp>
      <p:pic>
        <p:nvPicPr>
          <p:cNvPr id="18436" name="Picture 290" descr="chessboard">
            <a:extLst>
              <a:ext uri="{FF2B5EF4-FFF2-40B4-BE49-F238E27FC236}">
                <a16:creationId xmlns:a16="http://schemas.microsoft.com/office/drawing/2014/main" id="{2B00CBC0-4D5A-458C-8331-A962792C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58" y="2860327"/>
            <a:ext cx="3249386" cy="324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739" name="Line 291">
            <a:extLst>
              <a:ext uri="{FF2B5EF4-FFF2-40B4-BE49-F238E27FC236}">
                <a16:creationId xmlns:a16="http://schemas.microsoft.com/office/drawing/2014/main" id="{8954D545-5FC1-4A87-A868-302114838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2400297"/>
            <a:ext cx="1828800" cy="1295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0" name="Line 292">
            <a:extLst>
              <a:ext uri="{FF2B5EF4-FFF2-40B4-BE49-F238E27FC236}">
                <a16:creationId xmlns:a16="http://schemas.microsoft.com/office/drawing/2014/main" id="{9E248EB2-4863-4C8A-916C-C8461FF5D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2476497"/>
            <a:ext cx="76200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1" name="Line 293">
            <a:extLst>
              <a:ext uri="{FF2B5EF4-FFF2-40B4-BE49-F238E27FC236}">
                <a16:creationId xmlns:a16="http://schemas.microsoft.com/office/drawing/2014/main" id="{B120A1E2-BED8-4348-85DF-3D04BA3017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4863" y="4000497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2" name="Oval 294">
            <a:extLst>
              <a:ext uri="{FF2B5EF4-FFF2-40B4-BE49-F238E27FC236}">
                <a16:creationId xmlns:a16="http://schemas.microsoft.com/office/drawing/2014/main" id="{5A0815B5-8C0D-42BD-8E79-741DFE3A8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4" y="21716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43" name="Line 295">
            <a:extLst>
              <a:ext uri="{FF2B5EF4-FFF2-40B4-BE49-F238E27FC236}">
                <a16:creationId xmlns:a16="http://schemas.microsoft.com/office/drawing/2014/main" id="{0EBE46AD-4B14-4831-8973-0E4A1442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4000496"/>
            <a:ext cx="225584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4" name="Line 296">
            <a:extLst>
              <a:ext uri="{FF2B5EF4-FFF2-40B4-BE49-F238E27FC236}">
                <a16:creationId xmlns:a16="http://schemas.microsoft.com/office/drawing/2014/main" id="{27225335-B6EB-4BE1-9446-219C078196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7863" y="4033835"/>
            <a:ext cx="2286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5" name="Line 297">
            <a:extLst>
              <a:ext uri="{FF2B5EF4-FFF2-40B4-BE49-F238E27FC236}">
                <a16:creationId xmlns:a16="http://schemas.microsoft.com/office/drawing/2014/main" id="{F83130F5-A190-4065-9ECF-D101F6AB0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4000497"/>
            <a:ext cx="228600" cy="1676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6" name="Line 298">
            <a:extLst>
              <a:ext uri="{FF2B5EF4-FFF2-40B4-BE49-F238E27FC236}">
                <a16:creationId xmlns:a16="http://schemas.microsoft.com/office/drawing/2014/main" id="{03C6F0FF-FD54-4CC7-8D4F-67954A30D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3063" y="4033835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7" name="Line 299">
            <a:extLst>
              <a:ext uri="{FF2B5EF4-FFF2-40B4-BE49-F238E27FC236}">
                <a16:creationId xmlns:a16="http://schemas.microsoft.com/office/drawing/2014/main" id="{7E28B428-14F0-42FF-9E48-D70824506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4033835"/>
            <a:ext cx="533400" cy="1752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748" name="Rectangle 300">
            <a:extLst>
              <a:ext uri="{FF2B5EF4-FFF2-40B4-BE49-F238E27FC236}">
                <a16:creationId xmlns:a16="http://schemas.microsoft.com/office/drawing/2014/main" id="{D3448D6D-0B34-49E7-A390-F52434F14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1064" y="3695697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49" name="Rectangle 301">
            <a:extLst>
              <a:ext uri="{FF2B5EF4-FFF2-40B4-BE49-F238E27FC236}">
                <a16:creationId xmlns:a16="http://schemas.microsoft.com/office/drawing/2014/main" id="{A4D8EC3A-4C87-4EC8-83B2-8CE7B35E6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94064" y="3695697"/>
            <a:ext cx="320675" cy="319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50" name="Oval 302">
            <a:extLst>
              <a:ext uri="{FF2B5EF4-FFF2-40B4-BE49-F238E27FC236}">
                <a16:creationId xmlns:a16="http://schemas.microsoft.com/office/drawing/2014/main" id="{EC1F7EB8-5DF3-4500-B8A6-741FB436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8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51" name="Text Box 303">
            <a:extLst>
              <a:ext uri="{FF2B5EF4-FFF2-40B4-BE49-F238E27FC236}">
                <a16:creationId xmlns:a16="http://schemas.microsoft.com/office/drawing/2014/main" id="{ABBD89B8-0626-4CED-92A5-7DA52EBCA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15" y="1791164"/>
            <a:ext cx="999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Max</a:t>
            </a:r>
          </a:p>
        </p:txBody>
      </p:sp>
      <p:sp>
        <p:nvSpPr>
          <p:cNvPr id="104752" name="Text Box 304">
            <a:extLst>
              <a:ext uri="{FF2B5EF4-FFF2-40B4-BE49-F238E27FC236}">
                <a16:creationId xmlns:a16="http://schemas.microsoft.com/office/drawing/2014/main" id="{9B7F8BE0-0C4B-46AC-B22B-C0B4198B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099" y="3269215"/>
            <a:ext cx="10239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Min</a:t>
            </a:r>
          </a:p>
        </p:txBody>
      </p:sp>
      <p:sp>
        <p:nvSpPr>
          <p:cNvPr id="104793" name="Oval 345">
            <a:extLst>
              <a:ext uri="{FF2B5EF4-FFF2-40B4-BE49-F238E27FC236}">
                <a16:creationId xmlns:a16="http://schemas.microsoft.com/office/drawing/2014/main" id="{D3807704-4352-48EB-9464-0BE1BE7D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088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4" name="Oval 346">
            <a:extLst>
              <a:ext uri="{FF2B5EF4-FFF2-40B4-BE49-F238E27FC236}">
                <a16:creationId xmlns:a16="http://schemas.microsoft.com/office/drawing/2014/main" id="{46F20684-F5ED-4561-9DD6-0085902D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5" name="Oval 347">
            <a:extLst>
              <a:ext uri="{FF2B5EF4-FFF2-40B4-BE49-F238E27FC236}">
                <a16:creationId xmlns:a16="http://schemas.microsoft.com/office/drawing/2014/main" id="{FD58B09A-7F26-46A2-8FD8-922B1B88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6" name="Oval 348">
            <a:extLst>
              <a:ext uri="{FF2B5EF4-FFF2-40B4-BE49-F238E27FC236}">
                <a16:creationId xmlns:a16="http://schemas.microsoft.com/office/drawing/2014/main" id="{F9C869BB-DC47-466B-AF34-591DB1D9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7" name="Oval 349">
            <a:extLst>
              <a:ext uri="{FF2B5EF4-FFF2-40B4-BE49-F238E27FC236}">
                <a16:creationId xmlns:a16="http://schemas.microsoft.com/office/drawing/2014/main" id="{B8AD9FBE-329B-4E07-85D6-184D9EFEE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4" y="5676898"/>
            <a:ext cx="320675" cy="320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104798" name="Text Box 350">
            <a:extLst>
              <a:ext uri="{FF2B5EF4-FFF2-40B4-BE49-F238E27FC236}">
                <a16:creationId xmlns:a16="http://schemas.microsoft.com/office/drawing/2014/main" id="{B4FDD6A1-EC1D-4114-8CCB-4ED9BE0E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245" y="5600697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799" name="Text Box 351">
            <a:extLst>
              <a:ext uri="{FF2B5EF4-FFF2-40B4-BE49-F238E27FC236}">
                <a16:creationId xmlns:a16="http://schemas.microsoft.com/office/drawing/2014/main" id="{8B2786DE-1688-4AB2-97D1-0620B63D0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5608636"/>
            <a:ext cx="449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-1</a:t>
            </a:r>
          </a:p>
        </p:txBody>
      </p:sp>
      <p:sp>
        <p:nvSpPr>
          <p:cNvPr id="104800" name="Text Box 352">
            <a:extLst>
              <a:ext uri="{FF2B5EF4-FFF2-40B4-BE49-F238E27FC236}">
                <a16:creationId xmlns:a16="http://schemas.microsoft.com/office/drawing/2014/main" id="{07FFA1D8-D49A-46CB-9995-2CED78BB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36115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01" name="Line 353">
            <a:extLst>
              <a:ext uri="{FF2B5EF4-FFF2-40B4-BE49-F238E27FC236}">
                <a16:creationId xmlns:a16="http://schemas.microsoft.com/office/drawing/2014/main" id="{EF03AD0C-C583-4E46-B52F-BB43B0AD6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8663" y="4076697"/>
            <a:ext cx="228600" cy="15240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802" name="Line 354">
            <a:extLst>
              <a:ext uri="{FF2B5EF4-FFF2-40B4-BE49-F238E27FC236}">
                <a16:creationId xmlns:a16="http://schemas.microsoft.com/office/drawing/2014/main" id="{7CC836D6-E82F-4C67-877B-31798E10A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46463" y="4076697"/>
            <a:ext cx="304800" cy="1524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18" name="Group 355">
            <a:extLst>
              <a:ext uri="{FF2B5EF4-FFF2-40B4-BE49-F238E27FC236}">
                <a16:creationId xmlns:a16="http://schemas.microsoft.com/office/drawing/2014/main" id="{8B5C39FB-912E-4F42-9870-AD93E9F53C1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400298"/>
            <a:ext cx="2263775" cy="3830638"/>
            <a:chOff x="1776" y="1632"/>
            <a:chExt cx="1426" cy="2413"/>
          </a:xfrm>
        </p:grpSpPr>
        <p:sp>
          <p:nvSpPr>
            <p:cNvPr id="104804" name="Line 356">
              <a:extLst>
                <a:ext uri="{FF2B5EF4-FFF2-40B4-BE49-F238E27FC236}">
                  <a16:creationId xmlns:a16="http://schemas.microsoft.com/office/drawing/2014/main" id="{53B892EE-94BA-451B-AF82-892D722FB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432" cy="76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5" name="Line 357">
              <a:extLst>
                <a:ext uri="{FF2B5EF4-FFF2-40B4-BE49-F238E27FC236}">
                  <a16:creationId xmlns:a16="http://schemas.microsoft.com/office/drawing/2014/main" id="{DE6D3135-FC5F-452A-9938-BC4993C4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32"/>
              <a:ext cx="1104" cy="81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6" name="Line 358">
              <a:extLst>
                <a:ext uri="{FF2B5EF4-FFF2-40B4-BE49-F238E27FC236}">
                  <a16:creationId xmlns:a16="http://schemas.microsoft.com/office/drawing/2014/main" id="{F07D3E87-319F-4244-B1AE-DB7019306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14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7" name="Line 359">
              <a:extLst>
                <a:ext uri="{FF2B5EF4-FFF2-40B4-BE49-F238E27FC236}">
                  <a16:creationId xmlns:a16="http://schemas.microsoft.com/office/drawing/2014/main" id="{89FA7E74-DEC8-4C53-97C9-0BAE1BC79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40"/>
              <a:ext cx="144" cy="10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8" name="Line 360">
              <a:extLst>
                <a:ext uri="{FF2B5EF4-FFF2-40B4-BE49-F238E27FC236}">
                  <a16:creationId xmlns:a16="http://schemas.microsoft.com/office/drawing/2014/main" id="{2570A02B-5CD9-4EF9-B864-969F4446C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661"/>
              <a:ext cx="144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09" name="Line 361">
              <a:extLst>
                <a:ext uri="{FF2B5EF4-FFF2-40B4-BE49-F238E27FC236}">
                  <a16:creationId xmlns:a16="http://schemas.microsoft.com/office/drawing/2014/main" id="{DD374DEA-37E8-45A9-87AC-0F3024AF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1"/>
              <a:ext cx="144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0" name="Line 362">
              <a:extLst>
                <a:ext uri="{FF2B5EF4-FFF2-40B4-BE49-F238E27FC236}">
                  <a16:creationId xmlns:a16="http://schemas.microsoft.com/office/drawing/2014/main" id="{C38DEF7C-E83A-4E73-9AA6-00371677E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61"/>
              <a:ext cx="336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1" name="Line 363">
              <a:extLst>
                <a:ext uri="{FF2B5EF4-FFF2-40B4-BE49-F238E27FC236}">
                  <a16:creationId xmlns:a16="http://schemas.microsoft.com/office/drawing/2014/main" id="{2E813265-09BB-4458-9B97-5D6AE1EB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1"/>
              <a:ext cx="336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12" name="Rectangle 364">
              <a:extLst>
                <a:ext uri="{FF2B5EF4-FFF2-40B4-BE49-F238E27FC236}">
                  <a16:creationId xmlns:a16="http://schemas.microsoft.com/office/drawing/2014/main" id="{74AF9947-6195-4344-9DCA-99E8F3C0DA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" y="2448"/>
              <a:ext cx="20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-1</a:t>
              </a:r>
            </a:p>
          </p:txBody>
        </p:sp>
        <p:sp>
          <p:nvSpPr>
            <p:cNvPr id="104813" name="Rectangle 365">
              <a:extLst>
                <a:ext uri="{FF2B5EF4-FFF2-40B4-BE49-F238E27FC236}">
                  <a16:creationId xmlns:a16="http://schemas.microsoft.com/office/drawing/2014/main" id="{28200004-D187-4F97-9B48-CCAD9B104F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" y="2448"/>
              <a:ext cx="202" cy="2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4" name="Oval 376">
              <a:extLst>
                <a:ext uri="{FF2B5EF4-FFF2-40B4-BE49-F238E27FC236}">
                  <a16:creationId xmlns:a16="http://schemas.microsoft.com/office/drawing/2014/main" id="{B804F30B-19D6-4C70-9A59-89B0B19CC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5" name="Oval 377">
              <a:extLst>
                <a:ext uri="{FF2B5EF4-FFF2-40B4-BE49-F238E27FC236}">
                  <a16:creationId xmlns:a16="http://schemas.microsoft.com/office/drawing/2014/main" id="{718DFA91-EDCC-42F9-89C4-98348C2A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anose="02020404030301010803" pitchFamily="18" charset="0"/>
                  <a:cs typeface="Arial" charset="0"/>
                </a:rPr>
                <a:t>-1</a:t>
              </a:r>
            </a:p>
          </p:txBody>
        </p:sp>
        <p:sp>
          <p:nvSpPr>
            <p:cNvPr id="104826" name="Oval 378">
              <a:extLst>
                <a:ext uri="{FF2B5EF4-FFF2-40B4-BE49-F238E27FC236}">
                  <a16:creationId xmlns:a16="http://schemas.microsoft.com/office/drawing/2014/main" id="{AF22E32D-5FF3-4EF1-A0F6-D5AA1F8E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7" name="Oval 379">
              <a:extLst>
                <a:ext uri="{FF2B5EF4-FFF2-40B4-BE49-F238E27FC236}">
                  <a16:creationId xmlns:a16="http://schemas.microsoft.com/office/drawing/2014/main" id="{C1968A3F-4C60-452D-BB14-7126AF46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28" name="Oval 380">
              <a:extLst>
                <a:ext uri="{FF2B5EF4-FFF2-40B4-BE49-F238E27FC236}">
                  <a16:creationId xmlns:a16="http://schemas.microsoft.com/office/drawing/2014/main" id="{81754C34-1F09-499D-817D-4A46B8C5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104829" name="Oval 381">
              <a:extLst>
                <a:ext uri="{FF2B5EF4-FFF2-40B4-BE49-F238E27FC236}">
                  <a16:creationId xmlns:a16="http://schemas.microsoft.com/office/drawing/2014/main" id="{8C8CEEB9-07B9-4A53-A287-B1681D6D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696"/>
              <a:ext cx="202" cy="2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04834" name="Line 386">
              <a:extLst>
                <a:ext uri="{FF2B5EF4-FFF2-40B4-BE49-F238E27FC236}">
                  <a16:creationId xmlns:a16="http://schemas.microsoft.com/office/drawing/2014/main" id="{04F7BB39-9AC3-40E0-9C1B-88A01593B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39" name="Line 391">
              <a:extLst>
                <a:ext uri="{FF2B5EF4-FFF2-40B4-BE49-F238E27FC236}">
                  <a16:creationId xmlns:a16="http://schemas.microsoft.com/office/drawing/2014/main" id="{EEEB2348-BC16-49B6-9440-5DCCBA062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0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44" name="Line 396">
              <a:extLst>
                <a:ext uri="{FF2B5EF4-FFF2-40B4-BE49-F238E27FC236}">
                  <a16:creationId xmlns:a16="http://schemas.microsoft.com/office/drawing/2014/main" id="{71D7A6B3-E183-478F-81CF-BAD8F586A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49" name="Line 401">
              <a:extLst>
                <a:ext uri="{FF2B5EF4-FFF2-40B4-BE49-F238E27FC236}">
                  <a16:creationId xmlns:a16="http://schemas.microsoft.com/office/drawing/2014/main" id="{581234D9-9E0F-4604-A0C0-89BD5AB7B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54" name="Line 406">
              <a:extLst>
                <a:ext uri="{FF2B5EF4-FFF2-40B4-BE49-F238E27FC236}">
                  <a16:creationId xmlns:a16="http://schemas.microsoft.com/office/drawing/2014/main" id="{91040110-BAE0-4852-A671-F6EBD9F11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59" name="Line 411">
              <a:extLst>
                <a:ext uri="{FF2B5EF4-FFF2-40B4-BE49-F238E27FC236}">
                  <a16:creationId xmlns:a16="http://schemas.microsoft.com/office/drawing/2014/main" id="{942D286E-57C6-4FBC-9AE0-8DBF24B0C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6" y="3906"/>
              <a:ext cx="138" cy="139"/>
            </a:xfrm>
            <a:prstGeom prst="line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60" name="Line 412">
              <a:extLst>
                <a:ext uri="{FF2B5EF4-FFF2-40B4-BE49-F238E27FC236}">
                  <a16:creationId xmlns:a16="http://schemas.microsoft.com/office/drawing/2014/main" id="{22C0846F-F15E-4EAF-BAB9-C044C9163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44" cy="96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  <p:sp>
          <p:nvSpPr>
            <p:cNvPr id="104861" name="Line 413">
              <a:extLst>
                <a:ext uri="{FF2B5EF4-FFF2-40B4-BE49-F238E27FC236}">
                  <a16:creationId xmlns:a16="http://schemas.microsoft.com/office/drawing/2014/main" id="{6F675947-697D-4A9F-92D7-1F31ABE19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88"/>
              <a:ext cx="192" cy="9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 charset="0"/>
              </a:endParaRPr>
            </a:p>
          </p:txBody>
        </p:sp>
      </p:grpSp>
      <p:sp>
        <p:nvSpPr>
          <p:cNvPr id="104862" name="Line 414">
            <a:extLst>
              <a:ext uri="{FF2B5EF4-FFF2-40B4-BE49-F238E27FC236}">
                <a16:creationId xmlns:a16="http://schemas.microsoft.com/office/drawing/2014/main" id="{F8057DC8-0E8F-45BC-874A-A9221410C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3463" y="2324097"/>
            <a:ext cx="1828800" cy="1295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863" name="Text Box 415">
            <a:extLst>
              <a:ext uri="{FF2B5EF4-FFF2-40B4-BE49-F238E27FC236}">
                <a16:creationId xmlns:a16="http://schemas.microsoft.com/office/drawing/2014/main" id="{34231FFF-ECD5-4A82-8DCA-C55F51B73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087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18435" name="Group 416">
            <a:extLst>
              <a:ext uri="{FF2B5EF4-FFF2-40B4-BE49-F238E27FC236}">
                <a16:creationId xmlns:a16="http://schemas.microsoft.com/office/drawing/2014/main" id="{BFD09278-3978-42C7-9896-7D4180FE24DB}"/>
              </a:ext>
            </a:extLst>
          </p:cNvPr>
          <p:cNvGrpSpPr>
            <a:grpSpLocks/>
          </p:cNvGrpSpPr>
          <p:nvPr/>
        </p:nvGrpSpPr>
        <p:grpSpPr bwMode="auto">
          <a:xfrm>
            <a:off x="8077173" y="4868742"/>
            <a:ext cx="393700" cy="457200"/>
            <a:chOff x="3924" y="2976"/>
            <a:chExt cx="248" cy="288"/>
          </a:xfrm>
        </p:grpSpPr>
        <p:pic>
          <p:nvPicPr>
            <p:cNvPr id="18487" name="Picture 417" descr="white">
              <a:extLst>
                <a:ext uri="{FF2B5EF4-FFF2-40B4-BE49-F238E27FC236}">
                  <a16:creationId xmlns:a16="http://schemas.microsoft.com/office/drawing/2014/main" id="{28C382A8-C50D-4B80-A2F7-1AC0C9B85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66" name="Text Box 418">
              <a:extLst>
                <a:ext uri="{FF2B5EF4-FFF2-40B4-BE49-F238E27FC236}">
                  <a16:creationId xmlns:a16="http://schemas.microsoft.com/office/drawing/2014/main" id="{FCAF959B-3179-4320-A03C-F752E935B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8437" name="Group 419">
            <a:extLst>
              <a:ext uri="{FF2B5EF4-FFF2-40B4-BE49-F238E27FC236}">
                <a16:creationId xmlns:a16="http://schemas.microsoft.com/office/drawing/2014/main" id="{DD888659-0758-45C5-8CC3-A5AF971C413D}"/>
              </a:ext>
            </a:extLst>
          </p:cNvPr>
          <p:cNvGrpSpPr>
            <a:grpSpLocks/>
          </p:cNvGrpSpPr>
          <p:nvPr/>
        </p:nvGrpSpPr>
        <p:grpSpPr bwMode="auto">
          <a:xfrm>
            <a:off x="9296373" y="5249742"/>
            <a:ext cx="395288" cy="457200"/>
            <a:chOff x="3669" y="3232"/>
            <a:chExt cx="249" cy="288"/>
          </a:xfrm>
        </p:grpSpPr>
        <p:pic>
          <p:nvPicPr>
            <p:cNvPr id="18485" name="Picture 420" descr="black">
              <a:extLst>
                <a:ext uri="{FF2B5EF4-FFF2-40B4-BE49-F238E27FC236}">
                  <a16:creationId xmlns:a16="http://schemas.microsoft.com/office/drawing/2014/main" id="{EE5E5725-0C65-4C72-AFD0-5810AA5CF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69" name="Text Box 421">
              <a:extLst>
                <a:ext uri="{FF2B5EF4-FFF2-40B4-BE49-F238E27FC236}">
                  <a16:creationId xmlns:a16="http://schemas.microsoft.com/office/drawing/2014/main" id="{ADC31A1E-35C9-48B5-8868-C6B1944CC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8438" name="Group 422">
            <a:extLst>
              <a:ext uri="{FF2B5EF4-FFF2-40B4-BE49-F238E27FC236}">
                <a16:creationId xmlns:a16="http://schemas.microsoft.com/office/drawing/2014/main" id="{158AC122-E1B5-48FC-8C77-C275FF2AACD7}"/>
              </a:ext>
            </a:extLst>
          </p:cNvPr>
          <p:cNvGrpSpPr>
            <a:grpSpLocks/>
          </p:cNvGrpSpPr>
          <p:nvPr/>
        </p:nvGrpSpPr>
        <p:grpSpPr bwMode="auto">
          <a:xfrm>
            <a:off x="7696173" y="5249742"/>
            <a:ext cx="395288" cy="457200"/>
            <a:chOff x="3669" y="3232"/>
            <a:chExt cx="249" cy="288"/>
          </a:xfrm>
        </p:grpSpPr>
        <p:pic>
          <p:nvPicPr>
            <p:cNvPr id="18483" name="Picture 423" descr="black">
              <a:extLst>
                <a:ext uri="{FF2B5EF4-FFF2-40B4-BE49-F238E27FC236}">
                  <a16:creationId xmlns:a16="http://schemas.microsoft.com/office/drawing/2014/main" id="{53E8898F-2774-49BA-87F8-0467D4AAD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0" y="3256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72" name="Text Box 424">
              <a:extLst>
                <a:ext uri="{FF2B5EF4-FFF2-40B4-BE49-F238E27FC236}">
                  <a16:creationId xmlns:a16="http://schemas.microsoft.com/office/drawing/2014/main" id="{E2AA8AF3-0722-4217-BF1A-A4F6B7DEF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323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8439" name="Group 425">
            <a:extLst>
              <a:ext uri="{FF2B5EF4-FFF2-40B4-BE49-F238E27FC236}">
                <a16:creationId xmlns:a16="http://schemas.microsoft.com/office/drawing/2014/main" id="{B490D666-2CF0-419F-870A-B2D820854C13}"/>
              </a:ext>
            </a:extLst>
          </p:cNvPr>
          <p:cNvGrpSpPr>
            <a:grpSpLocks/>
          </p:cNvGrpSpPr>
          <p:nvPr/>
        </p:nvGrpSpPr>
        <p:grpSpPr bwMode="auto">
          <a:xfrm>
            <a:off x="8915373" y="4868742"/>
            <a:ext cx="393700" cy="457200"/>
            <a:chOff x="3924" y="2976"/>
            <a:chExt cx="248" cy="288"/>
          </a:xfrm>
        </p:grpSpPr>
        <p:pic>
          <p:nvPicPr>
            <p:cNvPr id="18481" name="Picture 426" descr="white">
              <a:extLst>
                <a:ext uri="{FF2B5EF4-FFF2-40B4-BE49-F238E27FC236}">
                  <a16:creationId xmlns:a16="http://schemas.microsoft.com/office/drawing/2014/main" id="{06BDB9CD-BF18-4785-BD04-99900CA22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" y="3000"/>
              <a:ext cx="24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875" name="Text Box 427">
              <a:extLst>
                <a:ext uri="{FF2B5EF4-FFF2-40B4-BE49-F238E27FC236}">
                  <a16:creationId xmlns:a16="http://schemas.microsoft.com/office/drawing/2014/main" id="{08F6D605-9C07-4145-8755-782F58571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" y="297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u="sng">
                  <a:solidFill>
                    <a:srgbClr val="00FF00"/>
                  </a:solidFill>
                  <a:latin typeface="Garamond" panose="02020404030301010803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u="none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04876" name="Text Box 428">
            <a:extLst>
              <a:ext uri="{FF2B5EF4-FFF2-40B4-BE49-F238E27FC236}">
                <a16:creationId xmlns:a16="http://schemas.microsoft.com/office/drawing/2014/main" id="{01FEFD55-7286-4C2C-B6EE-894532ACA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7" name="Text Box 429">
            <a:extLst>
              <a:ext uri="{FF2B5EF4-FFF2-40B4-BE49-F238E27FC236}">
                <a16:creationId xmlns:a16="http://schemas.microsoft.com/office/drawing/2014/main" id="{CF0A7314-2F36-4482-B1BD-50C468803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8" name="Text Box 430">
            <a:extLst>
              <a:ext uri="{FF2B5EF4-FFF2-40B4-BE49-F238E27FC236}">
                <a16:creationId xmlns:a16="http://schemas.microsoft.com/office/drawing/2014/main" id="{80A94326-26F5-4EBE-86B9-00FB3B3C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559276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04879" name="Text Box 431">
            <a:extLst>
              <a:ext uri="{FF2B5EF4-FFF2-40B4-BE49-F238E27FC236}">
                <a16:creationId xmlns:a16="http://schemas.microsoft.com/office/drawing/2014/main" id="{B15A4359-5991-4F8F-B941-54C570DE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76" y="3619497"/>
            <a:ext cx="474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Arial" charset="0"/>
              </a:rPr>
              <a:t>-1</a:t>
            </a:r>
          </a:p>
        </p:txBody>
      </p:sp>
      <p:sp>
        <p:nvSpPr>
          <p:cNvPr id="104880" name="Text Box 432">
            <a:extLst>
              <a:ext uri="{FF2B5EF4-FFF2-40B4-BE49-F238E27FC236}">
                <a16:creationId xmlns:a16="http://schemas.microsoft.com/office/drawing/2014/main" id="{1F58059A-E45E-49C4-AD7A-0171338FF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095497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rgbClr val="00FF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6665EE-F327-4723-952D-E1B5ED6CAD0A}"/>
              </a:ext>
            </a:extLst>
          </p:cNvPr>
          <p:cNvSpPr/>
          <p:nvPr/>
        </p:nvSpPr>
        <p:spPr>
          <a:xfrm>
            <a:off x="1744980" y="368264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1B05A3E-6F7D-4C77-AD63-30C4A1061C16}"/>
              </a:ext>
            </a:extLst>
          </p:cNvPr>
          <p:cNvSpPr/>
          <p:nvPr/>
        </p:nvSpPr>
        <p:spPr>
          <a:xfrm>
            <a:off x="2899841" y="3691121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1000">
                <a:schemeClr val="tx1">
                  <a:lumMod val="65000"/>
                  <a:lumOff val="35000"/>
                </a:schemeClr>
              </a:gs>
              <a:gs pos="88000">
                <a:schemeClr val="tx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154" name="Line 396">
            <a:extLst>
              <a:ext uri="{FF2B5EF4-FFF2-40B4-BE49-F238E27FC236}">
                <a16:creationId xmlns:a16="http://schemas.microsoft.com/office/drawing/2014/main" id="{EEDD3579-478A-463A-9288-A6D6BF76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0031" y="6011606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5" name="Line 401">
            <a:extLst>
              <a:ext uri="{FF2B5EF4-FFF2-40B4-BE49-F238E27FC236}">
                <a16:creationId xmlns:a16="http://schemas.microsoft.com/office/drawing/2014/main" id="{B28788B9-30DD-40B7-8DD7-77CEFC6B6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93380" y="600987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6" name="Line 396">
            <a:extLst>
              <a:ext uri="{FF2B5EF4-FFF2-40B4-BE49-F238E27FC236}">
                <a16:creationId xmlns:a16="http://schemas.microsoft.com/office/drawing/2014/main" id="{4A92B98B-1F92-43A6-AB90-461DD7B16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7619" y="5997882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7" name="Line 401">
            <a:extLst>
              <a:ext uri="{FF2B5EF4-FFF2-40B4-BE49-F238E27FC236}">
                <a16:creationId xmlns:a16="http://schemas.microsoft.com/office/drawing/2014/main" id="{125666F8-3566-4A32-BACF-AB7D39FBB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264" y="599615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8" name="Line 396">
            <a:extLst>
              <a:ext uri="{FF2B5EF4-FFF2-40B4-BE49-F238E27FC236}">
                <a16:creationId xmlns:a16="http://schemas.microsoft.com/office/drawing/2014/main" id="{E2938FF3-365E-4C15-B09F-EA56387B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9364" y="5997142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59" name="Line 401">
            <a:extLst>
              <a:ext uri="{FF2B5EF4-FFF2-40B4-BE49-F238E27FC236}">
                <a16:creationId xmlns:a16="http://schemas.microsoft.com/office/drawing/2014/main" id="{8859C7F7-2302-4A20-9E26-35C5C57D1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5009" y="599541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8" name="Line 401">
            <a:extLst>
              <a:ext uri="{FF2B5EF4-FFF2-40B4-BE49-F238E27FC236}">
                <a16:creationId xmlns:a16="http://schemas.microsoft.com/office/drawing/2014/main" id="{62ACFEBB-ECAA-4E8C-9F25-0E69B2DB3C4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2663186" y="377057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99" name="Line 401">
            <a:extLst>
              <a:ext uri="{FF2B5EF4-FFF2-40B4-BE49-F238E27FC236}">
                <a16:creationId xmlns:a16="http://schemas.microsoft.com/office/drawing/2014/main" id="{F8D061BD-6DCC-48D0-97BA-CB56D90CE4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515428" y="3747054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0" name="Line 401">
            <a:extLst>
              <a:ext uri="{FF2B5EF4-FFF2-40B4-BE49-F238E27FC236}">
                <a16:creationId xmlns:a16="http://schemas.microsoft.com/office/drawing/2014/main" id="{94A3B473-E9FC-4AC3-90B7-5D89EC697F7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258764" y="37776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1" name="Line 401">
            <a:extLst>
              <a:ext uri="{FF2B5EF4-FFF2-40B4-BE49-F238E27FC236}">
                <a16:creationId xmlns:a16="http://schemas.microsoft.com/office/drawing/2014/main" id="{51741C45-F2AE-4C95-B27E-2418BB9E60ED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422264" y="3777680"/>
            <a:ext cx="219075" cy="220663"/>
          </a:xfrm>
          <a:prstGeom prst="line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6692 -0.11828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6679 0.11551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1094 0.0162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23 0.0574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056 0.02361 " pathEditMode="relative" rAng="0" ptsTypes="AA">
                                      <p:cBhvr>
                                        <p:cTn id="113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1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8 -0.01504 L 4.16667E-6 -2.59259E-6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0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323 -0.0574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3698 0.0574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1367 -0.01713 " pathEditMode="relative" rAng="0" ptsTypes="AA">
                                      <p:cBhvr>
                                        <p:cTn id="176" dur="500" spd="-100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0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0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125 0.05555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0742 0.0037 " pathEditMode="relative" rAng="0" ptsTypes="AA">
                                      <p:cBhvr>
                                        <p:cTn id="211" dur="500" spd="-100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6679 0.11551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5764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0.01953 -0.02917 " pathEditMode="relative" rAng="0" ptsTypes="AA">
                                      <p:cBhvr>
                                        <p:cTn id="249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0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323 0.0574 " pathEditMode="relative" rAng="0" ptsTypes="AA">
                                      <p:cBhvr>
                                        <p:cTn id="274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0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01211 0.0162 " pathEditMode="relative" rAng="0" ptsTypes="AA">
                                      <p:cBhvr>
                                        <p:cTn id="300" dur="500" spd="-100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81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01471 0.01736 " pathEditMode="relative" rAng="0" ptsTypes="AA">
                                      <p:cBhvr>
                                        <p:cTn id="302" dur="500" spd="-100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1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47" grpId="0" animBg="1"/>
      <p:bldP spid="151" grpId="0" animBg="1"/>
      <p:bldP spid="153" grpId="0" animBg="1"/>
      <p:bldP spid="143" grpId="0" animBg="1"/>
      <p:bldP spid="142" grpId="0" animBg="1"/>
      <p:bldP spid="141" grpId="0" animBg="1"/>
      <p:bldP spid="140" grpId="0" animBg="1"/>
      <p:bldP spid="139" grpId="0" animBg="1"/>
      <p:bldP spid="135" grpId="0" animBg="1"/>
      <p:bldP spid="137" grpId="0" animBg="1"/>
      <p:bldP spid="138" grpId="0" animBg="1"/>
      <p:bldP spid="104742" grpId="0" animBg="1"/>
      <p:bldP spid="104748" grpId="0" animBg="1"/>
      <p:bldP spid="104749" grpId="0" animBg="1"/>
      <p:bldP spid="104750" grpId="0" animBg="1"/>
      <p:bldP spid="104793" grpId="0" animBg="1"/>
      <p:bldP spid="104794" grpId="0" animBg="1"/>
      <p:bldP spid="104795" grpId="0" animBg="1"/>
      <p:bldP spid="104796" grpId="0" animBg="1"/>
      <p:bldP spid="104797" grpId="0" animBg="1"/>
      <p:bldP spid="104798" grpId="0"/>
      <p:bldP spid="104799" grpId="0"/>
      <p:bldP spid="104800" grpId="0"/>
      <p:bldP spid="104863" grpId="0"/>
      <p:bldP spid="104876" grpId="0"/>
      <p:bldP spid="104877" grpId="0"/>
      <p:bldP spid="104878" grpId="0"/>
      <p:bldP spid="104879" grpId="0"/>
      <p:bldP spid="104880" grpId="0"/>
      <p:bldP spid="3" grpId="0" animBg="1"/>
      <p:bldP spid="13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EE3790C-30BE-4EFA-9B4D-8672882992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Game-Playing</a:t>
            </a:r>
            <a:br>
              <a:rPr lang="en-US"/>
            </a:br>
            <a:r>
              <a:rPr lang="en-US" sz="3200" b="0"/>
              <a:t>The Minimax Algorithm</a:t>
            </a:r>
            <a:endParaRPr lang="en-US" sz="3200" b="0" u="sng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D4A7DA3-3231-4E43-920B-FCD20BA3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6029" y="1275446"/>
            <a:ext cx="8440738" cy="5208813"/>
          </a:xfrm>
          <a:solidFill>
            <a:srgbClr val="002060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def </a:t>
            </a:r>
            <a:r>
              <a:rPr lang="en-US" sz="1600" dirty="0" err="1">
                <a:latin typeface="Consolas" panose="020B0609020204030204" pitchFamily="49" charset="0"/>
              </a:rPr>
              <a:t>get_move_minimax</a:t>
            </a:r>
            <a:r>
              <a:rPr lang="en-US" sz="1600" dirty="0">
                <a:latin typeface="Consolas" panose="020B0609020204030204" pitchFamily="49" charset="0"/>
              </a:rPr>
              <a:t>(player, 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= None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new_state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move_list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generate_moves</a:t>
            </a:r>
            <a:r>
              <a:rPr lang="en-US" sz="1600" dirty="0">
                <a:latin typeface="Consolas" panose="020B0609020204030204" pitchFamily="49" charset="0"/>
              </a:rPr>
              <a:t>(player, 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for move in </a:t>
            </a:r>
            <a:r>
              <a:rPr lang="en-US" sz="1600" dirty="0" err="1">
                <a:latin typeface="Consolas" panose="020B0609020204030204" pitchFamily="49" charset="0"/>
              </a:rPr>
              <a:t>move_list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new_state.copy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game_state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new_state.apply</a:t>
            </a:r>
            <a:r>
              <a:rPr lang="en-US" sz="1600" dirty="0">
                <a:latin typeface="Consolas" panose="020B0609020204030204" pitchFamily="49" charset="0"/>
              </a:rPr>
              <a:t>(move)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if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new_state.is_terminal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move.rank</a:t>
            </a:r>
            <a:r>
              <a:rPr lang="en-US" sz="1600" dirty="0">
                <a:latin typeface="Consolas" panose="020B0609020204030204" pitchFamily="49" charset="0"/>
              </a:rPr>
              <a:t> = evaluate(</a:t>
            </a:r>
            <a:r>
              <a:rPr lang="en-US" sz="1600" dirty="0" err="1">
                <a:latin typeface="Consolas" panose="020B0609020204030204" pitchFamily="49" charset="0"/>
              </a:rPr>
              <a:t>new_state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else: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move.rank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get_move_minimax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get_next_player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(), </a:t>
            </a:r>
            <a:r>
              <a:rPr lang="en-US" sz="1600" b="1" dirty="0" err="1">
                <a:solidFill>
                  <a:srgbClr val="00FF00"/>
                </a:solidFill>
                <a:latin typeface="Consolas" panose="020B0609020204030204" pitchFamily="49" charset="0"/>
              </a:rPr>
              <a:t>new_state</a:t>
            </a:r>
            <a:r>
              <a:rPr lang="en-US" sz="1600" b="1" dirty="0">
                <a:solidFill>
                  <a:srgbClr val="00FF00"/>
                </a:solidFill>
                <a:latin typeface="Consolas" panose="020B0609020204030204" pitchFamily="49" charset="0"/>
              </a:rPr>
              <a:t>).rank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b="1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  if not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or </a:t>
            </a:r>
            <a:r>
              <a:rPr lang="en-US" sz="1600" dirty="0" err="1">
                <a:latin typeface="Consolas" panose="020B0609020204030204" pitchFamily="49" charset="0"/>
              </a:rPr>
              <a:t>move.rank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IsBetterThan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best_move.rank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	   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 = move;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best_move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9460" name="Picture 9" descr="MCj03983190000[1]">
            <a:extLst>
              <a:ext uri="{FF2B5EF4-FFF2-40B4-BE49-F238E27FC236}">
                <a16:creationId xmlns:a16="http://schemas.microsoft.com/office/drawing/2014/main" id="{29F8DFE8-3A27-4408-BDE2-061C28EB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97" y="1182699"/>
            <a:ext cx="1827212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2" descr="MCj04043030000[1]">
            <a:extLst>
              <a:ext uri="{FF2B5EF4-FFF2-40B4-BE49-F238E27FC236}">
                <a16:creationId xmlns:a16="http://schemas.microsoft.com/office/drawing/2014/main" id="{E92B29AA-3671-492F-A64E-00EF63AF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47" y="2995979"/>
            <a:ext cx="1841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532DA92-DFA6-4149-8101-681F4FF38D2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1270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Game-Playing</a:t>
            </a:r>
            <a:br>
              <a:rPr lang="en-US" dirty="0"/>
            </a:br>
            <a:r>
              <a:rPr lang="en-US" sz="3200" b="0" dirty="0"/>
              <a:t>Minimax: The Good and the Bad</a:t>
            </a:r>
            <a:endParaRPr lang="en-US" sz="3200" b="0" u="sng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CCAB993-593D-4E35-8914-AE6688E9A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3731" y="1524000"/>
            <a:ext cx="5791200" cy="49752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Concerns with Minimax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Requires Player Order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Recursion to End-Game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Unnecessary Branching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 No random capacity – dice, cards, etc.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u="sng" dirty="0"/>
              <a:t>Mitigation Techniques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Player Order Logic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Depth Limit Check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Alpha-Beta Pruning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Chance Nodes (</a:t>
            </a:r>
            <a:r>
              <a:rPr lang="en-US" sz="2800" dirty="0" err="1"/>
              <a:t>Expectiminimax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/>
          </a:p>
        </p:txBody>
      </p:sp>
      <p:pic>
        <p:nvPicPr>
          <p:cNvPr id="20484" name="Picture 7" descr="MCj04326350000[1]">
            <a:extLst>
              <a:ext uri="{FF2B5EF4-FFF2-40B4-BE49-F238E27FC236}">
                <a16:creationId xmlns:a16="http://schemas.microsoft.com/office/drawing/2014/main" id="{AE0BA6B6-3C28-424D-B100-D91BD17F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731" y="15240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9" descr="MCBD05304_0000[1]">
            <a:extLst>
              <a:ext uri="{FF2B5EF4-FFF2-40B4-BE49-F238E27FC236}">
                <a16:creationId xmlns:a16="http://schemas.microsoft.com/office/drawing/2014/main" id="{F75D49FA-2F72-4E79-85EA-3AD9E8C8D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60" y="3673929"/>
            <a:ext cx="2547938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INTEGRAL" val="pEoATKhI"/>
  <p:tag name="TAG_BACKING_FORM_KEY" val="2293812-h:\powerpoint training for ids\coip-ppt-example-template.pptx"/>
  <p:tag name="ARTICULATE_PRESENTER_VERSION" val="8"/>
  <p:tag name="ARTICULATE_PROJECT_OPEN" val="0"/>
  <p:tag name="ARTICULATE_SLIDE_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4053_ppt_template" id="{4C1B1C85-0A0C-1945-932E-688637B81444}" vid="{C9958919-F8C1-A241-99F7-75F6D6AECB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</Template>
  <TotalTime>661</TotalTime>
  <Words>886</Words>
  <Application>Microsoft Office PowerPoint</Application>
  <PresentationFormat>Widescreen</PresentationFormat>
  <Paragraphs>157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Regular</vt:lpstr>
      <vt:lpstr>Arial</vt:lpstr>
      <vt:lpstr>Calibri</vt:lpstr>
      <vt:lpstr>Consolas</vt:lpstr>
      <vt:lpstr>Courier New</vt:lpstr>
      <vt:lpstr>Garamond</vt:lpstr>
      <vt:lpstr>Open Sans</vt:lpstr>
      <vt:lpstr>Tw Cen MT</vt:lpstr>
      <vt:lpstr>Wingdings</vt:lpstr>
      <vt:lpstr>Wingdings 3</vt:lpstr>
      <vt:lpstr>Integral</vt:lpstr>
      <vt:lpstr>Game Playing</vt:lpstr>
      <vt:lpstr>Multiplayer Games Overview</vt:lpstr>
      <vt:lpstr>Game-Playing Data Structures</vt:lpstr>
      <vt:lpstr>Game-Playing The Greedy Method</vt:lpstr>
      <vt:lpstr>Game-Playing Greedy Method Analyzed</vt:lpstr>
      <vt:lpstr>Prediction in Games</vt:lpstr>
      <vt:lpstr>Game-Playing The Minimax Method</vt:lpstr>
      <vt:lpstr>Game-Playing The Minimax Algorithm</vt:lpstr>
      <vt:lpstr>Game-Playing Minimax: The Good and the Bad</vt:lpstr>
      <vt:lpstr>Game-Playing Minimax Issue Mitigation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Jeremiah Blanchard</dc:creator>
  <cp:lastModifiedBy>Blanchard, Jeremiah J</cp:lastModifiedBy>
  <cp:revision>119</cp:revision>
  <dcterms:created xsi:type="dcterms:W3CDTF">2018-09-23T01:33:33Z</dcterms:created>
  <dcterms:modified xsi:type="dcterms:W3CDTF">2023-01-06T19:24:05Z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UseProject">
    <vt:lpwstr>1</vt:lpwstr>
  </property>
  <property fmtid="{D5CDD505-2E9C-101B-9397-08002B2CF9AE}" pid="5" name="ArticulateProjectFull">
    <vt:lpwstr>H:\PowerPoint training for IDs\COIP-PPT-example-template.ppta</vt:lpwstr>
  </property>
  <property fmtid="{D5CDD505-2E9C-101B-9397-08002B2CF9AE}" pid="6" name="ArticulateProjectVersion">
    <vt:lpwstr>8</vt:lpwstr>
  </property>
</Properties>
</file>