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7"/>
  </p:notesMasterIdLst>
  <p:sldIdLst>
    <p:sldId id="277" r:id="rId2"/>
    <p:sldId id="303" r:id="rId3"/>
    <p:sldId id="304" r:id="rId4"/>
    <p:sldId id="305" r:id="rId5"/>
    <p:sldId id="27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10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AA7942C-4854-41F5-8ACA-A28259C7F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22AA2D6-58AE-4135-ABF7-23CC60E31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06D5DCA-D3E1-4C44-956C-0B8851E6B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C9922-45BC-46C3-8718-5466C63CBF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73997DA4-2E12-4C7E-B4D6-2A586999D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C08CE89-B0A1-4E9D-8D22-B193EFCD5C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9EB2CFE-6399-4932-B6B4-95558C036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4E0BCB-C564-42AC-B195-DE72536EA2A8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AFDE0DBA-5E76-40F9-ABB3-BC53934EBC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EDA65DF-4B5A-44CA-90DD-1D09DDE846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4641CAF-E04C-493C-8E88-5F2BB504D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F73B3F-E9BA-4117-A02F-9B296A6165C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Techniques for Turn-Based Games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Extensions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val 157">
            <a:extLst>
              <a:ext uri="{FF2B5EF4-FFF2-40B4-BE49-F238E27FC236}">
                <a16:creationId xmlns:a16="http://schemas.microsoft.com/office/drawing/2014/main" id="{0C5E61E9-F816-4FD8-81B5-C627A5B87D4E}"/>
              </a:ext>
            </a:extLst>
          </p:cNvPr>
          <p:cNvSpPr/>
          <p:nvPr/>
        </p:nvSpPr>
        <p:spPr>
          <a:xfrm>
            <a:off x="5705158" y="3699249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1CCCC36-1267-4D08-9999-E0AA24018E63}"/>
              </a:ext>
            </a:extLst>
          </p:cNvPr>
          <p:cNvSpPr/>
          <p:nvPr/>
        </p:nvSpPr>
        <p:spPr>
          <a:xfrm>
            <a:off x="4557712" y="3699249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F7B1888-69D6-4678-8393-956FA1DD68A3}"/>
              </a:ext>
            </a:extLst>
          </p:cNvPr>
          <p:cNvSpPr/>
          <p:nvPr/>
        </p:nvSpPr>
        <p:spPr>
          <a:xfrm>
            <a:off x="2961958" y="370299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71FD1D4-4433-420E-AF62-2F6BE39A8CB0}"/>
              </a:ext>
            </a:extLst>
          </p:cNvPr>
          <p:cNvSpPr/>
          <p:nvPr/>
        </p:nvSpPr>
        <p:spPr>
          <a:xfrm>
            <a:off x="1806787" y="370637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pic>
        <p:nvPicPr>
          <p:cNvPr id="22530" name="Picture 2" descr="chessboard">
            <a:extLst>
              <a:ext uri="{FF2B5EF4-FFF2-40B4-BE49-F238E27FC236}">
                <a16:creationId xmlns:a16="http://schemas.microsoft.com/office/drawing/2014/main" id="{EF67EC91-5FBE-4CDE-804F-2B95D3D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7" y="2586546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Rectangle 3">
            <a:extLst>
              <a:ext uri="{FF2B5EF4-FFF2-40B4-BE49-F238E27FC236}">
                <a16:creationId xmlns:a16="http://schemas.microsoft.com/office/drawing/2014/main" id="{01B9F900-5767-4873-B18F-B9D3CE7A99A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4037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Alpha-Beta Pruning</a:t>
            </a:r>
            <a:endParaRPr lang="en-US" sz="3200" b="0" u="sng" dirty="0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25AC2C4-76A6-44B0-87F2-D071B2DE2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105" y="1178166"/>
            <a:ext cx="8458200" cy="73501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00FF00"/>
                </a:solidFill>
              </a:rPr>
              <a:t>Alpha-Beta Pruning</a:t>
            </a:r>
            <a:r>
              <a:rPr lang="en-US" sz="2400" dirty="0"/>
              <a:t> is a branch-and-bound extension to Minimax that “prunes” (eliminates) unnecessary branches of the search tree.</a:t>
            </a:r>
          </a:p>
        </p:txBody>
      </p:sp>
      <p:sp>
        <p:nvSpPr>
          <p:cNvPr id="106501" name="Line 5">
            <a:extLst>
              <a:ext uri="{FF2B5EF4-FFF2-40B4-BE49-F238E27FC236}">
                <a16:creationId xmlns:a16="http://schemas.microsoft.com/office/drawing/2014/main" id="{6D8AEBAF-6EE7-4B08-9FFE-4ACB6ABC1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26208"/>
            <a:ext cx="18288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22F009F6-ABD0-4A41-9134-7BA2E7DC7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502408"/>
            <a:ext cx="762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000E83D2-66FA-4BFD-8AFA-9BFFBE961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99E8F1A2-A6D6-4923-8942-5496A42C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21976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9903A2BD-6C83-4BC5-B471-3D3922EBF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78D919BC-DB62-4B19-9FC0-6C32BAAFA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82BF5641-FCA1-4808-894F-65D2515E2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9405050B-653A-4774-B817-C006E6502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9" name="Line 13">
            <a:extLst>
              <a:ext uri="{FF2B5EF4-FFF2-40B4-BE49-F238E27FC236}">
                <a16:creationId xmlns:a16="http://schemas.microsoft.com/office/drawing/2014/main" id="{C6DF0B0E-01E0-425E-AA1E-8DAC11D03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9F33C38B-F740-40E9-971C-7EF3FF57FE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1" name="Rectangle 15">
            <a:extLst>
              <a:ext uri="{FF2B5EF4-FFF2-40B4-BE49-F238E27FC236}">
                <a16:creationId xmlns:a16="http://schemas.microsoft.com/office/drawing/2014/main" id="{D0149E85-006A-452C-97CE-8CF68A1E1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2" name="Oval 16">
            <a:extLst>
              <a:ext uri="{FF2B5EF4-FFF2-40B4-BE49-F238E27FC236}">
                <a16:creationId xmlns:a16="http://schemas.microsoft.com/office/drawing/2014/main" id="{331B0ACC-F8DC-4A65-80C4-03759ED5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33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E0AE5086-DCF6-4718-8963-CC5D71C5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1798432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Max</a:t>
            </a:r>
          </a:p>
        </p:txBody>
      </p:sp>
      <p:sp>
        <p:nvSpPr>
          <p:cNvPr id="106514" name="Text Box 18">
            <a:extLst>
              <a:ext uri="{FF2B5EF4-FFF2-40B4-BE49-F238E27FC236}">
                <a16:creationId xmlns:a16="http://schemas.microsoft.com/office/drawing/2014/main" id="{A1A31EAF-BCEB-40F9-A722-71F4B42E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7" y="3351276"/>
            <a:ext cx="914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Min</a:t>
            </a:r>
          </a:p>
        </p:txBody>
      </p:sp>
      <p:sp>
        <p:nvSpPr>
          <p:cNvPr id="106555" name="Oval 59">
            <a:extLst>
              <a:ext uri="{FF2B5EF4-FFF2-40B4-BE49-F238E27FC236}">
                <a16:creationId xmlns:a16="http://schemas.microsoft.com/office/drawing/2014/main" id="{14462980-75A1-436D-BAE3-212170EB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969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6" name="Oval 60">
            <a:extLst>
              <a:ext uri="{FF2B5EF4-FFF2-40B4-BE49-F238E27FC236}">
                <a16:creationId xmlns:a16="http://schemas.microsoft.com/office/drawing/2014/main" id="{727EC54D-6F37-4ACE-A2AD-755B46A8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7" name="Oval 61">
            <a:extLst>
              <a:ext uri="{FF2B5EF4-FFF2-40B4-BE49-F238E27FC236}">
                <a16:creationId xmlns:a16="http://schemas.microsoft.com/office/drawing/2014/main" id="{52E675B0-F3DC-4FD4-BC6A-8D3B69B5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8" name="Oval 62">
            <a:extLst>
              <a:ext uri="{FF2B5EF4-FFF2-40B4-BE49-F238E27FC236}">
                <a16:creationId xmlns:a16="http://schemas.microsoft.com/office/drawing/2014/main" id="{8EA84EC7-C4C7-4948-8309-1D6024AC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9" name="Oval 63">
            <a:extLst>
              <a:ext uri="{FF2B5EF4-FFF2-40B4-BE49-F238E27FC236}">
                <a16:creationId xmlns:a16="http://schemas.microsoft.com/office/drawing/2014/main" id="{A58628BB-9E69-4DE7-B62B-4DCAA038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60" name="Text Box 64">
            <a:extLst>
              <a:ext uri="{FF2B5EF4-FFF2-40B4-BE49-F238E27FC236}">
                <a16:creationId xmlns:a16="http://schemas.microsoft.com/office/drawing/2014/main" id="{341E9D48-CD12-4F4A-ACF7-EDEF7826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695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62" name="Text Box 66">
            <a:extLst>
              <a:ext uri="{FF2B5EF4-FFF2-40B4-BE49-F238E27FC236}">
                <a16:creationId xmlns:a16="http://schemas.microsoft.com/office/drawing/2014/main" id="{56FA129B-2AFF-4B45-B306-D3D29F16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6374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63" name="Line 67">
            <a:extLst>
              <a:ext uri="{FF2B5EF4-FFF2-40B4-BE49-F238E27FC236}">
                <a16:creationId xmlns:a16="http://schemas.microsoft.com/office/drawing/2014/main" id="{3695F922-76DF-4F73-8743-160FE0472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02608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6" name="Line 70">
            <a:extLst>
              <a:ext uri="{FF2B5EF4-FFF2-40B4-BE49-F238E27FC236}">
                <a16:creationId xmlns:a16="http://schemas.microsoft.com/office/drawing/2014/main" id="{E8EE7C84-215B-488B-8182-C0AD1E803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02408"/>
            <a:ext cx="6858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0" name="Line 74">
            <a:extLst>
              <a:ext uri="{FF2B5EF4-FFF2-40B4-BE49-F238E27FC236}">
                <a16:creationId xmlns:a16="http://schemas.microsoft.com/office/drawing/2014/main" id="{1ABE5A42-0020-45BC-A360-503753628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1" name="Line 75">
            <a:extLst>
              <a:ext uri="{FF2B5EF4-FFF2-40B4-BE49-F238E27FC236}">
                <a16:creationId xmlns:a16="http://schemas.microsoft.com/office/drawing/2014/main" id="{253CB732-C007-4EB0-8312-427EF72A8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2" name="Line 76">
            <a:extLst>
              <a:ext uri="{FF2B5EF4-FFF2-40B4-BE49-F238E27FC236}">
                <a16:creationId xmlns:a16="http://schemas.microsoft.com/office/drawing/2014/main" id="{7AED5D39-24D5-4656-8F3C-F8E7ECC01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3" name="Line 77">
            <a:extLst>
              <a:ext uri="{FF2B5EF4-FFF2-40B4-BE49-F238E27FC236}">
                <a16:creationId xmlns:a16="http://schemas.microsoft.com/office/drawing/2014/main" id="{D66E9AF0-5E56-45FC-B2D5-389A7C845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4" name="Rectangle 78">
            <a:extLst>
              <a:ext uri="{FF2B5EF4-FFF2-40B4-BE49-F238E27FC236}">
                <a16:creationId xmlns:a16="http://schemas.microsoft.com/office/drawing/2014/main" id="{24E7D779-A00A-47E0-AD2F-029F320309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6" name="Oval 90">
            <a:extLst>
              <a:ext uri="{FF2B5EF4-FFF2-40B4-BE49-F238E27FC236}">
                <a16:creationId xmlns:a16="http://schemas.microsoft.com/office/drawing/2014/main" id="{35AA8FE7-1068-4678-99F1-98E65578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7" name="Oval 91">
            <a:extLst>
              <a:ext uri="{FF2B5EF4-FFF2-40B4-BE49-F238E27FC236}">
                <a16:creationId xmlns:a16="http://schemas.microsoft.com/office/drawing/2014/main" id="{BF411072-6E59-4DAA-8A55-FDAD5586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8" name="Oval 92">
            <a:extLst>
              <a:ext uri="{FF2B5EF4-FFF2-40B4-BE49-F238E27FC236}">
                <a16:creationId xmlns:a16="http://schemas.microsoft.com/office/drawing/2014/main" id="{E687FD2E-6299-4EE0-AD89-F93C4CB4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9" name="Oval 93">
            <a:extLst>
              <a:ext uri="{FF2B5EF4-FFF2-40B4-BE49-F238E27FC236}">
                <a16:creationId xmlns:a16="http://schemas.microsoft.com/office/drawing/2014/main" id="{686636AD-7D1A-457D-A414-F0F6F025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624" name="Line 128">
            <a:extLst>
              <a:ext uri="{FF2B5EF4-FFF2-40B4-BE49-F238E27FC236}">
                <a16:creationId xmlns:a16="http://schemas.microsoft.com/office/drawing/2014/main" id="{AF4AECAB-EE9D-40BD-AF6E-8CF9EB93F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350008"/>
            <a:ext cx="1828800" cy="1295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25" name="Text Box 129">
            <a:extLst>
              <a:ext uri="{FF2B5EF4-FFF2-40B4-BE49-F238E27FC236}">
                <a16:creationId xmlns:a16="http://schemas.microsoft.com/office/drawing/2014/main" id="{DE3F8232-DC65-41C4-8AC8-66698210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68" y="56186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8" name="Group 130">
            <a:extLst>
              <a:ext uri="{FF2B5EF4-FFF2-40B4-BE49-F238E27FC236}">
                <a16:creationId xmlns:a16="http://schemas.microsoft.com/office/drawing/2014/main" id="{B199A153-215F-4033-B454-7643B288E45D}"/>
              </a:ext>
            </a:extLst>
          </p:cNvPr>
          <p:cNvGrpSpPr>
            <a:grpSpLocks/>
          </p:cNvGrpSpPr>
          <p:nvPr/>
        </p:nvGrpSpPr>
        <p:grpSpPr bwMode="auto">
          <a:xfrm>
            <a:off x="8161337" y="4577271"/>
            <a:ext cx="393700" cy="457200"/>
            <a:chOff x="3924" y="2976"/>
            <a:chExt cx="248" cy="288"/>
          </a:xfrm>
        </p:grpSpPr>
        <p:pic>
          <p:nvPicPr>
            <p:cNvPr id="22629" name="Picture 131" descr="white">
              <a:extLst>
                <a:ext uri="{FF2B5EF4-FFF2-40B4-BE49-F238E27FC236}">
                  <a16:creationId xmlns:a16="http://schemas.microsoft.com/office/drawing/2014/main" id="{F2C9F10E-5023-41B4-9CBF-FAC8BC431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28" name="Text Box 132">
              <a:extLst>
                <a:ext uri="{FF2B5EF4-FFF2-40B4-BE49-F238E27FC236}">
                  <a16:creationId xmlns:a16="http://schemas.microsoft.com/office/drawing/2014/main" id="{561024B8-4AAA-4428-9728-B27E0AC8E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29" name="Group 133">
            <a:extLst>
              <a:ext uri="{FF2B5EF4-FFF2-40B4-BE49-F238E27FC236}">
                <a16:creationId xmlns:a16="http://schemas.microsoft.com/office/drawing/2014/main" id="{AB6CA8C3-D6A6-42D4-8B66-748C11AAEE88}"/>
              </a:ext>
            </a:extLst>
          </p:cNvPr>
          <p:cNvGrpSpPr>
            <a:grpSpLocks/>
          </p:cNvGrpSpPr>
          <p:nvPr/>
        </p:nvGrpSpPr>
        <p:grpSpPr bwMode="auto">
          <a:xfrm>
            <a:off x="9380537" y="4958271"/>
            <a:ext cx="395288" cy="457200"/>
            <a:chOff x="3669" y="3232"/>
            <a:chExt cx="249" cy="288"/>
          </a:xfrm>
        </p:grpSpPr>
        <p:pic>
          <p:nvPicPr>
            <p:cNvPr id="22627" name="Picture 134" descr="black">
              <a:extLst>
                <a:ext uri="{FF2B5EF4-FFF2-40B4-BE49-F238E27FC236}">
                  <a16:creationId xmlns:a16="http://schemas.microsoft.com/office/drawing/2014/main" id="{23D0A122-1398-4CD7-A1E4-C3EFE6A59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1" name="Text Box 135">
              <a:extLst>
                <a:ext uri="{FF2B5EF4-FFF2-40B4-BE49-F238E27FC236}">
                  <a16:creationId xmlns:a16="http://schemas.microsoft.com/office/drawing/2014/main" id="{715F0B97-EE1D-41EB-AD18-71B50E8E6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30" name="Group 136">
            <a:extLst>
              <a:ext uri="{FF2B5EF4-FFF2-40B4-BE49-F238E27FC236}">
                <a16:creationId xmlns:a16="http://schemas.microsoft.com/office/drawing/2014/main" id="{55877DD7-F8B8-4650-B9C2-1BB39C495D06}"/>
              </a:ext>
            </a:extLst>
          </p:cNvPr>
          <p:cNvGrpSpPr>
            <a:grpSpLocks/>
          </p:cNvGrpSpPr>
          <p:nvPr/>
        </p:nvGrpSpPr>
        <p:grpSpPr bwMode="auto">
          <a:xfrm>
            <a:off x="7780337" y="4958271"/>
            <a:ext cx="395288" cy="457200"/>
            <a:chOff x="3669" y="3232"/>
            <a:chExt cx="249" cy="288"/>
          </a:xfrm>
        </p:grpSpPr>
        <p:pic>
          <p:nvPicPr>
            <p:cNvPr id="22625" name="Picture 137" descr="black">
              <a:extLst>
                <a:ext uri="{FF2B5EF4-FFF2-40B4-BE49-F238E27FC236}">
                  <a16:creationId xmlns:a16="http://schemas.microsoft.com/office/drawing/2014/main" id="{5AD8B2E0-6E7A-4C53-BDDC-07262F48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4" name="Text Box 138">
              <a:extLst>
                <a:ext uri="{FF2B5EF4-FFF2-40B4-BE49-F238E27FC236}">
                  <a16:creationId xmlns:a16="http://schemas.microsoft.com/office/drawing/2014/main" id="{FAC18F1D-B397-430D-BED3-3434F5866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31" name="Group 139">
            <a:extLst>
              <a:ext uri="{FF2B5EF4-FFF2-40B4-BE49-F238E27FC236}">
                <a16:creationId xmlns:a16="http://schemas.microsoft.com/office/drawing/2014/main" id="{55DD9EFE-34F7-4A4C-9FFF-D80F62F44DCF}"/>
              </a:ext>
            </a:extLst>
          </p:cNvPr>
          <p:cNvGrpSpPr>
            <a:grpSpLocks/>
          </p:cNvGrpSpPr>
          <p:nvPr/>
        </p:nvGrpSpPr>
        <p:grpSpPr bwMode="auto">
          <a:xfrm>
            <a:off x="8999537" y="4577271"/>
            <a:ext cx="393700" cy="457200"/>
            <a:chOff x="3924" y="2976"/>
            <a:chExt cx="248" cy="288"/>
          </a:xfrm>
        </p:grpSpPr>
        <p:pic>
          <p:nvPicPr>
            <p:cNvPr id="22623" name="Picture 140" descr="white">
              <a:extLst>
                <a:ext uri="{FF2B5EF4-FFF2-40B4-BE49-F238E27FC236}">
                  <a16:creationId xmlns:a16="http://schemas.microsoft.com/office/drawing/2014/main" id="{209FD2ED-D3AA-4583-9D60-32CC2766D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7" name="Text Box 141">
              <a:extLst>
                <a:ext uri="{FF2B5EF4-FFF2-40B4-BE49-F238E27FC236}">
                  <a16:creationId xmlns:a16="http://schemas.microsoft.com/office/drawing/2014/main" id="{EE728C8F-E83D-4C68-ACB8-FEE1E70B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06638" name="Text Box 142">
            <a:extLst>
              <a:ext uri="{FF2B5EF4-FFF2-40B4-BE49-F238E27FC236}">
                <a16:creationId xmlns:a16="http://schemas.microsoft.com/office/drawing/2014/main" id="{5771C466-C42A-42AD-A2FF-4D91E30A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56186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1" name="Text Box 145">
            <a:extLst>
              <a:ext uri="{FF2B5EF4-FFF2-40B4-BE49-F238E27FC236}">
                <a16:creationId xmlns:a16="http://schemas.microsoft.com/office/drawing/2014/main" id="{867AB5DF-8F70-493B-9D9A-F1EBCD6C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645408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2" name="Text Box 146">
            <a:extLst>
              <a:ext uri="{FF2B5EF4-FFF2-40B4-BE49-F238E27FC236}">
                <a16:creationId xmlns:a16="http://schemas.microsoft.com/office/drawing/2014/main" id="{F2646979-2C85-4FE2-B6E9-4862D217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1214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3" name="Text Box 147">
            <a:extLst>
              <a:ext uri="{FF2B5EF4-FFF2-40B4-BE49-F238E27FC236}">
                <a16:creationId xmlns:a16="http://schemas.microsoft.com/office/drawing/2014/main" id="{CFFCF3CA-8933-4F5B-8292-FCB00FC1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6" name="Text Box 150">
            <a:extLst>
              <a:ext uri="{FF2B5EF4-FFF2-40B4-BE49-F238E27FC236}">
                <a16:creationId xmlns:a16="http://schemas.microsoft.com/office/drawing/2014/main" id="{10A41107-C20F-4AF6-87A6-C3B1461A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645408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8" name="Line 152">
            <a:extLst>
              <a:ext uri="{FF2B5EF4-FFF2-40B4-BE49-F238E27FC236}">
                <a16:creationId xmlns:a16="http://schemas.microsoft.com/office/drawing/2014/main" id="{8AE83458-BEA0-4B70-8D4B-F1D2B2AD6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7122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49" name="Line 153">
            <a:extLst>
              <a:ext uri="{FF2B5EF4-FFF2-40B4-BE49-F238E27FC236}">
                <a16:creationId xmlns:a16="http://schemas.microsoft.com/office/drawing/2014/main" id="{5986F1DB-8FFA-484C-BA1E-BAED5C1D5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884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7" name="Line 71">
            <a:extLst>
              <a:ext uri="{FF2B5EF4-FFF2-40B4-BE49-F238E27FC236}">
                <a16:creationId xmlns:a16="http://schemas.microsoft.com/office/drawing/2014/main" id="{31F3564A-9310-4EB1-B2EF-458AAA66A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26208"/>
            <a:ext cx="17526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8" name="Line 72">
            <a:extLst>
              <a:ext uri="{FF2B5EF4-FFF2-40B4-BE49-F238E27FC236}">
                <a16:creationId xmlns:a16="http://schemas.microsoft.com/office/drawing/2014/main" id="{6FB9EA21-DAC8-4119-A38A-CEAEEE8FE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9" name="Line 73">
            <a:extLst>
              <a:ext uri="{FF2B5EF4-FFF2-40B4-BE49-F238E27FC236}">
                <a16:creationId xmlns:a16="http://schemas.microsoft.com/office/drawing/2014/main" id="{05CEEC71-6B48-4260-A54C-6B2EBB61D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5" name="Rectangle 79">
            <a:extLst>
              <a:ext uri="{FF2B5EF4-FFF2-40B4-BE49-F238E27FC236}">
                <a16:creationId xmlns:a16="http://schemas.microsoft.com/office/drawing/2014/main" id="{01DE0E45-6E1A-4C1A-8357-AEC204203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90" name="Oval 94">
            <a:extLst>
              <a:ext uri="{FF2B5EF4-FFF2-40B4-BE49-F238E27FC236}">
                <a16:creationId xmlns:a16="http://schemas.microsoft.com/office/drawing/2014/main" id="{867F37AB-6C0E-4ED2-BF66-83AE385A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833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91" name="Oval 95">
            <a:extLst>
              <a:ext uri="{FF2B5EF4-FFF2-40B4-BE49-F238E27FC236}">
                <a16:creationId xmlns:a16="http://schemas.microsoft.com/office/drawing/2014/main" id="{1DD58F5D-80FF-40C1-9CD3-92609AFE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169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644" name="Text Box 148">
            <a:extLst>
              <a:ext uri="{FF2B5EF4-FFF2-40B4-BE49-F238E27FC236}">
                <a16:creationId xmlns:a16="http://schemas.microsoft.com/office/drawing/2014/main" id="{688A1ABA-634D-42A4-B651-8F67DF3E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168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5" name="Text Box 149">
            <a:extLst>
              <a:ext uri="{FF2B5EF4-FFF2-40B4-BE49-F238E27FC236}">
                <a16:creationId xmlns:a16="http://schemas.microsoft.com/office/drawing/2014/main" id="{8A924A83-630B-46A3-BCED-CBCF61F5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832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6647" name="Text Box 151">
            <a:extLst>
              <a:ext uri="{FF2B5EF4-FFF2-40B4-BE49-F238E27FC236}">
                <a16:creationId xmlns:a16="http://schemas.microsoft.com/office/drawing/2014/main" id="{C468BB6C-E43C-467B-9894-D427252A3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23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6655" name="Line 159">
            <a:extLst>
              <a:ext uri="{FF2B5EF4-FFF2-40B4-BE49-F238E27FC236}">
                <a16:creationId xmlns:a16="http://schemas.microsoft.com/office/drawing/2014/main" id="{9ADDAF5F-120E-40B1-97EB-BBA00D70E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56" name="Line 160">
            <a:extLst>
              <a:ext uri="{FF2B5EF4-FFF2-40B4-BE49-F238E27FC236}">
                <a16:creationId xmlns:a16="http://schemas.microsoft.com/office/drawing/2014/main" id="{526C526F-1A36-4B6A-AF92-4B7C22B60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57" name="Line 161">
            <a:extLst>
              <a:ext uri="{FF2B5EF4-FFF2-40B4-BE49-F238E27FC236}">
                <a16:creationId xmlns:a16="http://schemas.microsoft.com/office/drawing/2014/main" id="{FD72A215-E312-4007-A721-25EBB672D4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CE58EB89-5F86-4B13-AB82-5BBDA254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714351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52" name="Line 67">
            <a:extLst>
              <a:ext uri="{FF2B5EF4-FFF2-40B4-BE49-F238E27FC236}">
                <a16:creationId xmlns:a16="http://schemas.microsoft.com/office/drawing/2014/main" id="{A2EA6F91-B509-4EFA-99B7-9E9269978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102608"/>
            <a:ext cx="4572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3" name="Line 67">
            <a:extLst>
              <a:ext uri="{FF2B5EF4-FFF2-40B4-BE49-F238E27FC236}">
                <a16:creationId xmlns:a16="http://schemas.microsoft.com/office/drawing/2014/main" id="{5D2C3EA2-4C06-4667-8555-C00D03A78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102608"/>
            <a:ext cx="4572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4" name="Line 67">
            <a:extLst>
              <a:ext uri="{FF2B5EF4-FFF2-40B4-BE49-F238E27FC236}">
                <a16:creationId xmlns:a16="http://schemas.microsoft.com/office/drawing/2014/main" id="{38F07673-90FD-4189-83FD-E62D2B675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102608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5" name="Line 67">
            <a:extLst>
              <a:ext uri="{FF2B5EF4-FFF2-40B4-BE49-F238E27FC236}">
                <a16:creationId xmlns:a16="http://schemas.microsoft.com/office/drawing/2014/main" id="{02C57720-C713-4ABE-8403-36E982044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02608"/>
            <a:ext cx="228600" cy="1524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F91882E-A98D-42B8-81A6-AF989A74493A}"/>
              </a:ext>
            </a:extLst>
          </p:cNvPr>
          <p:cNvSpPr/>
          <p:nvPr/>
        </p:nvSpPr>
        <p:spPr>
          <a:xfrm>
            <a:off x="1986930" y="6267325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038B06D-A3C1-4477-B22C-ECCAC68B230E}"/>
              </a:ext>
            </a:extLst>
          </p:cNvPr>
          <p:cNvSpPr/>
          <p:nvPr/>
        </p:nvSpPr>
        <p:spPr>
          <a:xfrm>
            <a:off x="2373821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F4D1EF-94F3-4373-9D59-3ADF9C8F573D}"/>
              </a:ext>
            </a:extLst>
          </p:cNvPr>
          <p:cNvSpPr/>
          <p:nvPr/>
        </p:nvSpPr>
        <p:spPr>
          <a:xfrm>
            <a:off x="280447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046C302-2AE6-44D6-92D6-97585D0710FD}"/>
              </a:ext>
            </a:extLst>
          </p:cNvPr>
          <p:cNvSpPr/>
          <p:nvPr/>
        </p:nvSpPr>
        <p:spPr>
          <a:xfrm>
            <a:off x="318207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2CC16F-D543-48BE-B14B-754799F346C9}"/>
              </a:ext>
            </a:extLst>
          </p:cNvPr>
          <p:cNvSpPr/>
          <p:nvPr/>
        </p:nvSpPr>
        <p:spPr>
          <a:xfrm>
            <a:off x="356393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2B2440-0298-414D-9517-C88F62CCF7A6}"/>
              </a:ext>
            </a:extLst>
          </p:cNvPr>
          <p:cNvSpPr/>
          <p:nvPr/>
        </p:nvSpPr>
        <p:spPr>
          <a:xfrm>
            <a:off x="3945210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93F99D5-31C3-4FA5-992D-123C26CA74BB}"/>
              </a:ext>
            </a:extLst>
          </p:cNvPr>
          <p:cNvSpPr/>
          <p:nvPr/>
        </p:nvSpPr>
        <p:spPr>
          <a:xfrm>
            <a:off x="4328161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E307750-160F-485F-9B4E-0C22F4A25753}"/>
              </a:ext>
            </a:extLst>
          </p:cNvPr>
          <p:cNvSpPr/>
          <p:nvPr/>
        </p:nvSpPr>
        <p:spPr>
          <a:xfrm>
            <a:off x="4701858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4F7DFB3-1C2A-4F47-AD92-B130B9E54C43}"/>
              </a:ext>
            </a:extLst>
          </p:cNvPr>
          <p:cNvSpPr/>
          <p:nvPr/>
        </p:nvSpPr>
        <p:spPr>
          <a:xfrm>
            <a:off x="5075555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9F6B5B5-9E77-4E96-B8B0-70D5900202C7}"/>
              </a:ext>
            </a:extLst>
          </p:cNvPr>
          <p:cNvSpPr/>
          <p:nvPr/>
        </p:nvSpPr>
        <p:spPr>
          <a:xfrm>
            <a:off x="5451445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FB17613-1C05-44EE-8E74-7410E08EACE6}"/>
              </a:ext>
            </a:extLst>
          </p:cNvPr>
          <p:cNvSpPr/>
          <p:nvPr/>
        </p:nvSpPr>
        <p:spPr>
          <a:xfrm>
            <a:off x="5875147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4627CD7-B334-49AC-B794-880454E10E18}"/>
              </a:ext>
            </a:extLst>
          </p:cNvPr>
          <p:cNvSpPr/>
          <p:nvPr/>
        </p:nvSpPr>
        <p:spPr>
          <a:xfrm>
            <a:off x="6266688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74" name="Line 396">
            <a:extLst>
              <a:ext uri="{FF2B5EF4-FFF2-40B4-BE49-F238E27FC236}">
                <a16:creationId xmlns:a16="http://schemas.microsoft.com/office/drawing/2014/main" id="{6F9EF020-65CE-4ECC-BE75-F8D44AC6E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915" y="602348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5" name="Line 401">
            <a:extLst>
              <a:ext uri="{FF2B5EF4-FFF2-40B4-BE49-F238E27FC236}">
                <a16:creationId xmlns:a16="http://schemas.microsoft.com/office/drawing/2014/main" id="{3E7FB207-7A7D-4757-8A9E-35B2E6466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7524" y="6021897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6" name="Line 396">
            <a:extLst>
              <a:ext uri="{FF2B5EF4-FFF2-40B4-BE49-F238E27FC236}">
                <a16:creationId xmlns:a16="http://schemas.microsoft.com/office/drawing/2014/main" id="{790E8891-4C25-4F56-9CD9-FFB67F853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648" y="602348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7" name="Line 401">
            <a:extLst>
              <a:ext uri="{FF2B5EF4-FFF2-40B4-BE49-F238E27FC236}">
                <a16:creationId xmlns:a16="http://schemas.microsoft.com/office/drawing/2014/main" id="{CCF81167-6812-42F5-BAA2-4C9509292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121" y="6021897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8" name="Line 396">
            <a:extLst>
              <a:ext uri="{FF2B5EF4-FFF2-40B4-BE49-F238E27FC236}">
                <a16:creationId xmlns:a16="http://schemas.microsoft.com/office/drawing/2014/main" id="{847716F2-76D9-4126-8F3F-1EF577DB1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060" y="6018811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9" name="Line 401">
            <a:extLst>
              <a:ext uri="{FF2B5EF4-FFF2-40B4-BE49-F238E27FC236}">
                <a16:creationId xmlns:a16="http://schemas.microsoft.com/office/drawing/2014/main" id="{C9171E36-9EA0-4200-9A5C-67E720718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7533" y="601722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0" name="Line 396">
            <a:extLst>
              <a:ext uri="{FF2B5EF4-FFF2-40B4-BE49-F238E27FC236}">
                <a16:creationId xmlns:a16="http://schemas.microsoft.com/office/drawing/2014/main" id="{3C6C6F93-87E3-4BE4-B81B-8B2689089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964" y="6015545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1" name="Line 401">
            <a:extLst>
              <a:ext uri="{FF2B5EF4-FFF2-40B4-BE49-F238E27FC236}">
                <a16:creationId xmlns:a16="http://schemas.microsoft.com/office/drawing/2014/main" id="{50E04C6A-143C-4609-89B9-6DB3EEA63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1437" y="6013958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2" name="Line 396">
            <a:extLst>
              <a:ext uri="{FF2B5EF4-FFF2-40B4-BE49-F238E27FC236}">
                <a16:creationId xmlns:a16="http://schemas.microsoft.com/office/drawing/2014/main" id="{1B5FD69F-769B-4E88-B9CF-83D3464C7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109" y="6013958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3" name="Line 401">
            <a:extLst>
              <a:ext uri="{FF2B5EF4-FFF2-40B4-BE49-F238E27FC236}">
                <a16:creationId xmlns:a16="http://schemas.microsoft.com/office/drawing/2014/main" id="{B5ACDC3A-62FB-41A4-BB25-FC88ABD8A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924" y="6012371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4" name="Line 396">
            <a:extLst>
              <a:ext uri="{FF2B5EF4-FFF2-40B4-BE49-F238E27FC236}">
                <a16:creationId xmlns:a16="http://schemas.microsoft.com/office/drawing/2014/main" id="{FC5A6A67-004A-4820-9F39-C4A81CB1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105" y="60210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5" name="Line 401">
            <a:extLst>
              <a:ext uri="{FF2B5EF4-FFF2-40B4-BE49-F238E27FC236}">
                <a16:creationId xmlns:a16="http://schemas.microsoft.com/office/drawing/2014/main" id="{E2A82319-6F13-4504-936F-0F7558417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030" y="6019493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3" name="Line 401">
            <a:extLst>
              <a:ext uri="{FF2B5EF4-FFF2-40B4-BE49-F238E27FC236}">
                <a16:creationId xmlns:a16="http://schemas.microsoft.com/office/drawing/2014/main" id="{7D96833B-8E83-4414-AE94-6D78B356A72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743874" y="377057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" name="Line 401">
            <a:extLst>
              <a:ext uri="{FF2B5EF4-FFF2-40B4-BE49-F238E27FC236}">
                <a16:creationId xmlns:a16="http://schemas.microsoft.com/office/drawing/2014/main" id="{D766BEEE-F297-4E37-A564-6FD9D42EE9B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596116" y="374705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5" name="Line 401">
            <a:extLst>
              <a:ext uri="{FF2B5EF4-FFF2-40B4-BE49-F238E27FC236}">
                <a16:creationId xmlns:a16="http://schemas.microsoft.com/office/drawing/2014/main" id="{2325BC7E-994D-4CCD-B037-A868D602E59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339452" y="37776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" name="Line 401">
            <a:extLst>
              <a:ext uri="{FF2B5EF4-FFF2-40B4-BE49-F238E27FC236}">
                <a16:creationId xmlns:a16="http://schemas.microsoft.com/office/drawing/2014/main" id="{A8675D4E-EB8E-4E9A-8D92-AA83591ECE2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482779" y="37776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6771 -0.1171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588 0.1129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1094 0.01621 " pathEditMode="relative" rAng="0" ptsTypes="AA">
                                      <p:cBhvr>
                                        <p:cTn id="82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3229 0.0574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056 0.02362 " pathEditMode="relative" rAng="0" ptsTypes="AA">
                                      <p:cBhvr>
                                        <p:cTn id="10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1505 L 3.125E-6 1.11022E-1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-0.03229 -0.05741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0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-0.06157 " pathEditMode="relative" rAng="0" ptsTypes="AA">
                                      <p:cBhvr>
                                        <p:cTn id="227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3079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229 0.05741 " pathEditMode="relative" rAng="0" ptsTypes="AA">
                                      <p:cBhvr>
                                        <p:cTn id="229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554 -0.05741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3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0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0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606 -0.05741 " pathEditMode="relative" rAng="0" ptsTypes="AA">
                                      <p:cBhvr>
                                        <p:cTn id="342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287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34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-0.06446 -0.11782 " pathEditMode="relative" rAng="0" ptsTypes="AA">
                                      <p:cBhvr>
                                        <p:cTn id="3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4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0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0.05741 L 0.00351 -4.44444E-6 " pathEditMode="relative" rAng="0" ptsTypes="AA">
                                      <p:cBhvr>
                                        <p:cTn id="4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6446 0.11459 " pathEditMode="relative" rAng="0" ptsTypes="AA">
                                      <p:cBhvr>
                                        <p:cTn id="4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0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9" dur="500"/>
                                        <p:tgtEl>
                                          <p:spTgt spid="106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10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6 0.11459 L 0.00351 -4.44444E-6 " pathEditMode="relative" rAng="0" ptsTypes="AA">
                                      <p:cBhvr>
                                        <p:cTn id="4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741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54 -0.11713 L 0.00351 1.11022E-16 " pathEditMode="relative" rAng="0" ptsTypes="AA">
                                      <p:cBhvr>
                                        <p:cTn id="4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0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0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56" grpId="0" animBg="1"/>
      <p:bldP spid="157" grpId="0" animBg="1"/>
      <p:bldP spid="106504" grpId="0" animBg="1"/>
      <p:bldP spid="106510" grpId="0" animBg="1"/>
      <p:bldP spid="106511" grpId="0" animBg="1"/>
      <p:bldP spid="106512" grpId="0" animBg="1"/>
      <p:bldP spid="106555" grpId="0" animBg="1"/>
      <p:bldP spid="106556" grpId="0" animBg="1"/>
      <p:bldP spid="106557" grpId="0" animBg="1"/>
      <p:bldP spid="106558" grpId="0" animBg="1"/>
      <p:bldP spid="106559" grpId="0" animBg="1"/>
      <p:bldP spid="106560" grpId="0"/>
      <p:bldP spid="106574" grpId="0" animBg="1"/>
      <p:bldP spid="106586" grpId="0" animBg="1"/>
      <p:bldP spid="106587" grpId="0" animBg="1"/>
      <p:bldP spid="106588" grpId="0" animBg="1"/>
      <p:bldP spid="106589" grpId="0" animBg="1"/>
      <p:bldP spid="106625" grpId="0"/>
      <p:bldP spid="106638" grpId="0"/>
      <p:bldP spid="106641" grpId="0"/>
      <p:bldP spid="106642" grpId="0"/>
      <p:bldP spid="106643" grpId="0"/>
      <p:bldP spid="106646" grpId="0"/>
      <p:bldP spid="106575" grpId="0" animBg="1"/>
      <p:bldP spid="106590" grpId="0" animBg="1"/>
      <p:bldP spid="106591" grpId="0" animBg="1"/>
      <p:bldP spid="106644" grpId="0"/>
      <p:bldP spid="106645" grpId="0"/>
      <p:bldP spid="106647" grpId="0"/>
      <p:bldP spid="106647" grpId="1"/>
      <p:bldP spid="151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F3170F1-8397-436E-9835-5E3436AB66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Expectiminimax</a:t>
            </a:r>
            <a:endParaRPr lang="en-US" sz="3200" b="0" u="sng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6A9ABD-E7C6-49D6-8752-3608D9221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2243138"/>
          </a:xfrm>
        </p:spPr>
        <p:txBody>
          <a:bodyPr>
            <a:noAutofit/>
          </a:bodyPr>
          <a:lstStyle/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Many games contain one or more random elements: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Monopoly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Backgammon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Card Games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For games of this type, we can use </a:t>
            </a:r>
            <a:r>
              <a:rPr lang="en-US" sz="2000" b="1" dirty="0">
                <a:solidFill>
                  <a:srgbClr val="00FF00"/>
                </a:solidFill>
              </a:rPr>
              <a:t>chance nodes</a:t>
            </a:r>
            <a:r>
              <a:rPr lang="en-US" sz="2000" dirty="0"/>
              <a:t> to predict </a:t>
            </a:r>
            <a:r>
              <a:rPr lang="en-US" sz="2000" dirty="0" err="1"/>
              <a:t>gameplay</a:t>
            </a:r>
            <a:endParaRPr lang="en-US" sz="2000" dirty="0"/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by finding </a:t>
            </a:r>
            <a:r>
              <a:rPr lang="en-US" sz="2000" b="1" dirty="0" err="1">
                <a:solidFill>
                  <a:srgbClr val="00FF00"/>
                </a:solidFill>
              </a:rPr>
              <a:t>expectimax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FF00"/>
                </a:solidFill>
              </a:rPr>
              <a:t>expectimin</a:t>
            </a:r>
            <a:r>
              <a:rPr lang="en-US" sz="2000" dirty="0"/>
              <a:t> values.</a:t>
            </a:r>
          </a:p>
        </p:txBody>
      </p:sp>
      <p:sp>
        <p:nvSpPr>
          <p:cNvPr id="107524" name="Line 4">
            <a:extLst>
              <a:ext uri="{FF2B5EF4-FFF2-40B4-BE49-F238E27FC236}">
                <a16:creationId xmlns:a16="http://schemas.microsoft.com/office/drawing/2014/main" id="{57FACD2A-4AD6-49F3-951D-243D1AE397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125468"/>
            <a:ext cx="2438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589" name="Line 69">
            <a:extLst>
              <a:ext uri="{FF2B5EF4-FFF2-40B4-BE49-F238E27FC236}">
                <a16:creationId xmlns:a16="http://schemas.microsoft.com/office/drawing/2014/main" id="{F460ED5D-EE49-458D-813D-557ADA47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2971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644" name="Line 124">
            <a:extLst>
              <a:ext uri="{FF2B5EF4-FFF2-40B4-BE49-F238E27FC236}">
                <a16:creationId xmlns:a16="http://schemas.microsoft.com/office/drawing/2014/main" id="{CEB92300-D4DC-4865-88E8-F578C0EBD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711" name="Text Box 191">
            <a:extLst>
              <a:ext uri="{FF2B5EF4-FFF2-40B4-BE49-F238E27FC236}">
                <a16:creationId xmlns:a16="http://schemas.microsoft.com/office/drawing/2014/main" id="{55197F5A-8AC6-49A2-93F9-364D43F9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35652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Expectimax</a:t>
            </a:r>
            <a:endParaRPr lang="en-US" sz="2400" b="1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712" name="Text Box 192">
            <a:extLst>
              <a:ext uri="{FF2B5EF4-FFF2-40B4-BE49-F238E27FC236}">
                <a16:creationId xmlns:a16="http://schemas.microsoft.com/office/drawing/2014/main" id="{80A18338-71D9-401A-B84E-2F181694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68852"/>
            <a:ext cx="662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Die Roll</a:t>
            </a:r>
            <a:endParaRPr lang="en-US" sz="2800" b="1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pic>
        <p:nvPicPr>
          <p:cNvPr id="23561" name="Picture 194" descr="MCj01163540000[1]">
            <a:extLst>
              <a:ext uri="{FF2B5EF4-FFF2-40B4-BE49-F238E27FC236}">
                <a16:creationId xmlns:a16="http://schemas.microsoft.com/office/drawing/2014/main" id="{75A69D52-758A-464F-8DEF-29083E45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93" y="3221451"/>
            <a:ext cx="17764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95" descr="MCBD19693_0000[1]">
            <a:extLst>
              <a:ext uri="{FF2B5EF4-FFF2-40B4-BE49-F238E27FC236}">
                <a16:creationId xmlns:a16="http://schemas.microsoft.com/office/drawing/2014/main" id="{A1538D12-2F1D-4AC2-BA46-8F262925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1192626"/>
            <a:ext cx="1625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718" name="Text Box 198">
            <a:extLst>
              <a:ext uri="{FF2B5EF4-FFF2-40B4-BE49-F238E27FC236}">
                <a16:creationId xmlns:a16="http://schemas.microsoft.com/office/drawing/2014/main" id="{BD41C435-810A-4765-B46B-DE76B25F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78652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Evaluation</a:t>
            </a:r>
          </a:p>
        </p:txBody>
      </p:sp>
      <p:sp>
        <p:nvSpPr>
          <p:cNvPr id="64" name="Line 4">
            <a:extLst>
              <a:ext uri="{FF2B5EF4-FFF2-40B4-BE49-F238E27FC236}">
                <a16:creationId xmlns:a16="http://schemas.microsoft.com/office/drawing/2014/main" id="{9FD087A4-3F4F-47FC-B0CA-E410CFC37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25468"/>
            <a:ext cx="1295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5" name="Line 4">
            <a:extLst>
              <a:ext uri="{FF2B5EF4-FFF2-40B4-BE49-F238E27FC236}">
                <a16:creationId xmlns:a16="http://schemas.microsoft.com/office/drawing/2014/main" id="{E9ECD9EA-1F16-4F03-9E53-0295D7194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125468"/>
            <a:ext cx="304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6" name="Line 4">
            <a:extLst>
              <a:ext uri="{FF2B5EF4-FFF2-40B4-BE49-F238E27FC236}">
                <a16:creationId xmlns:a16="http://schemas.microsoft.com/office/drawing/2014/main" id="{E93EF3CC-406E-4357-80E4-5C210214A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9906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7" name="Line 69">
            <a:extLst>
              <a:ext uri="{FF2B5EF4-FFF2-40B4-BE49-F238E27FC236}">
                <a16:creationId xmlns:a16="http://schemas.microsoft.com/office/drawing/2014/main" id="{7F2E1451-4719-4F18-9B8E-9C9B4DAB4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2057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E5A1FC-E618-4363-BD17-47B590A416FB}"/>
              </a:ext>
            </a:extLst>
          </p:cNvPr>
          <p:cNvSpPr/>
          <p:nvPr/>
        </p:nvSpPr>
        <p:spPr>
          <a:xfrm>
            <a:off x="5257800" y="41254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E445FD-0B81-481A-BDF3-79520099BDC5}"/>
              </a:ext>
            </a:extLst>
          </p:cNvPr>
          <p:cNvSpPr/>
          <p:nvPr/>
        </p:nvSpPr>
        <p:spPr>
          <a:xfrm>
            <a:off x="59436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8E145A-761F-4C62-9D03-9B72CB2B27DD}"/>
              </a:ext>
            </a:extLst>
          </p:cNvPr>
          <p:cNvSpPr/>
          <p:nvPr/>
        </p:nvSpPr>
        <p:spPr>
          <a:xfrm>
            <a:off x="64770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071353-BD59-4D6D-8171-AD01D0E3A6FB}"/>
              </a:ext>
            </a:extLst>
          </p:cNvPr>
          <p:cNvSpPr/>
          <p:nvPr/>
        </p:nvSpPr>
        <p:spPr>
          <a:xfrm>
            <a:off x="69342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AEF028-478B-41D0-88C5-353BF4F81223}"/>
              </a:ext>
            </a:extLst>
          </p:cNvPr>
          <p:cNvSpPr/>
          <p:nvPr/>
        </p:nvSpPr>
        <p:spPr>
          <a:xfrm>
            <a:off x="75438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55C8B-F58B-495F-9D96-30CAA86AFAFB}"/>
              </a:ext>
            </a:extLst>
          </p:cNvPr>
          <p:cNvSpPr/>
          <p:nvPr/>
        </p:nvSpPr>
        <p:spPr>
          <a:xfrm>
            <a:off x="8001000" y="41254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DB11D991-769B-4436-8502-D5572F23D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5" name="Oval 15">
            <a:extLst>
              <a:ext uri="{FF2B5EF4-FFF2-40B4-BE49-F238E27FC236}">
                <a16:creationId xmlns:a16="http://schemas.microsoft.com/office/drawing/2014/main" id="{F1873719-4781-415D-A109-05C0B464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6" name="Oval 15">
            <a:extLst>
              <a:ext uri="{FF2B5EF4-FFF2-40B4-BE49-F238E27FC236}">
                <a16:creationId xmlns:a16="http://schemas.microsoft.com/office/drawing/2014/main" id="{5383CEAB-050C-4110-ABCA-12432DC3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B8CF378C-E296-4CDB-96AE-3BBBC53A6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9" name="Text Box 181">
            <a:extLst>
              <a:ext uri="{FF2B5EF4-FFF2-40B4-BE49-F238E27FC236}">
                <a16:creationId xmlns:a16="http://schemas.microsoft.com/office/drawing/2014/main" id="{54C60380-1288-405F-A8AA-FF3A3A5B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208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80" name="Text Box 181">
            <a:extLst>
              <a:ext uri="{FF2B5EF4-FFF2-40B4-BE49-F238E27FC236}">
                <a16:creationId xmlns:a16="http://schemas.microsoft.com/office/drawing/2014/main" id="{13CAF244-4C3A-49D1-B359-1E011662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81" name="Line 4">
            <a:extLst>
              <a:ext uri="{FF2B5EF4-FFF2-40B4-BE49-F238E27FC236}">
                <a16:creationId xmlns:a16="http://schemas.microsoft.com/office/drawing/2014/main" id="{E52EAC6B-0777-4AF4-8BBB-74016353F8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9F3EC1E6-D474-40DF-80A1-57A9B44D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4" name="Line 4">
            <a:extLst>
              <a:ext uri="{FF2B5EF4-FFF2-40B4-BE49-F238E27FC236}">
                <a16:creationId xmlns:a16="http://schemas.microsoft.com/office/drawing/2014/main" id="{61C4A1BB-A3C1-47DF-B7A1-C92A52D06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5" name="Text Box 181">
            <a:extLst>
              <a:ext uri="{FF2B5EF4-FFF2-40B4-BE49-F238E27FC236}">
                <a16:creationId xmlns:a16="http://schemas.microsoft.com/office/drawing/2014/main" id="{3457AF81-7750-4557-A113-38F1872C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86" name="Text Box 181">
            <a:extLst>
              <a:ext uri="{FF2B5EF4-FFF2-40B4-BE49-F238E27FC236}">
                <a16:creationId xmlns:a16="http://schemas.microsoft.com/office/drawing/2014/main" id="{8AFB06CE-C9D7-4E59-9DA6-BE665415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CC48F90E-646B-4528-BCF2-67871C6B4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9" name="Oval 15">
            <a:extLst>
              <a:ext uri="{FF2B5EF4-FFF2-40B4-BE49-F238E27FC236}">
                <a16:creationId xmlns:a16="http://schemas.microsoft.com/office/drawing/2014/main" id="{08B2C971-E69C-49C4-BEFF-254592EB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0" name="Line 4">
            <a:extLst>
              <a:ext uri="{FF2B5EF4-FFF2-40B4-BE49-F238E27FC236}">
                <a16:creationId xmlns:a16="http://schemas.microsoft.com/office/drawing/2014/main" id="{EB0B128E-A5E5-4940-85F6-975088B38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1" name="Text Box 181">
            <a:extLst>
              <a:ext uri="{FF2B5EF4-FFF2-40B4-BE49-F238E27FC236}">
                <a16:creationId xmlns:a16="http://schemas.microsoft.com/office/drawing/2014/main" id="{3BF47D6F-F5BC-475A-B1DE-76750BD9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92" name="Text Box 181">
            <a:extLst>
              <a:ext uri="{FF2B5EF4-FFF2-40B4-BE49-F238E27FC236}">
                <a16:creationId xmlns:a16="http://schemas.microsoft.com/office/drawing/2014/main" id="{9997ECF7-E0B9-4134-BE66-376B4CD4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93" name="Line 4">
            <a:extLst>
              <a:ext uri="{FF2B5EF4-FFF2-40B4-BE49-F238E27FC236}">
                <a16:creationId xmlns:a16="http://schemas.microsoft.com/office/drawing/2014/main" id="{770CFFB4-7B9D-434C-B93E-E33F759F9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50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4" name="Oval 15">
            <a:extLst>
              <a:ext uri="{FF2B5EF4-FFF2-40B4-BE49-F238E27FC236}">
                <a16:creationId xmlns:a16="http://schemas.microsoft.com/office/drawing/2014/main" id="{C723F6DF-1C47-49DD-B456-4B7B6950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5" name="Text Box 181">
            <a:extLst>
              <a:ext uri="{FF2B5EF4-FFF2-40B4-BE49-F238E27FC236}">
                <a16:creationId xmlns:a16="http://schemas.microsoft.com/office/drawing/2014/main" id="{5590BFA6-CDBC-47D0-BBB6-B8266870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+80</a:t>
            </a:r>
          </a:p>
        </p:txBody>
      </p:sp>
      <p:sp>
        <p:nvSpPr>
          <p:cNvPr id="96" name="Line 4">
            <a:extLst>
              <a:ext uri="{FF2B5EF4-FFF2-40B4-BE49-F238E27FC236}">
                <a16:creationId xmlns:a16="http://schemas.microsoft.com/office/drawing/2014/main" id="{469675C8-1066-4FDB-B2D4-FB5E3E54A9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7" name="Oval 15">
            <a:extLst>
              <a:ext uri="{FF2B5EF4-FFF2-40B4-BE49-F238E27FC236}">
                <a16:creationId xmlns:a16="http://schemas.microsoft.com/office/drawing/2014/main" id="{42E045E8-CD69-476E-BFF6-252612CC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8" name="Text Box 181">
            <a:extLst>
              <a:ext uri="{FF2B5EF4-FFF2-40B4-BE49-F238E27FC236}">
                <a16:creationId xmlns:a16="http://schemas.microsoft.com/office/drawing/2014/main" id="{3F74DC3A-9925-45E2-9786-CBBCCC28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208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-20</a:t>
            </a:r>
          </a:p>
        </p:txBody>
      </p:sp>
      <p:sp>
        <p:nvSpPr>
          <p:cNvPr id="99" name="Line 4">
            <a:extLst>
              <a:ext uri="{FF2B5EF4-FFF2-40B4-BE49-F238E27FC236}">
                <a16:creationId xmlns:a16="http://schemas.microsoft.com/office/drawing/2014/main" id="{A3E0633D-2675-44C5-8D44-7D9FD01AA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0DD63145-A5D4-493C-9833-F1EA454A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1" name="Text Box 181">
            <a:extLst>
              <a:ext uri="{FF2B5EF4-FFF2-40B4-BE49-F238E27FC236}">
                <a16:creationId xmlns:a16="http://schemas.microsoft.com/office/drawing/2014/main" id="{85CCB637-7DF6-4123-BB6A-FB9D69E6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102" name="Text Box 181">
            <a:extLst>
              <a:ext uri="{FF2B5EF4-FFF2-40B4-BE49-F238E27FC236}">
                <a16:creationId xmlns:a16="http://schemas.microsoft.com/office/drawing/2014/main" id="{94F9C55D-6CED-4602-8240-6E41848E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03" name="Text Box 181">
            <a:extLst>
              <a:ext uri="{FF2B5EF4-FFF2-40B4-BE49-F238E27FC236}">
                <a16:creationId xmlns:a16="http://schemas.microsoft.com/office/drawing/2014/main" id="{6CC3416F-66E7-4236-A7FF-FD3626B1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4" name="Text Box 181">
            <a:extLst>
              <a:ext uri="{FF2B5EF4-FFF2-40B4-BE49-F238E27FC236}">
                <a16:creationId xmlns:a16="http://schemas.microsoft.com/office/drawing/2014/main" id="{AEBB3625-1D84-47A0-978E-21113AAA5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240</a:t>
            </a:r>
          </a:p>
        </p:txBody>
      </p:sp>
      <p:sp>
        <p:nvSpPr>
          <p:cNvPr id="106" name="Text Box 181">
            <a:extLst>
              <a:ext uri="{FF2B5EF4-FFF2-40B4-BE49-F238E27FC236}">
                <a16:creationId xmlns:a16="http://schemas.microsoft.com/office/drawing/2014/main" id="{5D84EA4A-9D91-43EB-BA3C-226384EC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8" name="Text Box 181">
            <a:extLst>
              <a:ext uri="{FF2B5EF4-FFF2-40B4-BE49-F238E27FC236}">
                <a16:creationId xmlns:a16="http://schemas.microsoft.com/office/drawing/2014/main" id="{61DAEFB9-BA7A-442D-B73C-CDAE75C87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9" name="Text Box 181">
            <a:extLst>
              <a:ext uri="{FF2B5EF4-FFF2-40B4-BE49-F238E27FC236}">
                <a16:creationId xmlns:a16="http://schemas.microsoft.com/office/drawing/2014/main" id="{AE51C4F6-9509-4470-A137-025C633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10" name="Text Box 181">
            <a:extLst>
              <a:ext uri="{FF2B5EF4-FFF2-40B4-BE49-F238E27FC236}">
                <a16:creationId xmlns:a16="http://schemas.microsoft.com/office/drawing/2014/main" id="{CD29629C-679C-47E5-90D4-4A30AF85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140</a:t>
            </a:r>
          </a:p>
        </p:txBody>
      </p:sp>
      <p:sp>
        <p:nvSpPr>
          <p:cNvPr id="119" name="Line 124">
            <a:extLst>
              <a:ext uri="{FF2B5EF4-FFF2-40B4-BE49-F238E27FC236}">
                <a16:creationId xmlns:a16="http://schemas.microsoft.com/office/drawing/2014/main" id="{A70D4171-2DC5-4E76-90C8-86D617DFE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0" name="Line 124">
            <a:extLst>
              <a:ext uri="{FF2B5EF4-FFF2-40B4-BE49-F238E27FC236}">
                <a16:creationId xmlns:a16="http://schemas.microsoft.com/office/drawing/2014/main" id="{5E517EDA-6AD2-42B9-89A5-9825617E3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88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1" name="Line 124">
            <a:extLst>
              <a:ext uri="{FF2B5EF4-FFF2-40B4-BE49-F238E27FC236}">
                <a16:creationId xmlns:a16="http://schemas.microsoft.com/office/drawing/2014/main" id="{4C962108-2FA2-4C7C-885A-74068837C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2" name="Line 124">
            <a:extLst>
              <a:ext uri="{FF2B5EF4-FFF2-40B4-BE49-F238E27FC236}">
                <a16:creationId xmlns:a16="http://schemas.microsoft.com/office/drawing/2014/main" id="{6E561448-8E7E-4E78-BD84-99E24A515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3" name="Line 124">
            <a:extLst>
              <a:ext uri="{FF2B5EF4-FFF2-40B4-BE49-F238E27FC236}">
                <a16:creationId xmlns:a16="http://schemas.microsoft.com/office/drawing/2014/main" id="{E54A22F3-01F0-49A0-97D4-7879DF12D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4" name="Text Box 181">
            <a:extLst>
              <a:ext uri="{FF2B5EF4-FFF2-40B4-BE49-F238E27FC236}">
                <a16:creationId xmlns:a16="http://schemas.microsoft.com/office/drawing/2014/main" id="{86C408CB-3C30-457A-8FFB-2A07DEB8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887468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(CC)</a:t>
            </a: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74FEC99E-8E7F-47B5-B16E-1843937F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9" name="Oval 15">
            <a:extLst>
              <a:ext uri="{FF2B5EF4-FFF2-40B4-BE49-F238E27FC236}">
                <a16:creationId xmlns:a16="http://schemas.microsoft.com/office/drawing/2014/main" id="{07DDEE2B-CF48-47CB-B51C-87D50C70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1A8F6414-8F42-4433-86E0-9AD9A73B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1" name="Oval 15">
            <a:extLst>
              <a:ext uri="{FF2B5EF4-FFF2-40B4-BE49-F238E27FC236}">
                <a16:creationId xmlns:a16="http://schemas.microsoft.com/office/drawing/2014/main" id="{91B1ADA3-DCBA-4732-A7F4-63A97EE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2" name="Oval 15">
            <a:extLst>
              <a:ext uri="{FF2B5EF4-FFF2-40B4-BE49-F238E27FC236}">
                <a16:creationId xmlns:a16="http://schemas.microsoft.com/office/drawing/2014/main" id="{1BAC0C71-A29F-43E8-B152-5B404406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4287CC14-F26F-4F47-8F7F-A1EA2420D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6" name="Text Box 181">
            <a:extLst>
              <a:ext uri="{FF2B5EF4-FFF2-40B4-BE49-F238E27FC236}">
                <a16:creationId xmlns:a16="http://schemas.microsoft.com/office/drawing/2014/main" id="{2E0A78D2-F473-4193-BD0B-604E5E12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887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(RR)</a:t>
            </a:r>
          </a:p>
        </p:txBody>
      </p:sp>
      <p:sp>
        <p:nvSpPr>
          <p:cNvPr id="127" name="Text Box 181">
            <a:extLst>
              <a:ext uri="{FF2B5EF4-FFF2-40B4-BE49-F238E27FC236}">
                <a16:creationId xmlns:a16="http://schemas.microsoft.com/office/drawing/2014/main" id="{CDB8FAB5-5F36-43D3-B345-CB9ECA506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87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(VA)</a:t>
            </a:r>
          </a:p>
        </p:txBody>
      </p:sp>
      <p:sp>
        <p:nvSpPr>
          <p:cNvPr id="128" name="Text Box 181">
            <a:extLst>
              <a:ext uri="{FF2B5EF4-FFF2-40B4-BE49-F238E27FC236}">
                <a16:creationId xmlns:a16="http://schemas.microsoft.com/office/drawing/2014/main" id="{89244D17-A2B0-4254-960B-369A4A4A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87468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(SA)</a:t>
            </a:r>
          </a:p>
        </p:txBody>
      </p:sp>
      <p:sp>
        <p:nvSpPr>
          <p:cNvPr id="129" name="Text Box 181">
            <a:extLst>
              <a:ext uri="{FF2B5EF4-FFF2-40B4-BE49-F238E27FC236}">
                <a16:creationId xmlns:a16="http://schemas.microsoft.com/office/drawing/2014/main" id="{CCE6E94E-B17D-4CB9-854F-DAE83D71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874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(EC)</a:t>
            </a:r>
          </a:p>
        </p:txBody>
      </p:sp>
      <p:sp>
        <p:nvSpPr>
          <p:cNvPr id="130" name="Text Box 181">
            <a:extLst>
              <a:ext uri="{FF2B5EF4-FFF2-40B4-BE49-F238E27FC236}">
                <a16:creationId xmlns:a16="http://schemas.microsoft.com/office/drawing/2014/main" id="{D6B0A611-8AC6-49D2-AE76-A80302F9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87468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StC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)</a:t>
            </a:r>
          </a:p>
        </p:txBody>
      </p:sp>
      <p:sp>
        <p:nvSpPr>
          <p:cNvPr id="111" name="Text Box 181">
            <a:extLst>
              <a:ext uri="{FF2B5EF4-FFF2-40B4-BE49-F238E27FC236}">
                <a16:creationId xmlns:a16="http://schemas.microsoft.com/office/drawing/2014/main" id="{56FD97B3-9CA1-45EB-8026-3AD80F4A4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3" name="Text Box 181">
            <a:extLst>
              <a:ext uri="{FF2B5EF4-FFF2-40B4-BE49-F238E27FC236}">
                <a16:creationId xmlns:a16="http://schemas.microsoft.com/office/drawing/2014/main" id="{D9F6A050-D503-4A9A-80F4-CA19E0A3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140</a:t>
            </a:r>
          </a:p>
        </p:txBody>
      </p:sp>
      <p:sp>
        <p:nvSpPr>
          <p:cNvPr id="114" name="Text Box 181">
            <a:extLst>
              <a:ext uri="{FF2B5EF4-FFF2-40B4-BE49-F238E27FC236}">
                <a16:creationId xmlns:a16="http://schemas.microsoft.com/office/drawing/2014/main" id="{E05BCC80-3393-490F-9796-1007CEDA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5" name="Text Box 181">
            <a:extLst>
              <a:ext uri="{FF2B5EF4-FFF2-40B4-BE49-F238E27FC236}">
                <a16:creationId xmlns:a16="http://schemas.microsoft.com/office/drawing/2014/main" id="{E39D1911-9C3F-4E36-8193-1BC0C6CC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6" name="Text Box 181">
            <a:extLst>
              <a:ext uri="{FF2B5EF4-FFF2-40B4-BE49-F238E27FC236}">
                <a16:creationId xmlns:a16="http://schemas.microsoft.com/office/drawing/2014/main" id="{34990875-066C-408C-B32C-E6F4C6CC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17" name="Text Box 181">
            <a:extLst>
              <a:ext uri="{FF2B5EF4-FFF2-40B4-BE49-F238E27FC236}">
                <a16:creationId xmlns:a16="http://schemas.microsoft.com/office/drawing/2014/main" id="{D6DD3E80-FCB7-474A-B3C5-03BD2F4A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240</a:t>
            </a:r>
          </a:p>
        </p:txBody>
      </p:sp>
      <p:sp>
        <p:nvSpPr>
          <p:cNvPr id="107597" name="Rectangle 77">
            <a:extLst>
              <a:ext uri="{FF2B5EF4-FFF2-40B4-BE49-F238E27FC236}">
                <a16:creationId xmlns:a16="http://schemas.microsoft.com/office/drawing/2014/main" id="{39DD653D-3C4C-438A-90AF-27E8AC64C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820668"/>
            <a:ext cx="609600" cy="319088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" name="Text Box 181">
            <a:extLst>
              <a:ext uri="{FF2B5EF4-FFF2-40B4-BE49-F238E27FC236}">
                <a16:creationId xmlns:a16="http://schemas.microsoft.com/office/drawing/2014/main" id="{5232B083-FF34-4ACF-9474-6E3C33C9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44469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185</a:t>
            </a:r>
          </a:p>
        </p:txBody>
      </p:sp>
      <p:sp>
        <p:nvSpPr>
          <p:cNvPr id="131" name="Text Box 181">
            <a:extLst>
              <a:ext uri="{FF2B5EF4-FFF2-40B4-BE49-F238E27FC236}">
                <a16:creationId xmlns:a16="http://schemas.microsoft.com/office/drawing/2014/main" id="{1E4347BB-8644-4F79-AF22-42065053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44469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(Jail)</a:t>
            </a:r>
          </a:p>
        </p:txBody>
      </p:sp>
      <p:sp>
        <p:nvSpPr>
          <p:cNvPr id="88" name="Oval 15">
            <a:extLst>
              <a:ext uri="{FF2B5EF4-FFF2-40B4-BE49-F238E27FC236}">
                <a16:creationId xmlns:a16="http://schemas.microsoft.com/office/drawing/2014/main" id="{6F882DA7-1817-4323-9620-0F888374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" name="Text Box 181">
            <a:extLst>
              <a:ext uri="{FF2B5EF4-FFF2-40B4-BE49-F238E27FC236}">
                <a16:creationId xmlns:a16="http://schemas.microsoft.com/office/drawing/2014/main" id="{8244310D-E29A-406F-BCBB-F8D42E60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5932A8B3-97AA-4BFF-B611-370C4AEF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5" name="Text Box 181">
            <a:extLst>
              <a:ext uri="{FF2B5EF4-FFF2-40B4-BE49-F238E27FC236}">
                <a16:creationId xmlns:a16="http://schemas.microsoft.com/office/drawing/2014/main" id="{345DAEC5-B7E0-4CEC-95A1-D830B78E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2" name="Text Box 181">
            <a:extLst>
              <a:ext uri="{FF2B5EF4-FFF2-40B4-BE49-F238E27FC236}">
                <a16:creationId xmlns:a16="http://schemas.microsoft.com/office/drawing/2014/main" id="{6170A26A-C558-4657-AF69-5B8CF65D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445537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11" grpId="0"/>
      <p:bldP spid="107712" grpId="0"/>
      <p:bldP spid="107718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/>
      <p:bldP spid="80" grpId="0" animBg="1"/>
      <p:bldP spid="83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4" grpId="0" animBg="1"/>
      <p:bldP spid="95" grpId="0"/>
      <p:bldP spid="97" grpId="0" animBg="1"/>
      <p:bldP spid="98" grpId="0" animBg="1"/>
      <p:bldP spid="100" grpId="0" animBg="1"/>
      <p:bldP spid="101" grpId="0" animBg="1"/>
      <p:bldP spid="102" grpId="0"/>
      <p:bldP spid="103" grpId="0"/>
      <p:bldP spid="104" grpId="0"/>
      <p:bldP spid="106" grpId="0"/>
      <p:bldP spid="108" grpId="0"/>
      <p:bldP spid="109" grpId="0"/>
      <p:bldP spid="110" grpId="0"/>
      <p:bldP spid="12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26" grpId="0"/>
      <p:bldP spid="127" grpId="0" animBg="1"/>
      <p:bldP spid="128" grpId="0" animBg="1"/>
      <p:bldP spid="129" grpId="0" animBg="1"/>
      <p:bldP spid="130" grpId="0" animBg="1"/>
      <p:bldP spid="111" grpId="0"/>
      <p:bldP spid="113" grpId="0"/>
      <p:bldP spid="114" grpId="0"/>
      <p:bldP spid="115" grpId="0"/>
      <p:bldP spid="116" grpId="0"/>
      <p:bldP spid="117" grpId="0"/>
      <p:bldP spid="107597" grpId="0" animBg="1"/>
      <p:bldP spid="118" grpId="0" animBg="1"/>
      <p:bldP spid="131" grpId="0" animBg="1"/>
      <p:bldP spid="88" grpId="0" animBg="1"/>
      <p:bldP spid="107" grpId="0"/>
      <p:bldP spid="82" grpId="0" animBg="1"/>
      <p:bldP spid="105" grpId="0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81EEDB3-4050-4DBC-B614-EC68E45ED3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83464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 err="1"/>
              <a:t>Expectiminimax</a:t>
            </a:r>
            <a:r>
              <a:rPr lang="en-US" sz="3200" b="0" dirty="0"/>
              <a:t> Problems</a:t>
            </a:r>
            <a:endParaRPr lang="en-US" sz="3200" b="0" u="sng" dirty="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E6F7CE1-2AB4-4E6D-B54E-2BC94F545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2223516"/>
            <a:ext cx="8610600" cy="36286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Drawbacks of </a:t>
            </a:r>
            <a:r>
              <a:rPr lang="en-US" sz="2800" u="sng" dirty="0" err="1"/>
              <a:t>Expectiminimax</a:t>
            </a:r>
            <a:r>
              <a:rPr lang="en-US" sz="2800" u="sng" dirty="0"/>
              <a:t>: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Tree grows even faster than Minimax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Many games are actually psychological (Poker)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Results can vary as based on move that is “likely” good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Expectiminimax</a:t>
            </a:r>
            <a:r>
              <a:rPr lang="en-US" sz="2800" dirty="0"/>
              <a:t> works best when going only a few ply deep.</a:t>
            </a:r>
          </a:p>
        </p:txBody>
      </p:sp>
      <p:pic>
        <p:nvPicPr>
          <p:cNvPr id="24580" name="Picture 50" descr="MCj04338180000[1]">
            <a:extLst>
              <a:ext uri="{FF2B5EF4-FFF2-40B4-BE49-F238E27FC236}">
                <a16:creationId xmlns:a16="http://schemas.microsoft.com/office/drawing/2014/main" id="{21423D83-0529-45B6-B200-AA565CC6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04" y="143865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661</TotalTime>
  <Words>218</Words>
  <Application>Microsoft Office PowerPoint</Application>
  <PresentationFormat>Widescreen</PresentationFormat>
  <Paragraphs>99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Regular</vt:lpstr>
      <vt:lpstr>Arial</vt:lpstr>
      <vt:lpstr>Calibri</vt:lpstr>
      <vt:lpstr>Garamond</vt:lpstr>
      <vt:lpstr>Open Sans</vt:lpstr>
      <vt:lpstr>Tw Cen MT</vt:lpstr>
      <vt:lpstr>Wingdings</vt:lpstr>
      <vt:lpstr>Wingdings 3</vt:lpstr>
      <vt:lpstr>Integral</vt:lpstr>
      <vt:lpstr>Minimax Extensions</vt:lpstr>
      <vt:lpstr>Game-Playing Alpha-Beta Pruning</vt:lpstr>
      <vt:lpstr>Game-Playing Expectiminimax</vt:lpstr>
      <vt:lpstr>Game-Playing Expectiminimax Problems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118</cp:revision>
  <dcterms:created xsi:type="dcterms:W3CDTF">2018-09-23T01:33:33Z</dcterms:created>
  <dcterms:modified xsi:type="dcterms:W3CDTF">2023-01-06T19:23:57Z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