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2"/>
  </p:notesMasterIdLst>
  <p:sldIdLst>
    <p:sldId id="277" r:id="rId2"/>
    <p:sldId id="367" r:id="rId3"/>
    <p:sldId id="342" r:id="rId4"/>
    <p:sldId id="343" r:id="rId5"/>
    <p:sldId id="345" r:id="rId6"/>
    <p:sldId id="361" r:id="rId7"/>
    <p:sldId id="334" r:id="rId8"/>
    <p:sldId id="332" r:id="rId9"/>
    <p:sldId id="368" r:id="rId10"/>
    <p:sldId id="27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98" d="100"/>
          <a:sy n="98" d="100"/>
        </p:scale>
        <p:origin x="86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2020-04-14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12F6D824-D792-415F-9D25-675492E347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1AA1AF2-5EF0-4481-B499-B6D5E8B5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F2F8FE6-225F-4FD7-B64D-71E2B6E61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D1B95E33-C5BE-474F-A031-5F1B4547D0F3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3D82150D-B4C3-4391-A3D7-C87B5877EC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3C97425-1C45-4A4A-B2D1-D86222E08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BCC6FBA-E165-4550-B500-7967937CD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9AF86E16-B9C0-4349-92AD-DC5767A67D1F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A5E6932-D387-4938-983B-C0AAAFC3B3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D624CAD-D7E6-44DC-B507-C404DE67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6F2947F-8F37-4CAA-A93C-CA125ACF4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D161D57D-837F-4C81-A9CD-035FDC4F5690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 b="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0FE4E8F-CE2B-460A-96D2-6CEBB2FB61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7131D0BE-1391-4F85-AC5F-A9AAF403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0E59BDB-482E-4D2A-9945-A45A64A22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E3807F40-3796-4155-AE2F-9B6431C3EEB6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 b="0" u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7579CBA-F980-43E1-AAD3-AA8BEA4BB0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1A2C9F9-0B63-403E-8D55-7FC9B603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905935A-929B-4954-92E8-7D493810F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28998F77-2ECC-4967-BE1B-C5A99EA08308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 b="0" u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04CFD73F-DBE5-4344-B21B-6D6A00517B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C799F81D-54D2-4588-9D05-7C0ABE8A6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B285407-C261-494B-8EFB-DDFFB091C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5D515A1A-E419-4C18-BE06-8A9AFC0C3931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 b="0" u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37CD153-CDFF-4AFD-9DDC-3569880B61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786936E-9DD6-49F0-8B23-334F59FB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69832D8-454B-4B57-801E-A2C0E3C9E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B1AAD705-A739-419A-9176-AE9B90769FA1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200" b="0" u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4DAB262-7FAC-420A-866B-7243B8AAD1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500EED6-EDB8-4BFE-9C3F-E5419AC8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3B89365-5BC8-47F4-8A64-907891137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559A9B1A-A523-4483-8951-D713295CBCF2}" type="slidenum">
              <a:rPr lang="en-US" altLang="en-US" sz="1200" b="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200" b="0" u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Handling Illogical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Irrational Agents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46AE841-4423-4E7C-BCA6-F83F063A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815" y="2318793"/>
            <a:ext cx="2226364" cy="24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1535980"/>
            <a:ext cx="11935691" cy="803934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4FDEB7D-2CB7-41A9-81D9-5A5023E70904}"/>
              </a:ext>
            </a:extLst>
          </p:cNvPr>
          <p:cNvSpPr txBox="1">
            <a:spLocks/>
          </p:cNvSpPr>
          <p:nvPr/>
        </p:nvSpPr>
        <p:spPr>
          <a:xfrm>
            <a:off x="801249" y="2717515"/>
            <a:ext cx="10589500" cy="25428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◦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D. Mark. 2009.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Behavioral Mathematics for Game AI.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Cengage Learning.</a:t>
            </a:r>
          </a:p>
          <a:p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I. Wilson. 1999.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Artificial Emotion: Simulating Mood and Personality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Gamasutra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B93D93D-E8D7-47CA-8AB3-7B4B690D467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Rationality in Agents: Review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D9466391-1802-48A0-B6E8-0BDD5FA68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1"/>
            <a:ext cx="8518525" cy="52419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Rationality is degree of reason an agent uses in its decisions.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A perfectly rational agent…</a:t>
            </a:r>
            <a:endParaRPr lang="en-US" altLang="en-US" sz="2800" dirty="0">
              <a:ea typeface="ＭＳ Ｐゴシック" charset="-128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Assumes opponents are rational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Makes predictions about opponents’ behaviors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Makes logical decisions based on those predictions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Multiplayer games can be:</a:t>
            </a:r>
            <a:endParaRPr lang="en-US" altLang="en-US" sz="2800" dirty="0">
              <a:ea typeface="ＭＳ Ｐゴシック" charset="-128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Symmetric (all players have the same abilities)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Asymmetric (players have different abilities)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B6ACB73-6D8D-41F1-8F4B-3AB35C2EC72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8" y="365125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Rationality – The Pirate Game</a:t>
            </a:r>
            <a:endParaRPr lang="en-US" altLang="en-US" u="sng" dirty="0">
              <a:ea typeface="ＭＳ Ｐゴシック" charset="-128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6504AC38-16B5-48B8-A754-1ABEE0964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6736" y="1279525"/>
            <a:ext cx="8518525" cy="52133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Let</a:t>
            </a:r>
            <a:r>
              <a:rPr lang="en-US" altLang="ja-JP" sz="2000" dirty="0">
                <a:ea typeface="ＭＳ Ｐゴシック" charset="-128"/>
              </a:rPr>
              <a:t>’s consider rational agents in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The Pirate Game.</a:t>
            </a:r>
            <a:r>
              <a:rPr lang="ja-JP" altLang="en-US" sz="2000" dirty="0">
                <a:ea typeface="ＭＳ Ｐゴシック" charset="-128"/>
              </a:rPr>
              <a:t>”</a:t>
            </a:r>
            <a:endParaRPr lang="en-US" altLang="ja-JP" sz="2000" dirty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There are 100 gold coins to be split.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 The most senior pirate proposes a distribution.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 All pirates vote on whether to accept (senior wins ties). 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 If the proposal is rejected, senior is thrown overboard.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 All else being equal, pirates will opt to eliminate each other.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</a:pPr>
            <a:r>
              <a:rPr lang="en-US" altLang="en-US" sz="2000" dirty="0">
                <a:ea typeface="ＭＳ Ｐゴシック" charset="-128"/>
              </a:rPr>
              <a:t> Until there is an agreement, continue voting.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Consider a game with five pirates, oldest to youngest: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Albert, Barry, Clyde, Doug, Evan.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At first, perhaps we think Albert should try to be equitable. However, this is not actually the most rational decision – it is an </a:t>
            </a:r>
            <a:r>
              <a:rPr lang="en-US" altLang="en-US" sz="2000" b="1" i="1" dirty="0">
                <a:ea typeface="ＭＳ Ｐゴシック" charset="-128"/>
              </a:rPr>
              <a:t>appeal to emotion</a:t>
            </a:r>
            <a:r>
              <a:rPr lang="en-US" altLang="en-US" sz="2000" dirty="0">
                <a:ea typeface="ＭＳ Ｐゴシック" charset="-128"/>
              </a:rPr>
              <a:t> (fairness).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5C8207C-4BB9-4CF1-9DE9-7E6DE99F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974" y="2131030"/>
            <a:ext cx="2214080" cy="221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4C12277-ACC8-4ACE-805C-BE79573A7AF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657" y="288409"/>
            <a:ext cx="11254683" cy="69160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charset="-128"/>
              </a:rPr>
              <a:t>Rationality – The Pirate Game</a:t>
            </a:r>
            <a:endParaRPr lang="en-US" altLang="en-US" u="sng" dirty="0">
              <a:ea typeface="ＭＳ Ｐゴシック" charset="-128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67B784B-4116-4967-82F8-F0B8E9A8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4" y="962691"/>
            <a:ext cx="69484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Instead, let</a:t>
            </a:r>
            <a:r>
              <a:rPr lang="en-US" altLang="ja-JP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work backwards, starting with just Doug and Evan.</a:t>
            </a:r>
            <a:endParaRPr lang="en-US" altLang="en-US" sz="2000" b="0" u="none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52992DA6-4C9F-4E29-90A5-EBC8F40CB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563" y="1728824"/>
            <a:ext cx="3567112" cy="16462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i="1" dirty="0">
                <a:solidFill>
                  <a:srgbClr val="FFFF00"/>
                </a:solidFill>
                <a:ea typeface="ＭＳ Ｐゴシック" charset="-128"/>
              </a:rPr>
              <a:t>Doug knows that he wins ties: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Pirate</a:t>
            </a: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u="sng" dirty="0">
                <a:ea typeface="ＭＳ Ｐゴシック" charset="-128"/>
              </a:rPr>
              <a:t>Gold</a:t>
            </a: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u="sng" dirty="0">
                <a:ea typeface="ＭＳ Ｐゴシック" charset="-128"/>
              </a:rPr>
              <a:t>Vote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Doug	100	Yes*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charset="-128"/>
              </a:rPr>
              <a:t>Evan	0	No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284AFF7-6616-4AD2-A90C-C3D05390D680}"/>
              </a:ext>
            </a:extLst>
          </p:cNvPr>
          <p:cNvSpPr/>
          <p:nvPr/>
        </p:nvSpPr>
        <p:spPr bwMode="auto">
          <a:xfrm rot="5400000">
            <a:off x="3009901" y="3535398"/>
            <a:ext cx="549275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BE5DC4F-8B10-4B9E-91AA-F85EAAAB1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3968785"/>
            <a:ext cx="278765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i="1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if we add Clyde?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Pirate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Gold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Clyde	99	Yes*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Doug	0	No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Evan	1	Yes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17517F2-213A-4AAE-9597-FFD53F67934A}"/>
              </a:ext>
            </a:extLst>
          </p:cNvPr>
          <p:cNvSpPr/>
          <p:nvPr/>
        </p:nvSpPr>
        <p:spPr bwMode="auto">
          <a:xfrm>
            <a:off x="4359275" y="5157823"/>
            <a:ext cx="4572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07B4FB5-7936-4B1C-BAA9-5F084E46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3968785"/>
            <a:ext cx="2743200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i="1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Let</a:t>
            </a:r>
            <a:r>
              <a:rPr lang="en-US" altLang="ja-JP" sz="2000" i="1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add in Barry…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Pirate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Gold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Barry	99	Yes*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Clyde	0	No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Doug	1	Yes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Evan	0	No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0A77A9E-CF1F-4536-B09E-7EBDB81D32DF}"/>
              </a:ext>
            </a:extLst>
          </p:cNvPr>
          <p:cNvSpPr/>
          <p:nvPr/>
        </p:nvSpPr>
        <p:spPr bwMode="auto">
          <a:xfrm>
            <a:off x="7375525" y="5203860"/>
            <a:ext cx="457200" cy="2286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80B3F03-BA4D-44FB-BC81-BAC684BB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4" y="3968786"/>
            <a:ext cx="2606675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i="1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finally, Albert: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Pirate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Gold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Albert	98	Yes*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Barry	0	No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Clyde	1	Yes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Doug	0	No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Evan	1	Yes</a:t>
            </a:r>
          </a:p>
        </p:txBody>
      </p:sp>
      <p:pic>
        <p:nvPicPr>
          <p:cNvPr id="19467" name="Picture 2" descr="C:\Users\Jeremiah Blanchard\AppData\Local\Microsoft\Windows\Temporary Internet Files\Content.IE5\WCR576N9\MC900088726[1].wmf">
            <a:extLst>
              <a:ext uri="{FF2B5EF4-FFF2-40B4-BE49-F238E27FC236}">
                <a16:creationId xmlns:a16="http://schemas.microsoft.com/office/drawing/2014/main" id="{A784AF1E-1045-4EA1-AAC7-5E6F5CEE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454186"/>
            <a:ext cx="17399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PubOvalCallout">
            <a:extLst>
              <a:ext uri="{FF2B5EF4-FFF2-40B4-BE49-F238E27FC236}">
                <a16:creationId xmlns:a16="http://schemas.microsoft.com/office/drawing/2014/main" id="{EB839FED-072A-449C-9949-7E6134B7EC5F}"/>
              </a:ext>
            </a:extLst>
          </p:cNvPr>
          <p:cNvSpPr>
            <a:spLocks noEditPoints="1" noChangeArrowheads="1"/>
          </p:cNvSpPr>
          <p:nvPr/>
        </p:nvSpPr>
        <p:spPr bwMode="auto">
          <a:xfrm flipH="1" flipV="1">
            <a:off x="5318125" y="2963899"/>
            <a:ext cx="2241550" cy="7762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lnTo>
                  <a:pt x="10766" y="21600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9469" name="Picture 2" descr="C:\Users\Jeremiah Blanchard\AppData\Local\Microsoft\Windows\Temporary Internet Files\Content.IE5\WCR576N9\MC900088728[1].wmf">
            <a:extLst>
              <a:ext uri="{FF2B5EF4-FFF2-40B4-BE49-F238E27FC236}">
                <a16:creationId xmlns:a16="http://schemas.microsoft.com/office/drawing/2014/main" id="{5F88C47D-EED9-48DF-8585-D05D36D7D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157449"/>
            <a:ext cx="1503362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PubRRectCallout">
            <a:extLst>
              <a:ext uri="{FF2B5EF4-FFF2-40B4-BE49-F238E27FC236}">
                <a16:creationId xmlns:a16="http://schemas.microsoft.com/office/drawing/2014/main" id="{00D029E6-7F25-47C3-9196-CA48C0D3F13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878763" y="1454185"/>
            <a:ext cx="2011362" cy="7937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9471" name="TextBox 12">
            <a:extLst>
              <a:ext uri="{FF2B5EF4-FFF2-40B4-BE49-F238E27FC236}">
                <a16:creationId xmlns:a16="http://schemas.microsoft.com/office/drawing/2014/main" id="{0C88042D-04C4-4CF3-B2E8-F7F0AB38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4" y="3146460"/>
            <a:ext cx="1417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You</a:t>
            </a:r>
            <a:r>
              <a:rPr lang="en-US" altLang="ja-JP" sz="1600"/>
              <a:t>’ll take one gold and like it!</a:t>
            </a:r>
            <a:endParaRPr lang="en-US" altLang="en-US" sz="1600"/>
          </a:p>
        </p:txBody>
      </p:sp>
      <p:sp>
        <p:nvSpPr>
          <p:cNvPr id="19472" name="TextBox 13">
            <a:extLst>
              <a:ext uri="{FF2B5EF4-FFF2-40B4-BE49-F238E27FC236}">
                <a16:creationId xmlns:a16="http://schemas.microsoft.com/office/drawing/2014/main" id="{289AD29B-092B-4A3F-807F-B73B94CC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763" y="1454185"/>
            <a:ext cx="20113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Arr</a:t>
            </a:r>
            <a:r>
              <a:rPr lang="en-US" altLang="en-US" sz="1800" dirty="0"/>
              <a:t>! Curse you, rationality!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1213" grpId="0" build="p"/>
      <p:bldP spid="8" grpId="0" build="p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B524072-0ED7-4D81-BBA9-86E024F20FBA}"/>
              </a:ext>
            </a:extLst>
          </p:cNvPr>
          <p:cNvSpPr/>
          <p:nvPr/>
        </p:nvSpPr>
        <p:spPr bwMode="auto">
          <a:xfrm>
            <a:off x="2941638" y="4083191"/>
            <a:ext cx="6583362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65A47B6-1D12-4115-A500-3095BA8395E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06564" y="0"/>
            <a:ext cx="873283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Depth of Rationality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CA1906DB-67C3-47F6-95F4-B5E4BD4F1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8639" y="1006475"/>
            <a:ext cx="8518525" cy="2065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sz="2000" dirty="0">
                <a:ea typeface="ＭＳ Ｐゴシック" charset="-128"/>
              </a:rPr>
              <a:t>We might be better served by estimating how far an agent will go to be rational.</a:t>
            </a:r>
          </a:p>
          <a:p>
            <a:pPr marL="0" indent="0">
              <a:buNone/>
              <a:defRPr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000" u="sng" dirty="0">
                <a:ea typeface="ＭＳ Ｐゴシック" charset="-128"/>
              </a:rPr>
              <a:t>Guess Two-Thirds Game</a:t>
            </a:r>
          </a:p>
          <a:p>
            <a:pPr marL="0" indent="0">
              <a:defRPr/>
            </a:pPr>
            <a:r>
              <a:rPr lang="en-US" altLang="en-US" sz="2000" dirty="0">
                <a:ea typeface="ＭＳ Ｐゴシック" charset="-128"/>
              </a:rPr>
              <a:t>Get a group of people to choose a number, 0 to 100.</a:t>
            </a:r>
          </a:p>
          <a:p>
            <a:pPr marL="0" indent="0">
              <a:defRPr/>
            </a:pPr>
            <a:r>
              <a:rPr lang="en-US" altLang="en-US" sz="2000" dirty="0">
                <a:ea typeface="ＭＳ Ｐゴシック" charset="-128"/>
              </a:rPr>
              <a:t>Winner is the one who is closest to two-thirds of average.</a:t>
            </a:r>
          </a:p>
        </p:txBody>
      </p:sp>
      <p:grpSp>
        <p:nvGrpSpPr>
          <p:cNvPr id="21509" name="Group 27">
            <a:extLst>
              <a:ext uri="{FF2B5EF4-FFF2-40B4-BE49-F238E27FC236}">
                <a16:creationId xmlns:a16="http://schemas.microsoft.com/office/drawing/2014/main" id="{18C77DCA-7B30-4125-A6F5-DD7F7FBBD026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4173680"/>
            <a:ext cx="6400800" cy="1646237"/>
            <a:chOff x="1325880" y="4572000"/>
            <a:chExt cx="6400800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77A2AC-F7F0-4FCD-8F53-50A2F40EF09A}"/>
                </a:ext>
              </a:extLst>
            </p:cNvPr>
            <p:cNvSpPr/>
            <p:nvPr/>
          </p:nvSpPr>
          <p:spPr bwMode="auto">
            <a:xfrm>
              <a:off x="1325880" y="4572000"/>
              <a:ext cx="457200" cy="182880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1600" b="0" u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929CC1-5DB5-46A7-A76C-DB9ECC69E161}"/>
                </a:ext>
              </a:extLst>
            </p:cNvPr>
            <p:cNvSpPr/>
            <p:nvPr/>
          </p:nvSpPr>
          <p:spPr bwMode="auto">
            <a:xfrm>
              <a:off x="1325880" y="4572000"/>
              <a:ext cx="457200" cy="6225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ADE9AC-DB68-41AC-A0E6-29120422D36A}"/>
                </a:ext>
              </a:extLst>
            </p:cNvPr>
            <p:cNvSpPr/>
            <p:nvPr/>
          </p:nvSpPr>
          <p:spPr bwMode="auto">
            <a:xfrm>
              <a:off x="1919605" y="5194532"/>
              <a:ext cx="457200" cy="1206268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DC8AC2-375C-4A09-A901-352C6B9629FC}"/>
                </a:ext>
              </a:extLst>
            </p:cNvPr>
            <p:cNvSpPr/>
            <p:nvPr/>
          </p:nvSpPr>
          <p:spPr bwMode="auto">
            <a:xfrm>
              <a:off x="1919605" y="5194532"/>
              <a:ext cx="457200" cy="40208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699B83-82F2-46C4-BA38-D6A0BD92C660}"/>
                </a:ext>
              </a:extLst>
            </p:cNvPr>
            <p:cNvSpPr/>
            <p:nvPr/>
          </p:nvSpPr>
          <p:spPr bwMode="auto">
            <a:xfrm>
              <a:off x="2514918" y="5596622"/>
              <a:ext cx="457200" cy="804178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718476-B3E0-4F09-9B8E-841C3C5344AA}"/>
                </a:ext>
              </a:extLst>
            </p:cNvPr>
            <p:cNvSpPr/>
            <p:nvPr/>
          </p:nvSpPr>
          <p:spPr bwMode="auto">
            <a:xfrm>
              <a:off x="2514918" y="5596622"/>
              <a:ext cx="457200" cy="27335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5D1853-7BB2-4D48-B75E-A2ADCE4699B1}"/>
                </a:ext>
              </a:extLst>
            </p:cNvPr>
            <p:cNvSpPr/>
            <p:nvPr/>
          </p:nvSpPr>
          <p:spPr bwMode="auto">
            <a:xfrm>
              <a:off x="3108643" y="5869972"/>
              <a:ext cx="457200" cy="530828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8213DE-6AF6-4DC4-840C-5E3CB147DA68}"/>
                </a:ext>
              </a:extLst>
            </p:cNvPr>
            <p:cNvSpPr/>
            <p:nvPr/>
          </p:nvSpPr>
          <p:spPr bwMode="auto">
            <a:xfrm>
              <a:off x="3108643" y="5869972"/>
              <a:ext cx="457200" cy="18340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1CAC51-6898-44A0-A04C-A78FFE954259}"/>
                </a:ext>
              </a:extLst>
            </p:cNvPr>
            <p:cNvSpPr/>
            <p:nvPr/>
          </p:nvSpPr>
          <p:spPr bwMode="auto">
            <a:xfrm>
              <a:off x="3703955" y="6053381"/>
              <a:ext cx="457200" cy="34741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FCABA7-4345-43B2-B418-5169255426CA}"/>
                </a:ext>
              </a:extLst>
            </p:cNvPr>
            <p:cNvSpPr/>
            <p:nvPr/>
          </p:nvSpPr>
          <p:spPr bwMode="auto">
            <a:xfrm>
              <a:off x="3703955" y="6053381"/>
              <a:ext cx="457200" cy="10934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58374B-E81D-422A-AD4A-17AA3ED25CEB}"/>
                </a:ext>
              </a:extLst>
            </p:cNvPr>
            <p:cNvSpPr/>
            <p:nvPr/>
          </p:nvSpPr>
          <p:spPr bwMode="auto">
            <a:xfrm>
              <a:off x="4297680" y="6162721"/>
              <a:ext cx="457200" cy="238079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86C5BF-5795-436F-AD40-DBB73C6F0BC9}"/>
                </a:ext>
              </a:extLst>
            </p:cNvPr>
            <p:cNvSpPr/>
            <p:nvPr/>
          </p:nvSpPr>
          <p:spPr bwMode="auto">
            <a:xfrm>
              <a:off x="4297680" y="6162721"/>
              <a:ext cx="457200" cy="740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D99DF2-B9E5-48AB-B2BD-AB775FC8A4DB}"/>
                </a:ext>
              </a:extLst>
            </p:cNvPr>
            <p:cNvSpPr/>
            <p:nvPr/>
          </p:nvSpPr>
          <p:spPr bwMode="auto">
            <a:xfrm>
              <a:off x="4891405" y="6236790"/>
              <a:ext cx="457200" cy="16401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7112C-90AA-4D31-8A5B-0813E3B8C63F}"/>
                </a:ext>
              </a:extLst>
            </p:cNvPr>
            <p:cNvSpPr/>
            <p:nvPr/>
          </p:nvSpPr>
          <p:spPr bwMode="auto">
            <a:xfrm>
              <a:off x="4891405" y="6236790"/>
              <a:ext cx="457200" cy="546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05C209-5CA7-4899-8562-5039D8EA6B6A}"/>
                </a:ext>
              </a:extLst>
            </p:cNvPr>
            <p:cNvSpPr/>
            <p:nvPr/>
          </p:nvSpPr>
          <p:spPr bwMode="auto">
            <a:xfrm>
              <a:off x="5486718" y="6291460"/>
              <a:ext cx="457200" cy="109340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1F5606-26EA-46F7-B831-FE06662FCE15}"/>
                </a:ext>
              </a:extLst>
            </p:cNvPr>
            <p:cNvSpPr/>
            <p:nvPr/>
          </p:nvSpPr>
          <p:spPr bwMode="auto">
            <a:xfrm>
              <a:off x="5486718" y="6291460"/>
              <a:ext cx="457200" cy="3703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74BFFE-6371-47CD-8FDF-C2E2CC47C9E8}"/>
                </a:ext>
              </a:extLst>
            </p:cNvPr>
            <p:cNvSpPr/>
            <p:nvPr/>
          </p:nvSpPr>
          <p:spPr bwMode="auto">
            <a:xfrm>
              <a:off x="6080443" y="6328495"/>
              <a:ext cx="457200" cy="72305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13B682-7618-4229-96A4-72BBE12EE7F9}"/>
                </a:ext>
              </a:extLst>
            </p:cNvPr>
            <p:cNvSpPr/>
            <p:nvPr/>
          </p:nvSpPr>
          <p:spPr bwMode="auto">
            <a:xfrm>
              <a:off x="6080443" y="6328495"/>
              <a:ext cx="457200" cy="3527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9B1976-ADB8-4785-A5E1-F3F87B1D922D}"/>
                </a:ext>
              </a:extLst>
            </p:cNvPr>
            <p:cNvSpPr/>
            <p:nvPr/>
          </p:nvSpPr>
          <p:spPr bwMode="auto">
            <a:xfrm>
              <a:off x="6675755" y="6363766"/>
              <a:ext cx="457200" cy="37034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A76A79-379C-453C-A745-C1C8893FCEA7}"/>
                </a:ext>
              </a:extLst>
            </p:cNvPr>
            <p:cNvSpPr/>
            <p:nvPr/>
          </p:nvSpPr>
          <p:spPr bwMode="auto">
            <a:xfrm>
              <a:off x="6675755" y="6363766"/>
              <a:ext cx="457200" cy="1939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E5F193-E02C-4EBE-8AED-B553C4880C28}"/>
                </a:ext>
              </a:extLst>
            </p:cNvPr>
            <p:cNvSpPr/>
            <p:nvPr/>
          </p:nvSpPr>
          <p:spPr bwMode="auto">
            <a:xfrm>
              <a:off x="7269480" y="6383165"/>
              <a:ext cx="457200" cy="1763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2E15F7A-227F-4CE5-AE26-DC03CE5758C7}"/>
              </a:ext>
            </a:extLst>
          </p:cNvPr>
          <p:cNvSpPr txBox="1"/>
          <p:nvPr/>
        </p:nvSpPr>
        <p:spPr>
          <a:xfrm>
            <a:off x="1981200" y="3716479"/>
            <a:ext cx="7543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Iteration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1        2        3       4       5       6        7       8       9       10      11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6F2037-744F-461C-ACA2-F3B8EB300F3A}"/>
              </a:ext>
            </a:extLst>
          </p:cNvPr>
          <p:cNvSpPr txBox="1"/>
          <p:nvPr/>
        </p:nvSpPr>
        <p:spPr>
          <a:xfrm>
            <a:off x="1981200" y="5864366"/>
            <a:ext cx="7543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r>
              <a:rPr lang="en-US" altLang="en-US" sz="20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66      44      29     19      13      9        6       4        2       1        0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B55AF8-A4F2-4F5A-9FCF-20AC4B0065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29578" y="723629"/>
            <a:ext cx="8732837" cy="81819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Decision Equilibrium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12856CF7-D5D1-486E-98E3-1226BE2EA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6735" y="1798037"/>
            <a:ext cx="8518525" cy="1600200"/>
          </a:xfrm>
        </p:spPr>
        <p:txBody>
          <a:bodyPr/>
          <a:lstStyle/>
          <a:p>
            <a:pPr marL="0" algn="ctr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Eventually most decisions will reach a </a:t>
            </a:r>
            <a:r>
              <a:rPr lang="en-US" altLang="en-US" sz="2400" b="1" dirty="0">
                <a:solidFill>
                  <a:srgbClr val="00FF00"/>
                </a:solidFill>
                <a:ea typeface="ＭＳ Ｐゴシック" charset="-128"/>
              </a:rPr>
              <a:t>Nash equilibrium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marL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algn="ctr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In the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Guess 2/3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game, the most common choices are 22 and 33.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23556" name="Group 9">
            <a:extLst>
              <a:ext uri="{FF2B5EF4-FFF2-40B4-BE49-F238E27FC236}">
                <a16:creationId xmlns:a16="http://schemas.microsoft.com/office/drawing/2014/main" id="{BBFD043B-8B9C-4198-80F3-8ED895B3CEB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907582"/>
            <a:ext cx="4205288" cy="2124075"/>
            <a:chOff x="2377440" y="4434840"/>
            <a:chExt cx="4206240" cy="2124580"/>
          </a:xfrm>
          <a:solidFill>
            <a:schemeClr val="tx1"/>
          </a:solidFill>
        </p:grpSpPr>
        <p:pic>
          <p:nvPicPr>
            <p:cNvPr id="33" name="Picture 1" descr="C:\Users\Jeremiah Blanchard\Desktop\distribution.png">
              <a:extLst>
                <a:ext uri="{FF2B5EF4-FFF2-40B4-BE49-F238E27FC236}">
                  <a16:creationId xmlns:a16="http://schemas.microsoft.com/office/drawing/2014/main" id="{DC793431-1894-4BF1-BE20-8ACE6B330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77440" y="4434840"/>
              <a:ext cx="4206240" cy="2124580"/>
            </a:xfrm>
            <a:prstGeom prst="rect">
              <a:avLst/>
            </a:prstGeom>
            <a:grpFill/>
            <a:ln w="25400">
              <a:solidFill>
                <a:schemeClr val="bg1"/>
              </a:solidFill>
            </a:ln>
          </p:spPr>
        </p:pic>
        <p:sp>
          <p:nvSpPr>
            <p:cNvPr id="23559" name="TextBox 8">
              <a:extLst>
                <a:ext uri="{FF2B5EF4-FFF2-40B4-BE49-F238E27FC236}">
                  <a16:creationId xmlns:a16="http://schemas.microsoft.com/office/drawing/2014/main" id="{820D4A84-FEB8-4C0D-9A85-FB1CCFB98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080" y="4526280"/>
              <a:ext cx="1325880" cy="40011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chemeClr val="bg1"/>
                  </a:solidFill>
                </a:rPr>
                <a:t>Guess 2/3</a:t>
              </a:r>
            </a:p>
          </p:txBody>
        </p:sp>
      </p:grpSp>
      <p:pic>
        <p:nvPicPr>
          <p:cNvPr id="23557" name="Picture 2" descr="C:\Users\Jeremiah Blanchard\AppData\Local\Microsoft\Windows\Temporary Internet Files\Content.IE5\IVBVX2R3\MC900434411[1].wmf">
            <a:extLst>
              <a:ext uri="{FF2B5EF4-FFF2-40B4-BE49-F238E27FC236}">
                <a16:creationId xmlns:a16="http://schemas.microsoft.com/office/drawing/2014/main" id="{C19889AC-7554-456B-91EF-F897FA3F2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552" y="3907582"/>
            <a:ext cx="2019734" cy="22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FE8764B-44A6-4A55-BFE1-9329D85696C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37519" y="137320"/>
            <a:ext cx="8732837" cy="87868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Rationality &amp; Emotion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6F5C456C-8984-4CAB-9DF2-3467D77E7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6737" y="1199313"/>
            <a:ext cx="8518525" cy="54260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Many agents (especially humans) exhibit irrationality because they are influenced by emotion. They are often guided by trust and, when trust is violated, they often have a desire for revenge (tit-for-tat).</a:t>
            </a: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The Ultimatum Game – Greed vs. Fear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The Giver decides the split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The Decider accepts or rejects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If rejected, no one gets anything</a:t>
            </a:r>
          </a:p>
          <a:p>
            <a:pPr marL="0" indent="0">
              <a:buNone/>
              <a:defRPr/>
            </a:pPr>
            <a:endParaRPr lang="en-US" alt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r>
              <a:rPr lang="en-US" altLang="en-US" sz="2400" u="sng" dirty="0">
                <a:ea typeface="ＭＳ Ｐゴシック" charset="-128"/>
              </a:rPr>
              <a:t>The Dictator Game – Altruism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ea typeface="ＭＳ Ｐゴシック" charset="-128"/>
              </a:rPr>
              <a:t> The Giver decides the split. The end.</a:t>
            </a:r>
          </a:p>
        </p:txBody>
      </p:sp>
      <p:pic>
        <p:nvPicPr>
          <p:cNvPr id="25604" name="Picture 6" descr="C:\Users\Jeremiah Blanchard\AppData\Local\Microsoft\Windows\Temporary Internet Files\Content.IE5\IVBVX2R3\MC900194032[1].wmf">
            <a:extLst>
              <a:ext uri="{FF2B5EF4-FFF2-40B4-BE49-F238E27FC236}">
                <a16:creationId xmlns:a16="http://schemas.microsoft.com/office/drawing/2014/main" id="{F76A38FE-E8AA-4C1A-8262-8F61F76E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180" y="2437545"/>
            <a:ext cx="2614612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7FA5C41-52E7-4998-B4D5-B8F0C9844E7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Rationality &amp; Cooperation</a:t>
            </a:r>
            <a:endParaRPr lang="en-US" u="sng" dirty="0">
              <a:ea typeface="+mj-ea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9F5255B1-DC59-4B47-B922-0DCDD809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4675" y="1417638"/>
            <a:ext cx="8472488" cy="511286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Sometimes rationality makes everyone a loser.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u="sng" dirty="0">
                <a:ea typeface="ＭＳ Ｐゴシック" charset="-128"/>
              </a:rPr>
              <a:t>Prisoner</a:t>
            </a:r>
            <a:r>
              <a:rPr lang="en-US" altLang="ja-JP" sz="2800" u="sng" dirty="0">
                <a:ea typeface="ＭＳ Ｐゴシック" charset="-128"/>
              </a:rPr>
              <a:t>’s Dilemma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Two prisoners are suspected of a crime.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If both stay silent, both stay in jail for 6 months.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If one talks, he goes free and partner gets 8 years.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ea typeface="ＭＳ Ｐゴシック" charset="-128"/>
              </a:rPr>
              <a:t> If both talk, each gets 5 years.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b="1" dirty="0">
                <a:solidFill>
                  <a:srgbClr val="00FF00"/>
                </a:solidFill>
                <a:ea typeface="ＭＳ Ｐゴシック" charset="-128"/>
              </a:rPr>
              <a:t>strictly dominant strategy</a:t>
            </a:r>
            <a:r>
              <a:rPr lang="en-US" altLang="en-US" sz="2800" dirty="0">
                <a:ea typeface="ＭＳ Ｐゴシック" charset="-128"/>
              </a:rPr>
              <a:t> sucks – both get 5 years.</a:t>
            </a:r>
          </a:p>
        </p:txBody>
      </p:sp>
      <p:pic>
        <p:nvPicPr>
          <p:cNvPr id="27652" name="Picture 4" descr="C:\Users\Jeremiah Blanchard\AppData\Local\Microsoft\Windows\Temporary Internet Files\Content.IE5\7HLUF9OA\MC900391034[1].wmf">
            <a:extLst>
              <a:ext uri="{FF2B5EF4-FFF2-40B4-BE49-F238E27FC236}">
                <a16:creationId xmlns:a16="http://schemas.microsoft.com/office/drawing/2014/main" id="{1459809C-A84C-4211-956E-E36D81F6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75" y="1600201"/>
            <a:ext cx="16129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9CE704A-9CD3-421F-BBFD-E6FF0020CD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06564" y="182563"/>
            <a:ext cx="873283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Artificial Emotion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6894D717-8BAA-432B-956A-1B278DE40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178" y="1262445"/>
            <a:ext cx="10897643" cy="888237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2400" dirty="0">
                <a:ea typeface="ＭＳ Ｐゴシック" charset="-128"/>
              </a:rPr>
              <a:t>By simulating emotion, we can make emotional levels another factor in the decision making process. This can affect the rationality of an agent, making it more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lifelike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34E65A2-49D4-4F86-AC93-077A7411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824414"/>
            <a:ext cx="8610600" cy="58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1pPr>
            <a:lvl2pPr marL="742950" indent="-28575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2pPr>
            <a:lvl3pPr marL="11430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3pPr>
            <a:lvl4pPr marL="16002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4pPr>
            <a:lvl5pPr marL="2057400" indent="-228600"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FF00"/>
                </a:solidFill>
                <a:latin typeface="Garamond" panose="02020404030301010803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model, emotion is broken into </a:t>
            </a:r>
            <a:r>
              <a:rPr lang="en-US" altLang="en-US" sz="2400" i="1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personality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sz="2400" i="1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mood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and </a:t>
            </a:r>
            <a:r>
              <a:rPr lang="en-US" altLang="en-US" sz="2400" i="1" u="non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feeling</a:t>
            </a:r>
            <a:r>
              <a:rPr lang="en-US" altLang="en-US" sz="2400" b="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83BB5-71B0-4929-A8E4-0467D02F29AA}"/>
              </a:ext>
            </a:extLst>
          </p:cNvPr>
          <p:cNvGrpSpPr>
            <a:grpSpLocks noChangeAspect="1"/>
          </p:cNvGrpSpPr>
          <p:nvPr/>
        </p:nvGrpSpPr>
        <p:grpSpPr>
          <a:xfrm>
            <a:off x="2983631" y="2367754"/>
            <a:ext cx="6224735" cy="3227801"/>
            <a:chOff x="3886200" y="2590800"/>
            <a:chExt cx="4579938" cy="23749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A23343-83CD-415A-8681-9EE3D81E5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6200" y="2590800"/>
              <a:ext cx="4572000" cy="23622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256D9D-0501-4C9A-8A2E-947893CE2530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886200" y="4267200"/>
              <a:ext cx="457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B165776-4BDB-4506-B46F-6DF0CD9C9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6200" y="3581400"/>
              <a:ext cx="4579938" cy="876300"/>
            </a:xfrm>
            <a:custGeom>
              <a:avLst/>
              <a:gdLst>
                <a:gd name="connsiteX0" fmla="*/ 0 w 4580965"/>
                <a:gd name="connsiteY0" fmla="*/ 877046 h 877046"/>
                <a:gd name="connsiteX1" fmla="*/ 1228165 w 4580965"/>
                <a:gd name="connsiteY1" fmla="*/ 106082 h 877046"/>
                <a:gd name="connsiteX2" fmla="*/ 2958353 w 4580965"/>
                <a:gd name="connsiteY2" fmla="*/ 240552 h 877046"/>
                <a:gd name="connsiteX3" fmla="*/ 4580965 w 4580965"/>
                <a:gd name="connsiteY3" fmla="*/ 877046 h 8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0965" h="877046">
                  <a:moveTo>
                    <a:pt x="0" y="877046"/>
                  </a:moveTo>
                  <a:cubicBezTo>
                    <a:pt x="367553" y="544605"/>
                    <a:pt x="735106" y="212164"/>
                    <a:pt x="1228165" y="106082"/>
                  </a:cubicBezTo>
                  <a:cubicBezTo>
                    <a:pt x="1721224" y="0"/>
                    <a:pt x="2399553" y="112058"/>
                    <a:pt x="2958353" y="240552"/>
                  </a:cubicBezTo>
                  <a:cubicBezTo>
                    <a:pt x="3517153" y="369046"/>
                    <a:pt x="4049059" y="623046"/>
                    <a:pt x="4580965" y="877046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ea typeface="ＭＳ Ｐゴシック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A139A76-67F7-4CB4-B473-6599025B3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426" y="3625850"/>
              <a:ext cx="385763" cy="1339850"/>
            </a:xfrm>
            <a:custGeom>
              <a:avLst/>
              <a:gdLst>
                <a:gd name="connsiteX0" fmla="*/ 0 w 385482"/>
                <a:gd name="connsiteY0" fmla="*/ 640976 h 1340223"/>
                <a:gd name="connsiteX1" fmla="*/ 188259 w 385482"/>
                <a:gd name="connsiteY1" fmla="*/ 4482 h 1340223"/>
                <a:gd name="connsiteX2" fmla="*/ 331694 w 385482"/>
                <a:gd name="connsiteY2" fmla="*/ 614082 h 1340223"/>
                <a:gd name="connsiteX3" fmla="*/ 385482 w 385482"/>
                <a:gd name="connsiteY3" fmla="*/ 1340223 h 134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482" h="1340223">
                  <a:moveTo>
                    <a:pt x="0" y="640976"/>
                  </a:moveTo>
                  <a:cubicBezTo>
                    <a:pt x="66488" y="324970"/>
                    <a:pt x="132977" y="8964"/>
                    <a:pt x="188259" y="4482"/>
                  </a:cubicBezTo>
                  <a:cubicBezTo>
                    <a:pt x="243541" y="0"/>
                    <a:pt x="298824" y="391459"/>
                    <a:pt x="331694" y="614082"/>
                  </a:cubicBezTo>
                  <a:cubicBezTo>
                    <a:pt x="364564" y="836705"/>
                    <a:pt x="375023" y="1208741"/>
                    <a:pt x="385482" y="1340223"/>
                  </a:cubicBezTo>
                </a:path>
              </a:pathLst>
            </a:cu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a typeface="ＭＳ Ｐゴシック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986ED38-8A66-4894-9CFD-CB3BD907B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6588" y="2930526"/>
              <a:ext cx="233362" cy="2035175"/>
            </a:xfrm>
            <a:custGeom>
              <a:avLst/>
              <a:gdLst>
                <a:gd name="connsiteX0" fmla="*/ 0 w 233082"/>
                <a:gd name="connsiteY0" fmla="*/ 2036482 h 2036482"/>
                <a:gd name="connsiteX1" fmla="*/ 161365 w 233082"/>
                <a:gd name="connsiteY1" fmla="*/ 1494 h 2036482"/>
                <a:gd name="connsiteX2" fmla="*/ 233082 w 233082"/>
                <a:gd name="connsiteY2" fmla="*/ 2027517 h 203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082" h="2036482">
                  <a:moveTo>
                    <a:pt x="0" y="2036482"/>
                  </a:moveTo>
                  <a:cubicBezTo>
                    <a:pt x="61259" y="1019735"/>
                    <a:pt x="122518" y="2988"/>
                    <a:pt x="161365" y="1494"/>
                  </a:cubicBezTo>
                  <a:cubicBezTo>
                    <a:pt x="200212" y="0"/>
                    <a:pt x="228600" y="1643529"/>
                    <a:pt x="233082" y="2027517"/>
                  </a:cubicBezTo>
                </a:path>
              </a:pathLst>
            </a:cu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a typeface="ＭＳ Ｐゴシック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E17A9A0-7A2D-412C-9FDA-E90EDF42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2214" y="3117850"/>
              <a:ext cx="268287" cy="1847850"/>
            </a:xfrm>
            <a:custGeom>
              <a:avLst/>
              <a:gdLst>
                <a:gd name="connsiteX0" fmla="*/ 0 w 268941"/>
                <a:gd name="connsiteY0" fmla="*/ 1839258 h 1848223"/>
                <a:gd name="connsiteX1" fmla="*/ 125506 w 268941"/>
                <a:gd name="connsiteY1" fmla="*/ 1494 h 1848223"/>
                <a:gd name="connsiteX2" fmla="*/ 268941 w 268941"/>
                <a:gd name="connsiteY2" fmla="*/ 1848223 h 184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848223">
                  <a:moveTo>
                    <a:pt x="0" y="1839258"/>
                  </a:moveTo>
                  <a:cubicBezTo>
                    <a:pt x="40341" y="919629"/>
                    <a:pt x="80683" y="0"/>
                    <a:pt x="125506" y="1494"/>
                  </a:cubicBezTo>
                  <a:cubicBezTo>
                    <a:pt x="170329" y="2988"/>
                    <a:pt x="219635" y="925605"/>
                    <a:pt x="268941" y="1848223"/>
                  </a:cubicBezTo>
                </a:path>
              </a:pathLst>
            </a:cu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a typeface="ＭＳ Ｐゴシック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77B149-B1B1-438D-8709-437A2E333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1" y="3581400"/>
              <a:ext cx="250825" cy="1384300"/>
            </a:xfrm>
            <a:custGeom>
              <a:avLst/>
              <a:gdLst>
                <a:gd name="connsiteX0" fmla="*/ 0 w 259977"/>
                <a:gd name="connsiteY0" fmla="*/ 1776506 h 1776506"/>
                <a:gd name="connsiteX1" fmla="*/ 98612 w 259977"/>
                <a:gd name="connsiteY1" fmla="*/ 1494 h 1776506"/>
                <a:gd name="connsiteX2" fmla="*/ 259977 w 259977"/>
                <a:gd name="connsiteY2" fmla="*/ 1767541 h 177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977" h="1776506">
                  <a:moveTo>
                    <a:pt x="0" y="1776506"/>
                  </a:moveTo>
                  <a:cubicBezTo>
                    <a:pt x="27641" y="889747"/>
                    <a:pt x="55283" y="2988"/>
                    <a:pt x="98612" y="1494"/>
                  </a:cubicBezTo>
                  <a:cubicBezTo>
                    <a:pt x="141941" y="0"/>
                    <a:pt x="213659" y="1500094"/>
                    <a:pt x="259977" y="1767541"/>
                  </a:cubicBezTo>
                </a:path>
              </a:pathLst>
            </a:cu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a typeface="ＭＳ Ｐゴシック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DB38883-9BA0-4961-BB35-29D6B77B0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2600" y="3505200"/>
              <a:ext cx="147638" cy="1460500"/>
            </a:xfrm>
            <a:custGeom>
              <a:avLst/>
              <a:gdLst>
                <a:gd name="connsiteX0" fmla="*/ 0 w 143436"/>
                <a:gd name="connsiteY0" fmla="*/ 1328270 h 1328270"/>
                <a:gd name="connsiteX1" fmla="*/ 71718 w 143436"/>
                <a:gd name="connsiteY1" fmla="*/ 1494 h 1328270"/>
                <a:gd name="connsiteX2" fmla="*/ 143436 w 143436"/>
                <a:gd name="connsiteY2" fmla="*/ 1319305 h 132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436" h="1328270">
                  <a:moveTo>
                    <a:pt x="0" y="1328270"/>
                  </a:moveTo>
                  <a:cubicBezTo>
                    <a:pt x="23906" y="665629"/>
                    <a:pt x="47812" y="2988"/>
                    <a:pt x="71718" y="1494"/>
                  </a:cubicBezTo>
                  <a:cubicBezTo>
                    <a:pt x="95624" y="0"/>
                    <a:pt x="119530" y="659652"/>
                    <a:pt x="143436" y="1319305"/>
                  </a:cubicBezTo>
                </a:path>
              </a:pathLst>
            </a:cu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a typeface="ＭＳ Ｐゴシック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EAE4393-6225-405F-9998-22916ECDD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3201" y="3962401"/>
              <a:ext cx="201613" cy="995363"/>
            </a:xfrm>
            <a:custGeom>
              <a:avLst/>
              <a:gdLst>
                <a:gd name="connsiteX0" fmla="*/ 0 w 188259"/>
                <a:gd name="connsiteY0" fmla="*/ 932329 h 932329"/>
                <a:gd name="connsiteX1" fmla="*/ 62753 w 188259"/>
                <a:gd name="connsiteY1" fmla="*/ 0 h 932329"/>
                <a:gd name="connsiteX2" fmla="*/ 188259 w 188259"/>
                <a:gd name="connsiteY2" fmla="*/ 932329 h 93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259" h="932329">
                  <a:moveTo>
                    <a:pt x="0" y="932329"/>
                  </a:moveTo>
                  <a:cubicBezTo>
                    <a:pt x="15688" y="466164"/>
                    <a:pt x="31377" y="0"/>
                    <a:pt x="62753" y="0"/>
                  </a:cubicBezTo>
                  <a:cubicBezTo>
                    <a:pt x="94129" y="0"/>
                    <a:pt x="141194" y="466164"/>
                    <a:pt x="188259" y="932329"/>
                  </a:cubicBezTo>
                </a:path>
              </a:pathLst>
            </a:cu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00"/>
                </a:solidFill>
                <a:ea typeface="ＭＳ Ｐゴシック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BED00-E266-4AF2-A0EB-44CB9C837067}"/>
              </a:ext>
            </a:extLst>
          </p:cNvPr>
          <p:cNvSpPr txBox="1"/>
          <p:nvPr/>
        </p:nvSpPr>
        <p:spPr>
          <a:xfrm>
            <a:off x="7062159" y="5089718"/>
            <a:ext cx="14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40512-F3D7-433C-987D-D8F661047F8D}"/>
              </a:ext>
            </a:extLst>
          </p:cNvPr>
          <p:cNvSpPr txBox="1"/>
          <p:nvPr/>
        </p:nvSpPr>
        <p:spPr>
          <a:xfrm>
            <a:off x="8314311" y="3098656"/>
            <a:ext cx="76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1F262E-B64F-4576-9E45-426DB2608227}"/>
              </a:ext>
            </a:extLst>
          </p:cNvPr>
          <p:cNvCxnSpPr>
            <a:cxnSpLocks/>
          </p:cNvCxnSpPr>
          <p:nvPr/>
        </p:nvCxnSpPr>
        <p:spPr>
          <a:xfrm flipV="1">
            <a:off x="7742797" y="4685037"/>
            <a:ext cx="0" cy="446730"/>
          </a:xfrm>
          <a:prstGeom prst="straightConnector1">
            <a:avLst/>
          </a:prstGeom>
          <a:ln w="1905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BCE3D-D0B9-4C5B-A219-71195C04B4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845039" y="3467988"/>
            <a:ext cx="852487" cy="713646"/>
          </a:xfrm>
          <a:prstGeom prst="straightConnector1">
            <a:avLst/>
          </a:prstGeom>
          <a:ln w="1905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97A1CB-17FF-43DC-A9DD-FE88B5BCA9D8}"/>
              </a:ext>
            </a:extLst>
          </p:cNvPr>
          <p:cNvSpPr txBox="1"/>
          <p:nvPr/>
        </p:nvSpPr>
        <p:spPr>
          <a:xfrm>
            <a:off x="4874421" y="2371261"/>
            <a:ext cx="10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Feeling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7B0661-6D5C-433C-998A-5364B85ABE4F}"/>
              </a:ext>
            </a:extLst>
          </p:cNvPr>
          <p:cNvCxnSpPr>
            <a:cxnSpLocks/>
          </p:cNvCxnSpPr>
          <p:nvPr/>
        </p:nvCxnSpPr>
        <p:spPr>
          <a:xfrm flipH="1">
            <a:off x="4760007" y="2708327"/>
            <a:ext cx="471915" cy="332604"/>
          </a:xfrm>
          <a:prstGeom prst="straightConnector1">
            <a:avLst/>
          </a:prstGeom>
          <a:ln w="1905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DD49CE-A43B-48AB-AF61-75358823743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382660" y="2740593"/>
            <a:ext cx="0" cy="685347"/>
          </a:xfrm>
          <a:prstGeom prst="straightConnector1">
            <a:avLst/>
          </a:prstGeom>
          <a:ln w="1905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BFB9D2-9ADF-4BE4-B031-AA66DC92DFEA}"/>
              </a:ext>
            </a:extLst>
          </p:cNvPr>
          <p:cNvCxnSpPr>
            <a:cxnSpLocks/>
          </p:cNvCxnSpPr>
          <p:nvPr/>
        </p:nvCxnSpPr>
        <p:spPr>
          <a:xfrm>
            <a:off x="5579536" y="2708327"/>
            <a:ext cx="511068" cy="902216"/>
          </a:xfrm>
          <a:prstGeom prst="straightConnector1">
            <a:avLst/>
          </a:prstGeom>
          <a:ln w="1905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  <p:bldP spid="4" grpId="0" build="p"/>
      <p:bldP spid="2" grpId="0"/>
      <p:bldP spid="16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581</TotalTime>
  <Words>709</Words>
  <Application>Microsoft Office PowerPoint</Application>
  <PresentationFormat>Widescreen</PresentationFormat>
  <Paragraphs>103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Regular</vt:lpstr>
      <vt:lpstr>Open Sans</vt:lpstr>
      <vt:lpstr>Arial</vt:lpstr>
      <vt:lpstr>Calibri</vt:lpstr>
      <vt:lpstr>Garamond</vt:lpstr>
      <vt:lpstr>Tw Cen MT</vt:lpstr>
      <vt:lpstr>Wingdings</vt:lpstr>
      <vt:lpstr>Wingdings 3</vt:lpstr>
      <vt:lpstr>Integral</vt:lpstr>
      <vt:lpstr>Irrational Agents</vt:lpstr>
      <vt:lpstr>Rationality in Agents: Review</vt:lpstr>
      <vt:lpstr>Rationality – The Pirate Game</vt:lpstr>
      <vt:lpstr>Rationality – The Pirate Game</vt:lpstr>
      <vt:lpstr>Depth of Rationality</vt:lpstr>
      <vt:lpstr>Decision Equilibrium</vt:lpstr>
      <vt:lpstr>Rationality &amp; Emotion</vt:lpstr>
      <vt:lpstr>Rationality &amp; Cooperation</vt:lpstr>
      <vt:lpstr>Artificial Emotion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100</cp:revision>
  <dcterms:created xsi:type="dcterms:W3CDTF">2018-09-23T01:33:33Z</dcterms:created>
  <dcterms:modified xsi:type="dcterms:W3CDTF">2020-04-14T18:42:01Z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