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6" r:id="rId1"/>
  </p:sldMasterIdLst>
  <p:notesMasterIdLst>
    <p:notesMasterId r:id="rId14"/>
  </p:notesMasterIdLst>
  <p:sldIdLst>
    <p:sldId id="277" r:id="rId2"/>
    <p:sldId id="369" r:id="rId3"/>
    <p:sldId id="349" r:id="rId4"/>
    <p:sldId id="268" r:id="rId5"/>
    <p:sldId id="270" r:id="rId6"/>
    <p:sldId id="271" r:id="rId7"/>
    <p:sldId id="338" r:id="rId8"/>
    <p:sldId id="337" r:id="rId9"/>
    <p:sldId id="358" r:id="rId10"/>
    <p:sldId id="335" r:id="rId11"/>
    <p:sldId id="346" r:id="rId12"/>
    <p:sldId id="370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F"/>
    <a:srgbClr val="008000"/>
    <a:srgbClr val="00C0C0"/>
    <a:srgbClr val="058080"/>
    <a:srgbClr val="00FF00"/>
    <a:srgbClr val="00C0FF"/>
    <a:srgbClr val="153430"/>
    <a:srgbClr val="7B1B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10" autoAdjust="0"/>
    <p:restoredTop sz="69781" autoAdjust="0"/>
  </p:normalViewPr>
  <p:slideViewPr>
    <p:cSldViewPr snapToGrid="0">
      <p:cViewPr varScale="1">
        <p:scale>
          <a:sx n="78" d="100"/>
          <a:sy n="78" d="100"/>
        </p:scale>
        <p:origin x="60" y="3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1F-8747-A658-8E48668103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1F-8747-A658-8E486681030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1F-8747-A658-8E486681030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11F-8747-A658-8E486681030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1F-8747-A658-8E486681030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11F-8747-A658-8E486681030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8756704"/>
        <c:axId val="539834768"/>
      </c:barChart>
      <c:catAx>
        <c:axId val="53875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834768"/>
        <c:crosses val="autoZero"/>
        <c:auto val="1"/>
        <c:lblAlgn val="ctr"/>
        <c:lblOffset val="100"/>
        <c:noMultiLvlLbl val="0"/>
      </c:catAx>
      <c:valAx>
        <c:axId val="539834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756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B8B-664C-ABDC-44587165755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B8B-664C-ABDC-4458716575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B8B-664C-ABDC-44587165755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B8B-664C-ABDC-44587165755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B8B-664C-ABDC-4458716575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8E24D082-62B2-4603-B607-C48DA4798F55}" type="datetimeFigureOut">
              <a:rPr lang="en-US" smtClean="0"/>
              <a:pPr/>
              <a:t>2020-03-31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AE7AAC71-A325-46F3-BA6F-DBF0674AF0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4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F0493254-B298-407C-8F2A-540370E9155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FFB0FABF-A79D-43AA-9699-3D9D818A9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D35CEC21-E5F1-43F6-B917-D589375327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9pPr>
          </a:lstStyle>
          <a:p>
            <a:fld id="{B36E06FF-5F83-4610-B883-41D2F0FB9987}" type="slidenum">
              <a:rPr lang="en-US" altLang="en-US" sz="1200" b="0" u="none">
                <a:solidFill>
                  <a:schemeClr val="tx1"/>
                </a:solidFill>
                <a:latin typeface="Arial" panose="020B0604020202020204" pitchFamily="34" charset="0"/>
              </a:rPr>
              <a:pPr/>
              <a:t>2</a:t>
            </a:fld>
            <a:endParaRPr lang="en-US" altLang="en-US" sz="1200" b="0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BA8CB82C-BBB0-4EC3-92CB-748A7F7D93E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4736FDF3-8DDE-4146-8F0B-38C527F83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0D99E604-108C-4C17-A716-DD569423D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9pPr>
          </a:lstStyle>
          <a:p>
            <a:fld id="{59DEB8F9-5542-4F2B-9F38-75669C670F03}" type="slidenum">
              <a:rPr lang="en-US" altLang="en-US" sz="1200" b="0" u="none">
                <a:solidFill>
                  <a:schemeClr val="tx1"/>
                </a:solidFill>
                <a:latin typeface="Arial" panose="020B0604020202020204" pitchFamily="34" charset="0"/>
              </a:rPr>
              <a:pPr/>
              <a:t>11</a:t>
            </a:fld>
            <a:endParaRPr lang="en-US" altLang="en-US" sz="1200" b="0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2B7AE128-9866-4A33-BBC6-8039F676BA6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0DFD2CD8-ACD5-4E47-9F37-973B1875C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3DA49AD9-5783-4CEA-B71A-F7E68094B3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9pPr>
          </a:lstStyle>
          <a:p>
            <a:fld id="{9C9FFC57-EF3E-4D39-83BE-DAA8CDD7D22F}" type="slidenum">
              <a:rPr lang="en-US" altLang="en-US" sz="1200" b="0" u="none">
                <a:solidFill>
                  <a:schemeClr val="tx1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en-US" sz="1200" b="0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E56C3426-ED09-4EAE-A3AF-30468FA148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FEDB1FA8-77F5-4654-955B-AFA5B35BA39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2DB87556-8D9B-4BE5-9495-71B329EABA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33FEAED-D445-402E-AEC0-4D9FD4CAE415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E135171D-39DE-4F80-8933-EC932445DBB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3F441B7E-6D4B-44F9-9C41-9A05EF5717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79894E6D-8DC9-41D4-968F-83743DAF38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29C06F2-0EFA-40E8-AB19-6BA2B0BFC4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3E196353-F4F1-477D-98A2-5DE65E820B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10934CC9-85DD-4387-A4AB-1CE39C5E850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18ECAB87-D5D6-4524-8B0C-5F2D087C7B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7E89FA5-7202-43A1-A3DF-5F8D6AE00B42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A6714D2C-3568-497A-9586-54EA3BB1EC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E58A9229-2D30-495D-BF94-74553F28F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CABE5BE9-C348-4195-8564-6A1080ED5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9pPr>
          </a:lstStyle>
          <a:p>
            <a:fld id="{E743C82F-EB33-4AF1-B825-D95BBB8FBFE6}" type="slidenum">
              <a:rPr lang="en-US" altLang="en-US" sz="1200" b="0" u="none">
                <a:solidFill>
                  <a:schemeClr val="tx1"/>
                </a:solidFill>
                <a:latin typeface="Arial" panose="020B0604020202020204" pitchFamily="34" charset="0"/>
              </a:rPr>
              <a:pPr/>
              <a:t>7</a:t>
            </a:fld>
            <a:endParaRPr lang="en-US" altLang="en-US" sz="1200" b="0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6208212E-0CAC-42BB-A562-A6008743EF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B8AFD92B-BD13-4883-99C1-AF04AABFF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0E500612-FF4D-4FDA-8F5F-2034B02763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9pPr>
          </a:lstStyle>
          <a:p>
            <a:fld id="{07A6985A-4229-4204-B69F-1807517CD545}" type="slidenum">
              <a:rPr lang="en-US" altLang="en-US" sz="1200" b="0" u="none">
                <a:solidFill>
                  <a:schemeClr val="tx1"/>
                </a:solidFill>
                <a:latin typeface="Arial" panose="020B0604020202020204" pitchFamily="34" charset="0"/>
              </a:rPr>
              <a:pPr/>
              <a:t>8</a:t>
            </a:fld>
            <a:endParaRPr lang="en-US" altLang="en-US" sz="1200" b="0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AA255F94-18E1-4457-891A-1203F07CB8C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89797C47-D2C7-4713-84A1-138C61847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32789666-8507-49DE-9A41-2EEA160F39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9pPr>
          </a:lstStyle>
          <a:p>
            <a:fld id="{5ABE4860-394F-4F13-8D69-F5B96B840151}" type="slidenum">
              <a:rPr lang="en-US" altLang="en-US" sz="1200" b="0" u="none">
                <a:solidFill>
                  <a:schemeClr val="tx1"/>
                </a:solidFill>
                <a:latin typeface="Arial" panose="020B0604020202020204" pitchFamily="34" charset="0"/>
              </a:rPr>
              <a:pPr/>
              <a:t>9</a:t>
            </a:fld>
            <a:endParaRPr lang="en-US" altLang="en-US" sz="1200" b="0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43CB2D17-F84A-4795-AC8D-A318F331E02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11BFC131-D4B6-4B58-9C41-873289F22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0865443D-8244-48A2-B30E-89F4935397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9pPr>
          </a:lstStyle>
          <a:p>
            <a:fld id="{D42CD302-87BE-4D5D-8D5F-5A5852F64CF0}" type="slidenum">
              <a:rPr lang="en-US" altLang="en-US" sz="1200" b="0" u="none">
                <a:solidFill>
                  <a:schemeClr val="tx1"/>
                </a:solidFill>
                <a:latin typeface="Arial" panose="020B0604020202020204" pitchFamily="34" charset="0"/>
              </a:rPr>
              <a:pPr/>
              <a:t>10</a:t>
            </a:fld>
            <a:endParaRPr lang="en-US" altLang="en-US" sz="1200" b="0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879105" y="4807507"/>
            <a:ext cx="10433787" cy="461665"/>
          </a:xfrm>
        </p:spPr>
        <p:txBody>
          <a:bodyPr wrap="square" lIns="91440" rIns="91440" anchor="ctr" anchorCtr="0">
            <a:spAutoFit/>
          </a:bodyPr>
          <a:lstStyle>
            <a:lvl1pPr marL="0" indent="0" algn="ctr" eaLnBrk="1" hangingPunct="1">
              <a:lnSpc>
                <a:spcPct val="100000"/>
              </a:lnSpc>
              <a:spcBef>
                <a:spcPts val="0"/>
              </a:spcBef>
              <a:buNone/>
              <a:defRPr sz="2400" b="0" i="0" baseline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>
              <a:defRPr/>
            </a:pP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23FA34D-BDD4-174A-8160-A282BFBA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26" y="1939202"/>
            <a:ext cx="10719547" cy="791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000" b="1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071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6E0767FC-EE7B-1542-ABFE-E566FAD68C6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628591770"/>
              </p:ext>
            </p:extLst>
          </p:nvPr>
        </p:nvGraphicFramePr>
        <p:xfrm>
          <a:off x="9364091" y="1593982"/>
          <a:ext cx="2496290" cy="2454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7EA0DCF4-6023-7C4C-9FEC-678A07CA3096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227447753"/>
              </p:ext>
            </p:extLst>
          </p:nvPr>
        </p:nvGraphicFramePr>
        <p:xfrm>
          <a:off x="9500751" y="4188608"/>
          <a:ext cx="2530473" cy="1644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60" name="Group 59">
            <a:extLst>
              <a:ext uri="{FF2B5EF4-FFF2-40B4-BE49-F238E27FC236}">
                <a16:creationId xmlns:a16="http://schemas.microsoft.com/office/drawing/2014/main" id="{FF63BBEF-56B6-1143-8632-209E5D7FF468}"/>
              </a:ext>
            </a:extLst>
          </p:cNvPr>
          <p:cNvGrpSpPr/>
          <p:nvPr userDrawn="1"/>
        </p:nvGrpSpPr>
        <p:grpSpPr>
          <a:xfrm>
            <a:off x="600101" y="5106614"/>
            <a:ext cx="472349" cy="523220"/>
            <a:chOff x="2127653" y="906552"/>
            <a:chExt cx="548640" cy="607727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F7CADEB-B9FC-5248-95F4-614D0471A810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C04919F-3204-3C40-B338-C4380E423AE8}"/>
                </a:ext>
              </a:extLst>
            </p:cNvPr>
            <p:cNvSpPr txBox="1"/>
            <p:nvPr userDrawn="1"/>
          </p:nvSpPr>
          <p:spPr>
            <a:xfrm>
              <a:off x="2189707" y="906552"/>
              <a:ext cx="426750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F287A94-5FC9-7043-A9F8-6497706930E9}"/>
              </a:ext>
            </a:extLst>
          </p:cNvPr>
          <p:cNvGrpSpPr/>
          <p:nvPr userDrawn="1"/>
        </p:nvGrpSpPr>
        <p:grpSpPr>
          <a:xfrm>
            <a:off x="596333" y="3561589"/>
            <a:ext cx="479885" cy="501658"/>
            <a:chOff x="992459" y="875183"/>
            <a:chExt cx="591015" cy="607817"/>
          </a:xfrm>
        </p:grpSpPr>
        <p:sp>
          <p:nvSpPr>
            <p:cNvPr id="64" name="Extract 63">
              <a:extLst>
                <a:ext uri="{FF2B5EF4-FFF2-40B4-BE49-F238E27FC236}">
                  <a16:creationId xmlns:a16="http://schemas.microsoft.com/office/drawing/2014/main" id="{155C4D3E-62D7-F346-B691-D481CA2BF837}"/>
                </a:ext>
              </a:extLst>
            </p:cNvPr>
            <p:cNvSpPr/>
            <p:nvPr userDrawn="1"/>
          </p:nvSpPr>
          <p:spPr>
            <a:xfrm>
              <a:off x="992459" y="903248"/>
              <a:ext cx="591015" cy="465118"/>
            </a:xfrm>
            <a:prstGeom prst="flowChartExtract">
              <a:avLst/>
            </a:prstGeom>
            <a:solidFill>
              <a:schemeClr val="accent5"/>
            </a:solidFill>
            <a:ln w="31750">
              <a:solidFill>
                <a:schemeClr val="accent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CE822BB-9419-8040-96A8-2080ADB32E75}"/>
                </a:ext>
              </a:extLst>
            </p:cNvPr>
            <p:cNvSpPr txBox="1"/>
            <p:nvPr userDrawn="1"/>
          </p:nvSpPr>
          <p:spPr>
            <a:xfrm>
              <a:off x="1098286" y="875183"/>
              <a:ext cx="290610" cy="607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/>
                  </a:solidFill>
                </a:rPr>
                <a:t>!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92B7EE2-EF74-0B45-B7AA-89E70AF65FDD}"/>
              </a:ext>
            </a:extLst>
          </p:cNvPr>
          <p:cNvGrpSpPr/>
          <p:nvPr userDrawn="1"/>
        </p:nvGrpSpPr>
        <p:grpSpPr>
          <a:xfrm>
            <a:off x="600101" y="4357097"/>
            <a:ext cx="472349" cy="523220"/>
            <a:chOff x="2127653" y="906552"/>
            <a:chExt cx="548640" cy="607727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EE4FCDE-3F0C-144D-9B37-461C2C89064E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C87E45F-A66F-6D4F-850B-11AFEBAB454B}"/>
                </a:ext>
              </a:extLst>
            </p:cNvPr>
            <p:cNvSpPr txBox="1"/>
            <p:nvPr userDrawn="1"/>
          </p:nvSpPr>
          <p:spPr>
            <a:xfrm>
              <a:off x="2171705" y="906552"/>
              <a:ext cx="467712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EBC8DB-1B59-5743-8405-5E0958251FAF}"/>
              </a:ext>
            </a:extLst>
          </p:cNvPr>
          <p:cNvGrpSpPr/>
          <p:nvPr userDrawn="1"/>
        </p:nvGrpSpPr>
        <p:grpSpPr>
          <a:xfrm>
            <a:off x="2752441" y="5106614"/>
            <a:ext cx="472349" cy="523220"/>
            <a:chOff x="2127653" y="903127"/>
            <a:chExt cx="548640" cy="607728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D960F5A-D2FB-6F4E-9047-4B4CB1BFD498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A1F719A-8371-3E49-BC25-4024F11B5AAA}"/>
                </a:ext>
              </a:extLst>
            </p:cNvPr>
            <p:cNvSpPr txBox="1"/>
            <p:nvPr userDrawn="1"/>
          </p:nvSpPr>
          <p:spPr>
            <a:xfrm>
              <a:off x="2195283" y="903127"/>
              <a:ext cx="426750" cy="60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33199EB-EABB-C844-A02F-53B6DC7B4B7B}"/>
              </a:ext>
            </a:extLst>
          </p:cNvPr>
          <p:cNvGrpSpPr/>
          <p:nvPr userDrawn="1"/>
        </p:nvGrpSpPr>
        <p:grpSpPr>
          <a:xfrm>
            <a:off x="2752441" y="4357097"/>
            <a:ext cx="472349" cy="523220"/>
            <a:chOff x="2127653" y="903127"/>
            <a:chExt cx="548640" cy="607728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846AB7C-A448-414F-B677-13BCBB1470A7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327E423-E23F-5F4A-A62D-180E91C2B560}"/>
                </a:ext>
              </a:extLst>
            </p:cNvPr>
            <p:cNvSpPr txBox="1"/>
            <p:nvPr userDrawn="1"/>
          </p:nvSpPr>
          <p:spPr>
            <a:xfrm>
              <a:off x="2159280" y="903127"/>
              <a:ext cx="436060" cy="60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B2B26E7-A69C-1243-8C13-6C6735D81A5E}"/>
              </a:ext>
            </a:extLst>
          </p:cNvPr>
          <p:cNvGrpSpPr/>
          <p:nvPr userDrawn="1"/>
        </p:nvGrpSpPr>
        <p:grpSpPr>
          <a:xfrm>
            <a:off x="2766172" y="3589975"/>
            <a:ext cx="444887" cy="444887"/>
            <a:chOff x="2043931" y="3586508"/>
            <a:chExt cx="489706" cy="489706"/>
          </a:xfrm>
        </p:grpSpPr>
        <p:sp>
          <p:nvSpPr>
            <p:cNvPr id="76" name="Teardrop 75">
              <a:extLst>
                <a:ext uri="{FF2B5EF4-FFF2-40B4-BE49-F238E27FC236}">
                  <a16:creationId xmlns:a16="http://schemas.microsoft.com/office/drawing/2014/main" id="{00E195A3-A033-FC4C-A767-1D7AB9672373}"/>
                </a:ext>
              </a:extLst>
            </p:cNvPr>
            <p:cNvSpPr/>
            <p:nvPr userDrawn="1"/>
          </p:nvSpPr>
          <p:spPr>
            <a:xfrm rot="2724618">
              <a:off x="2043931" y="3586508"/>
              <a:ext cx="489706" cy="489706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5-Point Star 76">
              <a:extLst>
                <a:ext uri="{FF2B5EF4-FFF2-40B4-BE49-F238E27FC236}">
                  <a16:creationId xmlns:a16="http://schemas.microsoft.com/office/drawing/2014/main" id="{E323B028-D4D2-934F-A668-B94E2F5F0BF3}"/>
                </a:ext>
              </a:extLst>
            </p:cNvPr>
            <p:cNvSpPr/>
            <p:nvPr userDrawn="1"/>
          </p:nvSpPr>
          <p:spPr>
            <a:xfrm>
              <a:off x="2145058" y="3657600"/>
              <a:ext cx="302509" cy="302509"/>
            </a:xfrm>
            <a:prstGeom prst="star5">
              <a:avLst>
                <a:gd name="adj" fmla="val 20872"/>
                <a:gd name="hf" fmla="val 105146"/>
                <a:gd name="vf" fmla="val 11055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E904FF2-16AF-B446-951E-32E4940B0368}"/>
              </a:ext>
            </a:extLst>
          </p:cNvPr>
          <p:cNvGrpSpPr/>
          <p:nvPr userDrawn="1"/>
        </p:nvGrpSpPr>
        <p:grpSpPr>
          <a:xfrm>
            <a:off x="1636905" y="5106614"/>
            <a:ext cx="472349" cy="523220"/>
            <a:chOff x="2127653" y="897547"/>
            <a:chExt cx="548640" cy="60772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AE61D2B-D0B1-EE4B-9F6F-7A71B5037589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0B775B7-4B88-D146-BDE8-268463DF80BC}"/>
                </a:ext>
              </a:extLst>
            </p:cNvPr>
            <p:cNvSpPr txBox="1"/>
            <p:nvPr userDrawn="1"/>
          </p:nvSpPr>
          <p:spPr>
            <a:xfrm>
              <a:off x="2198707" y="897547"/>
              <a:ext cx="426750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6BAED38-0C32-F849-AB5F-A8DD70A1C75E}"/>
              </a:ext>
            </a:extLst>
          </p:cNvPr>
          <p:cNvGrpSpPr/>
          <p:nvPr userDrawn="1"/>
        </p:nvGrpSpPr>
        <p:grpSpPr>
          <a:xfrm>
            <a:off x="1636905" y="4357097"/>
            <a:ext cx="472349" cy="523220"/>
            <a:chOff x="2127653" y="906549"/>
            <a:chExt cx="548640" cy="607727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B897077-1990-BF4D-993B-59B35283E55D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90E5681-AD36-084A-857A-EE57E62D7736}"/>
                </a:ext>
              </a:extLst>
            </p:cNvPr>
            <p:cNvSpPr txBox="1"/>
            <p:nvPr userDrawn="1"/>
          </p:nvSpPr>
          <p:spPr>
            <a:xfrm>
              <a:off x="2171706" y="906549"/>
              <a:ext cx="449092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B0E1B4B-EA23-A547-B670-1ED8FF6DCEF2}"/>
              </a:ext>
            </a:extLst>
          </p:cNvPr>
          <p:cNvGrpSpPr/>
          <p:nvPr userDrawn="1"/>
        </p:nvGrpSpPr>
        <p:grpSpPr>
          <a:xfrm>
            <a:off x="1594217" y="3533557"/>
            <a:ext cx="557725" cy="557723"/>
            <a:chOff x="1491082" y="3426255"/>
            <a:chExt cx="557725" cy="557723"/>
          </a:xfrm>
        </p:grpSpPr>
        <p:sp>
          <p:nvSpPr>
            <p:cNvPr id="85" name="Diamond 84">
              <a:extLst>
                <a:ext uri="{FF2B5EF4-FFF2-40B4-BE49-F238E27FC236}">
                  <a16:creationId xmlns:a16="http://schemas.microsoft.com/office/drawing/2014/main" id="{9221AF1C-6F7D-C34F-8EE0-F15CDC24A6DF}"/>
                </a:ext>
              </a:extLst>
            </p:cNvPr>
            <p:cNvSpPr/>
            <p:nvPr/>
          </p:nvSpPr>
          <p:spPr>
            <a:xfrm>
              <a:off x="1491082" y="3426255"/>
              <a:ext cx="557725" cy="557723"/>
            </a:xfrm>
            <a:prstGeom prst="diamond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accent4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A855084-BC4E-2A43-829B-3CE497EE4902}"/>
                </a:ext>
              </a:extLst>
            </p:cNvPr>
            <p:cNvSpPr txBox="1"/>
            <p:nvPr userDrawn="1"/>
          </p:nvSpPr>
          <p:spPr>
            <a:xfrm>
              <a:off x="1607869" y="3438936"/>
              <a:ext cx="2359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!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FA49619B-D3A9-F649-8B1E-6C7543A04B14}"/>
              </a:ext>
            </a:extLst>
          </p:cNvPr>
          <p:cNvSpPr txBox="1"/>
          <p:nvPr userDrawn="1"/>
        </p:nvSpPr>
        <p:spPr>
          <a:xfrm>
            <a:off x="4170887" y="1076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1B42085-94AE-2446-A219-C386D7798619}"/>
              </a:ext>
            </a:extLst>
          </p:cNvPr>
          <p:cNvGrpSpPr/>
          <p:nvPr userDrawn="1"/>
        </p:nvGrpSpPr>
        <p:grpSpPr>
          <a:xfrm>
            <a:off x="587950" y="2054536"/>
            <a:ext cx="2157326" cy="530709"/>
            <a:chOff x="4429454" y="2537513"/>
            <a:chExt cx="2157326" cy="530709"/>
          </a:xfrm>
        </p:grpSpPr>
        <p:sp>
          <p:nvSpPr>
            <p:cNvPr id="89" name="Triangle 88">
              <a:extLst>
                <a:ext uri="{FF2B5EF4-FFF2-40B4-BE49-F238E27FC236}">
                  <a16:creationId xmlns:a16="http://schemas.microsoft.com/office/drawing/2014/main" id="{F43C67F4-04ED-094B-A0E7-795D8630027B}"/>
                </a:ext>
              </a:extLst>
            </p:cNvPr>
            <p:cNvSpPr/>
            <p:nvPr userDrawn="1"/>
          </p:nvSpPr>
          <p:spPr>
            <a:xfrm rot="10800000">
              <a:off x="5283575" y="2819332"/>
              <a:ext cx="449084" cy="24889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41C0891-2F63-0748-B893-3CFA506857AD}"/>
                </a:ext>
              </a:extLst>
            </p:cNvPr>
            <p:cNvSpPr txBox="1"/>
            <p:nvPr userDrawn="1"/>
          </p:nvSpPr>
          <p:spPr>
            <a:xfrm>
              <a:off x="4429454" y="2537513"/>
              <a:ext cx="2157326" cy="307777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This is a small callout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3F2A585-1E82-624C-B883-C81CC00514DB}"/>
              </a:ext>
            </a:extLst>
          </p:cNvPr>
          <p:cNvSpPr txBox="1"/>
          <p:nvPr userDrawn="1"/>
        </p:nvSpPr>
        <p:spPr>
          <a:xfrm>
            <a:off x="584202" y="2809359"/>
            <a:ext cx="1408242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This is a tag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712437D-4DB9-794F-877E-99653632FDD1}"/>
              </a:ext>
            </a:extLst>
          </p:cNvPr>
          <p:cNvGrpSpPr/>
          <p:nvPr userDrawn="1"/>
        </p:nvGrpSpPr>
        <p:grpSpPr>
          <a:xfrm>
            <a:off x="3660091" y="1990470"/>
            <a:ext cx="5240218" cy="3771225"/>
            <a:chOff x="3715852" y="2940308"/>
            <a:chExt cx="5240218" cy="3771225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8CDE6F7-D5F6-9049-92BA-F87962723D14}"/>
                </a:ext>
              </a:extLst>
            </p:cNvPr>
            <p:cNvGrpSpPr/>
            <p:nvPr userDrawn="1"/>
          </p:nvGrpSpPr>
          <p:grpSpPr>
            <a:xfrm>
              <a:off x="3715852" y="2940308"/>
              <a:ext cx="5240218" cy="3430270"/>
              <a:chOff x="463888" y="472115"/>
              <a:chExt cx="5240218" cy="3430270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3D8D03B1-E624-0047-B06A-54A5F6FDA860}"/>
                  </a:ext>
                </a:extLst>
              </p:cNvPr>
              <p:cNvGrpSpPr/>
              <p:nvPr userDrawn="1"/>
            </p:nvGrpSpPr>
            <p:grpSpPr>
              <a:xfrm>
                <a:off x="463888" y="1027481"/>
                <a:ext cx="1550141" cy="1599563"/>
                <a:chOff x="463888" y="1027481"/>
                <a:chExt cx="1550141" cy="1599563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A40C80F5-8F60-484E-AE50-4EE48AB2211A}"/>
                    </a:ext>
                  </a:extLst>
                </p:cNvPr>
                <p:cNvCxnSpPr/>
                <p:nvPr userDrawn="1"/>
              </p:nvCxnSpPr>
              <p:spPr>
                <a:xfrm flipV="1">
                  <a:off x="1189407" y="1615670"/>
                  <a:ext cx="0" cy="563765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53455606-1D26-D048-9972-083E3365D814}"/>
                    </a:ext>
                  </a:extLst>
                </p:cNvPr>
                <p:cNvSpPr/>
                <p:nvPr userDrawn="1"/>
              </p:nvSpPr>
              <p:spPr>
                <a:xfrm>
                  <a:off x="578246" y="2111989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88011" rIns="423394" bIns="88011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1955</a:t>
                  </a: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187F6FB-9584-1549-BEC4-3B6162465102}"/>
                    </a:ext>
                  </a:extLst>
                </p:cNvPr>
                <p:cNvSpPr txBox="1"/>
                <p:nvPr userDrawn="1"/>
              </p:nvSpPr>
              <p:spPr>
                <a:xfrm>
                  <a:off x="463888" y="1027481"/>
                  <a:ext cx="1481791" cy="92333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square" tIns="91440" bIns="91440" rtlCol="0" anchor="b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667C2DFC-5EB2-D143-80A6-DDFAB88A4F94}"/>
                  </a:ext>
                </a:extLst>
              </p:cNvPr>
              <p:cNvGrpSpPr/>
              <p:nvPr userDrawn="1"/>
            </p:nvGrpSpPr>
            <p:grpSpPr>
              <a:xfrm>
                <a:off x="2908205" y="472115"/>
                <a:ext cx="1551795" cy="2154493"/>
                <a:chOff x="2908205" y="472115"/>
                <a:chExt cx="1551795" cy="2154493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773C6214-243E-AF41-BDA8-25A106B7E696}"/>
                    </a:ext>
                  </a:extLst>
                </p:cNvPr>
                <p:cNvCxnSpPr/>
                <p:nvPr userDrawn="1"/>
              </p:nvCxnSpPr>
              <p:spPr>
                <a:xfrm flipV="1">
                  <a:off x="3644995" y="1706193"/>
                  <a:ext cx="0" cy="563765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Freeform 105">
                  <a:extLst>
                    <a:ext uri="{FF2B5EF4-FFF2-40B4-BE49-F238E27FC236}">
                      <a16:creationId xmlns:a16="http://schemas.microsoft.com/office/drawing/2014/main" id="{2A0264E8-5F46-7249-A81A-EDDA2024ED95}"/>
                    </a:ext>
                  </a:extLst>
                </p:cNvPr>
                <p:cNvSpPr/>
                <p:nvPr/>
              </p:nvSpPr>
              <p:spPr>
                <a:xfrm>
                  <a:off x="3024217" y="2111553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91440" rIns="423394" bIns="91440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1984</a:t>
                  </a:r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B5B8F6D-B23B-154C-9875-0842B5901A11}"/>
                    </a:ext>
                  </a:extLst>
                </p:cNvPr>
                <p:cNvSpPr txBox="1"/>
                <p:nvPr userDrawn="1"/>
              </p:nvSpPr>
              <p:spPr>
                <a:xfrm>
                  <a:off x="2908205" y="472115"/>
                  <a:ext cx="1478165" cy="147732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3"/>
                  </a:solidFill>
                </a:ln>
              </p:spPr>
              <p:txBody>
                <a:bodyPr wrap="square" tIns="91440" bIns="91440" rtlCol="0" anchor="b" anchorCtr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>
                      <a:solidFill>
                        <a:schemeClr val="bg1"/>
                      </a:solidFill>
                    </a:rPr>
                    <a:t>Lorem ipsum dolor sit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amet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consectetuer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adipiscing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elit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2B98CA7-74BB-DE48-BD20-137F01D8C47E}"/>
                  </a:ext>
                </a:extLst>
              </p:cNvPr>
              <p:cNvGrpSpPr/>
              <p:nvPr userDrawn="1"/>
            </p:nvGrpSpPr>
            <p:grpSpPr>
              <a:xfrm>
                <a:off x="1713069" y="2111118"/>
                <a:ext cx="1523945" cy="1791267"/>
                <a:chOff x="1713069" y="2111118"/>
                <a:chExt cx="1523945" cy="1791267"/>
              </a:xfrm>
            </p:grpSpPr>
            <p:sp>
              <p:nvSpPr>
                <p:cNvPr id="102" name="Freeform 101">
                  <a:extLst>
                    <a:ext uri="{FF2B5EF4-FFF2-40B4-BE49-F238E27FC236}">
                      <a16:creationId xmlns:a16="http://schemas.microsoft.com/office/drawing/2014/main" id="{5BFA309D-4C63-C643-9A28-A2B7B05EBB9F}"/>
                    </a:ext>
                  </a:extLst>
                </p:cNvPr>
                <p:cNvSpPr/>
                <p:nvPr/>
              </p:nvSpPr>
              <p:spPr>
                <a:xfrm>
                  <a:off x="1801231" y="2111118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88011" rIns="423394" bIns="88011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1972</a:t>
                  </a:r>
                </a:p>
              </p:txBody>
            </p: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2D132095-D946-7847-9B07-A29908A2586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V="1">
                  <a:off x="2446901" y="2503716"/>
                  <a:ext cx="1812" cy="413278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66F871E-4BD2-1540-ABDE-A74A5E591D62}"/>
                    </a:ext>
                  </a:extLst>
                </p:cNvPr>
                <p:cNvSpPr txBox="1"/>
                <p:nvPr userDrawn="1"/>
              </p:nvSpPr>
              <p:spPr>
                <a:xfrm>
                  <a:off x="1713069" y="2794389"/>
                  <a:ext cx="1478165" cy="110799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2"/>
                  </a:solidFill>
                </a:ln>
              </p:spPr>
              <p:txBody>
                <a:bodyPr wrap="square" tIns="91440" bIns="9144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Amet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consectetuer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adipiscing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elit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995D9B4-30FF-AE49-BB54-537B182B9184}"/>
                  </a:ext>
                </a:extLst>
              </p:cNvPr>
              <p:cNvGrpSpPr/>
              <p:nvPr userDrawn="1"/>
            </p:nvGrpSpPr>
            <p:grpSpPr>
              <a:xfrm>
                <a:off x="4208763" y="2110683"/>
                <a:ext cx="1495343" cy="1422369"/>
                <a:chOff x="4208763" y="2110683"/>
                <a:chExt cx="1495343" cy="1422369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2F8436A3-E735-D046-8F9C-C21351E3A89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V="1">
                  <a:off x="4943740" y="2552990"/>
                  <a:ext cx="1812" cy="413278"/>
                </a:xfrm>
                <a:prstGeom prst="line">
                  <a:avLst/>
                </a:prstGeom>
                <a:ln w="254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Freeform 99">
                  <a:extLst>
                    <a:ext uri="{FF2B5EF4-FFF2-40B4-BE49-F238E27FC236}">
                      <a16:creationId xmlns:a16="http://schemas.microsoft.com/office/drawing/2014/main" id="{22303630-1253-EF4B-BDFB-7AFDEF29A5AF}"/>
                    </a:ext>
                  </a:extLst>
                </p:cNvPr>
                <p:cNvSpPr/>
                <p:nvPr userDrawn="1"/>
              </p:nvSpPr>
              <p:spPr>
                <a:xfrm>
                  <a:off x="4247201" y="2110683"/>
                  <a:ext cx="1456905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91440" rIns="423394" bIns="91440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2004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17B77419-77C1-6E4D-90C9-ABDEEEC3090D}"/>
                    </a:ext>
                  </a:extLst>
                </p:cNvPr>
                <p:cNvSpPr txBox="1"/>
                <p:nvPr userDrawn="1"/>
              </p:nvSpPr>
              <p:spPr>
                <a:xfrm>
                  <a:off x="4208763" y="2794388"/>
                  <a:ext cx="1478165" cy="73866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4"/>
                  </a:solidFill>
                </a:ln>
              </p:spPr>
              <p:txBody>
                <a:bodyPr wrap="square" tIns="91440" bIns="9144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4F6A910-4E09-8749-A5CC-4162EBF56AA9}"/>
                </a:ext>
              </a:extLst>
            </p:cNvPr>
            <p:cNvSpPr txBox="1"/>
            <p:nvPr userDrawn="1"/>
          </p:nvSpPr>
          <p:spPr>
            <a:xfrm>
              <a:off x="5250183" y="6311423"/>
              <a:ext cx="21715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Time Line Example</a:t>
              </a:r>
            </a:p>
          </p:txBody>
        </p:sp>
      </p:grpSp>
      <p:sp>
        <p:nvSpPr>
          <p:cNvPr id="111" name="Title Placeholder 1">
            <a:extLst>
              <a:ext uri="{FF2B5EF4-FFF2-40B4-BE49-F238E27FC236}">
                <a16:creationId xmlns:a16="http://schemas.microsoft.com/office/drawing/2014/main" id="{1DA7E8DA-C3A8-5640-BE9B-1A6451C8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40168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432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B6056AED-17B4-2E42-AE05-EDA29DAE8A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3276" y="2431102"/>
            <a:ext cx="7045448" cy="1676322"/>
          </a:xfrm>
          <a:prstGeom prst="rect">
            <a:avLst/>
          </a:prstGeom>
          <a:noFill/>
          <a:ln>
            <a:noFill/>
          </a:ln>
        </p:spPr>
        <p:txBody>
          <a:bodyPr wrap="square" anchor="ctr" anchorCtr="0">
            <a:noAutofit/>
          </a:bodyPr>
          <a:lstStyle>
            <a:lvl1pPr algn="ctr">
              <a:lnSpc>
                <a:spcPct val="100000"/>
              </a:lnSpc>
              <a:defRPr sz="4000" b="1" i="0" cap="none" spc="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defRPr>
            </a:lvl1pPr>
          </a:lstStyle>
          <a:p>
            <a:r>
              <a:rPr lang="en-US" dirty="0"/>
              <a:t>You have reached the end of this presentation.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529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 userDrawn="1">
            <p:ph idx="1"/>
          </p:nvPr>
        </p:nvSpPr>
        <p:spPr>
          <a:xfrm>
            <a:off x="740226" y="1682341"/>
            <a:ext cx="10711543" cy="4620126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36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1pPr>
            <a:lvl2pPr marL="265176" indent="-137160">
              <a:buClr>
                <a:srgbClr val="FFC000"/>
              </a:buClr>
              <a:buFont typeface="Wingdings" panose="05000000000000000000" pitchFamily="2" charset="2"/>
              <a:buChar char="§"/>
              <a:defRPr sz="32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2pPr>
            <a:lvl3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3pPr>
            <a:lvl4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4pPr>
            <a:lvl5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9AF0968-53FD-AF47-9274-6C79C149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57" y="555533"/>
            <a:ext cx="11254683" cy="691606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Autofit/>
          </a:bodyPr>
          <a:lstStyle>
            <a:lvl1pPr algn="ctr">
              <a:defRPr sz="48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225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">
            <a:extLst>
              <a:ext uri="{FF2B5EF4-FFF2-40B4-BE49-F238E27FC236}">
                <a16:creationId xmlns:a16="http://schemas.microsoft.com/office/drawing/2014/main" id="{3641335D-B367-5647-BF31-BB20E76137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0513" y="1450975"/>
            <a:ext cx="11655425" cy="3948113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 marL="413766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 marL="596646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 marL="742950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 marL="925830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">
            <a:extLst>
              <a:ext uri="{FF2B5EF4-FFF2-40B4-BE49-F238E27FC236}">
                <a16:creationId xmlns:a16="http://schemas.microsoft.com/office/drawing/2014/main" id="{1D9E37BF-26A5-D44A-9538-4ED5935904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5646738"/>
            <a:ext cx="11641138" cy="3905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0726DE0F-B816-A84C-A905-68799203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119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8246BD9-DE8A-0C46-8C6E-C7FB5639C93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450975"/>
            <a:ext cx="5370058" cy="3948113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5D79DE56-F8DE-C34D-8A33-DF90025A03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5646738"/>
            <a:ext cx="5355772" cy="3905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E01D7C-D791-B84C-9945-DF6406778E3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13094" y="1450975"/>
            <a:ext cx="5374105" cy="3948113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B91EDE-7542-F14E-B4AF-06258FBD53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00800" y="5646738"/>
            <a:ext cx="5457825" cy="390525"/>
          </a:xfrm>
        </p:spPr>
        <p:txBody>
          <a:bodyPr/>
          <a:lstStyle>
            <a:lvl1pPr>
              <a:defRPr b="0" i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8B2BDDCB-3A1C-1D46-8A3A-5B060EF5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04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744A14D7-DF3C-B44D-AC05-D272575656C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2088" y="1450974"/>
            <a:ext cx="5370058" cy="4693151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AFFF75E-9438-1448-88E5-B552F615B11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13094" y="1450975"/>
            <a:ext cx="5374105" cy="4693151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4264E25-B63A-4A40-B7E2-BC4589A0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264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9A03E60-43EB-144A-A8BB-05E3BB34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610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6E47C9-5A49-944E-85E3-3088C691C916}"/>
              </a:ext>
            </a:extLst>
          </p:cNvPr>
          <p:cNvSpPr txBox="1"/>
          <p:nvPr userDrawn="1"/>
        </p:nvSpPr>
        <p:spPr>
          <a:xfrm>
            <a:off x="1578004" y="2094143"/>
            <a:ext cx="3969519" cy="484748"/>
          </a:xfrm>
          <a:prstGeom prst="rect">
            <a:avLst/>
          </a:prstGeom>
          <a:solidFill>
            <a:schemeClr val="accent2"/>
          </a:solidFill>
          <a:ln w="50800" cap="rnd">
            <a:solidFill>
              <a:schemeClr val="accent2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r>
              <a:rPr lang="en-US" sz="1350" b="0" i="0" dirty="0">
                <a:ln>
                  <a:noFill/>
                </a:ln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Definition: Goes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EFFDE-04B0-9E45-9146-C72CF80E1CA2}"/>
              </a:ext>
            </a:extLst>
          </p:cNvPr>
          <p:cNvSpPr txBox="1"/>
          <p:nvPr userDrawn="1"/>
        </p:nvSpPr>
        <p:spPr>
          <a:xfrm>
            <a:off x="1578004" y="2749875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tx2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99962-2407-1A44-8C6F-B1F3D3AAC2C4}"/>
              </a:ext>
            </a:extLst>
          </p:cNvPr>
          <p:cNvSpPr txBox="1"/>
          <p:nvPr userDrawn="1"/>
        </p:nvSpPr>
        <p:spPr>
          <a:xfrm>
            <a:off x="1578003" y="3528051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4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4E185-87EB-2845-9488-8FAF6DE3DDD7}"/>
              </a:ext>
            </a:extLst>
          </p:cNvPr>
          <p:cNvSpPr txBox="1"/>
          <p:nvPr userDrawn="1"/>
        </p:nvSpPr>
        <p:spPr>
          <a:xfrm>
            <a:off x="1578003" y="4302264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6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1D9401-9B2F-F247-B5C3-FF5407999BC1}"/>
              </a:ext>
            </a:extLst>
          </p:cNvPr>
          <p:cNvSpPr txBox="1"/>
          <p:nvPr userDrawn="1"/>
        </p:nvSpPr>
        <p:spPr>
          <a:xfrm>
            <a:off x="1578003" y="5084403"/>
            <a:ext cx="3969519" cy="577081"/>
          </a:xfrm>
          <a:prstGeom prst="rect">
            <a:avLst/>
          </a:prstGeom>
          <a:solidFill>
            <a:schemeClr val="accent1"/>
          </a:solidFill>
          <a:ln w="2540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182880" rIns="9144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l"/>
            <a:r>
              <a:rPr lang="en-US" sz="1350" b="0" i="0" dirty="0">
                <a:solidFill>
                  <a:schemeClr val="bg1"/>
                </a:solidFill>
                <a:effectLst>
                  <a:outerShdw blurRad="50800" dist="50800" dir="2940000" sx="10000" sy="10000" algn="ctr" rotWithShape="0">
                    <a:srgbClr val="000000"/>
                  </a:outerShdw>
                </a:effectLst>
                <a:latin typeface="Arial Regular"/>
                <a:cs typeface="Calibri" panose="020F0502020204030204" pitchFamily="34" charset="0"/>
              </a:rPr>
              <a:t>On screen instructions go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D122E4-A8B1-5743-BED1-4F1F1A2D73F6}"/>
              </a:ext>
            </a:extLst>
          </p:cNvPr>
          <p:cNvSpPr txBox="1"/>
          <p:nvPr userDrawn="1"/>
        </p:nvSpPr>
        <p:spPr>
          <a:xfrm>
            <a:off x="6681592" y="3267424"/>
            <a:ext cx="3176197" cy="784830"/>
          </a:xfrm>
          <a:prstGeom prst="rect">
            <a:avLst/>
          </a:prstGeom>
          <a:solidFill>
            <a:schemeClr val="accent3"/>
          </a:solidFill>
          <a:ln w="0" cap="rnd">
            <a:noFill/>
          </a:ln>
        </p:spPr>
        <p:txBody>
          <a:bodyPr wrap="square" lIns="91440" tIns="18288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sz="1350" b="1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Use for quotes or small pieces of content that aren’t voiced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D4BEC1-9524-5346-82C4-2A69874C6E7B}"/>
              </a:ext>
            </a:extLst>
          </p:cNvPr>
          <p:cNvSpPr txBox="1"/>
          <p:nvPr userDrawn="1"/>
        </p:nvSpPr>
        <p:spPr>
          <a:xfrm>
            <a:off x="6681592" y="2163339"/>
            <a:ext cx="3176197" cy="577081"/>
          </a:xfrm>
          <a:prstGeom prst="rect">
            <a:avLst/>
          </a:prstGeom>
          <a:solidFill>
            <a:schemeClr val="accent2"/>
          </a:solidFill>
          <a:ln w="50800" cap="rnd">
            <a:noFill/>
          </a:ln>
        </p:spPr>
        <p:txBody>
          <a:bodyPr wrap="square" lIns="91440" tIns="18288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r>
              <a:rPr lang="en-US" sz="1350" b="0" i="0" dirty="0">
                <a:ln>
                  <a:noFill/>
                </a:ln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heading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D3A75B-D521-A643-B615-B147965DCEDE}"/>
              </a:ext>
            </a:extLst>
          </p:cNvPr>
          <p:cNvGrpSpPr/>
          <p:nvPr userDrawn="1"/>
        </p:nvGrpSpPr>
        <p:grpSpPr>
          <a:xfrm>
            <a:off x="7031801" y="4503820"/>
            <a:ext cx="2475776" cy="1161165"/>
            <a:chOff x="5183671" y="5332804"/>
            <a:chExt cx="2426204" cy="113791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4EC197-005A-D54F-99CA-2EA1BB5DC952}"/>
                </a:ext>
              </a:extLst>
            </p:cNvPr>
            <p:cNvGrpSpPr/>
            <p:nvPr userDrawn="1"/>
          </p:nvGrpSpPr>
          <p:grpSpPr>
            <a:xfrm>
              <a:off x="5183671" y="5332804"/>
              <a:ext cx="2426204" cy="1137915"/>
              <a:chOff x="307826" y="2082546"/>
              <a:chExt cx="2426204" cy="113791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8A9818-F1BD-CD42-95FA-B6841EB183CD}"/>
                  </a:ext>
                </a:extLst>
              </p:cNvPr>
              <p:cNvSpPr/>
              <p:nvPr userDrawn="1"/>
            </p:nvSpPr>
            <p:spPr>
              <a:xfrm>
                <a:off x="307826" y="2082546"/>
                <a:ext cx="2426204" cy="87354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685800" rtlCol="0" anchor="ctr" anchorCtr="0"/>
              <a:lstStyle/>
              <a:p>
                <a:pPr lvl="0"/>
                <a:r>
                  <a:rPr lang="en-US" sz="1350" b="0" i="0" dirty="0">
                    <a:solidFill>
                      <a:schemeClr val="bg1"/>
                    </a:solidFill>
                    <a:latin typeface="Arial Regular"/>
                    <a:cs typeface="Calibri" panose="020F0502020204030204" pitchFamily="34" charset="0"/>
                  </a:rPr>
                  <a:t>Use for quotes or small pieces of content that aren’t voiced</a:t>
                </a:r>
              </a:p>
            </p:txBody>
          </p:sp>
          <p:sp>
            <p:nvSpPr>
              <p:cNvPr id="17" name="Isosceles Triangle 14">
                <a:extLst>
                  <a:ext uri="{FF2B5EF4-FFF2-40B4-BE49-F238E27FC236}">
                    <a16:creationId xmlns:a16="http://schemas.microsoft.com/office/drawing/2014/main" id="{2EEDE3CC-EB9A-E649-A573-6D3DAED0D14D}"/>
                  </a:ext>
                </a:extLst>
              </p:cNvPr>
              <p:cNvSpPr/>
              <p:nvPr userDrawn="1"/>
            </p:nvSpPr>
            <p:spPr>
              <a:xfrm rot="10800000">
                <a:off x="1231846" y="2940218"/>
                <a:ext cx="578163" cy="280243"/>
              </a:xfrm>
              <a:prstGeom prst="triangl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8E7C7C6-5E82-FB4F-A137-2A74B763F7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8432" y="5526446"/>
              <a:ext cx="514350" cy="514350"/>
            </a:xfrm>
            <a:prstGeom prst="rect">
              <a:avLst/>
            </a:prstGeom>
          </p:spPr>
        </p:pic>
      </p:grp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6CCFE323-5CF3-CD44-9068-6C5EDE13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110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A8E9ED7-F0FA-F642-8F00-D6B54CC174AA}"/>
              </a:ext>
            </a:extLst>
          </p:cNvPr>
          <p:cNvGrpSpPr/>
          <p:nvPr userDrawn="1"/>
        </p:nvGrpSpPr>
        <p:grpSpPr>
          <a:xfrm>
            <a:off x="2562637" y="2307229"/>
            <a:ext cx="1743348" cy="419499"/>
            <a:chOff x="-4431847" y="-1221721"/>
            <a:chExt cx="2863333" cy="6046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0F125C-2DC4-964C-B197-E546D1E29749}"/>
                </a:ext>
              </a:extLst>
            </p:cNvPr>
            <p:cNvSpPr/>
            <p:nvPr userDrawn="1"/>
          </p:nvSpPr>
          <p:spPr>
            <a:xfrm>
              <a:off x="-4431847" y="-1221721"/>
              <a:ext cx="2863333" cy="406595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40" rtlCol="0" anchor="ctr" anchorCtr="0">
              <a:normAutofit fontScale="85000" lnSpcReduction="10000"/>
            </a:bodyPr>
            <a:lstStyle/>
            <a:p>
              <a:pPr lvl="0" algn="ctr"/>
              <a:r>
                <a:rPr lang="en-US" sz="1400" b="0" i="0" dirty="0">
                  <a:solidFill>
                    <a:schemeClr val="tx1"/>
                  </a:solidFill>
                  <a:latin typeface="Arial Regular"/>
                  <a:cs typeface="Calibri" panose="020F0502020204030204" pitchFamily="34" charset="0"/>
                </a:rPr>
                <a:t>This is a small callout</a:t>
              </a:r>
            </a:p>
          </p:txBody>
        </p:sp>
        <p:sp>
          <p:nvSpPr>
            <p:cNvPr id="7" name="Isosceles Triangle 43">
              <a:extLst>
                <a:ext uri="{FF2B5EF4-FFF2-40B4-BE49-F238E27FC236}">
                  <a16:creationId xmlns:a16="http://schemas.microsoft.com/office/drawing/2014/main" id="{18F95660-D34A-D744-A2C1-828007344F92}"/>
                </a:ext>
              </a:extLst>
            </p:cNvPr>
            <p:cNvSpPr/>
            <p:nvPr userDrawn="1"/>
          </p:nvSpPr>
          <p:spPr>
            <a:xfrm rot="10800000">
              <a:off x="-3231561" y="-841349"/>
              <a:ext cx="462762" cy="224308"/>
            </a:xfrm>
            <a:prstGeom prst="triangl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6DCAFB6-EDE0-A643-BCB3-71215AE54119}"/>
              </a:ext>
            </a:extLst>
          </p:cNvPr>
          <p:cNvGrpSpPr/>
          <p:nvPr userDrawn="1"/>
        </p:nvGrpSpPr>
        <p:grpSpPr>
          <a:xfrm>
            <a:off x="1348181" y="3251074"/>
            <a:ext cx="3890505" cy="600303"/>
            <a:chOff x="2454629" y="3422610"/>
            <a:chExt cx="2975888" cy="459178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95AE209-AB1E-A441-8865-24D7F7CA2C32}"/>
                </a:ext>
              </a:extLst>
            </p:cNvPr>
            <p:cNvSpPr/>
            <p:nvPr/>
          </p:nvSpPr>
          <p:spPr>
            <a:xfrm>
              <a:off x="2454629" y="3423485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0 w 1145759"/>
                <a:gd name="connsiteY5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676" tIns="37338" rIns="133245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1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33815E7-24F2-D743-9025-53CFCB4C8E52}"/>
                </a:ext>
              </a:extLst>
            </p:cNvPr>
            <p:cNvSpPr/>
            <p:nvPr/>
          </p:nvSpPr>
          <p:spPr>
            <a:xfrm>
              <a:off x="3372333" y="3422610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229152 w 1145759"/>
                <a:gd name="connsiteY5" fmla="*/ 229152 h 458303"/>
                <a:gd name="connsiteX6" fmla="*/ 0 w 1145759"/>
                <a:gd name="connsiteY6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229152" y="229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2133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159" tIns="37338" rIns="247820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2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0E29F73-8932-464D-B99D-9850A96D8D02}"/>
                </a:ext>
              </a:extLst>
            </p:cNvPr>
            <p:cNvSpPr/>
            <p:nvPr/>
          </p:nvSpPr>
          <p:spPr>
            <a:xfrm>
              <a:off x="4284758" y="3422743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229152 w 1145759"/>
                <a:gd name="connsiteY5" fmla="*/ 229152 h 458303"/>
                <a:gd name="connsiteX6" fmla="*/ 0 w 1145759"/>
                <a:gd name="connsiteY6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229152" y="229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4265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159" tIns="37338" rIns="247820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3</a:t>
              </a: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B27C84D-3D38-0E46-9EB9-8141C0C379B4}"/>
              </a:ext>
            </a:extLst>
          </p:cNvPr>
          <p:cNvSpPr/>
          <p:nvPr userDrawn="1"/>
        </p:nvSpPr>
        <p:spPr>
          <a:xfrm>
            <a:off x="2165537" y="4168673"/>
            <a:ext cx="2760374" cy="5031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54">
            <a:extLst>
              <a:ext uri="{FF2B5EF4-FFF2-40B4-BE49-F238E27FC236}">
                <a16:creationId xmlns:a16="http://schemas.microsoft.com/office/drawing/2014/main" id="{FFA17075-D6A4-964B-ABA9-C4DB836F29C3}"/>
              </a:ext>
            </a:extLst>
          </p:cNvPr>
          <p:cNvSpPr/>
          <p:nvPr userDrawn="1"/>
        </p:nvSpPr>
        <p:spPr>
          <a:xfrm>
            <a:off x="2165537" y="4814961"/>
            <a:ext cx="2760374" cy="5031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57">
            <a:extLst>
              <a:ext uri="{FF2B5EF4-FFF2-40B4-BE49-F238E27FC236}">
                <a16:creationId xmlns:a16="http://schemas.microsoft.com/office/drawing/2014/main" id="{5FD523A1-1557-8B42-A06B-2FB0DA90B9F2}"/>
              </a:ext>
            </a:extLst>
          </p:cNvPr>
          <p:cNvSpPr/>
          <p:nvPr userDrawn="1"/>
        </p:nvSpPr>
        <p:spPr>
          <a:xfrm>
            <a:off x="2165537" y="5461249"/>
            <a:ext cx="2760374" cy="5031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CDD075-B382-C647-8E43-3640EF1FF0C8}"/>
              </a:ext>
            </a:extLst>
          </p:cNvPr>
          <p:cNvGrpSpPr/>
          <p:nvPr userDrawn="1"/>
        </p:nvGrpSpPr>
        <p:grpSpPr>
          <a:xfrm>
            <a:off x="5722457" y="2252255"/>
            <a:ext cx="449131" cy="449129"/>
            <a:chOff x="5722457" y="2252255"/>
            <a:chExt cx="449131" cy="449129"/>
          </a:xfrm>
        </p:grpSpPr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2B530C46-01A2-FF4E-BDFE-610CEC7EF7CC}"/>
                </a:ext>
              </a:extLst>
            </p:cNvPr>
            <p:cNvSpPr/>
            <p:nvPr/>
          </p:nvSpPr>
          <p:spPr>
            <a:xfrm>
              <a:off x="5722457" y="2252255"/>
              <a:ext cx="449131" cy="449129"/>
            </a:xfrm>
            <a:prstGeom prst="diamond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1C196D-F29F-CF46-BDA6-2220613501E1}"/>
                </a:ext>
              </a:extLst>
            </p:cNvPr>
            <p:cNvSpPr txBox="1"/>
            <p:nvPr/>
          </p:nvSpPr>
          <p:spPr>
            <a:xfrm>
              <a:off x="5753191" y="2296371"/>
              <a:ext cx="387665" cy="40010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i="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!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22198509-2684-1C4E-BB1B-F940A0106A88}"/>
              </a:ext>
            </a:extLst>
          </p:cNvPr>
          <p:cNvSpPr/>
          <p:nvPr userDrawn="1"/>
        </p:nvSpPr>
        <p:spPr>
          <a:xfrm>
            <a:off x="6571201" y="2258263"/>
            <a:ext cx="448730" cy="45631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6A31D7-7EF7-7448-947A-B3901A50C4F8}"/>
              </a:ext>
            </a:extLst>
          </p:cNvPr>
          <p:cNvSpPr/>
          <p:nvPr userDrawn="1"/>
        </p:nvSpPr>
        <p:spPr>
          <a:xfrm>
            <a:off x="5820618" y="3361575"/>
            <a:ext cx="1697488" cy="37930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600" b="0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tag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ED0510-1A82-4D48-947D-5B627669974C}"/>
              </a:ext>
            </a:extLst>
          </p:cNvPr>
          <p:cNvSpPr/>
          <p:nvPr userDrawn="1"/>
        </p:nvSpPr>
        <p:spPr>
          <a:xfrm>
            <a:off x="5141425" y="4168673"/>
            <a:ext cx="2760374" cy="5031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3DE83D-07E7-3346-804F-31FF575A1333}"/>
              </a:ext>
            </a:extLst>
          </p:cNvPr>
          <p:cNvSpPr/>
          <p:nvPr userDrawn="1"/>
        </p:nvSpPr>
        <p:spPr>
          <a:xfrm>
            <a:off x="5131633" y="4814961"/>
            <a:ext cx="2760374" cy="5031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EA7BB0-3A44-5244-B830-EFCBABB12989}"/>
              </a:ext>
            </a:extLst>
          </p:cNvPr>
          <p:cNvSpPr/>
          <p:nvPr userDrawn="1"/>
        </p:nvSpPr>
        <p:spPr>
          <a:xfrm>
            <a:off x="5131633" y="5457859"/>
            <a:ext cx="2760374" cy="5031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BF392B-AB24-9945-B388-99C4DE4CDFD4}"/>
              </a:ext>
            </a:extLst>
          </p:cNvPr>
          <p:cNvCxnSpPr/>
          <p:nvPr userDrawn="1"/>
        </p:nvCxnSpPr>
        <p:spPr>
          <a:xfrm>
            <a:off x="7714244" y="2170174"/>
            <a:ext cx="2495213" cy="0"/>
          </a:xfrm>
          <a:prstGeom prst="straightConnector1">
            <a:avLst/>
          </a:prstGeom>
          <a:ln w="857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C7F4C6-06A4-2A42-A784-F347C5FE7E56}"/>
              </a:ext>
            </a:extLst>
          </p:cNvPr>
          <p:cNvCxnSpPr/>
          <p:nvPr userDrawn="1"/>
        </p:nvCxnSpPr>
        <p:spPr>
          <a:xfrm>
            <a:off x="7714244" y="2700953"/>
            <a:ext cx="2495213" cy="0"/>
          </a:xfrm>
          <a:prstGeom prst="straightConnector1">
            <a:avLst/>
          </a:prstGeom>
          <a:ln w="857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995F855-A852-434F-B2E5-967552391156}"/>
              </a:ext>
            </a:extLst>
          </p:cNvPr>
          <p:cNvSpPr/>
          <p:nvPr userDrawn="1"/>
        </p:nvSpPr>
        <p:spPr>
          <a:xfrm>
            <a:off x="8281953" y="3363765"/>
            <a:ext cx="1697488" cy="3793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600" b="0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tag 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4A399AE-12D9-C946-BFDD-900DAB7ED786}"/>
              </a:ext>
            </a:extLst>
          </p:cNvPr>
          <p:cNvSpPr txBox="1">
            <a:spLocks/>
          </p:cNvSpPr>
          <p:nvPr userDrawn="1"/>
        </p:nvSpPr>
        <p:spPr>
          <a:xfrm>
            <a:off x="8281953" y="4110328"/>
            <a:ext cx="1927504" cy="180266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400" b="0" kern="120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i="0" dirty="0">
                <a:solidFill>
                  <a:schemeClr val="bg1"/>
                </a:solidFill>
                <a:latin typeface="Arial Regular"/>
                <a:cs typeface="Calibri" panose="020F0502020204030204" pitchFamily="34" charset="0"/>
              </a:rPr>
              <a:t>Use this type of shapes, colors (w/guidance from color palette) and effect to build diagrams, unless content requires something different. </a:t>
            </a:r>
          </a:p>
        </p:txBody>
      </p:sp>
      <p:sp>
        <p:nvSpPr>
          <p:cNvPr id="29" name="Title Placeholder 1">
            <a:extLst>
              <a:ext uri="{FF2B5EF4-FFF2-40B4-BE49-F238E27FC236}">
                <a16:creationId xmlns:a16="http://schemas.microsoft.com/office/drawing/2014/main" id="{942998D4-972F-BD4A-A662-73DE9F9F1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097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ECC5B56-0276-844E-A797-3D139825B471}"/>
              </a:ext>
            </a:extLst>
          </p:cNvPr>
          <p:cNvGrpSpPr/>
          <p:nvPr userDrawn="1"/>
        </p:nvGrpSpPr>
        <p:grpSpPr>
          <a:xfrm>
            <a:off x="632557" y="5172106"/>
            <a:ext cx="2661031" cy="1231106"/>
            <a:chOff x="1363018" y="3215881"/>
            <a:chExt cx="2661031" cy="1231106"/>
          </a:xfrm>
        </p:grpSpPr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A8FDE633-2955-CA4F-9716-05B5BCCBB529}"/>
                </a:ext>
              </a:extLst>
            </p:cNvPr>
            <p:cNvSpPr/>
            <p:nvPr userDrawn="1"/>
          </p:nvSpPr>
          <p:spPr>
            <a:xfrm rot="5400000">
              <a:off x="3675062" y="3713345"/>
              <a:ext cx="449084" cy="24889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74D464-E6A4-CD4C-BA8C-EE764E72B153}"/>
                </a:ext>
              </a:extLst>
            </p:cNvPr>
            <p:cNvSpPr txBox="1"/>
            <p:nvPr userDrawn="1"/>
          </p:nvSpPr>
          <p:spPr>
            <a:xfrm>
              <a:off x="1363018" y="3215881"/>
              <a:ext cx="2476308" cy="1231106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lIns="182880" tIns="182880" rIns="182880" bIns="182880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 Box will be reshaped to fit text.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4A04904-FA46-3746-B30B-0129819A05C7}"/>
              </a:ext>
            </a:extLst>
          </p:cNvPr>
          <p:cNvGrpSpPr/>
          <p:nvPr userDrawn="1"/>
        </p:nvGrpSpPr>
        <p:grpSpPr>
          <a:xfrm>
            <a:off x="3781144" y="4768502"/>
            <a:ext cx="3977759" cy="1787824"/>
            <a:chOff x="6454503" y="4163500"/>
            <a:chExt cx="3977759" cy="178782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1C11CDB-7BE5-B24B-A4A2-4846D38AC2AC}"/>
                </a:ext>
              </a:extLst>
            </p:cNvPr>
            <p:cNvSpPr txBox="1"/>
            <p:nvPr userDrawn="1"/>
          </p:nvSpPr>
          <p:spPr>
            <a:xfrm>
              <a:off x="6454503" y="4163500"/>
              <a:ext cx="402416" cy="132343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80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670B8E2-5EB7-CA41-AF3F-6F77BB796C82}"/>
                </a:ext>
              </a:extLst>
            </p:cNvPr>
            <p:cNvSpPr txBox="1"/>
            <p:nvPr userDrawn="1"/>
          </p:nvSpPr>
          <p:spPr>
            <a:xfrm>
              <a:off x="10048398" y="4163500"/>
              <a:ext cx="383864" cy="132343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8000" dirty="0">
                  <a:solidFill>
                    <a:schemeClr val="accent1"/>
                  </a:solidFill>
                </a:rPr>
                <a:t>”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1655BF2-D712-AA4B-8AC8-9FEEFDC0229E}"/>
                </a:ext>
              </a:extLst>
            </p:cNvPr>
            <p:cNvSpPr/>
            <p:nvPr userDrawn="1"/>
          </p:nvSpPr>
          <p:spPr>
            <a:xfrm>
              <a:off x="7012691" y="4473996"/>
              <a:ext cx="2902692" cy="1477328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US" sz="1800" i="1" dirty="0">
                  <a:solidFill>
                    <a:schemeClr val="bg1"/>
                  </a:solidFill>
                </a:rPr>
                <a:t>Lorem ipsum dolor sit </a:t>
              </a:r>
              <a:r>
                <a:rPr lang="en-US" sz="1800" i="1" dirty="0" err="1">
                  <a:solidFill>
                    <a:schemeClr val="bg1"/>
                  </a:solidFill>
                </a:rPr>
                <a:t>amet</a:t>
              </a:r>
              <a:r>
                <a:rPr lang="en-US" sz="1800" i="1" dirty="0">
                  <a:solidFill>
                    <a:schemeClr val="bg1"/>
                  </a:solidFill>
                </a:rPr>
                <a:t>, </a:t>
              </a:r>
              <a:r>
                <a:rPr lang="en-US" sz="1800" i="1" dirty="0" err="1">
                  <a:solidFill>
                    <a:schemeClr val="bg1"/>
                  </a:solidFill>
                </a:rPr>
                <a:t>consectetuer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adipiscing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elit</a:t>
              </a:r>
              <a:r>
                <a:rPr lang="en-US" sz="1800" i="1" dirty="0">
                  <a:solidFill>
                    <a:schemeClr val="bg1"/>
                  </a:solidFill>
                </a:rPr>
                <a:t>, </a:t>
              </a:r>
              <a:r>
                <a:rPr lang="en-US" sz="1800" i="1" dirty="0" err="1">
                  <a:solidFill>
                    <a:schemeClr val="bg1"/>
                  </a:solidFill>
                </a:rPr>
                <a:t>sed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diam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nonummy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nibh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euismod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tincidunt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ut.</a:t>
              </a:r>
              <a:endParaRPr lang="en-US" sz="1800" i="1" dirty="0">
                <a:solidFill>
                  <a:schemeClr val="bg1"/>
                </a:solidFill>
              </a:endParaRPr>
            </a:p>
            <a:p>
              <a:pPr algn="r"/>
              <a:r>
                <a:rPr lang="en-US" sz="1800" i="0" dirty="0">
                  <a:solidFill>
                    <a:schemeClr val="bg1"/>
                  </a:solidFill>
                  <a:latin typeface="+mj-lt"/>
                </a:rPr>
                <a:t>-This is a quote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E3E9315-6887-5D4C-A199-DC0F96BB8FAD}"/>
              </a:ext>
            </a:extLst>
          </p:cNvPr>
          <p:cNvGrpSpPr/>
          <p:nvPr userDrawn="1"/>
        </p:nvGrpSpPr>
        <p:grpSpPr>
          <a:xfrm>
            <a:off x="600117" y="1972937"/>
            <a:ext cx="2858396" cy="1064776"/>
            <a:chOff x="4603315" y="701458"/>
            <a:chExt cx="2858396" cy="106477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E1C2522-4F7A-A64B-808A-73C795F43A5C}"/>
                </a:ext>
              </a:extLst>
            </p:cNvPr>
            <p:cNvSpPr txBox="1"/>
            <p:nvPr userDrawn="1"/>
          </p:nvSpPr>
          <p:spPr>
            <a:xfrm>
              <a:off x="4603315" y="701458"/>
              <a:ext cx="2461364" cy="1064776"/>
            </a:xfrm>
            <a:prstGeom prst="roundRect">
              <a:avLst>
                <a:gd name="adj" fmla="val 9421"/>
              </a:avLst>
            </a:prstGeom>
            <a:solidFill>
              <a:schemeClr val="accent1"/>
            </a:solidFill>
          </p:spPr>
          <p:txBody>
            <a:bodyPr wrap="square" lIns="182880" tIns="182880" rIns="182880" bIns="18288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</a:t>
              </a:r>
            </a:p>
          </p:txBody>
        </p:sp>
        <p:sp>
          <p:nvSpPr>
            <p:cNvPr id="37" name="Right Triangle 36">
              <a:extLst>
                <a:ext uri="{FF2B5EF4-FFF2-40B4-BE49-F238E27FC236}">
                  <a16:creationId xmlns:a16="http://schemas.microsoft.com/office/drawing/2014/main" id="{B58FCD4A-1A47-4B4E-8237-E34CE007CE88}"/>
                </a:ext>
              </a:extLst>
            </p:cNvPr>
            <p:cNvSpPr/>
            <p:nvPr userDrawn="1"/>
          </p:nvSpPr>
          <p:spPr>
            <a:xfrm rot="5400000">
              <a:off x="7007479" y="585675"/>
              <a:ext cx="338449" cy="570015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EDC3B96-92A3-3542-93F7-327056D74162}"/>
              </a:ext>
            </a:extLst>
          </p:cNvPr>
          <p:cNvGrpSpPr/>
          <p:nvPr userDrawn="1"/>
        </p:nvGrpSpPr>
        <p:grpSpPr>
          <a:xfrm>
            <a:off x="226923" y="3522972"/>
            <a:ext cx="2896907" cy="1233307"/>
            <a:chOff x="219665" y="3591624"/>
            <a:chExt cx="2896907" cy="1233307"/>
          </a:xfrm>
        </p:grpSpPr>
        <p:sp>
          <p:nvSpPr>
            <p:cNvPr id="39" name="Right Triangle 38">
              <a:extLst>
                <a:ext uri="{FF2B5EF4-FFF2-40B4-BE49-F238E27FC236}">
                  <a16:creationId xmlns:a16="http://schemas.microsoft.com/office/drawing/2014/main" id="{F783FDC8-2BC1-3142-A1A1-D8CF5F2E69C3}"/>
                </a:ext>
              </a:extLst>
            </p:cNvPr>
            <p:cNvSpPr/>
            <p:nvPr userDrawn="1"/>
          </p:nvSpPr>
          <p:spPr>
            <a:xfrm rot="16200000">
              <a:off x="335448" y="4370699"/>
              <a:ext cx="338449" cy="570015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EB6CF1-172B-BB40-9B82-6A7EEF0B6F36}"/>
                </a:ext>
              </a:extLst>
            </p:cNvPr>
            <p:cNvSpPr txBox="1"/>
            <p:nvPr userDrawn="1"/>
          </p:nvSpPr>
          <p:spPr>
            <a:xfrm>
              <a:off x="642464" y="3591624"/>
              <a:ext cx="2474108" cy="1231106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lIns="182880" tIns="182880" rIns="182880" bIns="182880" rtlCol="0" anchor="b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 Box will be reshaped to fit text. 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E913FF6-1DA4-CE4A-BB85-30C56A8FB5D1}"/>
              </a:ext>
            </a:extLst>
          </p:cNvPr>
          <p:cNvGrpSpPr/>
          <p:nvPr userDrawn="1"/>
        </p:nvGrpSpPr>
        <p:grpSpPr>
          <a:xfrm>
            <a:off x="8044087" y="5238529"/>
            <a:ext cx="3796803" cy="1140491"/>
            <a:chOff x="8025799" y="4479577"/>
            <a:chExt cx="3796803" cy="1140491"/>
          </a:xfrm>
        </p:grpSpPr>
        <p:sp>
          <p:nvSpPr>
            <p:cNvPr id="42" name="Round Same Side Corner Rectangle 41">
              <a:extLst>
                <a:ext uri="{FF2B5EF4-FFF2-40B4-BE49-F238E27FC236}">
                  <a16:creationId xmlns:a16="http://schemas.microsoft.com/office/drawing/2014/main" id="{08A12AE7-3ADB-2A41-95A6-3CC0C35956B6}"/>
                </a:ext>
              </a:extLst>
            </p:cNvPr>
            <p:cNvSpPr/>
            <p:nvPr userDrawn="1"/>
          </p:nvSpPr>
          <p:spPr>
            <a:xfrm rot="16200000">
              <a:off x="8156827" y="4391999"/>
              <a:ext cx="496231" cy="758287"/>
            </a:xfrm>
            <a:prstGeom prst="round2Same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AAF21CF-AB07-3E43-909B-A465B706AA31}"/>
                </a:ext>
              </a:extLst>
            </p:cNvPr>
            <p:cNvSpPr txBox="1"/>
            <p:nvPr userDrawn="1"/>
          </p:nvSpPr>
          <p:spPr>
            <a:xfrm>
              <a:off x="8579737" y="4523026"/>
              <a:ext cx="3242865" cy="1097042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2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 sit </a:t>
              </a:r>
              <a:r>
                <a:rPr lang="en-US" sz="1400" dirty="0" err="1">
                  <a:solidFill>
                    <a:schemeClr val="tx1"/>
                  </a:solidFill>
                </a:rPr>
                <a:t>amet</a:t>
              </a:r>
              <a:r>
                <a:rPr lang="en-US" sz="1400" dirty="0">
                  <a:solidFill>
                    <a:schemeClr val="tx1"/>
                  </a:solidFill>
                </a:rPr>
                <a:t>, </a:t>
              </a:r>
              <a:r>
                <a:rPr lang="en-US" sz="140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561F131-28FC-7144-93B9-63CC3B71530D}"/>
                </a:ext>
              </a:extLst>
            </p:cNvPr>
            <p:cNvSpPr txBox="1"/>
            <p:nvPr userDrawn="1"/>
          </p:nvSpPr>
          <p:spPr>
            <a:xfrm>
              <a:off x="8135853" y="4479577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6A3B651-6C7D-0446-B29A-B8A348209397}"/>
              </a:ext>
            </a:extLst>
          </p:cNvPr>
          <p:cNvGrpSpPr/>
          <p:nvPr userDrawn="1"/>
        </p:nvGrpSpPr>
        <p:grpSpPr>
          <a:xfrm>
            <a:off x="8003158" y="1874016"/>
            <a:ext cx="3796834" cy="1140492"/>
            <a:chOff x="2743198" y="742708"/>
            <a:chExt cx="3796834" cy="1140492"/>
          </a:xfrm>
          <a:effectLst>
            <a:outerShdw blurRad="152400" dist="50800" dir="3600000" sx="97000" sy="97000" algn="ctr" rotWithShape="0">
              <a:srgbClr val="000000">
                <a:alpha val="28000"/>
              </a:srgbClr>
            </a:outerShdw>
          </a:effectLst>
        </p:grpSpPr>
        <p:sp>
          <p:nvSpPr>
            <p:cNvPr id="46" name="Round Same Side Corner Rectangle 45">
              <a:extLst>
                <a:ext uri="{FF2B5EF4-FFF2-40B4-BE49-F238E27FC236}">
                  <a16:creationId xmlns:a16="http://schemas.microsoft.com/office/drawing/2014/main" id="{0ABDCABD-5599-FA48-969A-E6B2E5AC06C4}"/>
                </a:ext>
              </a:extLst>
            </p:cNvPr>
            <p:cNvSpPr/>
            <p:nvPr userDrawn="1"/>
          </p:nvSpPr>
          <p:spPr>
            <a:xfrm rot="16200000">
              <a:off x="2874226" y="655130"/>
              <a:ext cx="496231" cy="758287"/>
            </a:xfrm>
            <a:prstGeom prst="round2Same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F47179-C3C1-BF45-9E47-0E208BD0D4D7}"/>
                </a:ext>
              </a:extLst>
            </p:cNvPr>
            <p:cNvSpPr txBox="1"/>
            <p:nvPr userDrawn="1"/>
          </p:nvSpPr>
          <p:spPr>
            <a:xfrm>
              <a:off x="3297136" y="786158"/>
              <a:ext cx="3242896" cy="1097042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 sit </a:t>
              </a:r>
              <a:r>
                <a:rPr lang="en-US" sz="1400" dirty="0" err="1">
                  <a:solidFill>
                    <a:schemeClr val="tx1"/>
                  </a:solidFill>
                </a:rPr>
                <a:t>amet</a:t>
              </a:r>
              <a:r>
                <a:rPr lang="en-US" sz="1400" dirty="0">
                  <a:solidFill>
                    <a:schemeClr val="tx1"/>
                  </a:solidFill>
                </a:rPr>
                <a:t>, </a:t>
              </a:r>
              <a:r>
                <a:rPr lang="en-US" sz="140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465900-03E0-614E-8E4E-9F31F1415022}"/>
                </a:ext>
              </a:extLst>
            </p:cNvPr>
            <p:cNvSpPr txBox="1"/>
            <p:nvPr userDrawn="1"/>
          </p:nvSpPr>
          <p:spPr>
            <a:xfrm>
              <a:off x="2879384" y="742708"/>
              <a:ext cx="3177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!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5B0932D-E973-6140-892E-FC06496F3963}"/>
              </a:ext>
            </a:extLst>
          </p:cNvPr>
          <p:cNvGrpSpPr/>
          <p:nvPr userDrawn="1"/>
        </p:nvGrpSpPr>
        <p:grpSpPr>
          <a:xfrm>
            <a:off x="8610536" y="3510256"/>
            <a:ext cx="3223650" cy="1322903"/>
            <a:chOff x="8423329" y="5344015"/>
            <a:chExt cx="3223650" cy="1322903"/>
          </a:xfrm>
          <a:effectLst>
            <a:outerShdw blurRad="152400" dist="50800" dir="3600000" sx="97000" sy="97000" algn="ctr" rotWithShape="0">
              <a:srgbClr val="000000">
                <a:alpha val="28000"/>
              </a:srgbClr>
            </a:outerShdw>
          </a:effectLst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308BAE6-5120-6548-ADFF-4991A6B8089F}"/>
                </a:ext>
              </a:extLst>
            </p:cNvPr>
            <p:cNvGrpSpPr/>
            <p:nvPr userDrawn="1"/>
          </p:nvGrpSpPr>
          <p:grpSpPr>
            <a:xfrm>
              <a:off x="10908293" y="5344015"/>
              <a:ext cx="738686" cy="496231"/>
              <a:chOff x="10908293" y="5344015"/>
              <a:chExt cx="738686" cy="496231"/>
            </a:xfrm>
          </p:grpSpPr>
          <p:sp>
            <p:nvSpPr>
              <p:cNvPr id="52" name="Round Same Side Corner Rectangle 51">
                <a:extLst>
                  <a:ext uri="{FF2B5EF4-FFF2-40B4-BE49-F238E27FC236}">
                    <a16:creationId xmlns:a16="http://schemas.microsoft.com/office/drawing/2014/main" id="{10ECF463-5332-A04C-85DA-EDC5577E36A6}"/>
                  </a:ext>
                </a:extLst>
              </p:cNvPr>
              <p:cNvSpPr/>
              <p:nvPr userDrawn="1"/>
            </p:nvSpPr>
            <p:spPr>
              <a:xfrm rot="5400000">
                <a:off x="11029520" y="5222788"/>
                <a:ext cx="496231" cy="738686"/>
              </a:xfrm>
              <a:prstGeom prst="round2Same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ight Arrow 52">
                <a:extLst>
                  <a:ext uri="{FF2B5EF4-FFF2-40B4-BE49-F238E27FC236}">
                    <a16:creationId xmlns:a16="http://schemas.microsoft.com/office/drawing/2014/main" id="{5872BD5A-D430-594B-B4E0-BE35493356AC}"/>
                  </a:ext>
                </a:extLst>
              </p:cNvPr>
              <p:cNvSpPr/>
              <p:nvPr userDrawn="1"/>
            </p:nvSpPr>
            <p:spPr>
              <a:xfrm>
                <a:off x="11194947" y="5452647"/>
                <a:ext cx="356460" cy="278969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954E5EB-D0FC-814F-9DEB-4727B7D218A2}"/>
                </a:ext>
              </a:extLst>
            </p:cNvPr>
            <p:cNvSpPr txBox="1"/>
            <p:nvPr userDrawn="1"/>
          </p:nvSpPr>
          <p:spPr>
            <a:xfrm>
              <a:off x="8423329" y="5344015"/>
              <a:ext cx="2676044" cy="1322903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3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dolor. fad </a:t>
              </a:r>
              <a:r>
                <a:rPr lang="en-US" sz="1400" dirty="0" err="1">
                  <a:solidFill>
                    <a:schemeClr val="tx1"/>
                  </a:solidFill>
                </a:rPr>
                <a:t>fdaf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asdfadfasdfa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E03D679-FB97-5E43-922E-FCD1A1A6D6CC}"/>
              </a:ext>
            </a:extLst>
          </p:cNvPr>
          <p:cNvGrpSpPr/>
          <p:nvPr userDrawn="1"/>
        </p:nvGrpSpPr>
        <p:grpSpPr>
          <a:xfrm>
            <a:off x="3867636" y="1936632"/>
            <a:ext cx="3793255" cy="2273206"/>
            <a:chOff x="4204448" y="2845164"/>
            <a:chExt cx="3275887" cy="227320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3349B9B-522C-7348-AC74-9DEFC129D175}"/>
                </a:ext>
              </a:extLst>
            </p:cNvPr>
            <p:cNvSpPr txBox="1"/>
            <p:nvPr userDrawn="1"/>
          </p:nvSpPr>
          <p:spPr>
            <a:xfrm>
              <a:off x="4220861" y="2859754"/>
              <a:ext cx="3242865" cy="2258616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txBody>
            <a:bodyPr wrap="square" tIns="5486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definitions, call outs, factoids, on-screen instructions, etc. Reshape surrounding box to fit the text box.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400" i="0" dirty="0">
                <a:solidFill>
                  <a:schemeClr val="tx1"/>
                </a:solidFill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i="0" dirty="0">
                  <a:solidFill>
                    <a:schemeClr val="tx1"/>
                  </a:solidFill>
                </a:rPr>
                <a:t>Lorem ipsum dolor sit </a:t>
              </a:r>
              <a:r>
                <a:rPr lang="en-US" sz="1400" i="0" dirty="0" err="1">
                  <a:solidFill>
                    <a:schemeClr val="tx1"/>
                  </a:solidFill>
                </a:rPr>
                <a:t>amet</a:t>
              </a:r>
              <a:r>
                <a:rPr lang="en-US" sz="1400" i="0" dirty="0">
                  <a:solidFill>
                    <a:schemeClr val="tx1"/>
                  </a:solidFill>
                </a:rPr>
                <a:t>, </a:t>
              </a:r>
              <a:r>
                <a:rPr lang="en-US" sz="1400" i="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elit</a:t>
              </a:r>
              <a:r>
                <a:rPr lang="en-US" sz="1400" i="0" dirty="0">
                  <a:solidFill>
                    <a:schemeClr val="tx1"/>
                  </a:solidFill>
                </a:rPr>
                <a:t>, </a:t>
              </a:r>
              <a:r>
                <a:rPr lang="en-US" sz="1400" i="0" dirty="0" err="1">
                  <a:solidFill>
                    <a:schemeClr val="tx1"/>
                  </a:solidFill>
                </a:rPr>
                <a:t>sed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diam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nonummy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nibh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euismod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tincidunt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ut</a:t>
              </a:r>
              <a:r>
                <a:rPr lang="en-US" sz="1400" i="1" dirty="0" err="1">
                  <a:solidFill>
                    <a:schemeClr val="tx1"/>
                  </a:solidFill>
                </a:rPr>
                <a:t>.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56" name="Round Same Side Corner Rectangle 55">
              <a:extLst>
                <a:ext uri="{FF2B5EF4-FFF2-40B4-BE49-F238E27FC236}">
                  <a16:creationId xmlns:a16="http://schemas.microsoft.com/office/drawing/2014/main" id="{6C7F0C97-25CA-A947-AAAE-30C2CA0757B1}"/>
                </a:ext>
              </a:extLst>
            </p:cNvPr>
            <p:cNvSpPr/>
            <p:nvPr userDrawn="1"/>
          </p:nvSpPr>
          <p:spPr>
            <a:xfrm>
              <a:off x="4204448" y="2845164"/>
              <a:ext cx="3275887" cy="499533"/>
            </a:xfrm>
            <a:prstGeom prst="round2SameRect">
              <a:avLst>
                <a:gd name="adj1" fmla="val 9634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ED50B5-1684-7643-AC81-92718DBB3FD9}"/>
                </a:ext>
              </a:extLst>
            </p:cNvPr>
            <p:cNvSpPr txBox="1"/>
            <p:nvPr userDrawn="1"/>
          </p:nvSpPr>
          <p:spPr>
            <a:xfrm>
              <a:off x="4259577" y="2875572"/>
              <a:ext cx="1217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chemeClr val="bg1"/>
                  </a:solidFill>
                </a:rPr>
                <a:t>Heading</a:t>
              </a:r>
            </a:p>
          </p:txBody>
        </p:sp>
      </p:grpSp>
      <p:sp>
        <p:nvSpPr>
          <p:cNvPr id="59" name="Title Placeholder 1">
            <a:extLst>
              <a:ext uri="{FF2B5EF4-FFF2-40B4-BE49-F238E27FC236}">
                <a16:creationId xmlns:a16="http://schemas.microsoft.com/office/drawing/2014/main" id="{E02185D7-30E0-E34D-B1ED-A4A03DFE7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40168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770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5713" y="1597794"/>
            <a:ext cx="10711543" cy="462012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73893-3AA6-5049-ADB8-59963363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76" y="230654"/>
            <a:ext cx="107195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169018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58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6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0" i="0" kern="1200" cap="none" spc="1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1pPr>
      <a:lvl2pPr marL="413766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FFFF00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◦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 3" pitchFamily="18" charset="2"/>
        <a:buChar char="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Calibri" panose="020F0502020204030204" pitchFamily="34" charset="0"/>
        <a:buChar char="−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D80C07-2BB3-7141-92B0-E9DA704A1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105" y="4999068"/>
            <a:ext cx="10433787" cy="461665"/>
          </a:xfrm>
        </p:spPr>
        <p:txBody>
          <a:bodyPr/>
          <a:lstStyle/>
          <a:p>
            <a:r>
              <a:rPr lang="en-US" dirty="0"/>
              <a:t>Threats, Benefits, and Probability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B473EA-B965-6B4C-8F03-AE365992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24" y="1526826"/>
            <a:ext cx="10719547" cy="791967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Utility &amp; Risk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138BC17-2BED-4E7C-B7D1-8C7A210CF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4265" y="2439256"/>
            <a:ext cx="2503470" cy="250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37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79411FEE-8E14-4803-AEE1-A30B4FF637E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13652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The Strobing Problem</a:t>
            </a:r>
            <a:endParaRPr lang="en-US" u="sng" dirty="0">
              <a:ea typeface="+mj-ea"/>
            </a:endParaRPr>
          </a:p>
        </p:txBody>
      </p:sp>
      <p:sp>
        <p:nvSpPr>
          <p:cNvPr id="51213" name="Rectangle 13">
            <a:extLst>
              <a:ext uri="{FF2B5EF4-FFF2-40B4-BE49-F238E27FC236}">
                <a16:creationId xmlns:a16="http://schemas.microsoft.com/office/drawing/2014/main" id="{02404D3E-BDCB-4BC2-9124-5EA557575B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42318" y="1200550"/>
            <a:ext cx="8107363" cy="5461719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altLang="en-US" sz="2800" dirty="0">
                <a:ea typeface="ＭＳ Ｐゴシック" charset="-128"/>
              </a:rPr>
              <a:t>Decision making models can exhibit strange patterns, flipping between some set of behaviors, if the model is too rigid. Such agents are said to be </a:t>
            </a:r>
            <a:r>
              <a:rPr lang="en-US" altLang="en-US" sz="2800" b="1" dirty="0">
                <a:solidFill>
                  <a:srgbClr val="00FF00"/>
                </a:solidFill>
                <a:ea typeface="ＭＳ Ｐゴシック" charset="-128"/>
              </a:rPr>
              <a:t>strobing</a:t>
            </a:r>
            <a:r>
              <a:rPr lang="en-US" altLang="en-US" sz="2800" dirty="0">
                <a:ea typeface="ＭＳ Ｐゴシック" charset="-128"/>
              </a:rPr>
              <a:t>.</a:t>
            </a:r>
          </a:p>
          <a:p>
            <a:pPr marL="0" indent="0">
              <a:buNone/>
              <a:defRPr/>
            </a:pPr>
            <a:endParaRPr lang="en-US" altLang="en-US" sz="2800" dirty="0">
              <a:ea typeface="ＭＳ Ｐゴシック" charset="-128"/>
            </a:endParaRPr>
          </a:p>
          <a:p>
            <a:pPr marL="0" indent="0">
              <a:buNone/>
              <a:defRPr/>
            </a:pPr>
            <a:r>
              <a:rPr lang="en-US" altLang="en-US" sz="2800" u="sng" dirty="0">
                <a:ea typeface="ＭＳ Ｐゴシック" charset="-128"/>
              </a:rPr>
              <a:t>Consider this Real Time Strategy:</a:t>
            </a:r>
          </a:p>
          <a:p>
            <a:pPr marL="0" lvl="1" indent="0">
              <a:spcBef>
                <a:spcPts val="1200"/>
              </a:spcBef>
              <a:spcAft>
                <a:spcPts val="200"/>
              </a:spcAft>
            </a:pPr>
            <a:r>
              <a:rPr lang="en-US" sz="2800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800" dirty="0">
                <a:ea typeface="ＭＳ Ｐゴシック" charset="-128"/>
              </a:rPr>
              <a:t>Player city, Alpha, appears undefended.</a:t>
            </a:r>
          </a:p>
          <a:p>
            <a:pPr marL="0" lvl="1" indent="0">
              <a:spcBef>
                <a:spcPts val="1200"/>
              </a:spcBef>
              <a:spcAft>
                <a:spcPts val="200"/>
              </a:spcAft>
            </a:pPr>
            <a:r>
              <a:rPr lang="en-US" altLang="en-US" sz="2800" dirty="0">
                <a:ea typeface="ＭＳ Ｐゴシック" charset="-128"/>
              </a:rPr>
              <a:t> AI chooses to attack Alpha, taking most of its army.</a:t>
            </a:r>
          </a:p>
          <a:p>
            <a:pPr marL="0" lvl="1" indent="0">
              <a:spcBef>
                <a:spcPts val="1200"/>
              </a:spcBef>
              <a:spcAft>
                <a:spcPts val="200"/>
              </a:spcAft>
            </a:pPr>
            <a:r>
              <a:rPr lang="en-US" altLang="en-US" sz="2800" dirty="0">
                <a:ea typeface="ＭＳ Ｐゴシック" charset="-128"/>
              </a:rPr>
              <a:t> When AI army is partway, player attacks AI city, Beta.</a:t>
            </a:r>
          </a:p>
          <a:p>
            <a:pPr marL="0" lvl="1" indent="0">
              <a:spcBef>
                <a:spcPts val="1200"/>
              </a:spcBef>
              <a:spcAft>
                <a:spcPts val="200"/>
              </a:spcAft>
            </a:pPr>
            <a:r>
              <a:rPr lang="en-US" altLang="en-US" sz="2800" dirty="0">
                <a:ea typeface="ＭＳ Ｐゴシック" charset="-128"/>
              </a:rPr>
              <a:t> AI army retreats back to protect Beta.</a:t>
            </a:r>
          </a:p>
          <a:p>
            <a:pPr marL="0" lvl="1" indent="0">
              <a:spcBef>
                <a:spcPts val="1200"/>
              </a:spcBef>
              <a:spcAft>
                <a:spcPts val="200"/>
              </a:spcAft>
            </a:pPr>
            <a:r>
              <a:rPr lang="en-US" altLang="en-US" sz="2800" dirty="0">
                <a:ea typeface="ＭＳ Ｐゴシック" charset="-128"/>
              </a:rPr>
              <a:t> Player withdraws army before AI army returns.</a:t>
            </a:r>
          </a:p>
          <a:p>
            <a:pPr marL="0" lvl="1" indent="0">
              <a:spcBef>
                <a:spcPts val="1200"/>
              </a:spcBef>
              <a:spcAft>
                <a:spcPts val="200"/>
              </a:spcAft>
            </a:pPr>
            <a:r>
              <a:rPr lang="en-US" altLang="en-US" sz="2800" dirty="0">
                <a:ea typeface="ＭＳ Ｐゴシック" charset="-128"/>
              </a:rPr>
              <a:t> Wash, rinse, repeat.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1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1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03CD89D8-C1FF-40D9-8FC8-5E77A350F49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13652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Building Momentum</a:t>
            </a:r>
            <a:endParaRPr lang="en-US" u="sng">
              <a:ea typeface="+mj-ea"/>
            </a:endParaRPr>
          </a:p>
        </p:txBody>
      </p:sp>
      <p:sp>
        <p:nvSpPr>
          <p:cNvPr id="51213" name="Rectangle 13">
            <a:extLst>
              <a:ext uri="{FF2B5EF4-FFF2-40B4-BE49-F238E27FC236}">
                <a16:creationId xmlns:a16="http://schemas.microsoft.com/office/drawing/2014/main" id="{F8B5B00B-F03C-4D23-95C8-843BB9C957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81918" y="1190717"/>
            <a:ext cx="8628164" cy="4935446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2800" dirty="0">
                <a:ea typeface="ＭＳ Ｐゴシック" charset="-128"/>
              </a:rPr>
              <a:t>We can prevent flip-flopping and overreaction by establishing </a:t>
            </a:r>
            <a:r>
              <a:rPr lang="en-US" altLang="en-US" sz="2800" b="1" dirty="0">
                <a:solidFill>
                  <a:srgbClr val="00FF00"/>
                </a:solidFill>
                <a:ea typeface="ＭＳ Ｐゴシック" charset="-128"/>
              </a:rPr>
              <a:t>momentum</a:t>
            </a:r>
            <a:r>
              <a:rPr lang="en-US" altLang="en-US" sz="2800" dirty="0">
                <a:ea typeface="ＭＳ Ｐゴシック" charset="-128"/>
              </a:rPr>
              <a:t> (or using </a:t>
            </a:r>
            <a:r>
              <a:rPr lang="en-US" altLang="en-US" sz="2800" i="1" dirty="0">
                <a:ea typeface="ＭＳ Ｐゴシック" charset="-128"/>
              </a:rPr>
              <a:t>hysteresis</a:t>
            </a:r>
            <a:r>
              <a:rPr lang="en-US" altLang="en-US" sz="2800" dirty="0">
                <a:ea typeface="ＭＳ Ｐゴシック" charset="-128"/>
              </a:rPr>
              <a:t>) for decisions.</a:t>
            </a:r>
          </a:p>
          <a:p>
            <a:pPr marL="0" indent="0">
              <a:buNone/>
              <a:defRPr/>
            </a:pPr>
            <a:endParaRPr lang="en-US" altLang="en-US" sz="2800" dirty="0">
              <a:ea typeface="ＭＳ Ｐゴシック" charset="-128"/>
            </a:endParaRPr>
          </a:p>
          <a:p>
            <a:pPr marL="0" indent="0">
              <a:buNone/>
              <a:defRPr/>
            </a:pPr>
            <a:r>
              <a:rPr lang="en-US" altLang="en-US" sz="2800" u="sng" dirty="0">
                <a:ea typeface="ＭＳ Ｐゴシック" charset="-128"/>
              </a:rPr>
              <a:t>Methods for establishing momentum:</a:t>
            </a:r>
            <a:endParaRPr lang="en-US" altLang="en-US" sz="2800" dirty="0">
              <a:ea typeface="ＭＳ Ｐゴシック" charset="-128"/>
            </a:endParaRPr>
          </a:p>
          <a:p>
            <a:pPr marL="0" lvl="1" indent="0">
              <a:spcBef>
                <a:spcPts val="1200"/>
              </a:spcBef>
              <a:spcAft>
                <a:spcPts val="200"/>
              </a:spcAft>
            </a:pPr>
            <a:r>
              <a:rPr lang="en-US" sz="2800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800" dirty="0">
                <a:ea typeface="ＭＳ Ｐゴシック" charset="-128"/>
              </a:rPr>
              <a:t>Greatly preferring newly-picked actions</a:t>
            </a:r>
            <a:r>
              <a:rPr lang="ja-JP" altLang="en-US" sz="2800" dirty="0">
                <a:ea typeface="ＭＳ Ｐゴシック" charset="-128"/>
              </a:rPr>
              <a:t> </a:t>
            </a:r>
            <a:r>
              <a:rPr lang="en-US" altLang="ja-JP" sz="2800" dirty="0">
                <a:ea typeface="ＭＳ Ｐゴシック" charset="-128"/>
              </a:rPr>
              <a:t>(inhibition)</a:t>
            </a:r>
          </a:p>
          <a:p>
            <a:pPr marL="0" lvl="1" indent="0">
              <a:spcBef>
                <a:spcPts val="1200"/>
              </a:spcBef>
              <a:spcAft>
                <a:spcPts val="200"/>
              </a:spcAft>
            </a:pPr>
            <a:r>
              <a:rPr lang="en-US" altLang="en-US" sz="2800" dirty="0">
                <a:ea typeface="ＭＳ Ｐゴシック" charset="-128"/>
              </a:rPr>
              <a:t> Threshold for returning to actions (cooldowns)</a:t>
            </a:r>
          </a:p>
          <a:p>
            <a:pPr marL="0" lvl="1" indent="0">
              <a:spcBef>
                <a:spcPts val="1200"/>
              </a:spcBef>
              <a:spcAft>
                <a:spcPts val="200"/>
              </a:spcAft>
            </a:pPr>
            <a:r>
              <a:rPr lang="en-US" altLang="en-US" sz="2800" dirty="0">
                <a:ea typeface="ＭＳ Ｐゴシック" charset="-128"/>
              </a:rPr>
              <a:t> Commitment to completing task</a:t>
            </a:r>
          </a:p>
          <a:p>
            <a:pPr marL="0" lvl="1" indent="0">
              <a:spcBef>
                <a:spcPts val="1200"/>
              </a:spcBef>
              <a:spcAft>
                <a:spcPts val="200"/>
              </a:spcAft>
            </a:pPr>
            <a:r>
              <a:rPr lang="en-US" altLang="en-US" sz="2800" dirty="0">
                <a:ea typeface="ＭＳ Ｐゴシック" charset="-128"/>
              </a:rPr>
              <a:t> Time limits for tasks</a:t>
            </a:r>
          </a:p>
          <a:p>
            <a:pPr marL="0" lvl="1" indent="0">
              <a:spcBef>
                <a:spcPts val="1200"/>
              </a:spcBef>
              <a:spcAft>
                <a:spcPts val="200"/>
              </a:spcAft>
            </a:pPr>
            <a:r>
              <a:rPr lang="en-US" altLang="en-US" sz="2800" dirty="0">
                <a:ea typeface="ＭＳ Ｐゴシック" charset="-128"/>
              </a:rPr>
              <a:t> Learning</a:t>
            </a:r>
          </a:p>
          <a:p>
            <a:pPr marL="0" indent="0">
              <a:buNone/>
              <a:defRPr/>
            </a:pPr>
            <a:endParaRPr lang="en-US" altLang="en-US" sz="2800" dirty="0">
              <a:ea typeface="ＭＳ Ｐゴシック" charset="-128"/>
            </a:endParaRPr>
          </a:p>
        </p:txBody>
      </p:sp>
      <p:pic>
        <p:nvPicPr>
          <p:cNvPr id="30724" name="Picture 7" descr="C:\Users\Jeremiah Blanchard\AppData\Local\Microsoft\Windows\Temporary Internet Files\Content.IE5\I0NDU540\MC900318270[1].wmf">
            <a:extLst>
              <a:ext uri="{FF2B5EF4-FFF2-40B4-BE49-F238E27FC236}">
                <a16:creationId xmlns:a16="http://schemas.microsoft.com/office/drawing/2014/main" id="{68119FF5-6D51-42B4-879D-7A10FADFE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476" y="4022725"/>
            <a:ext cx="4189413" cy="210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1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1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1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D3FE-5CC5-0946-9A84-624856BE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54" y="2054821"/>
            <a:ext cx="11935691" cy="803934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References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4FDEB7D-2CB7-41A9-81D9-5A5023E70904}"/>
              </a:ext>
            </a:extLst>
          </p:cNvPr>
          <p:cNvSpPr txBox="1">
            <a:spLocks/>
          </p:cNvSpPr>
          <p:nvPr/>
        </p:nvSpPr>
        <p:spPr>
          <a:xfrm>
            <a:off x="522002" y="3577875"/>
            <a:ext cx="11147987" cy="64581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b="0" i="0" kern="1200">
                <a:solidFill>
                  <a:schemeClr val="tx1"/>
                </a:solidFill>
                <a:latin typeface="Arial Regular"/>
                <a:ea typeface="+mn-ea"/>
                <a:cs typeface="Calibri" panose="020F0502020204030204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 Regular"/>
                <a:ea typeface="+mn-ea"/>
                <a:cs typeface="Calibri" panose="020F0502020204030204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◦"/>
              <a:defRPr sz="1400" b="0" i="0" kern="1200">
                <a:solidFill>
                  <a:schemeClr val="tx1"/>
                </a:solidFill>
                <a:latin typeface="Arial Regular"/>
                <a:ea typeface="+mn-ea"/>
                <a:cs typeface="Calibri" panose="020F0502020204030204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 3" pitchFamily="18" charset="2"/>
              <a:buChar char=""/>
              <a:defRPr sz="1400" b="0" i="0" kern="1200">
                <a:solidFill>
                  <a:schemeClr val="tx1"/>
                </a:solidFill>
                <a:latin typeface="Arial Regular"/>
                <a:ea typeface="+mn-ea"/>
                <a:cs typeface="Calibri" panose="020F0502020204030204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Calibri" panose="020F0502020204030204" pitchFamily="34" charset="0"/>
              <a:buChar char="−"/>
              <a:defRPr sz="1400" b="0" i="0" kern="1200">
                <a:solidFill>
                  <a:schemeClr val="tx1"/>
                </a:solidFill>
                <a:latin typeface="Arial Regular"/>
                <a:ea typeface="+mn-ea"/>
                <a:cs typeface="Calibri" panose="020F0502020204030204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</a:rPr>
              <a:t>D. Mark. 2009. </a:t>
            </a:r>
            <a:r>
              <a:rPr lang="en-US" sz="3200" i="1" dirty="0">
                <a:solidFill>
                  <a:schemeClr val="bg1"/>
                </a:solidFill>
                <a:latin typeface="Garamond" panose="02020404030301010803" pitchFamily="18" charset="0"/>
              </a:rPr>
              <a:t>Behavioral Mathematics for Game AI.</a:t>
            </a:r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</a:rPr>
              <a:t> Cengage Learning.</a:t>
            </a:r>
          </a:p>
        </p:txBody>
      </p:sp>
    </p:spTree>
    <p:extLst>
      <p:ext uri="{BB962C8B-B14F-4D97-AF65-F5344CB8AC3E}">
        <p14:creationId xmlns:p14="http://schemas.microsoft.com/office/powerpoint/2010/main" val="177877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51209F7E-98D3-4094-89CD-7B9A629616A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68656" y="468981"/>
            <a:ext cx="11254683" cy="691606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Cost, Utility, &amp; Risk</a:t>
            </a:r>
            <a:endParaRPr lang="en-US" u="sng" dirty="0"/>
          </a:p>
        </p:txBody>
      </p:sp>
      <p:sp>
        <p:nvSpPr>
          <p:cNvPr id="51213" name="Rectangle 13">
            <a:extLst>
              <a:ext uri="{FF2B5EF4-FFF2-40B4-BE49-F238E27FC236}">
                <a16:creationId xmlns:a16="http://schemas.microsoft.com/office/drawing/2014/main" id="{ED5F2B81-605B-4CC5-9546-352E7D4597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60522" y="1439200"/>
            <a:ext cx="8870950" cy="30480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10000"/>
              </a:lnSpc>
              <a:buNone/>
              <a:defRPr/>
            </a:pPr>
            <a:r>
              <a:rPr lang="en-US" altLang="en-US" sz="2400" b="1" dirty="0">
                <a:solidFill>
                  <a:srgbClr val="00FF00"/>
                </a:solidFill>
                <a:ea typeface="ＭＳ Ｐゴシック" charset="-128"/>
              </a:rPr>
              <a:t>Utility</a:t>
            </a:r>
            <a:r>
              <a:rPr lang="en-US" altLang="en-US" sz="2400" dirty="0">
                <a:ea typeface="ＭＳ Ｐゴシック" charset="-128"/>
              </a:rPr>
              <a:t> is a </a:t>
            </a:r>
            <a:r>
              <a:rPr lang="en-US" altLang="en-US" sz="2400" u="sng" dirty="0">
                <a:ea typeface="ＭＳ Ｐゴシック" charset="-128"/>
              </a:rPr>
              <a:t>subjective</a:t>
            </a:r>
            <a:r>
              <a:rPr lang="en-US" altLang="en-US" sz="2400" dirty="0">
                <a:ea typeface="ＭＳ Ｐゴシック" charset="-128"/>
              </a:rPr>
              <a:t> measure of usefulness or satisfaction (happiness) to a particular agent. This is different from </a:t>
            </a:r>
            <a:r>
              <a:rPr lang="en-US" altLang="en-US" sz="2400" b="1" dirty="0">
                <a:solidFill>
                  <a:srgbClr val="00FF00"/>
                </a:solidFill>
                <a:ea typeface="ＭＳ Ｐゴシック" charset="-128"/>
              </a:rPr>
              <a:t>value</a:t>
            </a:r>
            <a:r>
              <a:rPr lang="en-US" altLang="en-US" sz="2400" dirty="0">
                <a:ea typeface="ＭＳ Ｐゴシック" charset="-128"/>
              </a:rPr>
              <a:t>, which is </a:t>
            </a:r>
            <a:r>
              <a:rPr lang="en-US" altLang="en-US" sz="2400" u="sng" dirty="0">
                <a:ea typeface="ＭＳ Ｐゴシック" charset="-128"/>
              </a:rPr>
              <a:t>objective</a:t>
            </a:r>
            <a:r>
              <a:rPr lang="en-US" altLang="en-US" sz="2400" dirty="0">
                <a:ea typeface="ＭＳ Ｐゴシック" charset="-128"/>
              </a:rPr>
              <a:t>.</a:t>
            </a:r>
            <a:r>
              <a:rPr lang="ja-JP" altLang="en-US" sz="2400" dirty="0">
                <a:ea typeface="ＭＳ Ｐゴシック" charset="-128"/>
              </a:rPr>
              <a:t> </a:t>
            </a:r>
            <a:r>
              <a:rPr lang="en-US" altLang="ja-JP" sz="2400" dirty="0">
                <a:ea typeface="ＭＳ Ｐゴシック" charset="-128"/>
              </a:rPr>
              <a:t>It</a:t>
            </a:r>
            <a:r>
              <a:rPr lang="ja-JP" altLang="en-US" sz="2400" dirty="0">
                <a:ea typeface="ＭＳ Ｐゴシック" charset="-128"/>
              </a:rPr>
              <a:t> </a:t>
            </a:r>
            <a:r>
              <a:rPr lang="en-US" altLang="ja-JP" sz="2400" dirty="0">
                <a:ea typeface="ＭＳ Ｐゴシック" charset="-128"/>
              </a:rPr>
              <a:t>is</a:t>
            </a:r>
            <a:r>
              <a:rPr lang="ja-JP" altLang="en-US" sz="2400" dirty="0">
                <a:ea typeface="ＭＳ Ｐゴシック" charset="-128"/>
              </a:rPr>
              <a:t> </a:t>
            </a:r>
            <a:r>
              <a:rPr lang="en-US" altLang="ja-JP" sz="2400" dirty="0">
                <a:ea typeface="ＭＳ Ｐゴシック" charset="-128"/>
              </a:rPr>
              <a:t>sometimes</a:t>
            </a:r>
            <a:r>
              <a:rPr lang="ja-JP" altLang="en-US" sz="2400" dirty="0">
                <a:ea typeface="ＭＳ Ｐゴシック" charset="-128"/>
              </a:rPr>
              <a:t> </a:t>
            </a:r>
            <a:r>
              <a:rPr lang="en-US" altLang="ja-JP" sz="2400" dirty="0">
                <a:ea typeface="ＭＳ Ｐゴシック" charset="-128"/>
              </a:rPr>
              <a:t>used</a:t>
            </a:r>
            <a:r>
              <a:rPr lang="ja-JP" altLang="en-US" sz="2400" dirty="0">
                <a:ea typeface="ＭＳ Ｐゴシック" charset="-128"/>
              </a:rPr>
              <a:t> </a:t>
            </a:r>
            <a:r>
              <a:rPr lang="en-US" altLang="ja-JP" sz="2400" dirty="0">
                <a:ea typeface="ＭＳ Ｐゴシック" charset="-128"/>
              </a:rPr>
              <a:t>to</a:t>
            </a:r>
            <a:r>
              <a:rPr lang="ja-JP" altLang="en-US" sz="2400" dirty="0">
                <a:ea typeface="ＭＳ Ｐゴシック" charset="-128"/>
              </a:rPr>
              <a:t> </a:t>
            </a:r>
            <a:r>
              <a:rPr lang="en-US" altLang="ja-JP" sz="2400" dirty="0">
                <a:ea typeface="ＭＳ Ｐゴシック" charset="-128"/>
              </a:rPr>
              <a:t>make</a:t>
            </a:r>
            <a:r>
              <a:rPr lang="ja-JP" altLang="en-US" sz="2400" dirty="0">
                <a:ea typeface="ＭＳ Ｐゴシック" charset="-128"/>
              </a:rPr>
              <a:t> </a:t>
            </a:r>
            <a:r>
              <a:rPr lang="en-US" altLang="ja-JP" sz="2400" dirty="0">
                <a:ea typeface="ＭＳ Ｐゴシック" charset="-128"/>
              </a:rPr>
              <a:t>a</a:t>
            </a:r>
            <a:r>
              <a:rPr lang="ja-JP" altLang="en-US" sz="2400" dirty="0">
                <a:ea typeface="ＭＳ Ｐゴシック" charset="-128"/>
              </a:rPr>
              <a:t> </a:t>
            </a:r>
            <a:r>
              <a:rPr lang="en-US" altLang="ja-JP" sz="2400" dirty="0">
                <a:ea typeface="ＭＳ Ｐゴシック" charset="-128"/>
              </a:rPr>
              <a:t>selection</a:t>
            </a:r>
            <a:r>
              <a:rPr lang="ja-JP" altLang="en-US" sz="2400" dirty="0">
                <a:ea typeface="ＭＳ Ｐゴシック" charset="-128"/>
              </a:rPr>
              <a:t> </a:t>
            </a:r>
            <a:r>
              <a:rPr lang="en-US" altLang="ja-JP" sz="2400" dirty="0">
                <a:ea typeface="ＭＳ Ｐゴシック" charset="-128"/>
              </a:rPr>
              <a:t>(weapon,</a:t>
            </a:r>
            <a:r>
              <a:rPr lang="ja-JP" altLang="en-US" sz="2400" dirty="0">
                <a:ea typeface="ＭＳ Ｐゴシック" charset="-128"/>
              </a:rPr>
              <a:t> </a:t>
            </a:r>
            <a:r>
              <a:rPr lang="en-US" altLang="ja-JP" sz="2400" dirty="0">
                <a:ea typeface="ＭＳ Ｐゴシック" charset="-128"/>
              </a:rPr>
              <a:t>target,</a:t>
            </a:r>
            <a:r>
              <a:rPr lang="ja-JP" altLang="en-US" sz="2400" dirty="0">
                <a:ea typeface="ＭＳ Ｐゴシック" charset="-128"/>
              </a:rPr>
              <a:t> </a:t>
            </a:r>
            <a:r>
              <a:rPr lang="en-US" altLang="ja-JP" sz="2400" dirty="0">
                <a:ea typeface="ＭＳ Ｐゴシック" charset="-128"/>
              </a:rPr>
              <a:t>etc.)</a:t>
            </a:r>
            <a:endParaRPr lang="en-US" altLang="en-US" sz="2400" dirty="0">
              <a:ea typeface="ＭＳ Ｐゴシック" charset="-128"/>
            </a:endParaRPr>
          </a:p>
          <a:p>
            <a:pPr marL="0" indent="0">
              <a:buNone/>
              <a:defRPr/>
            </a:pPr>
            <a:endParaRPr lang="en-US" altLang="en-US" sz="2400" dirty="0">
              <a:ea typeface="ＭＳ Ｐゴシック" charset="-128"/>
            </a:endParaRPr>
          </a:p>
          <a:p>
            <a:pPr marL="0" indent="0">
              <a:buNone/>
              <a:defRPr/>
            </a:pPr>
            <a:r>
              <a:rPr lang="en-US" altLang="en-US" sz="2400" u="sng" dirty="0">
                <a:ea typeface="ＭＳ Ｐゴシック" charset="-128"/>
              </a:rPr>
              <a:t>Evaluating Utility</a:t>
            </a:r>
          </a:p>
          <a:p>
            <a:pPr marL="0" lvl="1" indent="0"/>
            <a:r>
              <a:rPr lang="en-US" altLang="en-US" sz="2400" dirty="0">
                <a:ea typeface="ＭＳ Ｐゴシック" charset="-128"/>
              </a:rPr>
              <a:t> Any action has a cost (price in terms of resources) </a:t>
            </a:r>
          </a:p>
          <a:p>
            <a:pPr marL="0" lvl="1" indent="0"/>
            <a:r>
              <a:rPr lang="en-US" altLang="en-US" sz="2400" dirty="0">
                <a:ea typeface="ＭＳ Ｐゴシック" charset="-128"/>
              </a:rPr>
              <a:t> Expected utility can be derived from probability &amp; cost (risk / benefit)</a:t>
            </a:r>
          </a:p>
          <a:p>
            <a:pPr marL="0" lvl="1" indent="0"/>
            <a:r>
              <a:rPr lang="en-US" altLang="en-US" sz="2400" dirty="0">
                <a:ea typeface="ＭＳ Ｐゴシック" charset="-128"/>
              </a:rPr>
              <a:t> Utility is highly dependent on context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BDD676E-E5C9-40B9-B634-8553731AB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412117"/>
              </p:ext>
            </p:extLst>
          </p:nvPr>
        </p:nvGraphicFramePr>
        <p:xfrm>
          <a:off x="2031997" y="4885455"/>
          <a:ext cx="8128000" cy="138171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511953">
                  <a:extLst>
                    <a:ext uri="{9D8B030D-6E8A-4147-A177-3AD203B41FA5}">
                      <a16:colId xmlns:a16="http://schemas.microsoft.com/office/drawing/2014/main" val="3081292311"/>
                    </a:ext>
                  </a:extLst>
                </a:gridCol>
                <a:gridCol w="1258866">
                  <a:extLst>
                    <a:ext uri="{9D8B030D-6E8A-4147-A177-3AD203B41FA5}">
                      <a16:colId xmlns:a16="http://schemas.microsoft.com/office/drawing/2014/main" val="2859336078"/>
                    </a:ext>
                  </a:extLst>
                </a:gridCol>
                <a:gridCol w="1853852">
                  <a:extLst>
                    <a:ext uri="{9D8B030D-6E8A-4147-A177-3AD203B41FA5}">
                      <a16:colId xmlns:a16="http://schemas.microsoft.com/office/drawing/2014/main" val="1045669517"/>
                    </a:ext>
                  </a:extLst>
                </a:gridCol>
                <a:gridCol w="1877729">
                  <a:extLst>
                    <a:ext uri="{9D8B030D-6E8A-4147-A177-3AD203B41FA5}">
                      <a16:colId xmlns:a16="http://schemas.microsoft.com/office/drawing/2014/main" val="605555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5630313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  <a:ea typeface="ＭＳ Ｐゴシック" charset="-128"/>
                        <a:cs typeface="Arial" panose="020B0604020202020204" pitchFamily="34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ＭＳ Ｐゴシック" charset="-128"/>
                          <a:cs typeface="Arial" panose="020B0604020202020204" pitchFamily="34" charset="0"/>
                        </a:rPr>
                        <a:t>No Attack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ＭＳ Ｐゴシック" charset="-128"/>
                          <a:cs typeface="Arial" panose="020B0604020202020204" pitchFamily="34" charset="0"/>
                        </a:rPr>
                        <a:t>(P = 0.3)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ＭＳ Ｐゴシック" charset="-128"/>
                          <a:cs typeface="Arial" panose="020B0604020202020204" pitchFamily="34" charset="0"/>
                        </a:rPr>
                        <a:t>Small Attack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ＭＳ Ｐゴシック" charset="-128"/>
                          <a:cs typeface="Arial" panose="020B0604020202020204" pitchFamily="34" charset="0"/>
                        </a:rPr>
                        <a:t>(P = 0.5)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ＭＳ Ｐゴシック" charset="-128"/>
                          <a:cs typeface="Arial" panose="020B0604020202020204" pitchFamily="34" charset="0"/>
                        </a:rPr>
                        <a:t>Large Attack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ＭＳ Ｐゴシック" charset="-128"/>
                          <a:cs typeface="Arial" panose="020B0604020202020204" pitchFamily="34" charset="0"/>
                        </a:rPr>
                        <a:t>(P = 0.2)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ＭＳ Ｐゴシック" charset="-128"/>
                          <a:cs typeface="Arial" panose="020B0604020202020204" pitchFamily="34" charset="0"/>
                        </a:rPr>
                        <a:t>Expected Utility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399551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ＭＳ Ｐゴシック" charset="-128"/>
                          <a:cs typeface="Arial" panose="020B0604020202020204" pitchFamily="34" charset="0"/>
                        </a:rPr>
                        <a:t>Build Tower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ＭＳ Ｐゴシック" charset="-128"/>
                          <a:cs typeface="Arial" panose="020B0604020202020204" pitchFamily="34" charset="0"/>
                        </a:rPr>
                        <a:t>-150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ＭＳ Ｐゴシック" charset="-128"/>
                          <a:cs typeface="Arial" panose="020B0604020202020204" pitchFamily="34" charset="0"/>
                        </a:rPr>
                        <a:t>-150 - 100 = -250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ＭＳ Ｐゴシック" charset="-128"/>
                          <a:cs typeface="Arial" panose="020B0604020202020204" pitchFamily="34" charset="0"/>
                        </a:rPr>
                        <a:t>-150 – 250 = -400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ＭＳ Ｐゴシック" charset="-128"/>
                          <a:cs typeface="Arial" panose="020B0604020202020204" pitchFamily="34" charset="0"/>
                        </a:rPr>
                        <a:t>-250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558764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ＭＳ Ｐゴシック" charset="-128"/>
                          <a:cs typeface="Arial" panose="020B0604020202020204" pitchFamily="34" charset="0"/>
                        </a:rPr>
                        <a:t>Skip Tower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ＭＳ Ｐゴシック" charset="-128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ＭＳ Ｐゴシック" charset="-128"/>
                          <a:cs typeface="Arial" panose="020B0604020202020204" pitchFamily="34" charset="0"/>
                        </a:rPr>
                        <a:t>-250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ＭＳ Ｐゴシック" charset="-128"/>
                          <a:cs typeface="Arial" panose="020B0604020202020204" pitchFamily="34" charset="0"/>
                        </a:rPr>
                        <a:t>-500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ＭＳ Ｐゴシック" charset="-128"/>
                          <a:cs typeface="Arial" panose="020B0604020202020204" pitchFamily="34" charset="0"/>
                        </a:rPr>
                        <a:t>-225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16171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1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1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05F49016-DDFD-4C9B-82AA-35A293CA966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68654" y="476392"/>
            <a:ext cx="11254683" cy="691606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Cost, Utility, &amp; Risk</a:t>
            </a:r>
            <a:endParaRPr lang="en-US" u="sng" dirty="0">
              <a:ea typeface="+mj-ea"/>
            </a:endParaRPr>
          </a:p>
        </p:txBody>
      </p:sp>
      <p:sp>
        <p:nvSpPr>
          <p:cNvPr id="51213" name="Rectangle 13">
            <a:extLst>
              <a:ext uri="{FF2B5EF4-FFF2-40B4-BE49-F238E27FC236}">
                <a16:creationId xmlns:a16="http://schemas.microsoft.com/office/drawing/2014/main" id="{3488DD0C-626B-43DD-9AFD-B80F6EE5D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60520" y="1277228"/>
            <a:ext cx="8870950" cy="502476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en-US" altLang="en-US" sz="2200" dirty="0">
                <a:ea typeface="ＭＳ Ｐゴシック" charset="-128"/>
              </a:rPr>
              <a:t>An agent</a:t>
            </a:r>
            <a:r>
              <a:rPr lang="en-US" altLang="ja-JP" sz="2200" dirty="0">
                <a:ea typeface="ＭＳ Ｐゴシック" charset="-128"/>
              </a:rPr>
              <a:t>’s actions can sometimes affect utility evaluation.</a:t>
            </a:r>
            <a:endParaRPr lang="en-US" altLang="en-US" sz="2400" dirty="0">
              <a:ea typeface="ＭＳ Ｐゴシック" charset="-128"/>
            </a:endParaRPr>
          </a:p>
          <a:p>
            <a:pPr marL="0" indent="0">
              <a:buNone/>
              <a:defRPr/>
            </a:pPr>
            <a:endParaRPr lang="en-US" altLang="en-US" sz="2400" dirty="0">
              <a:ea typeface="ＭＳ Ｐゴシック" charset="-128"/>
            </a:endParaRPr>
          </a:p>
          <a:p>
            <a:pPr marL="0" indent="0">
              <a:buNone/>
              <a:defRPr/>
            </a:pPr>
            <a:endParaRPr lang="en-US" altLang="en-US" sz="2400" dirty="0">
              <a:ea typeface="ＭＳ Ｐゴシック" charset="-128"/>
            </a:endParaRPr>
          </a:p>
          <a:p>
            <a:pPr marL="0" indent="0">
              <a:buNone/>
              <a:defRPr/>
            </a:pPr>
            <a:endParaRPr lang="en-US" altLang="en-US" sz="2400" dirty="0">
              <a:ea typeface="ＭＳ Ｐゴシック" charset="-128"/>
            </a:endParaRPr>
          </a:p>
          <a:p>
            <a:pPr marL="0" indent="0">
              <a:buNone/>
              <a:defRPr/>
            </a:pPr>
            <a:endParaRPr lang="en-US" altLang="en-US" sz="2400" dirty="0">
              <a:ea typeface="ＭＳ Ｐゴシック" charset="-128"/>
            </a:endParaRPr>
          </a:p>
          <a:p>
            <a:pPr marL="0" indent="0">
              <a:buNone/>
              <a:defRPr/>
            </a:pPr>
            <a:endParaRPr lang="en-US" altLang="en-US" sz="2400" dirty="0">
              <a:ea typeface="ＭＳ Ｐゴシック" charset="-128"/>
            </a:endParaRPr>
          </a:p>
        </p:txBody>
      </p:sp>
      <p:pic>
        <p:nvPicPr>
          <p:cNvPr id="143397" name="Picture 2" descr="C:\Users\Jeremiah Blanchard\AppData\Local\Microsoft\Windows\Temporary Internet Files\Content.IE5\I0NDU540\MC900039005[1].wmf">
            <a:extLst>
              <a:ext uri="{FF2B5EF4-FFF2-40B4-BE49-F238E27FC236}">
                <a16:creationId xmlns:a16="http://schemas.microsoft.com/office/drawing/2014/main" id="{57570001-8D74-4DCD-AD3E-3CA52A1B4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510" y="4690883"/>
            <a:ext cx="1770969" cy="165464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8A46B46-B369-4512-9EF2-3F2015DCB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500414"/>
              </p:ext>
            </p:extLst>
          </p:nvPr>
        </p:nvGraphicFramePr>
        <p:xfrm>
          <a:off x="2172621" y="1900036"/>
          <a:ext cx="7846748" cy="16510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266150">
                  <a:extLst>
                    <a:ext uri="{9D8B030D-6E8A-4147-A177-3AD203B41FA5}">
                      <a16:colId xmlns:a16="http://schemas.microsoft.com/office/drawing/2014/main" val="3097220575"/>
                    </a:ext>
                  </a:extLst>
                </a:gridCol>
                <a:gridCol w="1238036">
                  <a:extLst>
                    <a:ext uri="{9D8B030D-6E8A-4147-A177-3AD203B41FA5}">
                      <a16:colId xmlns:a16="http://schemas.microsoft.com/office/drawing/2014/main" val="1576978603"/>
                    </a:ext>
                  </a:extLst>
                </a:gridCol>
                <a:gridCol w="1833937">
                  <a:extLst>
                    <a:ext uri="{9D8B030D-6E8A-4147-A177-3AD203B41FA5}">
                      <a16:colId xmlns:a16="http://schemas.microsoft.com/office/drawing/2014/main" val="3902621799"/>
                    </a:ext>
                  </a:extLst>
                </a:gridCol>
                <a:gridCol w="1972639">
                  <a:extLst>
                    <a:ext uri="{9D8B030D-6E8A-4147-A177-3AD203B41FA5}">
                      <a16:colId xmlns:a16="http://schemas.microsoft.com/office/drawing/2014/main" val="621786715"/>
                    </a:ext>
                  </a:extLst>
                </a:gridCol>
                <a:gridCol w="1535986">
                  <a:extLst>
                    <a:ext uri="{9D8B030D-6E8A-4147-A177-3AD203B41FA5}">
                      <a16:colId xmlns:a16="http://schemas.microsoft.com/office/drawing/2014/main" val="2753295329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ＭＳ Ｐゴシック" charset="-128"/>
                          <a:cs typeface="Arial" panose="020B0604020202020204" pitchFamily="34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ＭＳ Ｐゴシック" charset="-128"/>
                          <a:cs typeface="Arial" panose="020B0604020202020204" pitchFamily="34" charset="0"/>
                        </a:rPr>
                        <a:t>No Attack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ＭＳ Ｐゴシック" charset="-128"/>
                          <a:cs typeface="Arial" panose="020B0604020202020204" pitchFamily="34" charset="0"/>
                        </a:rPr>
                        <a:t>Small Attack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ＭＳ Ｐゴシック" charset="-128"/>
                          <a:cs typeface="Arial" panose="020B0604020202020204" pitchFamily="34" charset="0"/>
                        </a:rPr>
                        <a:t>Large Attack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ＭＳ Ｐゴシック" charset="-128"/>
                          <a:cs typeface="Arial" panose="020B0604020202020204" pitchFamily="34" charset="0"/>
                        </a:rPr>
                        <a:t>Exp. Utility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345108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ＭＳ Ｐゴシック" charset="-128"/>
                          <a:cs typeface="Arial" panose="020B0604020202020204" pitchFamily="34" charset="0"/>
                        </a:rPr>
                        <a:t>Build Tower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ＭＳ Ｐゴシック" charset="-128"/>
                          <a:cs typeface="Arial" panose="020B0604020202020204" pitchFamily="34" charset="0"/>
                        </a:rPr>
                        <a:t>(P=0.5)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ＭＳ Ｐゴシック" charset="-128"/>
                          <a:cs typeface="Arial" panose="020B0604020202020204" pitchFamily="34" charset="0"/>
                        </a:rPr>
                        <a:t>-150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ＭＳ Ｐゴシック" charset="-128"/>
                          <a:cs typeface="Arial" panose="020B0604020202020204" pitchFamily="34" charset="0"/>
                        </a:rPr>
                        <a:t>(P=0.1)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ＭＳ Ｐゴシック" charset="-128"/>
                          <a:cs typeface="Arial" panose="020B0604020202020204" pitchFamily="34" charset="0"/>
                        </a:rPr>
                        <a:t>-150 - 100 = -250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ＭＳ Ｐゴシック" charset="-128"/>
                          <a:cs typeface="Arial" panose="020B0604020202020204" pitchFamily="34" charset="0"/>
                        </a:rPr>
                        <a:t>(P=0.4)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ＭＳ Ｐゴシック" charset="-128"/>
                          <a:cs typeface="Arial" panose="020B0604020202020204" pitchFamily="34" charset="0"/>
                        </a:rPr>
                        <a:t>-150 - 250 = -400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ＭＳ Ｐゴシック" charset="-128"/>
                          <a:cs typeface="Arial" panose="020B0604020202020204" pitchFamily="34" charset="0"/>
                        </a:rPr>
                        <a:t>-260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87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ＭＳ Ｐゴシック" charset="-128"/>
                          <a:cs typeface="Arial" panose="020B0604020202020204" pitchFamily="34" charset="0"/>
                        </a:rPr>
                        <a:t>Skip Tower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808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ＭＳ Ｐゴシック" charset="-128"/>
                          <a:cs typeface="Arial" panose="020B0604020202020204" pitchFamily="34" charset="0"/>
                        </a:rPr>
                        <a:t>(P=0.1)</a:t>
                      </a:r>
                      <a:b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ＭＳ Ｐゴシック" charset="-128"/>
                          <a:cs typeface="Arial" panose="020B0604020202020204" pitchFamily="34" charset="0"/>
                        </a:rPr>
                      </a:b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ＭＳ Ｐゴシック" charset="-128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808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ＭＳ Ｐゴシック" charset="-128"/>
                          <a:cs typeface="Arial" panose="020B0604020202020204" pitchFamily="34" charset="0"/>
                        </a:rPr>
                        <a:t>(P=0.5)</a:t>
                      </a:r>
                      <a:b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ＭＳ Ｐゴシック" charset="-128"/>
                          <a:cs typeface="Arial" panose="020B0604020202020204" pitchFamily="34" charset="0"/>
                        </a:rPr>
                      </a:b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ＭＳ Ｐゴシック" charset="-128"/>
                          <a:cs typeface="Arial" panose="020B0604020202020204" pitchFamily="34" charset="0"/>
                        </a:rPr>
                        <a:t>-250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808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ＭＳ Ｐゴシック" charset="-128"/>
                          <a:cs typeface="Arial" panose="020B0604020202020204" pitchFamily="34" charset="0"/>
                        </a:rPr>
                        <a:t>(P=0.4)</a:t>
                      </a:r>
                      <a:b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ＭＳ Ｐゴシック" charset="-128"/>
                          <a:cs typeface="Arial" panose="020B0604020202020204" pitchFamily="34" charset="0"/>
                        </a:rPr>
                      </a:b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ＭＳ Ｐゴシック" charset="-128"/>
                          <a:cs typeface="Arial" panose="020B0604020202020204" pitchFamily="34" charset="0"/>
                        </a:rPr>
                        <a:t>-500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ＭＳ Ｐゴシック" charset="-128"/>
                          <a:cs typeface="Arial" panose="020B0604020202020204" pitchFamily="34" charset="0"/>
                        </a:rPr>
                        <a:t>-325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55864"/>
                  </a:ext>
                </a:extLst>
              </a:tr>
            </a:tbl>
          </a:graphicData>
        </a:graphic>
      </p:graphicFrame>
      <p:sp>
        <p:nvSpPr>
          <p:cNvPr id="8" name="Rectangle 13">
            <a:extLst>
              <a:ext uri="{FF2B5EF4-FFF2-40B4-BE49-F238E27FC236}">
                <a16:creationId xmlns:a16="http://schemas.microsoft.com/office/drawing/2014/main" id="{7CBE8254-C5F7-404C-A7C4-E335EB581A2A}"/>
              </a:ext>
            </a:extLst>
          </p:cNvPr>
          <p:cNvSpPr txBox="1">
            <a:spLocks noChangeArrowheads="1"/>
          </p:cNvSpPr>
          <p:nvPr/>
        </p:nvSpPr>
        <p:spPr>
          <a:xfrm>
            <a:off x="1905602" y="3839752"/>
            <a:ext cx="8380786" cy="94583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Tw Cen MT" panose="020B0602020104020603" pitchFamily="34" charset="0"/>
              <a:buChar char=" "/>
              <a:defRPr sz="36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 sz="32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◦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Wingdings 3" pitchFamily="18" charset="2"/>
              <a:buChar char="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Calibri" panose="020F0502020204030204" pitchFamily="34" charset="0"/>
              <a:buChar char="−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/>
            <a:r>
              <a:rPr lang="en-US" alt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Our opponent may change course depending on our actions. </a:t>
            </a:r>
          </a:p>
          <a:p>
            <a:pPr marL="0" lvl="1" indent="0"/>
            <a:r>
              <a:rPr lang="en-US" alt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These probability adjustments must be factored into our utility calculation.</a:t>
            </a:r>
          </a:p>
          <a:p>
            <a:pPr marL="0" lvl="1" indent="0">
              <a:buNone/>
            </a:pPr>
            <a:endParaRPr lang="en-US" altLang="en-US" sz="2400" dirty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3" grpId="0" build="p"/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4D38EAF5-87ED-4E83-9175-6E9CC12DC9F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706564" y="182563"/>
            <a:ext cx="8732837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Introducing Random Elements</a:t>
            </a:r>
            <a:endParaRPr lang="en-US" u="sng" dirty="0"/>
          </a:p>
        </p:txBody>
      </p:sp>
      <p:sp>
        <p:nvSpPr>
          <p:cNvPr id="51213" name="Rectangle 13">
            <a:extLst>
              <a:ext uri="{FF2B5EF4-FFF2-40B4-BE49-F238E27FC236}">
                <a16:creationId xmlns:a16="http://schemas.microsoft.com/office/drawing/2014/main" id="{B0A160E6-A62D-4779-8F8E-C0EEDD5406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44676" y="1189038"/>
            <a:ext cx="8518525" cy="1081552"/>
          </a:xfrm>
        </p:spPr>
        <p:txBody>
          <a:bodyPr>
            <a:normAutofit/>
          </a:bodyPr>
          <a:lstStyle/>
          <a:p>
            <a:pPr marL="0" indent="0" algn="just">
              <a:buNone/>
              <a:defRPr/>
            </a:pPr>
            <a:r>
              <a:rPr lang="en-US" sz="2200" dirty="0"/>
              <a:t>If we have multiple courses of action that have been ranked, we can introduce some randomness into our decisions to prevent predictability and to introduce variation into otherwise “rational” decisions.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F07BE5D-A2B8-47A9-AEC6-FF75AE8BA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931237"/>
              </p:ext>
            </p:extLst>
          </p:nvPr>
        </p:nvGraphicFramePr>
        <p:xfrm>
          <a:off x="2779623" y="4249221"/>
          <a:ext cx="66486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2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2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7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Tendency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Prop.,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All</a:t>
                      </a:r>
                      <a:endParaRPr lang="en-US" sz="16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Prop., Subset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Uni., Subset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Attack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30%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40%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50%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Defend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45%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60%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50%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Run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15%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--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--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Hide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10%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--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--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13">
            <a:extLst>
              <a:ext uri="{FF2B5EF4-FFF2-40B4-BE49-F238E27FC236}">
                <a16:creationId xmlns:a16="http://schemas.microsoft.com/office/drawing/2014/main" id="{F63615CC-7654-4336-95DD-924761C4B8CB}"/>
              </a:ext>
            </a:extLst>
          </p:cNvPr>
          <p:cNvSpPr txBox="1">
            <a:spLocks noChangeArrowheads="1"/>
          </p:cNvSpPr>
          <p:nvPr/>
        </p:nvSpPr>
        <p:spPr>
          <a:xfrm>
            <a:off x="4354574" y="2412922"/>
            <a:ext cx="3498727" cy="164023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Tw Cen MT" panose="020B0602020104020603" pitchFamily="34" charset="0"/>
              <a:buChar char=" "/>
              <a:defRPr sz="36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 sz="32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◦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Wingdings 3" pitchFamily="18" charset="2"/>
              <a:buChar char="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Calibri" panose="020F0502020204030204" pitchFamily="34" charset="0"/>
              <a:buChar char="−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altLang="en-US" sz="22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Random decisions can be…</a:t>
            </a:r>
          </a:p>
          <a:p>
            <a:pPr marL="0" lvl="1" indent="0"/>
            <a:r>
              <a:rPr lang="en-US" sz="2200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Proportional, from entire set</a:t>
            </a:r>
          </a:p>
          <a:p>
            <a:pPr marL="0" lvl="1" indent="0"/>
            <a:r>
              <a:rPr lang="en-US" sz="2200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Proportional. from subset</a:t>
            </a:r>
          </a:p>
          <a:p>
            <a:pPr marL="0" lvl="1" indent="0"/>
            <a:r>
              <a:rPr lang="en-US" sz="2200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Uniform, from subset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3" grpId="0" build="p"/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49376585-FCFE-4C5E-B752-2EA2EDA9146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18256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Probability Distribution</a:t>
            </a:r>
            <a:endParaRPr lang="en-US" u="sng" dirty="0"/>
          </a:p>
        </p:txBody>
      </p:sp>
      <p:sp>
        <p:nvSpPr>
          <p:cNvPr id="51213" name="Rectangle 13">
            <a:extLst>
              <a:ext uri="{FF2B5EF4-FFF2-40B4-BE49-F238E27FC236}">
                <a16:creationId xmlns:a16="http://schemas.microsoft.com/office/drawing/2014/main" id="{ACDFEEF9-3274-446C-9A80-5A3053DABD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2216" y="1399660"/>
            <a:ext cx="8847567" cy="4888124"/>
          </a:xfrm>
        </p:spPr>
        <p:txBody>
          <a:bodyPr>
            <a:normAutofit lnSpcReduction="10000"/>
          </a:bodyPr>
          <a:lstStyle/>
          <a:p>
            <a:pPr marL="0" algn="just">
              <a:buNone/>
              <a:defRPr/>
            </a:pPr>
            <a:r>
              <a:rPr lang="en-US" sz="2800" dirty="0"/>
              <a:t>If we don’t have a data set we want to model patterns observed in nature, we can use a </a:t>
            </a:r>
            <a:r>
              <a:rPr lang="en-US" sz="2800" b="1" i="1" dirty="0">
                <a:solidFill>
                  <a:srgbClr val="00FF00"/>
                </a:solidFill>
              </a:rPr>
              <a:t>probability distribution</a:t>
            </a:r>
            <a:r>
              <a:rPr lang="en-US" sz="2800" dirty="0"/>
              <a:t> function.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u="sng" dirty="0"/>
              <a:t>Probability Distribution Functions…</a:t>
            </a:r>
          </a:p>
          <a:p>
            <a:pPr eaLnBrk="1" hangingPunct="1">
              <a:defRPr/>
            </a:pPr>
            <a:r>
              <a:rPr lang="en-US" sz="2800" dirty="0"/>
              <a:t>Model patterns observed in natural phenomenon</a:t>
            </a:r>
          </a:p>
          <a:p>
            <a:pPr eaLnBrk="1" hangingPunct="1">
              <a:defRPr/>
            </a:pPr>
            <a:r>
              <a:rPr lang="en-US" sz="2800" dirty="0"/>
              <a:t>Are continuous (analog) mathematical functions</a:t>
            </a:r>
          </a:p>
          <a:p>
            <a:pPr eaLnBrk="1" hangingPunct="1">
              <a:defRPr/>
            </a:pPr>
            <a:r>
              <a:rPr lang="en-US" sz="2800" dirty="0"/>
              <a:t>Establish probability based on one or more variables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marL="0">
              <a:buNone/>
              <a:defRPr/>
            </a:pPr>
            <a:r>
              <a:rPr lang="en-US" sz="2800" dirty="0"/>
              <a:t>There are many distributions. If variables number more than one, it is a </a:t>
            </a:r>
            <a:r>
              <a:rPr lang="en-US" sz="2800" b="1" i="1" dirty="0">
                <a:solidFill>
                  <a:srgbClr val="00FF00"/>
                </a:solidFill>
              </a:rPr>
              <a:t>multivariate</a:t>
            </a:r>
            <a:r>
              <a:rPr lang="en-US" sz="2800" dirty="0"/>
              <a:t> distribution.</a:t>
            </a:r>
          </a:p>
        </p:txBody>
      </p:sp>
      <p:pic>
        <p:nvPicPr>
          <p:cNvPr id="27652" name="Picture 1" descr="C:\Users\Jeremiah Blanchard\AppData\Local\Microsoft\Windows\Temporary Internet Files\Content.IE5\I0NDU540\MC900389760[1].wmf">
            <a:extLst>
              <a:ext uri="{FF2B5EF4-FFF2-40B4-BE49-F238E27FC236}">
                <a16:creationId xmlns:a16="http://schemas.microsoft.com/office/drawing/2014/main" id="{6F635BDB-ABBD-4177-80A3-797C4DE05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8808" y="2795587"/>
            <a:ext cx="14509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DD427A78-B9EF-47BC-800B-A01BF0A81E0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18256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Gaussian Distribution</a:t>
            </a:r>
            <a:endParaRPr lang="en-US" u="sng" dirty="0"/>
          </a:p>
        </p:txBody>
      </p:sp>
      <p:sp>
        <p:nvSpPr>
          <p:cNvPr id="51213" name="Rectangle 13">
            <a:extLst>
              <a:ext uri="{FF2B5EF4-FFF2-40B4-BE49-F238E27FC236}">
                <a16:creationId xmlns:a16="http://schemas.microsoft.com/office/drawing/2014/main" id="{4A9A7443-ACF8-4F2B-AC5A-16597D9C65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13718" y="1208774"/>
            <a:ext cx="8564563" cy="4297361"/>
          </a:xfrm>
        </p:spPr>
        <p:txBody>
          <a:bodyPr>
            <a:normAutofit/>
          </a:bodyPr>
          <a:lstStyle/>
          <a:p>
            <a:pPr marL="0" algn="just">
              <a:buNone/>
              <a:defRPr/>
            </a:pPr>
            <a:r>
              <a:rPr lang="en-US" sz="2800" dirty="0"/>
              <a:t>The Gaussian (normal) distribution is the most common distribution found in natural phenomena. It is sometimes referred to as the </a:t>
            </a:r>
            <a:r>
              <a:rPr lang="en-US" sz="2800" b="1" i="1" dirty="0">
                <a:solidFill>
                  <a:srgbClr val="00FF00"/>
                </a:solidFill>
              </a:rPr>
              <a:t>bell curve</a:t>
            </a:r>
            <a:r>
              <a:rPr lang="en-US" sz="2800" dirty="0"/>
              <a:t>.</a:t>
            </a:r>
          </a:p>
          <a:p>
            <a:pPr marL="0" algn="just">
              <a:buNone/>
              <a:defRPr/>
            </a:pPr>
            <a:endParaRPr lang="en-US" sz="2800" dirty="0"/>
          </a:p>
          <a:p>
            <a:pPr marL="0" algn="just">
              <a:buNone/>
              <a:defRPr/>
            </a:pPr>
            <a:r>
              <a:rPr lang="en-US" sz="2800" u="sng" dirty="0"/>
              <a:t>It can be seen in…</a:t>
            </a:r>
          </a:p>
          <a:p>
            <a:pPr marL="0" lvl="1" indent="0"/>
            <a:r>
              <a:rPr lang="en-US" sz="2800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dirty="0"/>
              <a:t>Rolling multiple dice</a:t>
            </a:r>
          </a:p>
          <a:p>
            <a:pPr marL="0" lvl="1" indent="0"/>
            <a:r>
              <a:rPr lang="en-US" sz="2800" dirty="0"/>
              <a:t> Error distribution</a:t>
            </a:r>
          </a:p>
          <a:p>
            <a:pPr marL="0" lvl="1" indent="0"/>
            <a:r>
              <a:rPr lang="en-US" sz="2800" dirty="0"/>
              <a:t> Statistical variation</a:t>
            </a:r>
          </a:p>
          <a:p>
            <a:pPr marL="0" lvl="1" indent="0"/>
            <a:r>
              <a:rPr lang="en-US" sz="2800" dirty="0"/>
              <a:t> Student grades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6" name="Object 2">
                <a:extLst>
                  <a:ext uri="{FF2B5EF4-FFF2-40B4-BE49-F238E27FC236}">
                    <a16:creationId xmlns:a16="http://schemas.microsoft.com/office/drawing/2014/main" id="{0A9277CD-FB69-4936-871C-D8A16B1AB59D}"/>
                  </a:ext>
                </a:extLst>
              </p:cNvPr>
              <p:cNvSpPr txBox="1"/>
              <p:nvPr/>
            </p:nvSpPr>
            <p:spPr bwMode="auto">
              <a:xfrm>
                <a:off x="6042123" y="4643582"/>
                <a:ext cx="4336158" cy="89535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μ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6" name="Object 2">
                <a:extLst>
                  <a:ext uri="{FF2B5EF4-FFF2-40B4-BE49-F238E27FC236}">
                    <a16:creationId xmlns:a16="http://schemas.microsoft.com/office/drawing/2014/main" id="{0A9277CD-FB69-4936-871C-D8A16B1AB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2123" y="4643582"/>
                <a:ext cx="4336158" cy="895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 descr="C:\Users\Jeremiah Blanchard\Desktop\Normal.emf">
            <a:extLst>
              <a:ext uri="{FF2B5EF4-FFF2-40B4-BE49-F238E27FC236}">
                <a16:creationId xmlns:a16="http://schemas.microsoft.com/office/drawing/2014/main" id="{A45A182F-D833-4FCB-91D8-8FFCCC186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920" y="2841870"/>
            <a:ext cx="4298950" cy="175643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03849A5E-BD2E-4CC7-9D30-D679060AC5A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228601"/>
            <a:ext cx="8229600" cy="1050925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Marginal Utility</a:t>
            </a:r>
            <a:endParaRPr lang="en-US" u="sng">
              <a:ea typeface="+mj-ea"/>
            </a:endParaRPr>
          </a:p>
        </p:txBody>
      </p:sp>
      <p:sp>
        <p:nvSpPr>
          <p:cNvPr id="51213" name="Rectangle 13">
            <a:extLst>
              <a:ext uri="{FF2B5EF4-FFF2-40B4-BE49-F238E27FC236}">
                <a16:creationId xmlns:a16="http://schemas.microsoft.com/office/drawing/2014/main" id="{E6B4BB6F-1737-481D-83F9-55431A575D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35163" y="1279526"/>
            <a:ext cx="8458200" cy="1692275"/>
          </a:xfrm>
        </p:spPr>
        <p:txBody>
          <a:bodyPr/>
          <a:lstStyle/>
          <a:p>
            <a:pPr marL="0">
              <a:buNone/>
              <a:defRPr/>
            </a:pPr>
            <a:r>
              <a:rPr lang="en-US" sz="2400" dirty="0"/>
              <a:t>Most of the time, the utility an action or resource provides will decrease as we perform the action or obtain more of the resource. This is known as </a:t>
            </a:r>
            <a:r>
              <a:rPr lang="en-US" sz="2400" b="1" dirty="0">
                <a:solidFill>
                  <a:srgbClr val="00FF00"/>
                </a:solidFill>
              </a:rPr>
              <a:t>marginal</a:t>
            </a:r>
            <a:r>
              <a:rPr lang="en-US" sz="2400" dirty="0"/>
              <a:t> utility. In some cases, this may even cause </a:t>
            </a:r>
            <a:r>
              <a:rPr lang="en-US" sz="2400" u="sng" dirty="0"/>
              <a:t>negative</a:t>
            </a:r>
            <a:r>
              <a:rPr lang="en-US" sz="2400" dirty="0"/>
              <a:t> utility. </a:t>
            </a:r>
          </a:p>
          <a:p>
            <a:pPr marL="0">
              <a:buNone/>
              <a:defRPr/>
            </a:pPr>
            <a:endParaRPr lang="en-US" sz="2400" dirty="0"/>
          </a:p>
          <a:p>
            <a:pPr marL="0">
              <a:buNone/>
              <a:defRPr/>
            </a:pPr>
            <a:endParaRPr lang="en-US" sz="2400" dirty="0"/>
          </a:p>
        </p:txBody>
      </p:sp>
      <p:grpSp>
        <p:nvGrpSpPr>
          <p:cNvPr id="21508" name="Group 59">
            <a:extLst>
              <a:ext uri="{FF2B5EF4-FFF2-40B4-BE49-F238E27FC236}">
                <a16:creationId xmlns:a16="http://schemas.microsoft.com/office/drawing/2014/main" id="{0A559D90-D64D-4BEC-B1C3-CCBFDD6BBE21}"/>
              </a:ext>
            </a:extLst>
          </p:cNvPr>
          <p:cNvGrpSpPr>
            <a:grpSpLocks/>
          </p:cNvGrpSpPr>
          <p:nvPr/>
        </p:nvGrpSpPr>
        <p:grpSpPr bwMode="auto">
          <a:xfrm>
            <a:off x="1497648" y="3200401"/>
            <a:ext cx="8255952" cy="2981325"/>
            <a:chOff x="1636469" y="2057400"/>
            <a:chExt cx="9747811" cy="352044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71EF76B-CE99-4585-A3FD-56BD1BFDB9C6}"/>
                </a:ext>
              </a:extLst>
            </p:cNvPr>
            <p:cNvSpPr/>
            <p:nvPr/>
          </p:nvSpPr>
          <p:spPr>
            <a:xfrm>
              <a:off x="2286123" y="2057400"/>
              <a:ext cx="4571572" cy="1767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659E2C60-CECA-45B9-BE4B-4EA56224CD7D}"/>
                </a:ext>
              </a:extLst>
            </p:cNvPr>
            <p:cNvSpPr/>
            <p:nvPr/>
          </p:nvSpPr>
          <p:spPr bwMode="auto">
            <a:xfrm flipH="1">
              <a:off x="2286123" y="2057400"/>
              <a:ext cx="9098157" cy="3520440"/>
            </a:xfrm>
            <a:prstGeom prst="arc">
              <a:avLst/>
            </a:prstGeom>
            <a:solidFill>
              <a:schemeClr val="accent2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A88A150-5CF9-4F5E-A255-4BE596DDA25F}"/>
                </a:ext>
              </a:extLst>
            </p:cNvPr>
            <p:cNvSpPr txBox="1"/>
            <p:nvPr/>
          </p:nvSpPr>
          <p:spPr>
            <a:xfrm rot="10800000">
              <a:off x="1636469" y="2488551"/>
              <a:ext cx="581428" cy="1143487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>
              <a:lvl1pPr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ea typeface="ＭＳ Ｐゴシック" charset="-128"/>
                </a:defRPr>
              </a:lvl1pPr>
              <a:lvl2pPr marL="742950" indent="-28575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ea typeface="ＭＳ Ｐゴシック" charset="-128"/>
                </a:defRPr>
              </a:lvl2pPr>
              <a:lvl3pPr marL="1143000" indent="-22860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ea typeface="ＭＳ Ｐゴシック" charset="-128"/>
                </a:defRPr>
              </a:lvl3pPr>
              <a:lvl4pPr marL="1600200" indent="-22860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ea typeface="ＭＳ Ｐゴシック" charset="-128"/>
                </a:defRPr>
              </a:lvl4pPr>
              <a:lvl5pPr marL="2057400" indent="-22860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ea typeface="ＭＳ Ｐゴシック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2000" b="0" u="none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Utility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A6BD4-A164-4A7A-A7E7-2E53EABCEC05}"/>
                </a:ext>
              </a:extLst>
            </p:cNvPr>
            <p:cNvSpPr txBox="1"/>
            <p:nvPr/>
          </p:nvSpPr>
          <p:spPr>
            <a:xfrm rot="16200000">
              <a:off x="4202440" y="1755845"/>
              <a:ext cx="581492" cy="4571572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>
              <a:lvl1pPr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ea typeface="ＭＳ Ｐゴシック" charset="-128"/>
                </a:defRPr>
              </a:lvl1pPr>
              <a:lvl2pPr marL="742950" indent="-28575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ea typeface="ＭＳ Ｐゴシック" charset="-128"/>
                </a:defRPr>
              </a:lvl2pPr>
              <a:lvl3pPr marL="1143000" indent="-22860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ea typeface="ＭＳ Ｐゴシック" charset="-128"/>
                </a:defRPr>
              </a:lvl3pPr>
              <a:lvl4pPr marL="1600200" indent="-22860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ea typeface="ＭＳ Ｐゴシック" charset="-128"/>
                </a:defRPr>
              </a:lvl4pPr>
              <a:lvl5pPr marL="2057400" indent="-22860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ea typeface="ＭＳ Ｐゴシック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2000" b="0" u="none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Grunt Units</a:t>
              </a:r>
            </a:p>
          </p:txBody>
        </p:sp>
        <p:cxnSp>
          <p:nvCxnSpPr>
            <p:cNvPr id="21521" name="Straight Arrow Connector 50">
              <a:extLst>
                <a:ext uri="{FF2B5EF4-FFF2-40B4-BE49-F238E27FC236}">
                  <a16:creationId xmlns:a16="http://schemas.microsoft.com/office/drawing/2014/main" id="{93218985-8A8D-4F48-8F1B-6EAB99FDE7C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988230" y="4054447"/>
              <a:ext cx="2880360" cy="1588"/>
            </a:xfrm>
            <a:prstGeom prst="straightConnector1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2" name="Straight Arrow Connector 51">
              <a:extLst>
                <a:ext uri="{FF2B5EF4-FFF2-40B4-BE49-F238E27FC236}">
                  <a16:creationId xmlns:a16="http://schemas.microsoft.com/office/drawing/2014/main" id="{D63520C5-7021-4BD4-A067-7B1485DFB31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1802343" y="2353786"/>
              <a:ext cx="594360" cy="1588"/>
            </a:xfrm>
            <a:prstGeom prst="straightConnector1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509" name="Group 61">
            <a:extLst>
              <a:ext uri="{FF2B5EF4-FFF2-40B4-BE49-F238E27FC236}">
                <a16:creationId xmlns:a16="http://schemas.microsoft.com/office/drawing/2014/main" id="{E36C7EFF-DAD1-411C-A17C-3DECD7BC1308}"/>
              </a:ext>
            </a:extLst>
          </p:cNvPr>
          <p:cNvGrpSpPr>
            <a:grpSpLocks/>
          </p:cNvGrpSpPr>
          <p:nvPr/>
        </p:nvGrpSpPr>
        <p:grpSpPr bwMode="auto">
          <a:xfrm>
            <a:off x="5923598" y="3200401"/>
            <a:ext cx="4379277" cy="3000375"/>
            <a:chOff x="1734438" y="4754880"/>
            <a:chExt cx="5123563" cy="352044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26EBBF0-4B21-4B49-B51E-59FB91D842FF}"/>
                </a:ext>
              </a:extLst>
            </p:cNvPr>
            <p:cNvSpPr/>
            <p:nvPr/>
          </p:nvSpPr>
          <p:spPr>
            <a:xfrm>
              <a:off x="2285315" y="4754880"/>
              <a:ext cx="4572686" cy="17676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737DAB84-6E4B-41AC-AD32-39F6F83BFC49}"/>
                </a:ext>
              </a:extLst>
            </p:cNvPr>
            <p:cNvSpPr/>
            <p:nvPr/>
          </p:nvSpPr>
          <p:spPr bwMode="auto">
            <a:xfrm>
              <a:off x="2285315" y="4754880"/>
              <a:ext cx="4572686" cy="3520440"/>
            </a:xfrm>
            <a:prstGeom prst="arc">
              <a:avLst>
                <a:gd name="adj1" fmla="val 10796820"/>
                <a:gd name="adj2" fmla="val 21595281"/>
              </a:avLst>
            </a:prstGeom>
            <a:solidFill>
              <a:schemeClr val="accent2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9DD18CF-ED9B-4244-AB58-CD699438B6C4}"/>
                </a:ext>
              </a:extLst>
            </p:cNvPr>
            <p:cNvSpPr txBox="1"/>
            <p:nvPr/>
          </p:nvSpPr>
          <p:spPr>
            <a:xfrm rot="16200000">
              <a:off x="4201037" y="4431787"/>
              <a:ext cx="577800" cy="457268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>
              <a:lvl1pPr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ea typeface="ＭＳ Ｐゴシック" charset="-128"/>
                </a:defRPr>
              </a:lvl1pPr>
              <a:lvl2pPr marL="742950" indent="-28575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ea typeface="ＭＳ Ｐゴシック" charset="-128"/>
                </a:defRPr>
              </a:lvl2pPr>
              <a:lvl3pPr marL="1143000" indent="-22860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ea typeface="ＭＳ Ｐゴシック" charset="-128"/>
                </a:defRPr>
              </a:lvl3pPr>
              <a:lvl4pPr marL="1600200" indent="-22860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ea typeface="ＭＳ Ｐゴシック" charset="-128"/>
                </a:defRPr>
              </a:lvl4pPr>
              <a:lvl5pPr marL="2057400" indent="-22860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ea typeface="ＭＳ Ｐゴシック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2000" b="0" u="none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Grunt Units</a:t>
              </a:r>
            </a:p>
          </p:txBody>
        </p:sp>
        <p:cxnSp>
          <p:nvCxnSpPr>
            <p:cNvPr id="21514" name="Straight Arrow Connector 55">
              <a:extLst>
                <a:ext uri="{FF2B5EF4-FFF2-40B4-BE49-F238E27FC236}">
                  <a16:creationId xmlns:a16="http://schemas.microsoft.com/office/drawing/2014/main" id="{1568AE8E-CC3C-472D-9DDF-83DED5D3860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969520" y="6739932"/>
              <a:ext cx="2880360" cy="1588"/>
            </a:xfrm>
            <a:prstGeom prst="straightConnector1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738E66B-FF83-4F90-9951-340157B90DDB}"/>
                </a:ext>
              </a:extLst>
            </p:cNvPr>
            <p:cNvSpPr txBox="1"/>
            <p:nvPr/>
          </p:nvSpPr>
          <p:spPr>
            <a:xfrm rot="10800000">
              <a:off x="1734438" y="5173981"/>
              <a:ext cx="576137" cy="1141814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>
              <a:lvl1pPr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ea typeface="ＭＳ Ｐゴシック" charset="-128"/>
                </a:defRPr>
              </a:lvl1pPr>
              <a:lvl2pPr marL="742950" indent="-28575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ea typeface="ＭＳ Ｐゴシック" charset="-128"/>
                </a:defRPr>
              </a:lvl2pPr>
              <a:lvl3pPr marL="1143000" indent="-22860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ea typeface="ＭＳ Ｐゴシック" charset="-128"/>
                </a:defRPr>
              </a:lvl3pPr>
              <a:lvl4pPr marL="1600200" indent="-22860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ea typeface="ＭＳ Ｐゴシック" charset="-128"/>
                </a:defRPr>
              </a:lvl4pPr>
              <a:lvl5pPr marL="2057400" indent="-22860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ea typeface="ＭＳ Ｐゴシック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2000" b="0" u="none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Utility</a:t>
              </a:r>
            </a:p>
          </p:txBody>
        </p:sp>
        <p:cxnSp>
          <p:nvCxnSpPr>
            <p:cNvPr id="21516" name="Straight Arrow Connector 57">
              <a:extLst>
                <a:ext uri="{FF2B5EF4-FFF2-40B4-BE49-F238E27FC236}">
                  <a16:creationId xmlns:a16="http://schemas.microsoft.com/office/drawing/2014/main" id="{E4C19246-5DDC-42D9-9346-F644391A173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1794351" y="5051266"/>
              <a:ext cx="594360" cy="1588"/>
            </a:xfrm>
            <a:prstGeom prst="straightConnector1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" name="Rectangle 13">
            <a:extLst>
              <a:ext uri="{FF2B5EF4-FFF2-40B4-BE49-F238E27FC236}">
                <a16:creationId xmlns:a16="http://schemas.microsoft.com/office/drawing/2014/main" id="{E3CC52F8-F51F-48FF-AC1F-FF0FF865D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5164" y="5303839"/>
            <a:ext cx="8275637" cy="123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indent="-3429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24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Many types of utility curves are possible. These curves are called </a:t>
            </a:r>
            <a:r>
              <a:rPr lang="en-US" altLang="en-US" sz="2400" u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response curves</a:t>
            </a:r>
            <a:r>
              <a:rPr lang="en-US" altLang="en-US" sz="24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0DB5C530-1C3B-4BF5-A7C8-D0E5C5858D4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Cost of Time</a:t>
            </a:r>
            <a:endParaRPr lang="en-US" u="sng">
              <a:ea typeface="+mj-ea"/>
            </a:endParaRPr>
          </a:p>
        </p:txBody>
      </p:sp>
      <p:sp>
        <p:nvSpPr>
          <p:cNvPr id="51213" name="Rectangle 13">
            <a:extLst>
              <a:ext uri="{FF2B5EF4-FFF2-40B4-BE49-F238E27FC236}">
                <a16:creationId xmlns:a16="http://schemas.microsoft.com/office/drawing/2014/main" id="{D198F43F-9AE6-4A9E-B9F2-0C8DEFBE38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3417" y="1431129"/>
            <a:ext cx="10925162" cy="4848842"/>
          </a:xfrm>
        </p:spPr>
        <p:txBody>
          <a:bodyPr>
            <a:normAutofit/>
          </a:bodyPr>
          <a:lstStyle/>
          <a:p>
            <a:pPr marL="0" algn="just">
              <a:buNone/>
              <a:defRPr/>
            </a:pPr>
            <a:r>
              <a:rPr lang="en-US" altLang="en-US" sz="2800" dirty="0">
                <a:ea typeface="ＭＳ Ｐゴシック" charset="-128"/>
              </a:rPr>
              <a:t>Beyond other resources, all actions require a certain amount of time to execute. As time is limited, it should also be considered in any cost calculation.</a:t>
            </a:r>
          </a:p>
          <a:p>
            <a:pPr marL="0">
              <a:buNone/>
              <a:defRPr/>
            </a:pPr>
            <a:endParaRPr lang="en-US" altLang="en-US" sz="2800" dirty="0">
              <a:ea typeface="ＭＳ Ｐゴシック" charset="-128"/>
            </a:endParaRPr>
          </a:p>
          <a:p>
            <a:pPr marL="0">
              <a:buNone/>
              <a:defRPr/>
            </a:pPr>
            <a:endParaRPr lang="en-US" altLang="en-US" sz="2800" dirty="0">
              <a:ea typeface="ＭＳ Ｐゴシック" charset="-128"/>
            </a:endParaRPr>
          </a:p>
          <a:p>
            <a:pPr marL="0">
              <a:buNone/>
              <a:defRPr/>
            </a:pPr>
            <a:r>
              <a:rPr lang="en-US" altLang="en-US" sz="2800" u="sng" dirty="0">
                <a:ea typeface="ＭＳ Ｐゴシック" charset="-128"/>
              </a:rPr>
              <a:t>When choosing an action, we should ask…</a:t>
            </a:r>
          </a:p>
          <a:p>
            <a:pPr marL="0" lvl="1" indent="0"/>
            <a:r>
              <a:rPr lang="en-US" sz="2800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800" dirty="0">
                <a:ea typeface="ＭＳ Ｐゴシック" charset="-128"/>
              </a:rPr>
              <a:t>What is the utility of the action and resource cost?</a:t>
            </a:r>
          </a:p>
          <a:p>
            <a:pPr marL="0" lvl="1" indent="0"/>
            <a:r>
              <a:rPr lang="en-US" altLang="en-US" sz="2800" dirty="0">
                <a:ea typeface="ＭＳ Ｐゴシック" charset="-128"/>
              </a:rPr>
              <a:t> What is the cost in terms of time?</a:t>
            </a:r>
          </a:p>
          <a:p>
            <a:pPr marL="0" lvl="1" indent="0"/>
            <a:r>
              <a:rPr lang="en-US" altLang="en-US" sz="2800" dirty="0">
                <a:ea typeface="ＭＳ Ｐゴシック" charset="-128"/>
              </a:rPr>
              <a:t> How does it fit into the current context?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7F86BA7-3A45-4394-8A14-56EF94F8B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17649" y="2749778"/>
            <a:ext cx="2828600" cy="2844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71B67899-A413-4E2F-B75A-E653FA1685A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68655" y="355382"/>
            <a:ext cx="11254683" cy="691606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Time and Ordering</a:t>
            </a:r>
            <a:endParaRPr lang="en-US" u="sng" dirty="0">
              <a:ea typeface="+mj-ea"/>
            </a:endParaRPr>
          </a:p>
        </p:txBody>
      </p:sp>
      <p:sp>
        <p:nvSpPr>
          <p:cNvPr id="51213" name="Rectangle 13">
            <a:extLst>
              <a:ext uri="{FF2B5EF4-FFF2-40B4-BE49-F238E27FC236}">
                <a16:creationId xmlns:a16="http://schemas.microsoft.com/office/drawing/2014/main" id="{5478A307-302E-4A95-8C13-AA5FCE6B33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7386" y="1408262"/>
            <a:ext cx="11637219" cy="4588697"/>
          </a:xfrm>
        </p:spPr>
        <p:txBody>
          <a:bodyPr>
            <a:normAutofit/>
          </a:bodyPr>
          <a:lstStyle/>
          <a:p>
            <a:pPr marL="0" algn="just">
              <a:buNone/>
              <a:defRPr/>
            </a:pPr>
            <a:r>
              <a:rPr lang="en-US" altLang="en-US" sz="2800" dirty="0">
                <a:ea typeface="ＭＳ Ｐゴシック" charset="-128"/>
              </a:rPr>
              <a:t>Sometimes the cost in terms of time to execute an action depends on the order we perform actions in. Consider two objectives at different points on the map.</a:t>
            </a:r>
            <a:br>
              <a:rPr lang="en-US" altLang="en-US" sz="2800" dirty="0">
                <a:ea typeface="ＭＳ Ｐゴシック" charset="-128"/>
              </a:rPr>
            </a:br>
            <a:r>
              <a:rPr lang="en-US" altLang="en-US" sz="2800" dirty="0">
                <a:ea typeface="ＭＳ Ｐゴシック" charset="-128"/>
              </a:rPr>
              <a:t>We could order them differently:</a:t>
            </a:r>
          </a:p>
          <a:p>
            <a:pPr marL="0" algn="just">
              <a:buNone/>
              <a:defRPr/>
            </a:pPr>
            <a:endParaRPr lang="en-US" altLang="en-US" sz="2800" dirty="0">
              <a:ea typeface="ＭＳ Ｐゴシック" charset="-128"/>
            </a:endParaRPr>
          </a:p>
          <a:p>
            <a:pPr marL="0" algn="just">
              <a:buNone/>
              <a:defRPr/>
            </a:pPr>
            <a:endParaRPr lang="en-US" altLang="en-US" sz="2800" dirty="0">
              <a:ea typeface="ＭＳ Ｐゴシック" charset="-128"/>
            </a:endParaRPr>
          </a:p>
          <a:p>
            <a:pPr marL="0" algn="just">
              <a:buNone/>
              <a:defRPr/>
            </a:pPr>
            <a:endParaRPr lang="en-US" altLang="en-US" sz="2800" dirty="0">
              <a:ea typeface="ＭＳ Ｐゴシック" charset="-128"/>
            </a:endParaRPr>
          </a:p>
          <a:p>
            <a:pPr marL="0" algn="just">
              <a:buNone/>
              <a:defRPr/>
            </a:pPr>
            <a:endParaRPr lang="en-US" altLang="en-US" sz="2800" dirty="0">
              <a:ea typeface="ＭＳ Ｐゴシック" charset="-128"/>
            </a:endParaRPr>
          </a:p>
          <a:p>
            <a:pPr marL="0" algn="just">
              <a:buNone/>
              <a:defRPr/>
            </a:pPr>
            <a:r>
              <a:rPr lang="en-US" altLang="en-US" sz="2800" dirty="0">
                <a:ea typeface="ＭＳ Ｐゴシック" charset="-128"/>
              </a:rPr>
              <a:t>In this case, the first ordering would take less time than the second ordering. Often, </a:t>
            </a:r>
            <a:r>
              <a:rPr lang="en-US" altLang="en-US" sz="2800" u="sng" dirty="0">
                <a:ea typeface="ＭＳ Ｐゴシック" charset="-128"/>
              </a:rPr>
              <a:t>relative</a:t>
            </a:r>
            <a:r>
              <a:rPr lang="en-US" altLang="en-US" sz="2800" dirty="0">
                <a:ea typeface="ＭＳ Ｐゴシック" charset="-128"/>
              </a:rPr>
              <a:t> cost difference (proportional) is more important than </a:t>
            </a:r>
            <a:r>
              <a:rPr lang="en-US" altLang="en-US" sz="2800" u="sng" dirty="0">
                <a:ea typeface="ＭＳ Ｐゴシック" charset="-128"/>
              </a:rPr>
              <a:t>absolute</a:t>
            </a:r>
            <a:r>
              <a:rPr lang="en-US" altLang="en-US" sz="2800" dirty="0">
                <a:ea typeface="ＭＳ Ｐゴシック" charset="-128"/>
              </a:rPr>
              <a:t> difference.</a:t>
            </a:r>
          </a:p>
        </p:txBody>
      </p:sp>
      <p:grpSp>
        <p:nvGrpSpPr>
          <p:cNvPr id="25604" name="Group 30">
            <a:extLst>
              <a:ext uri="{FF2B5EF4-FFF2-40B4-BE49-F238E27FC236}">
                <a16:creationId xmlns:a16="http://schemas.microsoft.com/office/drawing/2014/main" id="{86E3AE55-071E-4070-B2B2-7E7AE6A5B6BF}"/>
              </a:ext>
            </a:extLst>
          </p:cNvPr>
          <p:cNvGrpSpPr>
            <a:grpSpLocks/>
          </p:cNvGrpSpPr>
          <p:nvPr/>
        </p:nvGrpSpPr>
        <p:grpSpPr bwMode="auto">
          <a:xfrm>
            <a:off x="2574925" y="3080372"/>
            <a:ext cx="2789238" cy="1554163"/>
            <a:chOff x="960120" y="3246120"/>
            <a:chExt cx="2788920" cy="1554480"/>
          </a:xfrm>
        </p:grpSpPr>
        <p:grpSp>
          <p:nvGrpSpPr>
            <p:cNvPr id="25613" name="Group 10">
              <a:extLst>
                <a:ext uri="{FF2B5EF4-FFF2-40B4-BE49-F238E27FC236}">
                  <a16:creationId xmlns:a16="http://schemas.microsoft.com/office/drawing/2014/main" id="{8BD5162D-960B-47BF-A735-CAD0069FBE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120" y="3246120"/>
              <a:ext cx="2788920" cy="1554480"/>
              <a:chOff x="2057400" y="2743200"/>
              <a:chExt cx="2788920" cy="155448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E47226D-4892-458B-9E20-772DF441F466}"/>
                  </a:ext>
                </a:extLst>
              </p:cNvPr>
              <p:cNvSpPr/>
              <p:nvPr/>
            </p:nvSpPr>
            <p:spPr>
              <a:xfrm>
                <a:off x="2057400" y="2743200"/>
                <a:ext cx="2788920" cy="1554480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AAF50BF-6DAC-4488-BC44-5F72A3FB25F4}"/>
                  </a:ext>
                </a:extLst>
              </p:cNvPr>
              <p:cNvSpPr/>
              <p:nvPr/>
            </p:nvSpPr>
            <p:spPr bwMode="auto">
              <a:xfrm>
                <a:off x="3063760" y="3657787"/>
                <a:ext cx="457148" cy="457293"/>
              </a:xfrm>
              <a:prstGeom prst="ellipse">
                <a:avLst/>
              </a:prstGeom>
              <a:solidFill>
                <a:srgbClr val="00B0FF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lvl1pPr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ea typeface="ＭＳ Ｐゴシック" charset="-128"/>
                  </a:defRPr>
                </a:lvl1pPr>
                <a:lvl2pPr marL="742950" indent="-285750"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ea typeface="ＭＳ Ｐゴシック" charset="-128"/>
                  </a:defRPr>
                </a:lvl2pPr>
                <a:lvl3pPr marL="1143000" indent="-228600"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ea typeface="ＭＳ Ｐゴシック" charset="-128"/>
                  </a:defRPr>
                </a:lvl3pPr>
                <a:lvl4pPr marL="1600200" indent="-228600"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ea typeface="ＭＳ Ｐゴシック" charset="-128"/>
                  </a:defRPr>
                </a:lvl4pPr>
                <a:lvl5pPr marL="2057400" indent="-228600"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ea typeface="ＭＳ Ｐゴシック" charset="-128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en-US" sz="2000" u="none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A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BA6F4AD-0BE3-462A-B725-8583406358C3}"/>
                  </a:ext>
                </a:extLst>
              </p:cNvPr>
              <p:cNvSpPr/>
              <p:nvPr/>
            </p:nvSpPr>
            <p:spPr bwMode="auto">
              <a:xfrm>
                <a:off x="4206630" y="2835294"/>
                <a:ext cx="457148" cy="457293"/>
              </a:xfrm>
              <a:prstGeom prst="ellipse">
                <a:avLst/>
              </a:prstGeom>
              <a:solidFill>
                <a:srgbClr val="00B0FF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lvl1pPr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ea typeface="ＭＳ Ｐゴシック" charset="-128"/>
                  </a:defRPr>
                </a:lvl1pPr>
                <a:lvl2pPr marL="742950" indent="-285750"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ea typeface="ＭＳ Ｐゴシック" charset="-128"/>
                  </a:defRPr>
                </a:lvl2pPr>
                <a:lvl3pPr marL="1143000" indent="-228600"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ea typeface="ＭＳ Ｐゴシック" charset="-128"/>
                  </a:defRPr>
                </a:lvl3pPr>
                <a:lvl4pPr marL="1600200" indent="-228600"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ea typeface="ＭＳ Ｐゴシック" charset="-128"/>
                  </a:defRPr>
                </a:lvl4pPr>
                <a:lvl5pPr marL="2057400" indent="-228600"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ea typeface="ＭＳ Ｐゴシック" charset="-128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en-US" sz="2000" u="none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B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301B025-A00B-47DA-A356-699E8B4441A7}"/>
                  </a:ext>
                </a:extLst>
              </p:cNvPr>
              <p:cNvSpPr/>
              <p:nvPr/>
            </p:nvSpPr>
            <p:spPr bwMode="auto">
              <a:xfrm>
                <a:off x="2239942" y="2925800"/>
                <a:ext cx="457148" cy="457293"/>
              </a:xfrm>
              <a:prstGeom prst="ellipse">
                <a:avLst/>
              </a:prstGeom>
              <a:solidFill>
                <a:srgbClr val="00B0FF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lvl1pPr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ea typeface="ＭＳ Ｐゴシック" charset="-128"/>
                  </a:defRPr>
                </a:lvl1pPr>
                <a:lvl2pPr marL="742950" indent="-285750"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ea typeface="ＭＳ Ｐゴシック" charset="-128"/>
                  </a:defRPr>
                </a:lvl2pPr>
                <a:lvl3pPr marL="1143000" indent="-228600"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ea typeface="ＭＳ Ｐゴシック" charset="-128"/>
                  </a:defRPr>
                </a:lvl3pPr>
                <a:lvl4pPr marL="1600200" indent="-228600"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ea typeface="ＭＳ Ｐゴシック" charset="-128"/>
                  </a:defRPr>
                </a:lvl4pPr>
                <a:lvl5pPr marL="2057400" indent="-228600"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ea typeface="ＭＳ Ｐゴシック" charset="-128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en-US" sz="2000" u="none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S</a:t>
                </a:r>
              </a:p>
            </p:txBody>
          </p:sp>
        </p:grpSp>
        <p:cxnSp>
          <p:nvCxnSpPr>
            <p:cNvPr id="25614" name="Straight Arrow Connector 17">
              <a:extLst>
                <a:ext uri="{FF2B5EF4-FFF2-40B4-BE49-F238E27FC236}">
                  <a16:creationId xmlns:a16="http://schemas.microsoft.com/office/drawing/2014/main" id="{B25CF53E-0C95-424E-93BD-847BDA07F5F6}"/>
                </a:ext>
              </a:extLst>
            </p:cNvPr>
            <p:cNvCxnSpPr>
              <a:cxnSpLocks noChangeShapeType="1"/>
              <a:stCxn id="9" idx="5"/>
              <a:endCxn id="6" idx="1"/>
            </p:cNvCxnSpPr>
            <p:nvPr/>
          </p:nvCxnSpPr>
          <p:spPr bwMode="auto">
            <a:xfrm rot="16200000" flipH="1">
              <a:off x="1578965" y="3773525"/>
              <a:ext cx="408230" cy="499670"/>
            </a:xfrm>
            <a:prstGeom prst="straightConnector1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5" name="Straight Arrow Connector 19">
              <a:extLst>
                <a:ext uri="{FF2B5EF4-FFF2-40B4-BE49-F238E27FC236}">
                  <a16:creationId xmlns:a16="http://schemas.microsoft.com/office/drawing/2014/main" id="{0AECB628-2044-4010-9C09-989A09BBF0D4}"/>
                </a:ext>
              </a:extLst>
            </p:cNvPr>
            <p:cNvCxnSpPr>
              <a:cxnSpLocks noChangeShapeType="1"/>
              <a:stCxn id="6" idx="7"/>
              <a:endCxn id="8" idx="3"/>
            </p:cNvCxnSpPr>
            <p:nvPr/>
          </p:nvCxnSpPr>
          <p:spPr bwMode="auto">
            <a:xfrm rot="5400000" flipH="1" flipV="1">
              <a:off x="2516225" y="3567785"/>
              <a:ext cx="499670" cy="819710"/>
            </a:xfrm>
            <a:prstGeom prst="straightConnector1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605" name="Group 29">
            <a:extLst>
              <a:ext uri="{FF2B5EF4-FFF2-40B4-BE49-F238E27FC236}">
                <a16:creationId xmlns:a16="http://schemas.microsoft.com/office/drawing/2014/main" id="{13CB5456-C6F7-45F1-AC5A-6AAE2ED6C59C}"/>
              </a:ext>
            </a:extLst>
          </p:cNvPr>
          <p:cNvGrpSpPr>
            <a:grpSpLocks/>
          </p:cNvGrpSpPr>
          <p:nvPr/>
        </p:nvGrpSpPr>
        <p:grpSpPr bwMode="auto">
          <a:xfrm>
            <a:off x="6689725" y="3080372"/>
            <a:ext cx="2789238" cy="1554163"/>
            <a:chOff x="4846320" y="3246120"/>
            <a:chExt cx="2788920" cy="1554480"/>
          </a:xfrm>
        </p:grpSpPr>
        <p:grpSp>
          <p:nvGrpSpPr>
            <p:cNvPr id="25606" name="Group 11">
              <a:extLst>
                <a:ext uri="{FF2B5EF4-FFF2-40B4-BE49-F238E27FC236}">
                  <a16:creationId xmlns:a16="http://schemas.microsoft.com/office/drawing/2014/main" id="{64E46CDF-95A9-4290-A181-6FC79D4261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6320" y="3246120"/>
              <a:ext cx="2788920" cy="1554480"/>
              <a:chOff x="2057400" y="2743200"/>
              <a:chExt cx="2788920" cy="155448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2BF9AA1-4DDD-40FF-9F52-268D58C33A88}"/>
                  </a:ext>
                </a:extLst>
              </p:cNvPr>
              <p:cNvSpPr/>
              <p:nvPr/>
            </p:nvSpPr>
            <p:spPr>
              <a:xfrm>
                <a:off x="2057400" y="2743200"/>
                <a:ext cx="2788920" cy="1554480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53977A7-594A-4AA0-94FE-B5C06078D69F}"/>
                  </a:ext>
                </a:extLst>
              </p:cNvPr>
              <p:cNvSpPr/>
              <p:nvPr/>
            </p:nvSpPr>
            <p:spPr bwMode="auto">
              <a:xfrm>
                <a:off x="3063760" y="3657787"/>
                <a:ext cx="457148" cy="457293"/>
              </a:xfrm>
              <a:prstGeom prst="ellipse">
                <a:avLst/>
              </a:prstGeom>
              <a:solidFill>
                <a:srgbClr val="00B0FF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lvl1pPr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ea typeface="ＭＳ Ｐゴシック" charset="-128"/>
                  </a:defRPr>
                </a:lvl1pPr>
                <a:lvl2pPr marL="742950" indent="-285750"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ea typeface="ＭＳ Ｐゴシック" charset="-128"/>
                  </a:defRPr>
                </a:lvl2pPr>
                <a:lvl3pPr marL="1143000" indent="-228600"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ea typeface="ＭＳ Ｐゴシック" charset="-128"/>
                  </a:defRPr>
                </a:lvl3pPr>
                <a:lvl4pPr marL="1600200" indent="-228600"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ea typeface="ＭＳ Ｐゴシック" charset="-128"/>
                  </a:defRPr>
                </a:lvl4pPr>
                <a:lvl5pPr marL="2057400" indent="-228600"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ea typeface="ＭＳ Ｐゴシック" charset="-128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en-US" sz="2000" u="none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A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481C8B2-4CBB-49A6-A1B6-4452F41F9579}"/>
                  </a:ext>
                </a:extLst>
              </p:cNvPr>
              <p:cNvSpPr/>
              <p:nvPr/>
            </p:nvSpPr>
            <p:spPr bwMode="auto">
              <a:xfrm>
                <a:off x="4206630" y="2835294"/>
                <a:ext cx="457148" cy="457293"/>
              </a:xfrm>
              <a:prstGeom prst="ellipse">
                <a:avLst/>
              </a:prstGeom>
              <a:solidFill>
                <a:srgbClr val="00B0FF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lvl1pPr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ea typeface="ＭＳ Ｐゴシック" charset="-128"/>
                  </a:defRPr>
                </a:lvl1pPr>
                <a:lvl2pPr marL="742950" indent="-285750"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ea typeface="ＭＳ Ｐゴシック" charset="-128"/>
                  </a:defRPr>
                </a:lvl2pPr>
                <a:lvl3pPr marL="1143000" indent="-228600"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ea typeface="ＭＳ Ｐゴシック" charset="-128"/>
                  </a:defRPr>
                </a:lvl3pPr>
                <a:lvl4pPr marL="1600200" indent="-228600"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ea typeface="ＭＳ Ｐゴシック" charset="-128"/>
                  </a:defRPr>
                </a:lvl4pPr>
                <a:lvl5pPr marL="2057400" indent="-228600"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ea typeface="ＭＳ Ｐゴシック" charset="-128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en-US" sz="2000" u="none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B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AEACBA5-7E33-4F4E-8830-26613E474EF9}"/>
                  </a:ext>
                </a:extLst>
              </p:cNvPr>
              <p:cNvSpPr/>
              <p:nvPr/>
            </p:nvSpPr>
            <p:spPr bwMode="auto">
              <a:xfrm>
                <a:off x="2239942" y="2925800"/>
                <a:ext cx="457148" cy="457293"/>
              </a:xfrm>
              <a:prstGeom prst="ellipse">
                <a:avLst/>
              </a:prstGeom>
              <a:solidFill>
                <a:srgbClr val="00B0FF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lvl1pPr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ea typeface="ＭＳ Ｐゴシック" charset="-128"/>
                  </a:defRPr>
                </a:lvl1pPr>
                <a:lvl2pPr marL="742950" indent="-285750"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ea typeface="ＭＳ Ｐゴシック" charset="-128"/>
                  </a:defRPr>
                </a:lvl2pPr>
                <a:lvl3pPr marL="1143000" indent="-228600"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ea typeface="ＭＳ Ｐゴシック" charset="-128"/>
                  </a:defRPr>
                </a:lvl3pPr>
                <a:lvl4pPr marL="1600200" indent="-228600"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ea typeface="ＭＳ Ｐゴシック" charset="-128"/>
                  </a:defRPr>
                </a:lvl4pPr>
                <a:lvl5pPr marL="2057400" indent="-228600"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 u="sng">
                    <a:solidFill>
                      <a:srgbClr val="00FF00"/>
                    </a:solidFill>
                    <a:latin typeface="Garamond" panose="02020404030301010803" pitchFamily="18" charset="0"/>
                    <a:ea typeface="ＭＳ Ｐゴシック" charset="-128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en-US" sz="2000" u="none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S</a:t>
                </a:r>
              </a:p>
            </p:txBody>
          </p:sp>
        </p:grpSp>
        <p:cxnSp>
          <p:nvCxnSpPr>
            <p:cNvPr id="25607" name="Straight Arrow Connector 20">
              <a:extLst>
                <a:ext uri="{FF2B5EF4-FFF2-40B4-BE49-F238E27FC236}">
                  <a16:creationId xmlns:a16="http://schemas.microsoft.com/office/drawing/2014/main" id="{994FEF71-5100-4AB3-B9CC-41606DA7F2B4}"/>
                </a:ext>
              </a:extLst>
            </p:cNvPr>
            <p:cNvCxnSpPr>
              <a:cxnSpLocks noChangeShapeType="1"/>
              <a:stCxn id="16" idx="6"/>
              <a:endCxn id="15" idx="2"/>
            </p:cNvCxnSpPr>
            <p:nvPr/>
          </p:nvCxnSpPr>
          <p:spPr bwMode="auto">
            <a:xfrm flipV="1">
              <a:off x="5486400" y="3566160"/>
              <a:ext cx="1508760" cy="91440"/>
            </a:xfrm>
            <a:prstGeom prst="straightConnector1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08" name="Straight Arrow Connector 23">
              <a:extLst>
                <a:ext uri="{FF2B5EF4-FFF2-40B4-BE49-F238E27FC236}">
                  <a16:creationId xmlns:a16="http://schemas.microsoft.com/office/drawing/2014/main" id="{D26AC462-719A-498B-8E75-8E9F872C96B7}"/>
                </a:ext>
              </a:extLst>
            </p:cNvPr>
            <p:cNvCxnSpPr>
              <a:cxnSpLocks noChangeShapeType="1"/>
              <a:stCxn id="15" idx="3"/>
              <a:endCxn id="14" idx="7"/>
            </p:cNvCxnSpPr>
            <p:nvPr/>
          </p:nvCxnSpPr>
          <p:spPr bwMode="auto">
            <a:xfrm rot="5400000">
              <a:off x="6402425" y="3567785"/>
              <a:ext cx="499670" cy="819710"/>
            </a:xfrm>
            <a:prstGeom prst="straightConnector1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INTEGRAL" val="pEoATKhI"/>
  <p:tag name="TAG_BACKING_FORM_KEY" val="2293812-h:\powerpoint training for ids\coip-ppt-example-template.pptx"/>
  <p:tag name="ARTICULATE_PRESENTER_VERSION" val="8"/>
  <p:tag name="ARTICULATE_PROJECT_OPEN" val="0"/>
  <p:tag name="ARTICULATE_SLIDE_COUN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Integral">
  <a:themeElements>
    <a:clrScheme name="cap405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00FF"/>
      </a:accent1>
      <a:accent2>
        <a:srgbClr val="70FBDF"/>
      </a:accent2>
      <a:accent3>
        <a:srgbClr val="90D850"/>
      </a:accent3>
      <a:accent4>
        <a:srgbClr val="EC3323"/>
      </a:accent4>
      <a:accent5>
        <a:srgbClr val="FAFD59"/>
      </a:accent5>
      <a:accent6>
        <a:srgbClr val="F97C15"/>
      </a:accent6>
      <a:hlink>
        <a:srgbClr val="113EA7"/>
      </a:hlink>
      <a:folHlink>
        <a:srgbClr val="B2B8B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4053_ppt_template" id="{4C1B1C85-0A0C-1945-932E-688637B81444}" vid="{C9958919-F8C1-A241-99F7-75F6D6AECB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cap4053_ppt_template</Template>
  <TotalTime>586</TotalTime>
  <Words>875</Words>
  <Application>Microsoft Office PowerPoint</Application>
  <PresentationFormat>Widescreen</PresentationFormat>
  <Paragraphs>159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 Regular</vt:lpstr>
      <vt:lpstr>Open Sans</vt:lpstr>
      <vt:lpstr>Arial</vt:lpstr>
      <vt:lpstr>Calibri</vt:lpstr>
      <vt:lpstr>Cambria Math</vt:lpstr>
      <vt:lpstr>Garamond</vt:lpstr>
      <vt:lpstr>Tw Cen MT</vt:lpstr>
      <vt:lpstr>Wingdings</vt:lpstr>
      <vt:lpstr>Wingdings 3</vt:lpstr>
      <vt:lpstr>Integral</vt:lpstr>
      <vt:lpstr>Utility &amp; Risk</vt:lpstr>
      <vt:lpstr>Cost, Utility, &amp; Risk</vt:lpstr>
      <vt:lpstr>Cost, Utility, &amp; Risk</vt:lpstr>
      <vt:lpstr>Introducing Random Elements</vt:lpstr>
      <vt:lpstr>Probability Distribution</vt:lpstr>
      <vt:lpstr>Gaussian Distribution</vt:lpstr>
      <vt:lpstr>Marginal Utility</vt:lpstr>
      <vt:lpstr>Cost of Time</vt:lpstr>
      <vt:lpstr>Time and Ordering</vt:lpstr>
      <vt:lpstr>The Strobing Problem</vt:lpstr>
      <vt:lpstr>Building Momentum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AI</dc:title>
  <dc:creator>Jeremiah Blanchard</dc:creator>
  <cp:lastModifiedBy>Jeremiah Blanchard</cp:lastModifiedBy>
  <cp:revision>105</cp:revision>
  <dcterms:created xsi:type="dcterms:W3CDTF">2018-09-23T01:33:33Z</dcterms:created>
  <dcterms:modified xsi:type="dcterms:W3CDTF">2020-03-31T17:41:49Z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8A5176DE-1C3A-4C5F-BD19-F0ED2390E70E</vt:lpwstr>
  </property>
  <property fmtid="{D5CDD505-2E9C-101B-9397-08002B2CF9AE}" pid="3" name="ArticulatePath">
    <vt:lpwstr>Presentation2</vt:lpwstr>
  </property>
  <property fmtid="{D5CDD505-2E9C-101B-9397-08002B2CF9AE}" pid="4" name="ArticulateUseProject">
    <vt:lpwstr>1</vt:lpwstr>
  </property>
  <property fmtid="{D5CDD505-2E9C-101B-9397-08002B2CF9AE}" pid="5" name="ArticulateProjectFull">
    <vt:lpwstr>H:\PowerPoint training for IDs\COIP-PPT-example-template.ppta</vt:lpwstr>
  </property>
  <property fmtid="{D5CDD505-2E9C-101B-9397-08002B2CF9AE}" pid="6" name="ArticulateProjectVersion">
    <vt:lpwstr>8</vt:lpwstr>
  </property>
</Properties>
</file>