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1CC3D7-47C1-4DEA-9CC4-CE3C693321B3}">
  <a:tblStyle styleId="{E31CC3D7-47C1-4DEA-9CC4-CE3C693321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ab43125d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ab43125d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d09c830a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d09c830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ab43125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ab43125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d09c830a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d09c830a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3a2706b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3a2706b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introduce the concepts here and then give each one a separate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d09c830af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d09c830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5bbd444f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5bbd444f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d09c830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d09c830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d09c830a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d09c830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d09c830a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d09c830a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452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De-summarization</a:t>
            </a:r>
            <a:endParaRPr b="1"/>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May 27, 2021</a:t>
            </a:r>
            <a:endParaRPr/>
          </a:p>
        </p:txBody>
      </p:sp>
      <p:sp>
        <p:nvSpPr>
          <p:cNvPr id="136" name="Google Shape;136;p13"/>
          <p:cNvSpPr txBox="1"/>
          <p:nvPr/>
        </p:nvSpPr>
        <p:spPr>
          <a:xfrm>
            <a:off x="4572000" y="2571750"/>
            <a:ext cx="301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Saad Obaid and Patrícia Schmidtová</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Bad Example</a:t>
            </a:r>
            <a:endParaRPr/>
          </a:p>
        </p:txBody>
      </p:sp>
      <p:sp>
        <p:nvSpPr>
          <p:cNvPr id="206" name="Google Shape;206;p22"/>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DCDDDE"/>
                </a:solidFill>
              </a:rPr>
              <a:t>The film follows two young friends, Kiran, a Hindu, and Delilah, a Catholic, from their first meeting as young children to young adulthood, when they realize their love for each other. At first, </a:t>
            </a:r>
            <a:r>
              <a:rPr b="1" lang="en" sz="1200"/>
              <a:t>Kirans</a:t>
            </a:r>
            <a:r>
              <a:rPr lang="en" sz="1200">
                <a:solidFill>
                  <a:srgbClr val="DCDDDE"/>
                </a:solidFill>
              </a:rPr>
              <a:t> is asked to write love letters to </a:t>
            </a:r>
            <a:r>
              <a:rPr b="1" lang="en" sz="1200"/>
              <a:t>Delilahs </a:t>
            </a:r>
            <a:r>
              <a:rPr lang="en" sz="1200">
                <a:solidFill>
                  <a:srgbClr val="DCDDDE"/>
                </a:solidFill>
              </a:rPr>
              <a:t>for Rajan a teenage boy who also has a long-standing crush on </a:t>
            </a:r>
            <a:r>
              <a:rPr b="1" lang="en" sz="1200"/>
              <a:t>Delilaha</a:t>
            </a:r>
            <a:r>
              <a:rPr b="1" lang="en" sz="1200">
                <a:solidFill>
                  <a:srgbClr val="DCDDDE"/>
                </a:solidFill>
              </a:rPr>
              <a:t>.</a:t>
            </a:r>
            <a:r>
              <a:rPr lang="en" sz="1200">
                <a:solidFill>
                  <a:srgbClr val="DCDDDE"/>
                </a:solidFill>
              </a:rPr>
              <a:t> Kiran does so as it allows her to express her love to Delillah without having to be ostracized by her family, friends and culture. Eventually </a:t>
            </a:r>
            <a:r>
              <a:rPr b="1" lang="en" sz="1200"/>
              <a:t>Delilahu</a:t>
            </a:r>
            <a:r>
              <a:rPr lang="en" sz="1200">
                <a:solidFill>
                  <a:srgbClr val="DCDDDE"/>
                </a:solidFill>
              </a:rPr>
              <a:t> discovers the truth behind the letters and poetry, and admits her mutual love to Kiran. This begins a delicate love affair.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Prompt = “Lord of the Rings”</a:t>
            </a:r>
            <a:endParaRPr/>
          </a:p>
        </p:txBody>
      </p:sp>
      <p:sp>
        <p:nvSpPr>
          <p:cNvPr id="212" name="Google Shape;212;p23"/>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future of civilization rests in the fate of the One Ring, which has been lost for centuries. Powerful forces are unrelenting in their search for it. But fate has placed it in the hands of a young Hobbit named Frodo Baggins, who inherits the Ring and steps into legend. A daunting task lies ahead for Frodo when he becomes the Ringbearer - to destroy the One Ring in the fires of Mount Doom where it was forged.</a:t>
            </a:r>
            <a:endParaRPr/>
          </a:p>
        </p:txBody>
      </p:sp>
      <p:sp>
        <p:nvSpPr>
          <p:cNvPr id="213" name="Google Shape;213;p23"/>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DCDDDE"/>
                </a:solidFill>
              </a:rPr>
              <a:t>The film follows two young friends, Kiran, a Hindu, and Delilah, a Catholic, from their first meeting as young children to young adulthood, when they realize their love for each other. At first, </a:t>
            </a:r>
            <a:r>
              <a:rPr b="1" lang="en" sz="1200"/>
              <a:t>Kirans</a:t>
            </a:r>
            <a:r>
              <a:rPr lang="en" sz="1200">
                <a:solidFill>
                  <a:srgbClr val="DCDDDE"/>
                </a:solidFill>
              </a:rPr>
              <a:t> is asked to write love letters to </a:t>
            </a:r>
            <a:r>
              <a:rPr b="1" lang="en" sz="1200"/>
              <a:t>Delilahs </a:t>
            </a:r>
            <a:r>
              <a:rPr lang="en" sz="1200">
                <a:solidFill>
                  <a:srgbClr val="DCDDDE"/>
                </a:solidFill>
              </a:rPr>
              <a:t>for Rajan a teenage boy who also has a long-standing crush on </a:t>
            </a:r>
            <a:r>
              <a:rPr b="1" lang="en" sz="1200"/>
              <a:t>Delilaha</a:t>
            </a:r>
            <a:r>
              <a:rPr b="1" lang="en" sz="1200">
                <a:solidFill>
                  <a:srgbClr val="DCDDDE"/>
                </a:solidFill>
              </a:rPr>
              <a:t>.</a:t>
            </a:r>
            <a:r>
              <a:rPr lang="en" sz="1200">
                <a:solidFill>
                  <a:srgbClr val="DCDDDE"/>
                </a:solidFill>
              </a:rPr>
              <a:t> Kiran does so as it allows her to express her love to Delillah without having to be ostracized by her family, friends and culture. Eventually </a:t>
            </a:r>
            <a:r>
              <a:rPr b="1" lang="en" sz="1200"/>
              <a:t>Delilahu</a:t>
            </a:r>
            <a:r>
              <a:rPr lang="en" sz="1200">
                <a:solidFill>
                  <a:srgbClr val="DCDDDE"/>
                </a:solidFill>
              </a:rPr>
              <a:t> discovers the truth behind the letters and poetry, and admits her mutual love to Kiran. This begins a delicate love affair.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ROUGE Evaluation</a:t>
            </a:r>
            <a:endParaRPr/>
          </a:p>
        </p:txBody>
      </p:sp>
      <p:graphicFrame>
        <p:nvGraphicFramePr>
          <p:cNvPr id="219" name="Google Shape;219;p24"/>
          <p:cNvGraphicFramePr/>
          <p:nvPr/>
        </p:nvGraphicFramePr>
        <p:xfrm>
          <a:off x="583288" y="1809750"/>
          <a:ext cx="3000000" cy="3000000"/>
        </p:xfrm>
        <a:graphic>
          <a:graphicData uri="http://schemas.openxmlformats.org/drawingml/2006/table">
            <a:tbl>
              <a:tblPr>
                <a:noFill/>
                <a:tableStyleId>{E31CC3D7-47C1-4DEA-9CC4-CE3C693321B3}</a:tableStyleId>
              </a:tblPr>
              <a:tblGrid>
                <a:gridCol w="909725"/>
                <a:gridCol w="611925"/>
                <a:gridCol w="760825"/>
                <a:gridCol w="760825"/>
                <a:gridCol w="760825"/>
                <a:gridCol w="760825"/>
                <a:gridCol w="760825"/>
                <a:gridCol w="760825"/>
                <a:gridCol w="760825"/>
                <a:gridCol w="760825"/>
              </a:tblGrid>
              <a:tr h="396200">
                <a:tc>
                  <a:txBody>
                    <a:bodyPr/>
                    <a:lstStyle/>
                    <a:p>
                      <a:pPr indent="0" lvl="0" marL="0" rtl="0" algn="l">
                        <a:spcBef>
                          <a:spcPts val="0"/>
                        </a:spcBef>
                        <a:spcAft>
                          <a:spcPts val="0"/>
                        </a:spcAft>
                        <a:buNone/>
                      </a:pPr>
                      <a:r>
                        <a:t/>
                      </a:r>
                      <a:endParaRPr/>
                    </a:p>
                  </a:txBody>
                  <a:tcPr marT="91425" marB="91425" marR="91425" marL="91425"/>
                </a:tc>
                <a:tc gridSpan="3">
                  <a:txBody>
                    <a:bodyPr/>
                    <a:lstStyle/>
                    <a:p>
                      <a:pPr indent="0" lvl="0" marL="0" rtl="0" algn="l">
                        <a:spcBef>
                          <a:spcPts val="0"/>
                        </a:spcBef>
                        <a:spcAft>
                          <a:spcPts val="0"/>
                        </a:spcAft>
                        <a:buNone/>
                      </a:pPr>
                      <a:r>
                        <a:rPr lang="en"/>
                        <a:t>        </a:t>
                      </a:r>
                      <a:r>
                        <a:rPr lang="en">
                          <a:solidFill>
                            <a:schemeClr val="lt1"/>
                          </a:solidFill>
                        </a:rPr>
                        <a:t> Rouge-1</a:t>
                      </a:r>
                      <a:endParaRPr>
                        <a:solidFill>
                          <a:schemeClr val="lt1"/>
                        </a:solidFill>
                      </a:endParaRPr>
                    </a:p>
                  </a:txBody>
                  <a:tcPr marT="91425" marB="91425" marR="91425" marL="91425"/>
                </a:tc>
                <a:tc hMerge="1"/>
                <a:tc hMerge="1"/>
                <a:tc gridSpan="3">
                  <a:txBody>
                    <a:bodyPr/>
                    <a:lstStyle/>
                    <a:p>
                      <a:pPr indent="0" lvl="0" marL="0" rtl="0" algn="l">
                        <a:spcBef>
                          <a:spcPts val="0"/>
                        </a:spcBef>
                        <a:spcAft>
                          <a:spcPts val="0"/>
                        </a:spcAft>
                        <a:buNone/>
                      </a:pPr>
                      <a:r>
                        <a:rPr lang="en"/>
                        <a:t>         </a:t>
                      </a:r>
                      <a:r>
                        <a:rPr lang="en">
                          <a:solidFill>
                            <a:schemeClr val="lt1"/>
                          </a:solidFill>
                        </a:rPr>
                        <a:t> Rouge-2</a:t>
                      </a:r>
                      <a:endParaRPr>
                        <a:solidFill>
                          <a:schemeClr val="lt1"/>
                        </a:solidFill>
                      </a:endParaRPr>
                    </a:p>
                  </a:txBody>
                  <a:tcPr marT="91425" marB="91425" marR="91425" marL="91425"/>
                </a:tc>
                <a:tc hMerge="1"/>
                <a:tc hMerge="1"/>
                <a:tc gridSpan="3">
                  <a:txBody>
                    <a:bodyPr/>
                    <a:lstStyle/>
                    <a:p>
                      <a:pPr indent="0" lvl="0" marL="0" rtl="0" algn="l">
                        <a:spcBef>
                          <a:spcPts val="0"/>
                        </a:spcBef>
                        <a:spcAft>
                          <a:spcPts val="0"/>
                        </a:spcAft>
                        <a:buNone/>
                      </a:pPr>
                      <a:r>
                        <a:rPr lang="en"/>
                        <a:t>         </a:t>
                      </a:r>
                      <a:r>
                        <a:rPr lang="en">
                          <a:solidFill>
                            <a:schemeClr val="lt1"/>
                          </a:solidFill>
                        </a:rPr>
                        <a:t>Rouge-L</a:t>
                      </a:r>
                      <a:endParaRPr>
                        <a:solidFill>
                          <a:schemeClr val="lt1"/>
                        </a:solidFill>
                      </a:endParaRPr>
                    </a:p>
                  </a:txBody>
                  <a:tcPr marT="91425" marB="91425" marR="91425" marL="91425"/>
                </a:tc>
                <a:tc hMerge="1"/>
                <a:tc hMerge="1"/>
              </a:tr>
              <a:tr h="3962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 sz="1100">
                          <a:solidFill>
                            <a:schemeClr val="lt1"/>
                          </a:solidFill>
                        </a:rPr>
                        <a:t>P</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R</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F</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P</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R</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F</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P</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R</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F</a:t>
                      </a:r>
                      <a:endParaRPr sz="1100">
                        <a:solidFill>
                          <a:schemeClr val="lt1"/>
                        </a:solidFill>
                      </a:endParaRPr>
                    </a:p>
                  </a:txBody>
                  <a:tcPr marT="91425" marB="91425" marR="91425" marL="91425"/>
                </a:tc>
              </a:tr>
              <a:tr h="396200">
                <a:tc>
                  <a:txBody>
                    <a:bodyPr/>
                    <a:lstStyle/>
                    <a:p>
                      <a:pPr indent="0" lvl="0" marL="0" rtl="0" algn="l">
                        <a:spcBef>
                          <a:spcPts val="0"/>
                        </a:spcBef>
                        <a:spcAft>
                          <a:spcPts val="0"/>
                        </a:spcAft>
                        <a:buNone/>
                      </a:pPr>
                      <a:r>
                        <a:rPr lang="en" sz="1100">
                          <a:solidFill>
                            <a:schemeClr val="lt1"/>
                          </a:solidFill>
                        </a:rPr>
                        <a:t>GPT-2</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26.65</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30.83</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22.12</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4.92</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4.96</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3.80</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21.005</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19.50</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16.47</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r>
              <a:tr h="609575">
                <a:tc>
                  <a:txBody>
                    <a:bodyPr/>
                    <a:lstStyle/>
                    <a:p>
                      <a:pPr indent="0" lvl="0" marL="0" rtl="0" algn="l">
                        <a:spcBef>
                          <a:spcPts val="0"/>
                        </a:spcBef>
                        <a:spcAft>
                          <a:spcPts val="0"/>
                        </a:spcAft>
                        <a:buNone/>
                      </a:pPr>
                      <a:r>
                        <a:rPr lang="en" sz="1100">
                          <a:solidFill>
                            <a:schemeClr val="lt1"/>
                          </a:solidFill>
                        </a:rPr>
                        <a:t>PEGASUS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26.70</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6.04</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8.35</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3.10</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0.50</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0.76</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19.86</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5.32</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7.39</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100">
                          <a:solidFill>
                            <a:schemeClr val="lt1"/>
                          </a:solidFill>
                        </a:rPr>
                        <a:t>BART</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32.14</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13.30</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15.44</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3.31</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1.00</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1.29</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21.98</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10.63</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12.34</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Things we tried and did not work</a:t>
            </a:r>
            <a:endParaRPr/>
          </a:p>
        </p:txBody>
      </p:sp>
      <p:sp>
        <p:nvSpPr>
          <p:cNvPr id="225" name="Google Shape;225;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T5 finetuning</a:t>
            </a:r>
            <a:endParaRPr sz="1400"/>
          </a:p>
          <a:p>
            <a:pPr indent="-304800" lvl="1" marL="914400" rtl="0" algn="l">
              <a:spcBef>
                <a:spcPts val="0"/>
              </a:spcBef>
              <a:spcAft>
                <a:spcPts val="0"/>
              </a:spcAft>
              <a:buSzPts val="1200"/>
              <a:buChar char="○"/>
            </a:pPr>
            <a:r>
              <a:rPr lang="en" sz="1200"/>
              <a:t>Adafactor optimizer, recommended parameters</a:t>
            </a:r>
            <a:endParaRPr sz="1200"/>
          </a:p>
          <a:p>
            <a:pPr indent="-304800" lvl="1" marL="914400" rtl="0" algn="l">
              <a:spcBef>
                <a:spcPts val="0"/>
              </a:spcBef>
              <a:spcAft>
                <a:spcPts val="0"/>
              </a:spcAft>
              <a:buSzPts val="1200"/>
              <a:buChar char="○"/>
            </a:pPr>
            <a:r>
              <a:rPr lang="en" sz="1200"/>
              <a:t>We tried both T5-base and T5-small</a:t>
            </a:r>
            <a:endParaRPr sz="1200"/>
          </a:p>
          <a:p>
            <a:pPr indent="-317500" lvl="0" marL="457200" rtl="0" algn="l">
              <a:spcBef>
                <a:spcPts val="0"/>
              </a:spcBef>
              <a:spcAft>
                <a:spcPts val="0"/>
              </a:spcAft>
              <a:buSzPts val="1400"/>
              <a:buChar char="●"/>
            </a:pPr>
            <a:r>
              <a:rPr lang="en" sz="1400"/>
              <a:t>GPT2 sentence of a summary -&gt; scene</a:t>
            </a:r>
            <a:endParaRPr sz="1400"/>
          </a:p>
          <a:p>
            <a:pPr indent="-304800" lvl="1" marL="914400" rtl="0" algn="l">
              <a:spcBef>
                <a:spcPts val="0"/>
              </a:spcBef>
              <a:spcAft>
                <a:spcPts val="0"/>
              </a:spcAft>
              <a:buSzPts val="1200"/>
              <a:buChar char="○"/>
            </a:pPr>
            <a:r>
              <a:rPr lang="en" sz="1200"/>
              <a:t>Trained on scene-wise summaries to scene scripts</a:t>
            </a:r>
            <a:endParaRPr sz="1200"/>
          </a:p>
          <a:p>
            <a:pPr indent="-304800" lvl="1" marL="914400" rtl="0" algn="l">
              <a:spcBef>
                <a:spcPts val="0"/>
              </a:spcBef>
              <a:spcAft>
                <a:spcPts val="0"/>
              </a:spcAft>
              <a:buSzPts val="1200"/>
              <a:buChar char="○"/>
            </a:pPr>
            <a:r>
              <a:rPr lang="en" sz="1200"/>
              <a:t>Will hopefully improve with more robust preprocessing and better data selection</a:t>
            </a:r>
            <a:endParaRPr sz="1200"/>
          </a:p>
          <a:p>
            <a:pPr indent="-304800" lvl="1" marL="914400" rtl="0" algn="l">
              <a:spcBef>
                <a:spcPts val="0"/>
              </a:spcBef>
              <a:spcAft>
                <a:spcPts val="0"/>
              </a:spcAft>
              <a:buSzPts val="1200"/>
              <a:buChar char="○"/>
            </a:pPr>
            <a:r>
              <a:rPr lang="en" sz="1200"/>
              <a:t>Also possible to use two sentences </a:t>
            </a:r>
            <a:endParaRPr sz="1200"/>
          </a:p>
          <a:p>
            <a:pPr indent="-304800" lvl="0" marL="457200" rtl="0" algn="l">
              <a:spcBef>
                <a:spcPts val="0"/>
              </a:spcBef>
              <a:spcAft>
                <a:spcPts val="0"/>
              </a:spcAft>
              <a:buSzPts val="1200"/>
              <a:buChar char="●"/>
            </a:pPr>
            <a:r>
              <a:rPr lang="en" sz="1200"/>
              <a:t>Bart-base</a:t>
            </a:r>
            <a:endParaRPr sz="1200"/>
          </a:p>
          <a:p>
            <a:pPr indent="-304800" lvl="1" marL="914400" rtl="0" algn="l">
              <a:spcBef>
                <a:spcPts val="0"/>
              </a:spcBef>
              <a:spcAft>
                <a:spcPts val="0"/>
              </a:spcAft>
              <a:buSzPts val="1200"/>
              <a:buChar char="○"/>
            </a:pPr>
            <a:r>
              <a:rPr lang="en" sz="1200"/>
              <a:t>Outputs comparable to distilBart, but much longer training times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294800" y="866775"/>
            <a:ext cx="5640600" cy="3521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3700"/>
              <a:t>Use de-summarization to generate summaries of theatre plays, acts or entire plays.</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Phases of the project</a:t>
            </a:r>
            <a:endParaRPr/>
          </a:p>
        </p:txBody>
      </p:sp>
      <p:grpSp>
        <p:nvGrpSpPr>
          <p:cNvPr id="147" name="Google Shape;147;p15"/>
          <p:cNvGrpSpPr/>
          <p:nvPr/>
        </p:nvGrpSpPr>
        <p:grpSpPr>
          <a:xfrm>
            <a:off x="431925" y="1304875"/>
            <a:ext cx="2628925" cy="3416400"/>
            <a:chOff x="431925" y="1304875"/>
            <a:chExt cx="2628925" cy="3416400"/>
          </a:xfrm>
        </p:grpSpPr>
        <p:sp>
          <p:nvSpPr>
            <p:cNvPr id="148" name="Google Shape;148;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202"/>
              <a:t>Training on readily available data</a:t>
            </a:r>
            <a:endParaRPr sz="1202">
              <a:solidFill>
                <a:schemeClr val="lt1"/>
              </a:solidFill>
            </a:endParaRPr>
          </a:p>
        </p:txBody>
      </p:sp>
      <p:sp>
        <p:nvSpPr>
          <p:cNvPr id="151" name="Google Shape;151;p15"/>
          <p:cNvSpPr txBox="1"/>
          <p:nvPr>
            <p:ph idx="4294967295" type="body"/>
          </p:nvPr>
        </p:nvSpPr>
        <p:spPr>
          <a:xfrm>
            <a:off x="508325" y="20027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Use what is available</a:t>
            </a:r>
            <a:endParaRPr sz="1700"/>
          </a:p>
          <a:p>
            <a:pPr indent="-336550" lvl="0" marL="457200" rtl="0" algn="l">
              <a:spcBef>
                <a:spcPts val="1200"/>
              </a:spcBef>
              <a:spcAft>
                <a:spcPts val="0"/>
              </a:spcAft>
              <a:buSzPts val="1700"/>
              <a:buChar char="●"/>
            </a:pPr>
            <a:r>
              <a:rPr lang="en" sz="1700"/>
              <a:t>Pre-trained models</a:t>
            </a:r>
            <a:endParaRPr sz="1700"/>
          </a:p>
          <a:p>
            <a:pPr indent="-336550" lvl="0" marL="457200" rtl="0" algn="l">
              <a:spcBef>
                <a:spcPts val="0"/>
              </a:spcBef>
              <a:spcAft>
                <a:spcPts val="0"/>
              </a:spcAft>
              <a:buSzPts val="1700"/>
              <a:buChar char="●"/>
            </a:pPr>
            <a:r>
              <a:rPr lang="en" sz="1700"/>
              <a:t>Reversed summarization datasets</a:t>
            </a:r>
            <a:endParaRPr sz="1700"/>
          </a:p>
        </p:txBody>
      </p:sp>
      <p:grpSp>
        <p:nvGrpSpPr>
          <p:cNvPr id="152" name="Google Shape;152;p15"/>
          <p:cNvGrpSpPr/>
          <p:nvPr/>
        </p:nvGrpSpPr>
        <p:grpSpPr>
          <a:xfrm>
            <a:off x="3320450" y="1304875"/>
            <a:ext cx="2632500" cy="3416400"/>
            <a:chOff x="3320450" y="1304875"/>
            <a:chExt cx="2632500" cy="3416400"/>
          </a:xfrm>
        </p:grpSpPr>
        <p:sp>
          <p:nvSpPr>
            <p:cNvPr id="153" name="Google Shape;153;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Fine-tuning on domain data</a:t>
            </a:r>
            <a:endParaRPr>
              <a:solidFill>
                <a:schemeClr val="lt1"/>
              </a:solidFill>
            </a:endParaRPr>
          </a:p>
        </p:txBody>
      </p:sp>
      <p:sp>
        <p:nvSpPr>
          <p:cNvPr id="156" name="Google Shape;156;p15"/>
          <p:cNvSpPr txBox="1"/>
          <p:nvPr>
            <p:ph idx="4294967295" type="body"/>
          </p:nvPr>
        </p:nvSpPr>
        <p:spPr>
          <a:xfrm>
            <a:off x="3397400" y="20027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Make it sound like a story</a:t>
            </a:r>
            <a:endParaRPr sz="1600"/>
          </a:p>
          <a:p>
            <a:pPr indent="-330200" lvl="0" marL="457200" rtl="0" algn="l">
              <a:spcBef>
                <a:spcPts val="1200"/>
              </a:spcBef>
              <a:spcAft>
                <a:spcPts val="0"/>
              </a:spcAft>
              <a:buSzPts val="1600"/>
              <a:buChar char="●"/>
            </a:pPr>
            <a:r>
              <a:rPr lang="en" sz="1600"/>
              <a:t>Take the models from the first phase</a:t>
            </a:r>
            <a:endParaRPr sz="1600"/>
          </a:p>
          <a:p>
            <a:pPr indent="-330200" lvl="0" marL="457200" rtl="0" algn="l">
              <a:spcBef>
                <a:spcPts val="0"/>
              </a:spcBef>
              <a:spcAft>
                <a:spcPts val="0"/>
              </a:spcAft>
              <a:buSzPts val="1600"/>
              <a:buChar char="●"/>
            </a:pPr>
            <a:r>
              <a:rPr lang="en" sz="1600"/>
              <a:t>Theatre data</a:t>
            </a:r>
            <a:endParaRPr sz="1600"/>
          </a:p>
          <a:p>
            <a:pPr indent="-330200" lvl="0" marL="457200" rtl="0" algn="l">
              <a:spcBef>
                <a:spcPts val="0"/>
              </a:spcBef>
              <a:spcAft>
                <a:spcPts val="0"/>
              </a:spcAft>
              <a:buSzPts val="1600"/>
              <a:buChar char="●"/>
            </a:pPr>
            <a:r>
              <a:rPr lang="en" sz="1600"/>
              <a:t>Movie and TV show data</a:t>
            </a:r>
            <a:endParaRPr sz="1600"/>
          </a:p>
        </p:txBody>
      </p:sp>
      <p:grpSp>
        <p:nvGrpSpPr>
          <p:cNvPr id="157" name="Google Shape;157;p15"/>
          <p:cNvGrpSpPr/>
          <p:nvPr/>
        </p:nvGrpSpPr>
        <p:grpSpPr>
          <a:xfrm>
            <a:off x="6212550" y="1304875"/>
            <a:ext cx="2632500" cy="3416400"/>
            <a:chOff x="6212550" y="1304875"/>
            <a:chExt cx="2632500" cy="3416400"/>
          </a:xfrm>
        </p:grpSpPr>
        <p:sp>
          <p:nvSpPr>
            <p:cNvPr id="158" name="Google Shape;158;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solidFill>
                <a:schemeClr val="lt1"/>
              </a:solidFill>
            </a:endParaRPr>
          </a:p>
        </p:txBody>
      </p:sp>
      <p:sp>
        <p:nvSpPr>
          <p:cNvPr id="161" name="Google Shape;161;p15"/>
          <p:cNvSpPr txBox="1"/>
          <p:nvPr>
            <p:ph idx="4294967295" type="body"/>
          </p:nvPr>
        </p:nvSpPr>
        <p:spPr>
          <a:xfrm>
            <a:off x="6237500" y="2002700"/>
            <a:ext cx="27321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Is the output good?</a:t>
            </a:r>
            <a:endParaRPr sz="1600"/>
          </a:p>
          <a:p>
            <a:pPr indent="-330200" lvl="0" marL="457200" rtl="0" algn="l">
              <a:spcBef>
                <a:spcPts val="1200"/>
              </a:spcBef>
              <a:spcAft>
                <a:spcPts val="0"/>
              </a:spcAft>
              <a:buSzPts val="1600"/>
              <a:buChar char="●"/>
            </a:pPr>
            <a:r>
              <a:rPr lang="en" sz="1600"/>
              <a:t>Automatic metrics</a:t>
            </a:r>
            <a:endParaRPr sz="1600"/>
          </a:p>
          <a:p>
            <a:pPr indent="-330200" lvl="1" marL="914400" rtl="0" algn="l">
              <a:spcBef>
                <a:spcPts val="0"/>
              </a:spcBef>
              <a:spcAft>
                <a:spcPts val="0"/>
              </a:spcAft>
              <a:buSzPts val="1600"/>
              <a:buChar char="○"/>
            </a:pPr>
            <a:r>
              <a:rPr lang="en" sz="1600"/>
              <a:t>deterministic</a:t>
            </a:r>
            <a:endParaRPr sz="1600"/>
          </a:p>
          <a:p>
            <a:pPr indent="-330200" lvl="1" marL="914400" rtl="0" algn="l">
              <a:spcBef>
                <a:spcPts val="0"/>
              </a:spcBef>
              <a:spcAft>
                <a:spcPts val="0"/>
              </a:spcAft>
              <a:buSzPts val="1600"/>
              <a:buChar char="○"/>
            </a:pPr>
            <a:r>
              <a:rPr lang="en" sz="1600"/>
              <a:t>non-deterministic</a:t>
            </a:r>
            <a:endParaRPr sz="1600"/>
          </a:p>
          <a:p>
            <a:pPr indent="-330200" lvl="0" marL="457200" rtl="0" algn="l">
              <a:spcBef>
                <a:spcPts val="0"/>
              </a:spcBef>
              <a:spcAft>
                <a:spcPts val="0"/>
              </a:spcAft>
              <a:buSzPts val="1600"/>
              <a:buChar char="●"/>
            </a:pPr>
            <a:r>
              <a:rPr lang="en" sz="1600"/>
              <a:t>Human evaluation</a:t>
            </a:r>
            <a:endParaRPr sz="1600"/>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67" name="Google Shape;167;p16"/>
          <p:cNvSpPr txBox="1"/>
          <p:nvPr>
            <p:ph idx="2" type="body"/>
          </p:nvPr>
        </p:nvSpPr>
        <p:spPr>
          <a:xfrm>
            <a:off x="4657800" y="1349275"/>
            <a:ext cx="3828900" cy="3071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500"/>
          </a:p>
          <a:p>
            <a:pPr indent="0" lvl="0" marL="457200" rtl="0" algn="l">
              <a:lnSpc>
                <a:spcPct val="95000"/>
              </a:lnSpc>
              <a:spcBef>
                <a:spcPts val="0"/>
              </a:spcBef>
              <a:spcAft>
                <a:spcPts val="0"/>
              </a:spcAft>
              <a:buNone/>
            </a:pPr>
            <a:r>
              <a:t/>
            </a:r>
            <a:endParaRPr sz="1600"/>
          </a:p>
          <a:p>
            <a:pPr indent="-330200" lvl="0" marL="457200" rtl="0" algn="l">
              <a:lnSpc>
                <a:spcPct val="95000"/>
              </a:lnSpc>
              <a:spcBef>
                <a:spcPts val="1200"/>
              </a:spcBef>
              <a:spcAft>
                <a:spcPts val="0"/>
              </a:spcAft>
              <a:buSzPts val="1600"/>
              <a:buChar char="●"/>
            </a:pPr>
            <a:r>
              <a:rPr lang="en" sz="1600"/>
              <a:t>Pegasus</a:t>
            </a:r>
            <a:endParaRPr sz="1600"/>
          </a:p>
          <a:p>
            <a:pPr indent="-330200" lvl="0" marL="457200" rtl="0" algn="l">
              <a:lnSpc>
                <a:spcPct val="95000"/>
              </a:lnSpc>
              <a:spcBef>
                <a:spcPts val="0"/>
              </a:spcBef>
              <a:spcAft>
                <a:spcPts val="0"/>
              </a:spcAft>
              <a:buSzPts val="1600"/>
              <a:buChar char="●"/>
            </a:pPr>
            <a:r>
              <a:rPr lang="en" sz="1600"/>
              <a:t>T5</a:t>
            </a:r>
            <a:endParaRPr sz="1600"/>
          </a:p>
          <a:p>
            <a:pPr indent="-330200" lvl="0" marL="457200" rtl="0" algn="l">
              <a:lnSpc>
                <a:spcPct val="95000"/>
              </a:lnSpc>
              <a:spcBef>
                <a:spcPts val="0"/>
              </a:spcBef>
              <a:spcAft>
                <a:spcPts val="0"/>
              </a:spcAft>
              <a:buSzPts val="1600"/>
              <a:buChar char="●"/>
            </a:pPr>
            <a:r>
              <a:rPr lang="en" sz="1600"/>
              <a:t>Bart</a:t>
            </a:r>
            <a:endParaRPr sz="1600"/>
          </a:p>
          <a:p>
            <a:pPr indent="-330200" lvl="0" marL="457200" rtl="0" algn="l">
              <a:lnSpc>
                <a:spcPct val="95000"/>
              </a:lnSpc>
              <a:spcBef>
                <a:spcPts val="0"/>
              </a:spcBef>
              <a:spcAft>
                <a:spcPts val="0"/>
              </a:spcAft>
              <a:buSzPts val="1600"/>
              <a:buChar char="●"/>
            </a:pPr>
            <a:r>
              <a:rPr lang="en" sz="1600"/>
              <a:t>GPT-2</a:t>
            </a:r>
            <a:endParaRPr sz="1600"/>
          </a:p>
          <a:p>
            <a:pPr indent="0" lvl="0" marL="0" rtl="0" algn="l">
              <a:lnSpc>
                <a:spcPct val="95000"/>
              </a:lnSpc>
              <a:spcBef>
                <a:spcPts val="1200"/>
              </a:spcBef>
              <a:spcAft>
                <a:spcPts val="1200"/>
              </a:spcAft>
              <a:buSzPts val="935"/>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73" name="Google Shape;173;p17"/>
          <p:cNvSpPr txBox="1"/>
          <p:nvPr>
            <p:ph idx="2" type="body"/>
          </p:nvPr>
        </p:nvSpPr>
        <p:spPr>
          <a:xfrm>
            <a:off x="4657800" y="1273075"/>
            <a:ext cx="3828900" cy="3071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De-summarization in general</a:t>
            </a:r>
            <a:endParaRPr sz="1500"/>
          </a:p>
          <a:p>
            <a:pPr indent="-323850" lvl="1" marL="914400" rtl="0" algn="l">
              <a:lnSpc>
                <a:spcPct val="95000"/>
              </a:lnSpc>
              <a:spcBef>
                <a:spcPts val="0"/>
              </a:spcBef>
              <a:spcAft>
                <a:spcPts val="0"/>
              </a:spcAft>
              <a:buSzPts val="1500"/>
              <a:buChar char="○"/>
            </a:pPr>
            <a:r>
              <a:rPr lang="en" sz="1500"/>
              <a:t>Xsum</a:t>
            </a:r>
            <a:endParaRPr sz="1500"/>
          </a:p>
          <a:p>
            <a:pPr indent="-323850" lvl="0" marL="457200" rtl="0" algn="l">
              <a:lnSpc>
                <a:spcPct val="95000"/>
              </a:lnSpc>
              <a:spcBef>
                <a:spcPts val="0"/>
              </a:spcBef>
              <a:spcAft>
                <a:spcPts val="0"/>
              </a:spcAft>
              <a:buSzPts val="1500"/>
              <a:buChar char="●"/>
            </a:pPr>
            <a:r>
              <a:rPr lang="en" sz="1500"/>
              <a:t>Shorter summaries</a:t>
            </a:r>
            <a:endParaRPr sz="1500"/>
          </a:p>
          <a:p>
            <a:pPr indent="-323850" lvl="1" marL="914400" rtl="0" algn="l">
              <a:lnSpc>
                <a:spcPct val="95000"/>
              </a:lnSpc>
              <a:spcBef>
                <a:spcPts val="0"/>
              </a:spcBef>
              <a:spcAft>
                <a:spcPts val="0"/>
              </a:spcAft>
              <a:buSzPts val="1500"/>
              <a:buChar char="○"/>
            </a:pPr>
            <a:r>
              <a:rPr lang="en" sz="1500"/>
              <a:t>Wikipedia summaries</a:t>
            </a:r>
            <a:endParaRPr sz="1500"/>
          </a:p>
          <a:p>
            <a:pPr indent="-323850" lvl="1" marL="914400" rtl="0" algn="l">
              <a:lnSpc>
                <a:spcPct val="95000"/>
              </a:lnSpc>
              <a:spcBef>
                <a:spcPts val="0"/>
              </a:spcBef>
              <a:spcAft>
                <a:spcPts val="0"/>
              </a:spcAft>
              <a:buSzPts val="1500"/>
              <a:buChar char="○"/>
            </a:pPr>
            <a:r>
              <a:rPr lang="en" sz="1500"/>
              <a:t>Imdb summaries</a:t>
            </a:r>
            <a:endParaRPr sz="1500"/>
          </a:p>
          <a:p>
            <a:pPr indent="-323850" lvl="0" marL="457200" rtl="0" algn="l">
              <a:lnSpc>
                <a:spcPct val="95000"/>
              </a:lnSpc>
              <a:spcBef>
                <a:spcPts val="0"/>
              </a:spcBef>
              <a:spcAft>
                <a:spcPts val="0"/>
              </a:spcAft>
              <a:buSzPts val="1500"/>
              <a:buChar char="●"/>
            </a:pPr>
            <a:r>
              <a:rPr lang="en" sz="1500"/>
              <a:t>Shorter and longer summaries</a:t>
            </a:r>
            <a:endParaRPr sz="1500"/>
          </a:p>
          <a:p>
            <a:pPr indent="-323850" lvl="1" marL="914400" rtl="0" algn="l">
              <a:lnSpc>
                <a:spcPct val="95000"/>
              </a:lnSpc>
              <a:spcBef>
                <a:spcPts val="0"/>
              </a:spcBef>
              <a:spcAft>
                <a:spcPts val="0"/>
              </a:spcAft>
              <a:buSzPts val="1500"/>
              <a:buChar char="○"/>
            </a:pPr>
            <a:r>
              <a:rPr lang="en" sz="1500"/>
              <a:t>Fanwikis of TV shows</a:t>
            </a:r>
            <a:endParaRPr sz="1500"/>
          </a:p>
          <a:p>
            <a:pPr indent="-323850" lvl="1" marL="914400" rtl="0" algn="l">
              <a:lnSpc>
                <a:spcPct val="95000"/>
              </a:lnSpc>
              <a:spcBef>
                <a:spcPts val="0"/>
              </a:spcBef>
              <a:spcAft>
                <a:spcPts val="0"/>
              </a:spcAft>
              <a:buSzPts val="1500"/>
              <a:buChar char="○"/>
            </a:pPr>
            <a:r>
              <a:rPr lang="en" sz="1500"/>
              <a:t>Sparknotes</a:t>
            </a:r>
            <a:endParaRPr sz="1500"/>
          </a:p>
          <a:p>
            <a:pPr indent="-323850" lvl="0" marL="457200" rtl="0" algn="l">
              <a:lnSpc>
                <a:spcPct val="95000"/>
              </a:lnSpc>
              <a:spcBef>
                <a:spcPts val="0"/>
              </a:spcBef>
              <a:spcAft>
                <a:spcPts val="0"/>
              </a:spcAft>
              <a:buSzPts val="1500"/>
              <a:buChar char="●"/>
            </a:pPr>
            <a:r>
              <a:rPr lang="en" sz="1500"/>
              <a:t>Scripts</a:t>
            </a:r>
            <a:endParaRPr sz="1500"/>
          </a:p>
          <a:p>
            <a:pPr indent="-323850" lvl="1" marL="914400" rtl="0" algn="l">
              <a:lnSpc>
                <a:spcPct val="95000"/>
              </a:lnSpc>
              <a:spcBef>
                <a:spcPts val="0"/>
              </a:spcBef>
              <a:spcAft>
                <a:spcPts val="0"/>
              </a:spcAft>
              <a:buSzPts val="1500"/>
              <a:buChar char="○"/>
            </a:pPr>
            <a:r>
              <a:rPr lang="en" sz="1500"/>
              <a:t>Fan-transcribed scripts</a:t>
            </a:r>
            <a:endParaRPr sz="1500"/>
          </a:p>
          <a:p>
            <a:pPr indent="-323850" lvl="1" marL="914400" rtl="0" algn="l">
              <a:lnSpc>
                <a:spcPct val="95000"/>
              </a:lnSpc>
              <a:spcBef>
                <a:spcPts val="0"/>
              </a:spcBef>
              <a:spcAft>
                <a:spcPts val="0"/>
              </a:spcAft>
              <a:buSzPts val="1500"/>
              <a:buChar char="○"/>
            </a:pPr>
            <a:r>
              <a:rPr lang="en" sz="1500"/>
              <a:t>Theatre plays with expired author’s rights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Fine-tuning</a:t>
            </a:r>
            <a:endParaRPr/>
          </a:p>
        </p:txBody>
      </p:sp>
      <p:sp>
        <p:nvSpPr>
          <p:cNvPr id="179" name="Google Shape;179;p18"/>
          <p:cNvSpPr txBox="1"/>
          <p:nvPr>
            <p:ph idx="2" type="body"/>
          </p:nvPr>
        </p:nvSpPr>
        <p:spPr>
          <a:xfrm>
            <a:off x="4431900" y="844500"/>
            <a:ext cx="4045200" cy="357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sz="1400"/>
              <a:t>So far, we </a:t>
            </a:r>
            <a:endParaRPr sz="1400"/>
          </a:p>
          <a:p>
            <a:pPr indent="-317500" lvl="0" marL="457200" rtl="0" algn="l">
              <a:spcBef>
                <a:spcPts val="0"/>
              </a:spcBef>
              <a:spcAft>
                <a:spcPts val="0"/>
              </a:spcAft>
              <a:buSzPts val="1400"/>
              <a:buChar char="●"/>
            </a:pPr>
            <a:r>
              <a:rPr lang="en" sz="1400"/>
              <a:t>managed to p</a:t>
            </a:r>
            <a:r>
              <a:rPr lang="en" sz="1400"/>
              <a:t>roduce plots  if given a prompt</a:t>
            </a:r>
            <a:endParaRPr sz="1400"/>
          </a:p>
          <a:p>
            <a:pPr indent="-317500" lvl="0" marL="457200" rtl="0" algn="l">
              <a:spcBef>
                <a:spcPts val="0"/>
              </a:spcBef>
              <a:spcAft>
                <a:spcPts val="0"/>
              </a:spcAft>
              <a:buSzPts val="1400"/>
              <a:buChar char="●"/>
            </a:pPr>
            <a:r>
              <a:rPr lang="en" sz="1400"/>
              <a:t>tried to u</a:t>
            </a:r>
            <a:r>
              <a:rPr lang="en" sz="1400"/>
              <a:t>se the outlines to produce the plays directly</a:t>
            </a:r>
            <a:endParaRPr sz="1400"/>
          </a:p>
          <a:p>
            <a:pPr indent="0" lvl="0" marL="0" rtl="0" algn="l">
              <a:spcBef>
                <a:spcPts val="1200"/>
              </a:spcBef>
              <a:spcAft>
                <a:spcPts val="0"/>
              </a:spcAft>
              <a:buNone/>
            </a:pPr>
            <a:r>
              <a:rPr lang="en" sz="1400"/>
              <a:t>We aim to try:</a:t>
            </a:r>
            <a:endParaRPr sz="1400"/>
          </a:p>
          <a:p>
            <a:pPr indent="-317500" lvl="0" marL="457200" rtl="0" algn="l">
              <a:spcBef>
                <a:spcPts val="1200"/>
              </a:spcBef>
              <a:spcAft>
                <a:spcPts val="0"/>
              </a:spcAft>
              <a:buSzPts val="1400"/>
              <a:buChar char="●"/>
            </a:pPr>
            <a:r>
              <a:rPr lang="en" sz="1400"/>
              <a:t>producing longer summaries</a:t>
            </a:r>
            <a:endParaRPr sz="1400"/>
          </a:p>
          <a:p>
            <a:pPr indent="-317500" lvl="0" marL="457200" rtl="0" algn="l">
              <a:spcBef>
                <a:spcPts val="0"/>
              </a:spcBef>
              <a:spcAft>
                <a:spcPts val="0"/>
              </a:spcAft>
              <a:buSzPts val="1400"/>
              <a:buChar char="●"/>
            </a:pPr>
            <a:r>
              <a:rPr lang="en" sz="1400"/>
              <a:t>using the longer summary to train another script model</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b="1" lang="en" sz="1301"/>
              <a:t>Murder in the Night street</a:t>
            </a:r>
            <a:r>
              <a:rPr b="1" lang="en" sz="1301"/>
              <a:t> </a:t>
            </a:r>
            <a:endParaRPr b="1" sz="1301"/>
          </a:p>
          <a:p>
            <a:pPr indent="0" lvl="0" marL="0" rtl="0" algn="l">
              <a:spcBef>
                <a:spcPts val="1200"/>
              </a:spcBef>
              <a:spcAft>
                <a:spcPts val="0"/>
              </a:spcAft>
              <a:buSzPts val="275"/>
              <a:buNone/>
            </a:pPr>
            <a:r>
              <a:rPr lang="en" sz="1301"/>
              <a:t>In a small town in the south of England, a group of young men, led by Mr. and Mrs. Witherspoon, are preparing to rob a bank. They are interrupted by the arrival of the police, who arrive to arrest them. The police are reluctant to let them go, since they believe that they are part of a gang, and that they may be involved in a murder. However, they are able to convince the police to allow them to go free.</a:t>
            </a:r>
            <a:endParaRPr sz="1301"/>
          </a:p>
          <a:p>
            <a:pPr indent="0" lvl="0" marL="0" rtl="0" algn="l">
              <a:spcBef>
                <a:spcPts val="1200"/>
              </a:spcBef>
              <a:spcAft>
                <a:spcPts val="0"/>
              </a:spcAft>
              <a:buSzPts val="275"/>
              <a:buNone/>
            </a:pPr>
            <a:r>
              <a:t/>
            </a:r>
            <a:endParaRPr sz="1301"/>
          </a:p>
          <a:p>
            <a:pPr indent="0" lvl="0" marL="0" rtl="0" algn="l">
              <a:spcBef>
                <a:spcPts val="1200"/>
              </a:spcBef>
              <a:spcAft>
                <a:spcPts val="1200"/>
              </a:spcAft>
              <a:buSzPts val="275"/>
              <a:buNone/>
            </a:pPr>
            <a:r>
              <a:t/>
            </a:r>
            <a:endParaRPr sz="1001"/>
          </a:p>
        </p:txBody>
      </p:sp>
      <p:sp>
        <p:nvSpPr>
          <p:cNvPr id="185" name="Google Shape;18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GPT2</a:t>
            </a:r>
            <a:r>
              <a:rPr lang="en"/>
              <a:t> examples</a:t>
            </a:r>
            <a:endParaRPr/>
          </a:p>
        </p:txBody>
      </p:sp>
      <p:sp>
        <p:nvSpPr>
          <p:cNvPr id="186" name="Google Shape;186;p19"/>
          <p:cNvSpPr txBox="1"/>
          <p:nvPr>
            <p:ph idx="2" type="body"/>
          </p:nvPr>
        </p:nvSpPr>
        <p:spPr>
          <a:xfrm>
            <a:off x="4933225" y="1567550"/>
            <a:ext cx="3403200" cy="31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haunted house mystery</a:t>
            </a:r>
            <a:r>
              <a:rPr b="1" lang="en"/>
              <a:t> </a:t>
            </a:r>
            <a:endParaRPr b="1"/>
          </a:p>
          <a:p>
            <a:pPr indent="0" lvl="0" marL="0" rtl="0" algn="l">
              <a:spcBef>
                <a:spcPts val="1200"/>
              </a:spcBef>
              <a:spcAft>
                <a:spcPts val="1200"/>
              </a:spcAft>
              <a:buNone/>
            </a:pPr>
            <a:r>
              <a:rPr lang="en"/>
              <a:t>The film is set in a haunted house in Los Angeles, California. The film begins with a young woman, Laura, waking up in the middle of the night to find her dead body in the living room of her house. She is covered in blood, and her screams are heard by a disembodied voice. The disembodied voice tells Laura that she is possessed by the spirit of her deceased mother, and that she must find a way to stop the spirit. Laura and the disembodied voice go to the haunted house, where Laura finds her mother's body in the living room.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idx="1" type="body"/>
          </p:nvPr>
        </p:nvSpPr>
        <p:spPr>
          <a:xfrm>
            <a:off x="1297500" y="14151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b="1" lang="en" sz="1301"/>
              <a:t>Murder in the Night street </a:t>
            </a:r>
            <a:endParaRPr b="1" sz="1301"/>
          </a:p>
          <a:p>
            <a:pPr indent="0" lvl="0" marL="0" rtl="0" algn="l">
              <a:spcBef>
                <a:spcPts val="1200"/>
              </a:spcBef>
              <a:spcAft>
                <a:spcPts val="0"/>
              </a:spcAft>
              <a:buSzPts val="275"/>
              <a:buNone/>
            </a:pPr>
            <a:r>
              <a:rPr lang="en" sz="1301"/>
              <a:t>During the reign of Queen Elizabeth I, England is concerned by the impending arrival of the Spanish Armada. In 1588, relations between Spain and England are at breaking point. Elizabeth's chief advisers are the Lord Treasurer, Lord Burleigh, and her longtime admirer, Robert Dudley, Earl of Leicester. Burleigh's 18-year-old granddaughter Cynthia is one of Elizabeth' s ladies-in-waiting, and the ageing queen is plagued by jealousy of the girl's beauty and vivacity.</a:t>
            </a:r>
            <a:endParaRPr sz="1301"/>
          </a:p>
          <a:p>
            <a:pPr indent="0" lvl="0" marL="0" rtl="0" algn="l">
              <a:spcBef>
                <a:spcPts val="1200"/>
              </a:spcBef>
              <a:spcAft>
                <a:spcPts val="0"/>
              </a:spcAft>
              <a:buSzPts val="275"/>
              <a:buNone/>
            </a:pPr>
            <a:r>
              <a:t/>
            </a:r>
            <a:endParaRPr sz="1301"/>
          </a:p>
          <a:p>
            <a:pPr indent="0" lvl="0" marL="0" rtl="0" algn="l">
              <a:spcBef>
                <a:spcPts val="1200"/>
              </a:spcBef>
              <a:spcAft>
                <a:spcPts val="1200"/>
              </a:spcAft>
              <a:buSzPts val="275"/>
              <a:buNone/>
            </a:pPr>
            <a:r>
              <a:t/>
            </a:r>
            <a:endParaRPr sz="1001"/>
          </a:p>
        </p:txBody>
      </p:sp>
      <p:sp>
        <p:nvSpPr>
          <p:cNvPr id="192" name="Google Shape;19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Pegasus</a:t>
            </a:r>
            <a:r>
              <a:rPr lang="en"/>
              <a:t> examples</a:t>
            </a:r>
            <a:endParaRPr/>
          </a:p>
        </p:txBody>
      </p:sp>
      <p:sp>
        <p:nvSpPr>
          <p:cNvPr id="193" name="Google Shape;193;p20"/>
          <p:cNvSpPr txBox="1"/>
          <p:nvPr>
            <p:ph idx="2" type="body"/>
          </p:nvPr>
        </p:nvSpPr>
        <p:spPr>
          <a:xfrm>
            <a:off x="4933225" y="1415150"/>
            <a:ext cx="3403200" cy="31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Jan is raising money for Tonda's Butterfly Disease, or how will it end?</a:t>
            </a:r>
            <a:endParaRPr b="1"/>
          </a:p>
          <a:p>
            <a:pPr indent="0" lvl="0" marL="0" rtl="0" algn="l">
              <a:spcBef>
                <a:spcPts val="1200"/>
              </a:spcBef>
              <a:spcAft>
                <a:spcPts val="1200"/>
              </a:spcAft>
              <a:buNone/>
            </a:pPr>
            <a:r>
              <a:rPr lang="en"/>
              <a:t>As the UK prepares to vote on whether or not to remain in the European Union, BBC News takes a look at some of the key stories that will have an impact on the future of the country. In the UK, there are more than 60 different butterfly species, but only a handful can be found in the UK. One of those is Tonda, who has been dying of the disease for more than 30 years. Her body has been destroyed by the disease, and she is now being cared for by her daughter, Lisa, who is also suffering from the same disease.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idx="1" type="body"/>
          </p:nvPr>
        </p:nvSpPr>
        <p:spPr>
          <a:xfrm>
            <a:off x="1297500" y="14151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b="1" lang="en" sz="1301"/>
              <a:t>Three and two is five</a:t>
            </a:r>
            <a:endParaRPr b="1" sz="1301"/>
          </a:p>
          <a:p>
            <a:pPr indent="0" lvl="0" marL="0" rtl="0" algn="l">
              <a:spcBef>
                <a:spcPts val="1200"/>
              </a:spcBef>
              <a:spcAft>
                <a:spcPts val="0"/>
              </a:spcAft>
              <a:buSzPts val="275"/>
              <a:buNone/>
            </a:pPr>
            <a:r>
              <a:rPr lang="en" sz="1301"/>
              <a:t>The contest is set to take place in New York City. Three and two are expected to win a trip to Hollywood to take part in the even bigger "Miss Drag Queen of America Pageant." Before they depart, the organizers are asked to write love letters to Hollywood stars for Rajan a teenage boy who also has a long-standing crush on Mel Gibson.</a:t>
            </a:r>
            <a:endParaRPr sz="1301"/>
          </a:p>
          <a:p>
            <a:pPr indent="0" lvl="0" marL="0" rtl="0" algn="l">
              <a:spcBef>
                <a:spcPts val="1200"/>
              </a:spcBef>
              <a:spcAft>
                <a:spcPts val="0"/>
              </a:spcAft>
              <a:buSzPts val="275"/>
              <a:buNone/>
            </a:pPr>
            <a:r>
              <a:rPr lang="en" sz="1301"/>
              <a:t>While on the road they are pulled over by the racist, homophobic, and sexist Sheriff Dollard.</a:t>
            </a:r>
            <a:endParaRPr sz="1301"/>
          </a:p>
          <a:p>
            <a:pPr indent="0" lvl="0" marL="0" rtl="0" algn="l">
              <a:spcBef>
                <a:spcPts val="1200"/>
              </a:spcBef>
              <a:spcAft>
                <a:spcPts val="0"/>
              </a:spcAft>
              <a:buSzPts val="275"/>
              <a:buNone/>
            </a:pPr>
            <a:r>
              <a:t/>
            </a:r>
            <a:endParaRPr sz="1301"/>
          </a:p>
          <a:p>
            <a:pPr indent="0" lvl="0" marL="0" rtl="0" algn="l">
              <a:spcBef>
                <a:spcPts val="1200"/>
              </a:spcBef>
              <a:spcAft>
                <a:spcPts val="0"/>
              </a:spcAft>
              <a:buSzPts val="275"/>
              <a:buNone/>
            </a:pPr>
            <a:r>
              <a:t/>
            </a:r>
            <a:endParaRPr sz="1301"/>
          </a:p>
          <a:p>
            <a:pPr indent="0" lvl="0" marL="0" rtl="0" algn="l">
              <a:spcBef>
                <a:spcPts val="1200"/>
              </a:spcBef>
              <a:spcAft>
                <a:spcPts val="1200"/>
              </a:spcAft>
              <a:buSzPts val="275"/>
              <a:buNone/>
            </a:pPr>
            <a:r>
              <a:t/>
            </a:r>
            <a:endParaRPr sz="1001"/>
          </a:p>
        </p:txBody>
      </p:sp>
      <p:sp>
        <p:nvSpPr>
          <p:cNvPr id="199" name="Google Shape;19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Bart</a:t>
            </a:r>
            <a:r>
              <a:rPr lang="en"/>
              <a:t> examples</a:t>
            </a:r>
            <a:endParaRPr/>
          </a:p>
        </p:txBody>
      </p:sp>
      <p:sp>
        <p:nvSpPr>
          <p:cNvPr id="200" name="Google Shape;200;p21"/>
          <p:cNvSpPr txBox="1"/>
          <p:nvPr>
            <p:ph idx="2" type="body"/>
          </p:nvPr>
        </p:nvSpPr>
        <p:spPr>
          <a:xfrm>
            <a:off x="4933225" y="1415150"/>
            <a:ext cx="3403200" cy="31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 empty bag and a dead Eve in the Tunnel</a:t>
            </a:r>
            <a:endParaRPr b="1"/>
          </a:p>
          <a:p>
            <a:pPr indent="0" lvl="0" marL="0" rtl="0" algn="l">
              <a:spcBef>
                <a:spcPts val="1200"/>
              </a:spcBef>
              <a:spcAft>
                <a:spcPts val="0"/>
              </a:spcAft>
              <a:buNone/>
            </a:pPr>
            <a:r>
              <a:rPr lang="en"/>
              <a:t>The Tunnel Troll has been searching for a new identity since it was pulled over by the racist, homophobic, and sexist Sheriff Dollard. He discovers the truth behind the infamous "drag princess" incident in the tunnel.</a:t>
            </a:r>
            <a:endParaRPr/>
          </a:p>
          <a:p>
            <a:pPr indent="0" lvl="0" marL="0" rtl="0" algn="l">
              <a:spcBef>
                <a:spcPts val="1200"/>
              </a:spcBef>
              <a:spcAft>
                <a:spcPts val="0"/>
              </a:spcAft>
              <a:buNone/>
            </a:pPr>
            <a:r>
              <a:rPr lang="en"/>
              <a:t>While searching for the new identity of the drag queen, Dollard is ridiculed for her actions by her colleagues, who believe she was a drag queen.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