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97" r:id="rId2"/>
    <p:sldId id="257" r:id="rId3"/>
    <p:sldId id="258" r:id="rId4"/>
    <p:sldId id="259" r:id="rId5"/>
    <p:sldId id="272" r:id="rId6"/>
    <p:sldId id="280" r:id="rId7"/>
    <p:sldId id="281" r:id="rId8"/>
    <p:sldId id="282" r:id="rId9"/>
    <p:sldId id="283" r:id="rId10"/>
    <p:sldId id="284" r:id="rId11"/>
    <p:sldId id="285" r:id="rId12"/>
    <p:sldId id="286" r:id="rId13"/>
    <p:sldId id="287" r:id="rId14"/>
    <p:sldId id="288" r:id="rId15"/>
    <p:sldId id="289" r:id="rId16"/>
    <p:sldId id="290" r:id="rId17"/>
    <p:sldId id="260" r:id="rId18"/>
    <p:sldId id="273" r:id="rId19"/>
    <p:sldId id="261" r:id="rId20"/>
    <p:sldId id="262" r:id="rId21"/>
    <p:sldId id="275" r:id="rId22"/>
    <p:sldId id="263" r:id="rId23"/>
    <p:sldId id="325" r:id="rId24"/>
    <p:sldId id="326" r:id="rId25"/>
    <p:sldId id="264" r:id="rId26"/>
    <p:sldId id="265" r:id="rId27"/>
    <p:sldId id="278" r:id="rId28"/>
    <p:sldId id="266" r:id="rId29"/>
    <p:sldId id="267" r:id="rId30"/>
    <p:sldId id="279" r:id="rId31"/>
    <p:sldId id="300" r:id="rId32"/>
    <p:sldId id="305" r:id="rId33"/>
    <p:sldId id="317" r:id="rId34"/>
    <p:sldId id="306" r:id="rId35"/>
    <p:sldId id="316" r:id="rId36"/>
    <p:sldId id="307" r:id="rId37"/>
    <p:sldId id="315" r:id="rId38"/>
    <p:sldId id="308" r:id="rId39"/>
    <p:sldId id="309" r:id="rId40"/>
    <p:sldId id="310" r:id="rId41"/>
    <p:sldId id="311" r:id="rId42"/>
    <p:sldId id="312" r:id="rId43"/>
    <p:sldId id="313" r:id="rId44"/>
    <p:sldId id="314" r:id="rId45"/>
    <p:sldId id="318" r:id="rId46"/>
    <p:sldId id="319" r:id="rId47"/>
    <p:sldId id="320" r:id="rId48"/>
    <p:sldId id="321" r:id="rId49"/>
    <p:sldId id="322" r:id="rId50"/>
    <p:sldId id="323" r:id="rId51"/>
    <p:sldId id="324" r:id="rId52"/>
    <p:sldId id="269" r:id="rId53"/>
    <p:sldId id="270" r:id="rId54"/>
    <p:sldId id="299" r:id="rId55"/>
    <p:sldId id="298"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hilip Chas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60" autoAdjust="0"/>
    <p:restoredTop sz="94660"/>
  </p:normalViewPr>
  <p:slideViewPr>
    <p:cSldViewPr snapToGrid="0" snapToObjects="1">
      <p:cViewPr varScale="1">
        <p:scale>
          <a:sx n="149" d="100"/>
          <a:sy n="149" d="100"/>
        </p:scale>
        <p:origin x="-120" y="-10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commentAuthors" Target="commentAuthor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5-11T10:32:38.91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2DB0B-4469-8B4A-ABF4-7DFFC9955325}" type="datetimeFigureOut">
              <a:rPr lang="en-US" smtClean="0"/>
              <a:t>6/12/15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D0E46-0E7F-A44A-868C-9EB760A6B0B3}" type="slidenum">
              <a:rPr lang="en-US" smtClean="0"/>
              <a:t>‹#›</a:t>
            </a:fld>
            <a:endParaRPr lang="en-US"/>
          </a:p>
        </p:txBody>
      </p:sp>
    </p:spTree>
    <p:extLst>
      <p:ext uri="{BB962C8B-B14F-4D97-AF65-F5344CB8AC3E}">
        <p14:creationId xmlns:p14="http://schemas.microsoft.com/office/powerpoint/2010/main" val="19155311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F54F5-C28C-49D4-9D46-EBA63A9967E4}" type="slidenum">
              <a:rPr lang="en-US" smtClean="0"/>
              <a:t>1</a:t>
            </a:fld>
            <a:endParaRPr lang="en-US"/>
          </a:p>
        </p:txBody>
      </p:sp>
    </p:spTree>
    <p:extLst>
      <p:ext uri="{BB962C8B-B14F-4D97-AF65-F5344CB8AC3E}">
        <p14:creationId xmlns:p14="http://schemas.microsoft.com/office/powerpoint/2010/main" val="187321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D487EDD-D3A9-6D45-A9DB-335738876AFD}"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52DB91CA-10FC-6C49-BE3C-E407ED6573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87EDD-D3A9-6D45-A9DB-335738876AFD}"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B91CA-10FC-6C49-BE3C-E407ED6573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87EDD-D3A9-6D45-A9DB-335738876AFD}"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B91CA-10FC-6C49-BE3C-E407ED6573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D487EDD-D3A9-6D45-A9DB-335738876AFD}"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B91CA-10FC-6C49-BE3C-E407ED6573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D487EDD-D3A9-6D45-A9DB-335738876AFD}"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B91CA-10FC-6C49-BE3C-E407ED6573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D487EDD-D3A9-6D45-A9DB-335738876AFD}" type="datetimeFigureOut">
              <a:rPr lang="en-US" smtClean="0"/>
              <a:t>6/12/15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B91CA-10FC-6C49-BE3C-E407ED657324}"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DD487EDD-D3A9-6D45-A9DB-335738876AFD}" type="datetimeFigureOut">
              <a:rPr lang="en-US" smtClean="0"/>
              <a:t>6/12/15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B91CA-10FC-6C49-BE3C-E407ED657324}"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DD487EDD-D3A9-6D45-A9DB-335738876AFD}" type="datetimeFigureOut">
              <a:rPr lang="en-US" smtClean="0"/>
              <a:t>6/12/15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B91CA-10FC-6C49-BE3C-E407ED6573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D487EDD-D3A9-6D45-A9DB-335738876AFD}" type="datetimeFigureOut">
              <a:rPr lang="en-US" smtClean="0"/>
              <a:t>6/12/15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B91CA-10FC-6C49-BE3C-E407ED6573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D487EDD-D3A9-6D45-A9DB-335738876AFD}" type="datetimeFigureOut">
              <a:rPr lang="en-US" smtClean="0"/>
              <a:t>6/12/15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B91CA-10FC-6C49-BE3C-E407ED657324}"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D487EDD-D3A9-6D45-A9DB-335738876AFD}" type="datetimeFigureOut">
              <a:rPr lang="en-US" smtClean="0"/>
              <a:t>6/12/15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B91CA-10FC-6C49-BE3C-E407ED657324}"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DD487EDD-D3A9-6D45-A9DB-335738876AFD}" type="datetimeFigureOut">
              <a:rPr lang="en-US" smtClean="0"/>
              <a:t>6/12/15</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52DB91CA-10FC-6C49-BE3C-E407ED65732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gif"/><Relationship Id="rId3"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gif"/><Relationship Id="rId3"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gif"/><Relationship Id="rId3"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gif"/><Relationship Id="rId3" Type="http://schemas.openxmlformats.org/officeDocument/2006/relationships/image" Target="../media/image1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gif"/><Relationship Id="rId3" Type="http://schemas.openxmlformats.org/officeDocument/2006/relationships/image" Target="../media/image1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gif"/><Relationship Id="rId3" Type="http://schemas.openxmlformats.org/officeDocument/2006/relationships/image" Target="../media/image2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gif"/><Relationship Id="rId3" Type="http://schemas.openxmlformats.org/officeDocument/2006/relationships/image" Target="../media/image2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tsit-forge.ctsi.ufl.edu/projects/ccda-colorectal-cancer-decision-aids/repository/ccdaa_media/revisions/master/raw/english/ccdaa_english_5.mov" TargetMode="External"/><Relationship Id="rId3" Type="http://schemas.openxmlformats.org/officeDocument/2006/relationships/hyperlink" Target="https://ctsit-forge.ctsi.ufl.edu/projects/ccda-colorectal-cancer-decision-aids/repository/ccdaa_media/revisions/master/raw/spanish/ccdaa_spanish_5.mov"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dropbox.com/home/NCI%20-%20R21/screenshots/EN/BaseLineSurvey" TargetMode="External"/><Relationship Id="rId3" Type="http://schemas.openxmlformats.org/officeDocument/2006/relationships/hyperlink" Target="https://www.dropbox.com/home/NCI%20-%20R21/screenshots/ES/BaseLineSurvey"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gif"/><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gif"/><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gif"/><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513620"/>
            <a:ext cx="4038600" cy="5612543"/>
          </a:xfrm>
        </p:spPr>
        <p:txBody>
          <a:bodyPr/>
          <a:lstStyle/>
          <a:p>
            <a:pPr marL="0" indent="0" algn="ctr">
              <a:buNone/>
            </a:pPr>
            <a:r>
              <a:rPr lang="en-US" sz="3200" b="1" dirty="0"/>
              <a:t>Welcome and </a:t>
            </a:r>
            <a:r>
              <a:rPr lang="en-US" sz="3200" b="1" dirty="0" smtClean="0"/>
              <a:t>Introduction</a:t>
            </a:r>
          </a:p>
          <a:p>
            <a:pPr marL="0" indent="0" algn="ctr">
              <a:buNone/>
            </a:pPr>
            <a:endParaRPr lang="en-US" sz="3200" b="1" dirty="0"/>
          </a:p>
          <a:p>
            <a:pPr marL="0" marR="0">
              <a:spcBef>
                <a:spcPts val="900"/>
              </a:spcBef>
              <a:spcAft>
                <a:spcPts val="900"/>
              </a:spcAft>
            </a:pPr>
            <a:r>
              <a:rPr lang="en-US" sz="3200" b="1" dirty="0">
                <a:latin typeface="Cambria"/>
                <a:ea typeface="Cambria"/>
                <a:cs typeface="Times New Roman"/>
              </a:rPr>
              <a:t>Would you like to conduct this activity in English or Spanish?</a:t>
            </a:r>
            <a:endParaRPr lang="en-US" sz="3200" dirty="0">
              <a:latin typeface="Cambria"/>
              <a:ea typeface="Cambria"/>
              <a:cs typeface="Times New Roman"/>
            </a:endParaRPr>
          </a:p>
          <a:p>
            <a:pPr marL="0" indent="0" algn="ctr">
              <a:buNone/>
            </a:pPr>
            <a:endParaRPr lang="en-US" sz="3200" b="1" dirty="0" smtClean="0"/>
          </a:p>
          <a:p>
            <a:pPr marL="0" indent="0" algn="ctr">
              <a:buNone/>
            </a:pPr>
            <a:endParaRPr lang="en-US" sz="3200" b="1" dirty="0"/>
          </a:p>
          <a:p>
            <a:pPr marL="0" indent="0">
              <a:buNone/>
            </a:pPr>
            <a:endParaRPr lang="en-US" dirty="0"/>
          </a:p>
        </p:txBody>
      </p:sp>
      <p:sp>
        <p:nvSpPr>
          <p:cNvPr id="6" name="Content Placeholder 5"/>
          <p:cNvSpPr>
            <a:spLocks noGrp="1"/>
          </p:cNvSpPr>
          <p:nvPr>
            <p:ph sz="quarter" idx="14"/>
          </p:nvPr>
        </p:nvSpPr>
        <p:spPr>
          <a:xfrm>
            <a:off x="4648200" y="513620"/>
            <a:ext cx="4038600" cy="5612543"/>
          </a:xfrm>
        </p:spPr>
        <p:txBody>
          <a:bodyPr>
            <a:normAutofit/>
          </a:bodyPr>
          <a:lstStyle/>
          <a:p>
            <a:pPr marL="0" indent="0" algn="ctr">
              <a:buNone/>
            </a:pPr>
            <a:r>
              <a:rPr lang="en-US" sz="3200" b="1" dirty="0" err="1"/>
              <a:t>Bienvenida</a:t>
            </a:r>
            <a:r>
              <a:rPr lang="en-US" sz="3200" b="1" dirty="0"/>
              <a:t> e </a:t>
            </a:r>
            <a:r>
              <a:rPr lang="en-US" sz="3200" b="1" dirty="0" err="1"/>
              <a:t>Introducción</a:t>
            </a:r>
            <a:r>
              <a:rPr lang="en-US" sz="3200" b="1" dirty="0"/>
              <a:t> </a:t>
            </a:r>
            <a:endParaRPr lang="en-US" sz="3200" dirty="0"/>
          </a:p>
          <a:p>
            <a:pPr marL="0" indent="0">
              <a:buNone/>
            </a:pPr>
            <a:endParaRPr lang="en-US" sz="3200" dirty="0" smtClean="0"/>
          </a:p>
          <a:p>
            <a:pPr marL="0" marR="0">
              <a:spcBef>
                <a:spcPts val="900"/>
              </a:spcBef>
              <a:spcAft>
                <a:spcPts val="900"/>
              </a:spcAft>
            </a:pPr>
            <a:r>
              <a:rPr lang="en-US" sz="3200" b="1" dirty="0">
                <a:latin typeface="Cambria"/>
                <a:ea typeface="Cambria"/>
                <a:cs typeface="Times New Roman"/>
              </a:rPr>
              <a:t>¿</a:t>
            </a:r>
            <a:r>
              <a:rPr lang="en-US" sz="3200" b="1" dirty="0" err="1">
                <a:latin typeface="Cambria"/>
                <a:ea typeface="Cambria"/>
                <a:cs typeface="Times New Roman"/>
              </a:rPr>
              <a:t>Prefiere</a:t>
            </a:r>
            <a:r>
              <a:rPr lang="en-US" sz="3200" b="1" dirty="0">
                <a:latin typeface="Cambria"/>
                <a:ea typeface="Cambria"/>
                <a:cs typeface="Times New Roman"/>
              </a:rPr>
              <a:t> </a:t>
            </a:r>
            <a:r>
              <a:rPr lang="en-US" sz="3200" b="1" dirty="0" err="1">
                <a:latin typeface="Cambria"/>
                <a:ea typeface="Cambria"/>
                <a:cs typeface="Times New Roman"/>
              </a:rPr>
              <a:t>realizar</a:t>
            </a:r>
            <a:r>
              <a:rPr lang="en-US" sz="3200" b="1" dirty="0">
                <a:latin typeface="Cambria"/>
                <a:ea typeface="Cambria"/>
                <a:cs typeface="Times New Roman"/>
              </a:rPr>
              <a:t> </a:t>
            </a:r>
            <a:r>
              <a:rPr lang="en-US" sz="3200" b="1" dirty="0" err="1">
                <a:latin typeface="Cambria"/>
                <a:ea typeface="Cambria"/>
                <a:cs typeface="Times New Roman"/>
              </a:rPr>
              <a:t>ésta</a:t>
            </a:r>
            <a:r>
              <a:rPr lang="en-US" sz="3200" b="1" dirty="0">
                <a:latin typeface="Cambria"/>
                <a:ea typeface="Cambria"/>
                <a:cs typeface="Times New Roman"/>
              </a:rPr>
              <a:t> </a:t>
            </a:r>
            <a:r>
              <a:rPr lang="en-US" sz="3200" b="1" dirty="0" err="1">
                <a:latin typeface="Cambria"/>
                <a:ea typeface="Cambria"/>
                <a:cs typeface="Times New Roman"/>
              </a:rPr>
              <a:t>actividad</a:t>
            </a:r>
            <a:r>
              <a:rPr lang="en-US" sz="3200" b="1" dirty="0">
                <a:latin typeface="Cambria"/>
                <a:ea typeface="Cambria"/>
                <a:cs typeface="Times New Roman"/>
              </a:rPr>
              <a:t> </a:t>
            </a:r>
            <a:r>
              <a:rPr lang="en-US" sz="3200" b="1" dirty="0" err="1">
                <a:latin typeface="Cambria"/>
                <a:ea typeface="Cambria"/>
                <a:cs typeface="Times New Roman"/>
              </a:rPr>
              <a:t>en</a:t>
            </a:r>
            <a:r>
              <a:rPr lang="en-US" sz="3200" b="1" dirty="0">
                <a:latin typeface="Cambria"/>
                <a:ea typeface="Cambria"/>
                <a:cs typeface="Times New Roman"/>
              </a:rPr>
              <a:t> </a:t>
            </a:r>
            <a:r>
              <a:rPr lang="en-US" sz="3200" b="1" dirty="0" err="1">
                <a:latin typeface="Cambria"/>
                <a:ea typeface="Cambria"/>
                <a:cs typeface="Times New Roman"/>
              </a:rPr>
              <a:t>Inglés</a:t>
            </a:r>
            <a:r>
              <a:rPr lang="en-US" sz="3200" b="1" dirty="0">
                <a:latin typeface="Cambria"/>
                <a:ea typeface="Cambria"/>
                <a:cs typeface="Times New Roman"/>
              </a:rPr>
              <a:t> o </a:t>
            </a:r>
            <a:r>
              <a:rPr lang="en-US" sz="3200" b="1" dirty="0" err="1">
                <a:latin typeface="Cambria"/>
                <a:ea typeface="Cambria"/>
                <a:cs typeface="Times New Roman"/>
              </a:rPr>
              <a:t>en</a:t>
            </a:r>
            <a:r>
              <a:rPr lang="en-US" sz="3200" b="1" dirty="0">
                <a:latin typeface="Cambria"/>
                <a:ea typeface="Cambria"/>
                <a:cs typeface="Times New Roman"/>
              </a:rPr>
              <a:t> </a:t>
            </a:r>
            <a:r>
              <a:rPr lang="en-US" sz="3200" b="1" dirty="0" err="1">
                <a:latin typeface="Cambria"/>
                <a:ea typeface="Cambria"/>
                <a:cs typeface="Times New Roman"/>
              </a:rPr>
              <a:t>Español</a:t>
            </a:r>
            <a:r>
              <a:rPr lang="en-US" sz="3200" b="1" dirty="0">
                <a:latin typeface="Cambria"/>
                <a:ea typeface="Cambria"/>
                <a:cs typeface="Times New Roman"/>
              </a:rPr>
              <a:t>?</a:t>
            </a:r>
            <a:endParaRPr lang="en-US" sz="3200" dirty="0">
              <a:latin typeface="Cambria"/>
              <a:ea typeface="Cambria"/>
              <a:cs typeface="Times New Roman"/>
            </a:endParaRPr>
          </a:p>
          <a:p>
            <a:pPr marL="0" indent="0">
              <a:buNone/>
            </a:pPr>
            <a:endParaRPr lang="en-US" sz="3200" dirty="0"/>
          </a:p>
        </p:txBody>
      </p:sp>
      <p:sp>
        <p:nvSpPr>
          <p:cNvPr id="2" name="Slide Number Placeholder 1"/>
          <p:cNvSpPr>
            <a:spLocks noGrp="1"/>
          </p:cNvSpPr>
          <p:nvPr>
            <p:ph type="sldNum" sz="quarter" idx="12"/>
          </p:nvPr>
        </p:nvSpPr>
        <p:spPr/>
        <p:txBody>
          <a:bodyPr/>
          <a:lstStyle/>
          <a:p>
            <a:fld id="{52DB91CA-10FC-6C49-BE3C-E407ED657324}" type="slidenum">
              <a:rPr lang="en-US" smtClean="0"/>
              <a:t>1</a:t>
            </a:fld>
            <a:endParaRPr lang="en-US"/>
          </a:p>
        </p:txBody>
      </p:sp>
    </p:spTree>
    <p:extLst>
      <p:ext uri="{BB962C8B-B14F-4D97-AF65-F5344CB8AC3E}">
        <p14:creationId xmlns:p14="http://schemas.microsoft.com/office/powerpoint/2010/main" val="98401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5.gif"/>
          <p:cNvPicPr>
            <a:picLocks noGrp="1" noChangeAspect="1"/>
          </p:cNvPicPr>
          <p:nvPr>
            <p:ph sz="quarter" idx="13"/>
          </p:nvPr>
        </p:nvPicPr>
        <p:blipFill>
          <a:blip r:embed="rId2">
            <a:extLst>
              <a:ext uri="{28A0092B-C50C-407E-A947-70E740481C1C}">
                <a14:useLocalDpi xmlns:a14="http://schemas.microsoft.com/office/drawing/2010/main" val="0"/>
              </a:ext>
            </a:extLst>
          </a:blip>
          <a:srcRect l="-69404" r="-69404"/>
          <a:stretch>
            <a:fillRect/>
          </a:stretch>
        </p:blipFill>
        <p:spPr/>
      </p:pic>
      <p:pic>
        <p:nvPicPr>
          <p:cNvPr id="6" name="Content Placeholder 5" descr="5.gif"/>
          <p:cNvPicPr>
            <a:picLocks noGrp="1" noChangeAspect="1"/>
          </p:cNvPicPr>
          <p:nvPr>
            <p:ph sz="quarter" idx="14"/>
          </p:nvPr>
        </p:nvPicPr>
        <p:blipFill>
          <a:blip r:embed="rId3">
            <a:extLst>
              <a:ext uri="{28A0092B-C50C-407E-A947-70E740481C1C}">
                <a14:useLocalDpi xmlns:a14="http://schemas.microsoft.com/office/drawing/2010/main" val="0"/>
              </a:ext>
            </a:extLst>
          </a:blip>
          <a:srcRect l="-84450" r="-84450"/>
          <a:stretch>
            <a:fillRect/>
          </a:stretch>
        </p:blipFill>
        <p:spPr/>
      </p:pic>
    </p:spTree>
    <p:extLst>
      <p:ext uri="{BB962C8B-B14F-4D97-AF65-F5344CB8AC3E}">
        <p14:creationId xmlns:p14="http://schemas.microsoft.com/office/powerpoint/2010/main" val="1516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6.gif"/>
          <p:cNvPicPr>
            <a:picLocks noGrp="1" noChangeAspect="1"/>
          </p:cNvPicPr>
          <p:nvPr>
            <p:ph sz="quarter" idx="13"/>
          </p:nvPr>
        </p:nvPicPr>
        <p:blipFill>
          <a:blip r:embed="rId2">
            <a:extLst>
              <a:ext uri="{28A0092B-C50C-407E-A947-70E740481C1C}">
                <a14:useLocalDpi xmlns:a14="http://schemas.microsoft.com/office/drawing/2010/main" val="0"/>
              </a:ext>
            </a:extLst>
          </a:blip>
          <a:srcRect t="10054" b="10054"/>
          <a:stretch>
            <a:fillRect/>
          </a:stretch>
        </p:blipFill>
        <p:spPr/>
      </p:pic>
      <p:pic>
        <p:nvPicPr>
          <p:cNvPr id="6" name="Content Placeholder 5" descr="6.gif"/>
          <p:cNvPicPr>
            <a:picLocks noGrp="1" noChangeAspect="1"/>
          </p:cNvPicPr>
          <p:nvPr>
            <p:ph sz="quarter" idx="14"/>
          </p:nvPr>
        </p:nvPicPr>
        <p:blipFill>
          <a:blip r:embed="rId3">
            <a:extLst>
              <a:ext uri="{28A0092B-C50C-407E-A947-70E740481C1C}">
                <a14:useLocalDpi xmlns:a14="http://schemas.microsoft.com/office/drawing/2010/main" val="0"/>
              </a:ext>
            </a:extLst>
          </a:blip>
          <a:srcRect t="10566" b="10566"/>
          <a:stretch>
            <a:fillRect/>
          </a:stretch>
        </p:blipFill>
        <p:spPr/>
      </p:pic>
    </p:spTree>
    <p:extLst>
      <p:ext uri="{BB962C8B-B14F-4D97-AF65-F5344CB8AC3E}">
        <p14:creationId xmlns:p14="http://schemas.microsoft.com/office/powerpoint/2010/main" val="158684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7.gif"/>
          <p:cNvPicPr>
            <a:picLocks noGrp="1" noChangeAspect="1"/>
          </p:cNvPicPr>
          <p:nvPr>
            <p:ph sz="quarter" idx="13"/>
          </p:nvPr>
        </p:nvPicPr>
        <p:blipFill>
          <a:blip r:embed="rId2">
            <a:extLst>
              <a:ext uri="{28A0092B-C50C-407E-A947-70E740481C1C}">
                <a14:useLocalDpi xmlns:a14="http://schemas.microsoft.com/office/drawing/2010/main" val="0"/>
              </a:ext>
            </a:extLst>
          </a:blip>
          <a:srcRect t="12702" b="12702"/>
          <a:stretch>
            <a:fillRect/>
          </a:stretch>
        </p:blipFill>
        <p:spPr/>
      </p:pic>
      <p:pic>
        <p:nvPicPr>
          <p:cNvPr id="6" name="Content Placeholder 5" descr="7.gif"/>
          <p:cNvPicPr>
            <a:picLocks noGrp="1" noChangeAspect="1"/>
          </p:cNvPicPr>
          <p:nvPr>
            <p:ph sz="quarter" idx="14"/>
          </p:nvPr>
        </p:nvPicPr>
        <p:blipFill>
          <a:blip r:embed="rId3">
            <a:extLst>
              <a:ext uri="{28A0092B-C50C-407E-A947-70E740481C1C}">
                <a14:useLocalDpi xmlns:a14="http://schemas.microsoft.com/office/drawing/2010/main" val="0"/>
              </a:ext>
            </a:extLst>
          </a:blip>
          <a:srcRect t="9830" b="9830"/>
          <a:stretch>
            <a:fillRect/>
          </a:stretch>
        </p:blipFill>
        <p:spPr/>
      </p:pic>
    </p:spTree>
    <p:extLst>
      <p:ext uri="{BB962C8B-B14F-4D97-AF65-F5344CB8AC3E}">
        <p14:creationId xmlns:p14="http://schemas.microsoft.com/office/powerpoint/2010/main" val="94196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8.gif"/>
          <p:cNvPicPr>
            <a:picLocks noGrp="1" noChangeAspect="1"/>
          </p:cNvPicPr>
          <p:nvPr>
            <p:ph sz="quarter" idx="13"/>
          </p:nvPr>
        </p:nvPicPr>
        <p:blipFill>
          <a:blip r:embed="rId2">
            <a:extLst>
              <a:ext uri="{28A0092B-C50C-407E-A947-70E740481C1C}">
                <a14:useLocalDpi xmlns:a14="http://schemas.microsoft.com/office/drawing/2010/main" val="0"/>
              </a:ext>
            </a:extLst>
          </a:blip>
          <a:srcRect l="-117397" r="-117397"/>
          <a:stretch>
            <a:fillRect/>
          </a:stretch>
        </p:blipFill>
        <p:spPr/>
      </p:pic>
      <p:pic>
        <p:nvPicPr>
          <p:cNvPr id="6" name="Content Placeholder 5" descr="8.gif"/>
          <p:cNvPicPr>
            <a:picLocks noGrp="1" noChangeAspect="1"/>
          </p:cNvPicPr>
          <p:nvPr>
            <p:ph sz="quarter" idx="14"/>
          </p:nvPr>
        </p:nvPicPr>
        <p:blipFill>
          <a:blip r:embed="rId3">
            <a:extLst>
              <a:ext uri="{28A0092B-C50C-407E-A947-70E740481C1C}">
                <a14:useLocalDpi xmlns:a14="http://schemas.microsoft.com/office/drawing/2010/main" val="0"/>
              </a:ext>
            </a:extLst>
          </a:blip>
          <a:srcRect l="-120636" r="-120636"/>
          <a:stretch>
            <a:fillRect/>
          </a:stretch>
        </p:blipFill>
        <p:spPr/>
      </p:pic>
    </p:spTree>
    <p:extLst>
      <p:ext uri="{BB962C8B-B14F-4D97-AF65-F5344CB8AC3E}">
        <p14:creationId xmlns:p14="http://schemas.microsoft.com/office/powerpoint/2010/main" val="90127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9.gif"/>
          <p:cNvPicPr>
            <a:picLocks noGrp="1" noChangeAspect="1"/>
          </p:cNvPicPr>
          <p:nvPr>
            <p:ph sz="quarter" idx="13"/>
          </p:nvPr>
        </p:nvPicPr>
        <p:blipFill>
          <a:blip r:embed="rId2">
            <a:extLst>
              <a:ext uri="{28A0092B-C50C-407E-A947-70E740481C1C}">
                <a14:useLocalDpi xmlns:a14="http://schemas.microsoft.com/office/drawing/2010/main" val="0"/>
              </a:ext>
            </a:extLst>
          </a:blip>
          <a:srcRect l="-35592" r="-35592"/>
          <a:stretch>
            <a:fillRect/>
          </a:stretch>
        </p:blipFill>
        <p:spPr/>
      </p:pic>
      <p:pic>
        <p:nvPicPr>
          <p:cNvPr id="6" name="Content Placeholder 5" descr="9.gif"/>
          <p:cNvPicPr>
            <a:picLocks noGrp="1" noChangeAspect="1"/>
          </p:cNvPicPr>
          <p:nvPr>
            <p:ph sz="quarter" idx="14"/>
          </p:nvPr>
        </p:nvPicPr>
        <p:blipFill>
          <a:blip r:embed="rId3">
            <a:extLst>
              <a:ext uri="{28A0092B-C50C-407E-A947-70E740481C1C}">
                <a14:useLocalDpi xmlns:a14="http://schemas.microsoft.com/office/drawing/2010/main" val="0"/>
              </a:ext>
            </a:extLst>
          </a:blip>
          <a:srcRect l="-39217" r="-39217"/>
          <a:stretch>
            <a:fillRect/>
          </a:stretch>
        </p:blipFill>
        <p:spPr/>
      </p:pic>
    </p:spTree>
    <p:extLst>
      <p:ext uri="{BB962C8B-B14F-4D97-AF65-F5344CB8AC3E}">
        <p14:creationId xmlns:p14="http://schemas.microsoft.com/office/powerpoint/2010/main" val="387457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10.gif"/>
          <p:cNvPicPr>
            <a:picLocks noGrp="1" noChangeAspect="1"/>
          </p:cNvPicPr>
          <p:nvPr>
            <p:ph sz="quarter" idx="13"/>
          </p:nvPr>
        </p:nvPicPr>
        <p:blipFill>
          <a:blip r:embed="rId2">
            <a:extLst>
              <a:ext uri="{28A0092B-C50C-407E-A947-70E740481C1C}">
                <a14:useLocalDpi xmlns:a14="http://schemas.microsoft.com/office/drawing/2010/main" val="0"/>
              </a:ext>
            </a:extLst>
          </a:blip>
          <a:srcRect t="11149" b="11149"/>
          <a:stretch>
            <a:fillRect/>
          </a:stretch>
        </p:blipFill>
        <p:spPr/>
      </p:pic>
      <p:pic>
        <p:nvPicPr>
          <p:cNvPr id="6" name="Content Placeholder 5" descr="10.gif"/>
          <p:cNvPicPr>
            <a:picLocks noGrp="1" noChangeAspect="1"/>
          </p:cNvPicPr>
          <p:nvPr>
            <p:ph sz="quarter" idx="14"/>
          </p:nvPr>
        </p:nvPicPr>
        <p:blipFill>
          <a:blip r:embed="rId3">
            <a:extLst>
              <a:ext uri="{28A0092B-C50C-407E-A947-70E740481C1C}">
                <a14:useLocalDpi xmlns:a14="http://schemas.microsoft.com/office/drawing/2010/main" val="0"/>
              </a:ext>
            </a:extLst>
          </a:blip>
          <a:srcRect t="2770" b="2770"/>
          <a:stretch>
            <a:fillRect/>
          </a:stretch>
        </p:blipFill>
        <p:spPr/>
      </p:pic>
    </p:spTree>
    <p:extLst>
      <p:ext uri="{BB962C8B-B14F-4D97-AF65-F5344CB8AC3E}">
        <p14:creationId xmlns:p14="http://schemas.microsoft.com/office/powerpoint/2010/main" val="195672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11.gif"/>
          <p:cNvPicPr>
            <a:picLocks noGrp="1" noChangeAspect="1"/>
          </p:cNvPicPr>
          <p:nvPr>
            <p:ph sz="quarter" idx="13"/>
          </p:nvPr>
        </p:nvPicPr>
        <p:blipFill>
          <a:blip r:embed="rId2">
            <a:extLst>
              <a:ext uri="{28A0092B-C50C-407E-A947-70E740481C1C}">
                <a14:useLocalDpi xmlns:a14="http://schemas.microsoft.com/office/drawing/2010/main" val="0"/>
              </a:ext>
            </a:extLst>
          </a:blip>
          <a:srcRect l="-42572" r="-42572"/>
          <a:stretch>
            <a:fillRect/>
          </a:stretch>
        </p:blipFill>
        <p:spPr/>
      </p:pic>
      <p:pic>
        <p:nvPicPr>
          <p:cNvPr id="6" name="Content Placeholder 5" descr="11.gif"/>
          <p:cNvPicPr>
            <a:picLocks noGrp="1" noChangeAspect="1"/>
          </p:cNvPicPr>
          <p:nvPr>
            <p:ph sz="quarter" idx="14"/>
          </p:nvPr>
        </p:nvPicPr>
        <p:blipFill>
          <a:blip r:embed="rId3">
            <a:extLst>
              <a:ext uri="{28A0092B-C50C-407E-A947-70E740481C1C}">
                <a14:useLocalDpi xmlns:a14="http://schemas.microsoft.com/office/drawing/2010/main" val="0"/>
              </a:ext>
            </a:extLst>
          </a:blip>
          <a:srcRect l="-35363" r="-35363"/>
          <a:stretch>
            <a:fillRect/>
          </a:stretch>
        </p:blipFill>
        <p:spPr/>
      </p:pic>
    </p:spTree>
    <p:extLst>
      <p:ext uri="{BB962C8B-B14F-4D97-AF65-F5344CB8AC3E}">
        <p14:creationId xmlns:p14="http://schemas.microsoft.com/office/powerpoint/2010/main" val="275209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772400" cy="1364692"/>
          </a:xfrm>
        </p:spPr>
        <p:txBody>
          <a:bodyPr>
            <a:normAutofit fontScale="90000"/>
          </a:bodyPr>
          <a:lstStyle/>
          <a:p>
            <a:pPr algn="ctr"/>
            <a:r>
              <a:rPr lang="en-US" sz="3100" b="1" dirty="0" smtClean="0"/>
              <a:t/>
            </a:r>
            <a:br>
              <a:rPr lang="en-US" sz="3100" b="1" dirty="0" smtClean="0"/>
            </a:br>
            <a:r>
              <a:rPr lang="en-US" sz="3100" b="1" dirty="0" smtClean="0"/>
              <a:t>Video </a:t>
            </a:r>
            <a:r>
              <a:rPr lang="en-US" sz="3100" b="1" dirty="0"/>
              <a:t>Segment </a:t>
            </a:r>
            <a:r>
              <a:rPr lang="en-US" sz="3100" b="1" dirty="0" smtClean="0"/>
              <a:t>1-3:  </a:t>
            </a:r>
            <a:r>
              <a:rPr lang="en-US" sz="3100" b="1" dirty="0"/>
              <a:t>What is colorectal cancer and why is it important to get tested?</a:t>
            </a:r>
            <a:r>
              <a:rPr lang="en-US" b="1" dirty="0"/>
              <a:t/>
            </a:r>
            <a:br>
              <a:rPr lang="en-US" b="1" dirty="0"/>
            </a:br>
            <a:endParaRPr lang="en-US" dirty="0"/>
          </a:p>
        </p:txBody>
      </p:sp>
      <p:sp>
        <p:nvSpPr>
          <p:cNvPr id="3" name="Content Placeholder 2"/>
          <p:cNvSpPr>
            <a:spLocks noGrp="1"/>
          </p:cNvSpPr>
          <p:nvPr>
            <p:ph sz="quarter" idx="13"/>
          </p:nvPr>
        </p:nvSpPr>
        <p:spPr>
          <a:xfrm>
            <a:off x="685800" y="1746422"/>
            <a:ext cx="3657600" cy="3666826"/>
          </a:xfrm>
        </p:spPr>
        <p:txBody>
          <a:bodyPr/>
          <a:lstStyle/>
          <a:p>
            <a:r>
              <a:rPr lang="en-US" b="1" dirty="0"/>
              <a:t>Now you are going to learn more about colorectal cancer and polyps and why it is important to get tested even if you do not have any symptoms.  </a:t>
            </a:r>
            <a:endParaRPr lang="en-US" dirty="0"/>
          </a:p>
          <a:p>
            <a:endParaRPr lang="en-US" dirty="0"/>
          </a:p>
        </p:txBody>
      </p:sp>
      <p:sp>
        <p:nvSpPr>
          <p:cNvPr id="4" name="Content Placeholder 3"/>
          <p:cNvSpPr>
            <a:spLocks noGrp="1"/>
          </p:cNvSpPr>
          <p:nvPr>
            <p:ph sz="quarter" idx="14"/>
          </p:nvPr>
        </p:nvSpPr>
        <p:spPr>
          <a:xfrm>
            <a:off x="4800600" y="1746422"/>
            <a:ext cx="3657600" cy="3666826"/>
          </a:xfrm>
        </p:spPr>
        <p:txBody>
          <a:bodyPr/>
          <a:lstStyle/>
          <a:p>
            <a:r>
              <a:rPr lang="es-ES" b="1" dirty="0"/>
              <a:t>Ahora usted va a aprender más sobre el cáncer de colon y recto, los pólipos y por qué es importante hacerse la prueba, incluso si usted no tiene ningún síntoma.</a:t>
            </a:r>
            <a:endParaRPr lang="en-US" dirty="0"/>
          </a:p>
          <a:p>
            <a:endParaRPr lang="en-US" dirty="0"/>
          </a:p>
        </p:txBody>
      </p:sp>
    </p:spTree>
    <p:extLst>
      <p:ext uri="{BB962C8B-B14F-4D97-AF65-F5344CB8AC3E}">
        <p14:creationId xmlns:p14="http://schemas.microsoft.com/office/powerpoint/2010/main" val="371983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i="1" dirty="0"/>
          </a:p>
        </p:txBody>
      </p:sp>
      <p:sp>
        <p:nvSpPr>
          <p:cNvPr id="3" name="Content Placeholder 2"/>
          <p:cNvSpPr>
            <a:spLocks noGrp="1"/>
          </p:cNvSpPr>
          <p:nvPr>
            <p:ph sz="quarter" idx="13"/>
          </p:nvPr>
        </p:nvSpPr>
        <p:spPr/>
        <p:txBody>
          <a:bodyPr/>
          <a:lstStyle/>
          <a:p>
            <a:r>
              <a:rPr lang="en-US" i="1" dirty="0" smtClean="0"/>
              <a:t>(Show video segments 3:02 – 3:58, 6:42 – 7:17, and 14:19 – 14:53 from </a:t>
            </a:r>
            <a:r>
              <a:rPr lang="en-US" i="1" dirty="0"/>
              <a:t>the file “ACCION </a:t>
            </a:r>
            <a:r>
              <a:rPr lang="en-US" i="1" dirty="0" err="1"/>
              <a:t>Longform</a:t>
            </a:r>
            <a:r>
              <a:rPr lang="en-US" i="1" dirty="0"/>
              <a:t> ENG (HD).</a:t>
            </a:r>
            <a:r>
              <a:rPr lang="en-US" i="1" dirty="0" smtClean="0"/>
              <a:t>mp4”.  Splice these segments together with a 1 second fade in, 1-second fade transitions between each and a 1 second fade out at the end. )</a:t>
            </a:r>
            <a:endParaRPr lang="en-US" i="1" dirty="0"/>
          </a:p>
        </p:txBody>
      </p:sp>
      <p:sp>
        <p:nvSpPr>
          <p:cNvPr id="4" name="Content Placeholder 3"/>
          <p:cNvSpPr>
            <a:spLocks noGrp="1"/>
          </p:cNvSpPr>
          <p:nvPr>
            <p:ph sz="quarter" idx="14"/>
          </p:nvPr>
        </p:nvSpPr>
        <p:spPr/>
        <p:txBody>
          <a:bodyPr>
            <a:normAutofit lnSpcReduction="10000"/>
          </a:bodyPr>
          <a:lstStyle/>
          <a:p>
            <a:r>
              <a:rPr lang="en-US" i="1" dirty="0"/>
              <a:t>(Show video segments 3:02 – 3:58, 6:42 – 7:17, and 14:19 – 14:53 from the file “ACCION </a:t>
            </a:r>
            <a:r>
              <a:rPr lang="en-US" i="1" dirty="0" err="1"/>
              <a:t>Longform</a:t>
            </a:r>
            <a:r>
              <a:rPr lang="en-US" i="1" dirty="0"/>
              <a:t> </a:t>
            </a:r>
            <a:r>
              <a:rPr lang="en-US" i="1" dirty="0" smtClean="0"/>
              <a:t>SPN (</a:t>
            </a:r>
            <a:r>
              <a:rPr lang="en-US" i="1" dirty="0"/>
              <a:t>HD).mp4”.  Splice these segments together with a 1 second fade in, 1-second fade transitions between each and a 1 second fade out at the end. </a:t>
            </a:r>
            <a:r>
              <a:rPr lang="en-US" i="1" dirty="0" smtClean="0"/>
              <a:t>)</a:t>
            </a:r>
          </a:p>
          <a:p>
            <a:r>
              <a:rPr lang="en-US" i="1" dirty="0" smtClean="0"/>
              <a:t>(</a:t>
            </a:r>
            <a:r>
              <a:rPr lang="en-US" i="1" dirty="0" err="1" smtClean="0"/>
              <a:t>Kiran</a:t>
            </a:r>
            <a:r>
              <a:rPr lang="en-US" i="1" dirty="0" smtClean="0"/>
              <a:t> are the time </a:t>
            </a:r>
            <a:r>
              <a:rPr lang="en-US" i="1" dirty="0" err="1" smtClean="0"/>
              <a:t>indicies</a:t>
            </a:r>
            <a:r>
              <a:rPr lang="en-US" i="1" dirty="0" smtClean="0"/>
              <a:t> the same for the Spanish and English videos? I recall seeing two different lists of </a:t>
            </a:r>
            <a:r>
              <a:rPr lang="en-US" i="1" dirty="0" err="1" smtClean="0"/>
              <a:t>indicies</a:t>
            </a:r>
            <a:r>
              <a:rPr lang="en-US" i="1" dirty="0" smtClean="0"/>
              <a:t>, but cannot locate the source.)</a:t>
            </a:r>
            <a:endParaRPr lang="en-US" i="1" dirty="0"/>
          </a:p>
          <a:p>
            <a:endParaRPr lang="en-US" dirty="0"/>
          </a:p>
        </p:txBody>
      </p:sp>
    </p:spTree>
    <p:extLst>
      <p:ext uri="{BB962C8B-B14F-4D97-AF65-F5344CB8AC3E}">
        <p14:creationId xmlns:p14="http://schemas.microsoft.com/office/powerpoint/2010/main" val="215312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How should I decide which test to have</a:t>
            </a:r>
            <a:r>
              <a:rPr lang="en-US" b="1" dirty="0" smtClean="0"/>
              <a:t>?</a:t>
            </a:r>
            <a:endParaRPr lang="en-US" dirty="0"/>
          </a:p>
        </p:txBody>
      </p:sp>
      <p:sp>
        <p:nvSpPr>
          <p:cNvPr id="3" name="Content Placeholder 2"/>
          <p:cNvSpPr>
            <a:spLocks noGrp="1"/>
          </p:cNvSpPr>
          <p:nvPr>
            <p:ph sz="quarter" idx="13"/>
          </p:nvPr>
        </p:nvSpPr>
        <p:spPr/>
        <p:txBody>
          <a:bodyPr/>
          <a:lstStyle/>
          <a:p>
            <a:r>
              <a:rPr lang="en-US" b="1" dirty="0"/>
              <a:t>The following is a list of factors that people say can help them to choose which test to have. </a:t>
            </a:r>
            <a:endParaRPr lang="en-US" dirty="0"/>
          </a:p>
          <a:p>
            <a:endParaRPr lang="en-US" dirty="0"/>
          </a:p>
        </p:txBody>
      </p:sp>
      <p:sp>
        <p:nvSpPr>
          <p:cNvPr id="4" name="Content Placeholder 3"/>
          <p:cNvSpPr>
            <a:spLocks noGrp="1"/>
          </p:cNvSpPr>
          <p:nvPr>
            <p:ph sz="quarter" idx="14"/>
          </p:nvPr>
        </p:nvSpPr>
        <p:spPr/>
        <p:txBody>
          <a:bodyPr/>
          <a:lstStyle/>
          <a:p>
            <a:r>
              <a:rPr lang="es-ES" b="1" dirty="0"/>
              <a:t>La siguiente es una lista de factores que la gente ha dicho les  puede ayudar a  elegir qué prueba realizarse.</a:t>
            </a:r>
            <a:endParaRPr lang="en-US" dirty="0"/>
          </a:p>
          <a:p>
            <a:endParaRPr lang="en-US" dirty="0"/>
          </a:p>
        </p:txBody>
      </p:sp>
    </p:spTree>
    <p:extLst>
      <p:ext uri="{BB962C8B-B14F-4D97-AF65-F5344CB8AC3E}">
        <p14:creationId xmlns:p14="http://schemas.microsoft.com/office/powerpoint/2010/main" val="371983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Welcome</a:t>
            </a:r>
            <a:endParaRPr lang="en-US" sz="4000" dirty="0"/>
          </a:p>
        </p:txBody>
      </p:sp>
      <p:sp>
        <p:nvSpPr>
          <p:cNvPr id="5" name="Content Placeholder 4"/>
          <p:cNvSpPr>
            <a:spLocks noGrp="1"/>
          </p:cNvSpPr>
          <p:nvPr>
            <p:ph sz="quarter" idx="13"/>
          </p:nvPr>
        </p:nvSpPr>
        <p:spPr/>
        <p:txBody>
          <a:bodyPr>
            <a:normAutofit fontScale="92500"/>
          </a:bodyPr>
          <a:lstStyle/>
          <a:p>
            <a:pPr lvl="0"/>
            <a:r>
              <a:rPr lang="en-US" b="1" dirty="0"/>
              <a:t>Welcome to this educational program about colorectal cancer and screening.</a:t>
            </a:r>
            <a:endParaRPr lang="en-US" dirty="0"/>
          </a:p>
          <a:p>
            <a:pPr lvl="0"/>
            <a:r>
              <a:rPr lang="en-US" b="1" dirty="0"/>
              <a:t>You will be learning about this type of cancer and how to detect it early</a:t>
            </a:r>
            <a:endParaRPr lang="en-US" dirty="0"/>
          </a:p>
          <a:p>
            <a:pPr lvl="0"/>
            <a:r>
              <a:rPr lang="en-US" b="1" dirty="0"/>
              <a:t>We will ask you a series of questions to learn a little more about you</a:t>
            </a:r>
            <a:endParaRPr lang="en-US" dirty="0"/>
          </a:p>
          <a:p>
            <a:pPr lvl="0"/>
            <a:r>
              <a:rPr lang="en-US" b="1" dirty="0"/>
              <a:t>Then you will complete the education and decide what to do next.</a:t>
            </a:r>
            <a:endParaRPr lang="en-US" dirty="0"/>
          </a:p>
          <a:p>
            <a:pPr marL="0" indent="0">
              <a:buNone/>
            </a:pPr>
            <a:endParaRPr lang="en-US" dirty="0"/>
          </a:p>
        </p:txBody>
      </p:sp>
      <p:sp>
        <p:nvSpPr>
          <p:cNvPr id="6" name="Content Placeholder 5"/>
          <p:cNvSpPr>
            <a:spLocks noGrp="1"/>
          </p:cNvSpPr>
          <p:nvPr>
            <p:ph sz="quarter" idx="14"/>
          </p:nvPr>
        </p:nvSpPr>
        <p:spPr/>
        <p:txBody>
          <a:bodyPr>
            <a:normAutofit fontScale="92500" lnSpcReduction="20000"/>
          </a:bodyPr>
          <a:lstStyle/>
          <a:p>
            <a:pPr lvl="0"/>
            <a:r>
              <a:rPr lang="en-US" b="1" dirty="0" err="1"/>
              <a:t>Bienvenidos</a:t>
            </a:r>
            <a:r>
              <a:rPr lang="en-US" b="1" dirty="0"/>
              <a:t> a </a:t>
            </a:r>
            <a:r>
              <a:rPr lang="en-US" b="1" dirty="0" err="1"/>
              <a:t>este</a:t>
            </a:r>
            <a:r>
              <a:rPr lang="en-US" b="1" dirty="0"/>
              <a:t> </a:t>
            </a:r>
            <a:r>
              <a:rPr lang="en-US" b="1" dirty="0" err="1"/>
              <a:t>programa</a:t>
            </a:r>
            <a:r>
              <a:rPr lang="en-US" b="1" dirty="0"/>
              <a:t>  </a:t>
            </a:r>
            <a:r>
              <a:rPr lang="en-US" b="1" dirty="0" err="1"/>
              <a:t>educativo</a:t>
            </a:r>
            <a:r>
              <a:rPr lang="en-US" b="1" dirty="0"/>
              <a:t>  </a:t>
            </a:r>
            <a:r>
              <a:rPr lang="en-US" b="1" dirty="0" err="1"/>
              <a:t>acerca</a:t>
            </a:r>
            <a:r>
              <a:rPr lang="en-US" b="1" dirty="0"/>
              <a:t> del </a:t>
            </a:r>
            <a:r>
              <a:rPr lang="en-US" b="1" dirty="0" err="1"/>
              <a:t>cáncer</a:t>
            </a:r>
            <a:r>
              <a:rPr lang="en-US" b="1" dirty="0"/>
              <a:t> de colon y recto y  </a:t>
            </a:r>
            <a:r>
              <a:rPr lang="en-US" b="1" dirty="0" err="1"/>
              <a:t>su</a:t>
            </a:r>
            <a:r>
              <a:rPr lang="en-US" b="1" dirty="0"/>
              <a:t>  </a:t>
            </a:r>
            <a:r>
              <a:rPr lang="en-US" b="1" dirty="0" err="1"/>
              <a:t>detección</a:t>
            </a:r>
            <a:r>
              <a:rPr lang="en-US" b="1" dirty="0"/>
              <a:t> .</a:t>
            </a:r>
            <a:endParaRPr lang="en-US" dirty="0" smtClean="0">
              <a:effectLst/>
            </a:endParaRPr>
          </a:p>
          <a:p>
            <a:pPr lvl="0"/>
            <a:r>
              <a:rPr lang="en-US" b="1" dirty="0" err="1"/>
              <a:t>Usted</a:t>
            </a:r>
            <a:r>
              <a:rPr lang="en-US" b="1" dirty="0"/>
              <a:t>  </a:t>
            </a:r>
            <a:r>
              <a:rPr lang="en-US" b="1" dirty="0" err="1"/>
              <a:t>va</a:t>
            </a:r>
            <a:r>
              <a:rPr lang="en-US" b="1" dirty="0"/>
              <a:t> a </a:t>
            </a:r>
            <a:r>
              <a:rPr lang="en-US" b="1" dirty="0" err="1"/>
              <a:t>aprender</a:t>
            </a:r>
            <a:r>
              <a:rPr lang="en-US" b="1" dirty="0"/>
              <a:t> </a:t>
            </a:r>
            <a:r>
              <a:rPr lang="en-US" b="1" dirty="0" err="1"/>
              <a:t>sobre</a:t>
            </a:r>
            <a:r>
              <a:rPr lang="en-US" b="1" dirty="0"/>
              <a:t> </a:t>
            </a:r>
            <a:r>
              <a:rPr lang="en-US" b="1" dirty="0" err="1"/>
              <a:t>éste</a:t>
            </a:r>
            <a:r>
              <a:rPr lang="en-US" b="1" dirty="0"/>
              <a:t> </a:t>
            </a:r>
            <a:r>
              <a:rPr lang="en-US" b="1" dirty="0" err="1"/>
              <a:t>tipo</a:t>
            </a:r>
            <a:r>
              <a:rPr lang="en-US" b="1" dirty="0"/>
              <a:t> de </a:t>
            </a:r>
            <a:r>
              <a:rPr lang="en-US" b="1" dirty="0" err="1"/>
              <a:t>cáncer</a:t>
            </a:r>
            <a:r>
              <a:rPr lang="en-US" b="1" dirty="0"/>
              <a:t> y </a:t>
            </a:r>
            <a:r>
              <a:rPr lang="en-US" b="1" dirty="0" err="1"/>
              <a:t>como</a:t>
            </a:r>
            <a:r>
              <a:rPr lang="en-US" b="1" dirty="0"/>
              <a:t> </a:t>
            </a:r>
            <a:r>
              <a:rPr lang="en-US" b="1" dirty="0" err="1"/>
              <a:t>detectarlo</a:t>
            </a:r>
            <a:r>
              <a:rPr lang="en-US" b="1" dirty="0"/>
              <a:t> de </a:t>
            </a:r>
            <a:r>
              <a:rPr lang="en-US" b="1" dirty="0" err="1"/>
              <a:t>manera</a:t>
            </a:r>
            <a:r>
              <a:rPr lang="en-US" b="1" dirty="0"/>
              <a:t> </a:t>
            </a:r>
            <a:r>
              <a:rPr lang="en-US" b="1" dirty="0" err="1"/>
              <a:t>temprana</a:t>
            </a:r>
            <a:r>
              <a:rPr lang="en-US" b="1" dirty="0"/>
              <a:t>. </a:t>
            </a:r>
            <a:endParaRPr lang="en-US" dirty="0" smtClean="0">
              <a:effectLst/>
            </a:endParaRPr>
          </a:p>
          <a:p>
            <a:pPr lvl="0"/>
            <a:r>
              <a:rPr lang="en-US" b="1" dirty="0" err="1"/>
              <a:t>Vamos</a:t>
            </a:r>
            <a:r>
              <a:rPr lang="en-US" b="1" dirty="0"/>
              <a:t> a </a:t>
            </a:r>
            <a:r>
              <a:rPr lang="en-US" b="1" dirty="0" err="1"/>
              <a:t>hacerle</a:t>
            </a:r>
            <a:r>
              <a:rPr lang="en-US" b="1" dirty="0"/>
              <a:t> </a:t>
            </a:r>
            <a:r>
              <a:rPr lang="en-US" b="1" dirty="0" err="1"/>
              <a:t>algunas</a:t>
            </a:r>
            <a:r>
              <a:rPr lang="en-US" b="1" dirty="0"/>
              <a:t> </a:t>
            </a:r>
            <a:r>
              <a:rPr lang="en-US" b="1" dirty="0" err="1"/>
              <a:t>preguntas</a:t>
            </a:r>
            <a:r>
              <a:rPr lang="en-US" b="1" dirty="0"/>
              <a:t> </a:t>
            </a:r>
            <a:r>
              <a:rPr lang="en-US" b="1" dirty="0" err="1"/>
              <a:t>para</a:t>
            </a:r>
            <a:r>
              <a:rPr lang="en-US" b="1" dirty="0"/>
              <a:t> </a:t>
            </a:r>
            <a:r>
              <a:rPr lang="en-US" b="1" dirty="0" err="1"/>
              <a:t>conocer</a:t>
            </a:r>
            <a:r>
              <a:rPr lang="en-US" b="1" dirty="0"/>
              <a:t> un </a:t>
            </a:r>
            <a:r>
              <a:rPr lang="en-US" b="1" dirty="0" err="1"/>
              <a:t>poco</a:t>
            </a:r>
            <a:r>
              <a:rPr lang="en-US" b="1" dirty="0"/>
              <a:t> </a:t>
            </a:r>
            <a:r>
              <a:rPr lang="en-US" b="1" dirty="0" err="1"/>
              <a:t>más</a:t>
            </a:r>
            <a:r>
              <a:rPr lang="en-US" b="1" dirty="0"/>
              <a:t> </a:t>
            </a:r>
            <a:r>
              <a:rPr lang="en-US" b="1" dirty="0" err="1"/>
              <a:t>sobre</a:t>
            </a:r>
            <a:r>
              <a:rPr lang="en-US" b="1" dirty="0"/>
              <a:t> </a:t>
            </a:r>
            <a:r>
              <a:rPr lang="en-US" b="1" dirty="0" err="1"/>
              <a:t>usted</a:t>
            </a:r>
            <a:r>
              <a:rPr lang="en-US" b="1" dirty="0"/>
              <a:t> .</a:t>
            </a:r>
            <a:endParaRPr lang="en-US" dirty="0" smtClean="0">
              <a:effectLst/>
            </a:endParaRPr>
          </a:p>
          <a:p>
            <a:pPr lvl="0"/>
            <a:r>
              <a:rPr lang="en-US" b="1" dirty="0" err="1"/>
              <a:t>Después</a:t>
            </a:r>
            <a:r>
              <a:rPr lang="en-US" b="1" dirty="0"/>
              <a:t> </a:t>
            </a:r>
            <a:r>
              <a:rPr lang="en-US" b="1" dirty="0" err="1"/>
              <a:t>usted</a:t>
            </a:r>
            <a:r>
              <a:rPr lang="en-US" b="1" dirty="0"/>
              <a:t> </a:t>
            </a:r>
            <a:r>
              <a:rPr lang="en-US" b="1" dirty="0" err="1"/>
              <a:t>completará</a:t>
            </a:r>
            <a:r>
              <a:rPr lang="en-US" b="1" dirty="0"/>
              <a:t> la </a:t>
            </a:r>
            <a:r>
              <a:rPr lang="en-US" b="1" dirty="0" err="1"/>
              <a:t>educación</a:t>
            </a:r>
            <a:r>
              <a:rPr lang="en-US" b="1" dirty="0"/>
              <a:t> y </a:t>
            </a:r>
            <a:r>
              <a:rPr lang="en-US" b="1" dirty="0" err="1"/>
              <a:t>decidirá</a:t>
            </a:r>
            <a:r>
              <a:rPr lang="en-US" b="1" dirty="0"/>
              <a:t> </a:t>
            </a:r>
            <a:r>
              <a:rPr lang="en-US" b="1" dirty="0" err="1"/>
              <a:t>que</a:t>
            </a:r>
            <a:r>
              <a:rPr lang="en-US" b="1" dirty="0"/>
              <a:t> </a:t>
            </a:r>
            <a:r>
              <a:rPr lang="en-US" b="1" dirty="0" err="1"/>
              <a:t>hacer</a:t>
            </a:r>
            <a:r>
              <a:rPr lang="en-US" b="1" dirty="0"/>
              <a:t> a </a:t>
            </a:r>
            <a:r>
              <a:rPr lang="en-US" b="1" dirty="0" err="1"/>
              <a:t>continuación</a:t>
            </a:r>
            <a:r>
              <a:rPr lang="en-US" b="1" dirty="0"/>
              <a:t>.</a:t>
            </a:r>
            <a:endParaRPr lang="en-US" dirty="0" smtClean="0">
              <a:effectLst/>
            </a:endParaRPr>
          </a:p>
          <a:p>
            <a:endParaRPr lang="en-US" dirty="0"/>
          </a:p>
        </p:txBody>
      </p:sp>
    </p:spTree>
    <p:extLst>
      <p:ext uri="{BB962C8B-B14F-4D97-AF65-F5344CB8AC3E}">
        <p14:creationId xmlns:p14="http://schemas.microsoft.com/office/powerpoint/2010/main" val="37198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b="1" dirty="0"/>
              <a:t>Video Segment </a:t>
            </a:r>
            <a:r>
              <a:rPr lang="en-US" b="1" dirty="0" smtClean="0"/>
              <a:t>4:  help </a:t>
            </a:r>
            <a:r>
              <a:rPr lang="en-US" b="1" dirty="0"/>
              <a:t>describe </a:t>
            </a:r>
            <a:r>
              <a:rPr lang="en-US" b="1" dirty="0" smtClean="0"/>
              <a:t>a FIT</a:t>
            </a:r>
            <a:endParaRPr lang="en-US" dirty="0"/>
          </a:p>
        </p:txBody>
      </p:sp>
      <p:sp>
        <p:nvSpPr>
          <p:cNvPr id="6" name="Content Placeholder 5"/>
          <p:cNvSpPr>
            <a:spLocks noGrp="1"/>
          </p:cNvSpPr>
          <p:nvPr>
            <p:ph sz="quarter" idx="13"/>
          </p:nvPr>
        </p:nvSpPr>
        <p:spPr/>
        <p:txBody>
          <a:bodyPr/>
          <a:lstStyle/>
          <a:p>
            <a:r>
              <a:rPr lang="en-US" b="1" dirty="0"/>
              <a:t>In the following video you will learn more about the fecal immunochemical test, also known as the FIT test  </a:t>
            </a:r>
            <a:endParaRPr lang="en-US" dirty="0"/>
          </a:p>
          <a:p>
            <a:endParaRPr lang="en-US" dirty="0"/>
          </a:p>
        </p:txBody>
      </p:sp>
      <p:sp>
        <p:nvSpPr>
          <p:cNvPr id="7" name="Content Placeholder 6"/>
          <p:cNvSpPr>
            <a:spLocks noGrp="1"/>
          </p:cNvSpPr>
          <p:nvPr>
            <p:ph sz="quarter" idx="14"/>
          </p:nvPr>
        </p:nvSpPr>
        <p:spPr/>
        <p:txBody>
          <a:bodyPr/>
          <a:lstStyle/>
          <a:p>
            <a:r>
              <a:rPr lang="en-US" b="1" dirty="0"/>
              <a:t>En el </a:t>
            </a:r>
            <a:r>
              <a:rPr lang="en-US" b="1" dirty="0" err="1"/>
              <a:t>siguiente</a:t>
            </a:r>
            <a:r>
              <a:rPr lang="en-US" b="1" dirty="0"/>
              <a:t> video </a:t>
            </a:r>
            <a:r>
              <a:rPr lang="en-US" b="1" dirty="0" err="1"/>
              <a:t>usted</a:t>
            </a:r>
            <a:r>
              <a:rPr lang="en-US" b="1" dirty="0"/>
              <a:t> </a:t>
            </a:r>
            <a:r>
              <a:rPr lang="en-US" b="1" dirty="0" err="1"/>
              <a:t>aprenderá</a:t>
            </a:r>
            <a:r>
              <a:rPr lang="en-US" b="1" dirty="0"/>
              <a:t> mas </a:t>
            </a:r>
            <a:r>
              <a:rPr lang="en-US" b="1" dirty="0" err="1"/>
              <a:t>sobre</a:t>
            </a:r>
            <a:r>
              <a:rPr lang="en-US" b="1" dirty="0"/>
              <a:t> la </a:t>
            </a:r>
            <a:r>
              <a:rPr lang="en-US" b="1" dirty="0" err="1"/>
              <a:t>prueba</a:t>
            </a:r>
            <a:r>
              <a:rPr lang="en-US" b="1" dirty="0"/>
              <a:t> de </a:t>
            </a:r>
            <a:r>
              <a:rPr lang="en-US" b="1" dirty="0" err="1"/>
              <a:t>sangre</a:t>
            </a:r>
            <a:r>
              <a:rPr lang="en-US" b="1" dirty="0"/>
              <a:t> </a:t>
            </a:r>
            <a:r>
              <a:rPr lang="en-US" b="1" dirty="0" err="1"/>
              <a:t>oculta</a:t>
            </a:r>
            <a:r>
              <a:rPr lang="en-US" b="1" dirty="0"/>
              <a:t> en </a:t>
            </a:r>
            <a:r>
              <a:rPr lang="en-US" b="1" dirty="0" err="1"/>
              <a:t>las</a:t>
            </a:r>
            <a:r>
              <a:rPr lang="en-US" b="1" dirty="0"/>
              <a:t> </a:t>
            </a:r>
            <a:r>
              <a:rPr lang="en-US" b="1" dirty="0" err="1"/>
              <a:t>heces</a:t>
            </a:r>
            <a:r>
              <a:rPr lang="en-US" b="1" dirty="0"/>
              <a:t> </a:t>
            </a:r>
            <a:r>
              <a:rPr lang="en-US" b="1" dirty="0" err="1"/>
              <a:t>fecales</a:t>
            </a:r>
            <a:r>
              <a:rPr lang="en-US" b="1" dirty="0"/>
              <a:t> o </a:t>
            </a:r>
            <a:r>
              <a:rPr lang="en-US" b="1" dirty="0" err="1"/>
              <a:t>prueba</a:t>
            </a:r>
            <a:r>
              <a:rPr lang="en-US" b="1" dirty="0"/>
              <a:t> </a:t>
            </a:r>
            <a:r>
              <a:rPr lang="en-US" b="1" dirty="0" err="1"/>
              <a:t>inmunoquímica</a:t>
            </a:r>
            <a:r>
              <a:rPr lang="en-US" b="1" dirty="0"/>
              <a:t> fecal (FIT </a:t>
            </a:r>
            <a:r>
              <a:rPr lang="en-US" b="1" dirty="0" err="1"/>
              <a:t>por</a:t>
            </a:r>
            <a:r>
              <a:rPr lang="en-US" b="1" dirty="0"/>
              <a:t> </a:t>
            </a:r>
            <a:r>
              <a:rPr lang="en-US" b="1" dirty="0" err="1"/>
              <a:t>sus</a:t>
            </a:r>
            <a:r>
              <a:rPr lang="en-US" b="1" dirty="0"/>
              <a:t> </a:t>
            </a:r>
            <a:r>
              <a:rPr lang="en-US" b="1" dirty="0" err="1"/>
              <a:t>siglas</a:t>
            </a:r>
            <a:r>
              <a:rPr lang="en-US" b="1" dirty="0"/>
              <a:t> en </a:t>
            </a:r>
            <a:r>
              <a:rPr lang="en-US" b="1" dirty="0" err="1"/>
              <a:t>inglés</a:t>
            </a:r>
            <a:r>
              <a:rPr lang="en-US" b="1" dirty="0"/>
              <a:t>)</a:t>
            </a:r>
            <a:endParaRPr lang="en-US" dirty="0"/>
          </a:p>
          <a:p>
            <a:endParaRPr lang="en-US" dirty="0"/>
          </a:p>
        </p:txBody>
      </p:sp>
    </p:spTree>
    <p:extLst>
      <p:ext uri="{BB962C8B-B14F-4D97-AF65-F5344CB8AC3E}">
        <p14:creationId xmlns:p14="http://schemas.microsoft.com/office/powerpoint/2010/main" val="109001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r>
              <a:rPr lang="en-US" i="1" dirty="0"/>
              <a:t>(Show video </a:t>
            </a:r>
            <a:r>
              <a:rPr lang="en-US" i="1" dirty="0" smtClean="0"/>
              <a:t>segment </a:t>
            </a:r>
            <a:r>
              <a:rPr lang="en-US" dirty="0"/>
              <a:t>9:46 - 11:</a:t>
            </a:r>
            <a:r>
              <a:rPr lang="en-US" dirty="0" smtClean="0"/>
              <a:t>39</a:t>
            </a:r>
            <a:r>
              <a:rPr lang="en-US" i="1" dirty="0" smtClean="0"/>
              <a:t> </a:t>
            </a:r>
            <a:r>
              <a:rPr lang="en-US" i="1" dirty="0"/>
              <a:t>from the file “ACCION </a:t>
            </a:r>
            <a:r>
              <a:rPr lang="en-US" i="1" dirty="0" err="1"/>
              <a:t>Longform</a:t>
            </a:r>
            <a:r>
              <a:rPr lang="en-US" i="1" dirty="0"/>
              <a:t> ENG (HD).mp4”.  </a:t>
            </a:r>
            <a:r>
              <a:rPr lang="en-US" i="1" dirty="0" smtClean="0"/>
              <a:t>Use a 1 </a:t>
            </a:r>
            <a:r>
              <a:rPr lang="en-US" i="1" dirty="0"/>
              <a:t>second fade </a:t>
            </a:r>
            <a:r>
              <a:rPr lang="en-US" i="1" dirty="0" smtClean="0"/>
              <a:t>in at the beginning and </a:t>
            </a:r>
            <a:r>
              <a:rPr lang="en-US" i="1" dirty="0"/>
              <a:t>a 1 second fade out at the end. )</a:t>
            </a:r>
          </a:p>
          <a:p>
            <a:endParaRPr lang="en-US" dirty="0"/>
          </a:p>
        </p:txBody>
      </p:sp>
      <p:sp>
        <p:nvSpPr>
          <p:cNvPr id="4" name="Content Placeholder 3"/>
          <p:cNvSpPr>
            <a:spLocks noGrp="1"/>
          </p:cNvSpPr>
          <p:nvPr>
            <p:ph sz="quarter" idx="14"/>
          </p:nvPr>
        </p:nvSpPr>
        <p:spPr/>
        <p:txBody>
          <a:bodyPr/>
          <a:lstStyle/>
          <a:p>
            <a:r>
              <a:rPr lang="en-US" i="1" dirty="0"/>
              <a:t>(Show video segment </a:t>
            </a:r>
            <a:r>
              <a:rPr lang="en-US" dirty="0"/>
              <a:t>9:46 - 11:39</a:t>
            </a:r>
            <a:r>
              <a:rPr lang="en-US" i="1" dirty="0"/>
              <a:t> from the file “ACCION </a:t>
            </a:r>
            <a:r>
              <a:rPr lang="en-US" i="1" dirty="0" err="1"/>
              <a:t>Longform</a:t>
            </a:r>
            <a:r>
              <a:rPr lang="en-US" i="1" dirty="0"/>
              <a:t> </a:t>
            </a:r>
            <a:r>
              <a:rPr lang="en-US" i="1" dirty="0" smtClean="0"/>
              <a:t>SPN (</a:t>
            </a:r>
            <a:r>
              <a:rPr lang="en-US" i="1" dirty="0"/>
              <a:t>HD).mp4”.  Use a 1 second fade in at the beginning and a 1 second fade out at the end. </a:t>
            </a:r>
            <a:r>
              <a:rPr lang="en-US" i="1" dirty="0" smtClean="0"/>
              <a:t>)</a:t>
            </a:r>
          </a:p>
          <a:p>
            <a:pPr marL="68580" indent="0">
              <a:buNone/>
            </a:pPr>
            <a:endParaRPr lang="en-US" dirty="0"/>
          </a:p>
        </p:txBody>
      </p:sp>
    </p:spTree>
    <p:extLst>
      <p:ext uri="{BB962C8B-B14F-4D97-AF65-F5344CB8AC3E}">
        <p14:creationId xmlns:p14="http://schemas.microsoft.com/office/powerpoint/2010/main" val="270957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Describe Fecal Immunochemical  </a:t>
            </a:r>
            <a:r>
              <a:rPr lang="en-US" b="1" dirty="0" smtClean="0"/>
              <a:t>Test</a:t>
            </a:r>
            <a:endParaRPr lang="en-US" dirty="0"/>
          </a:p>
        </p:txBody>
      </p:sp>
      <p:sp>
        <p:nvSpPr>
          <p:cNvPr id="3" name="Content Placeholder 2"/>
          <p:cNvSpPr>
            <a:spLocks noGrp="1"/>
          </p:cNvSpPr>
          <p:nvPr>
            <p:ph sz="quarter" idx="13"/>
          </p:nvPr>
        </p:nvSpPr>
        <p:spPr/>
        <p:txBody>
          <a:bodyPr/>
          <a:lstStyle/>
          <a:p>
            <a:r>
              <a:rPr lang="en-US" b="1" dirty="0"/>
              <a:t>“This section provides more detailed information about the Fecal Immunochemical test. You can put your mouse over each area to get more information.” </a:t>
            </a:r>
            <a:endParaRPr lang="en-US" dirty="0"/>
          </a:p>
          <a:p>
            <a:endParaRPr lang="en-US" dirty="0"/>
          </a:p>
        </p:txBody>
      </p:sp>
      <p:sp>
        <p:nvSpPr>
          <p:cNvPr id="4" name="Content Placeholder 3"/>
          <p:cNvSpPr>
            <a:spLocks noGrp="1"/>
          </p:cNvSpPr>
          <p:nvPr>
            <p:ph sz="quarter" idx="14"/>
          </p:nvPr>
        </p:nvSpPr>
        <p:spPr/>
        <p:txBody>
          <a:bodyPr/>
          <a:lstStyle/>
          <a:p>
            <a:r>
              <a:rPr lang="es-ES" b="1" dirty="0"/>
              <a:t>"En esta sección se ofrece información más detallada acerca de la prueba </a:t>
            </a:r>
            <a:r>
              <a:rPr lang="es-ES" b="1" dirty="0" err="1"/>
              <a:t>inmunoquímica</a:t>
            </a:r>
            <a:r>
              <a:rPr lang="es-ES" b="1" dirty="0"/>
              <a:t> fecal. Usted puede poner el ratón de la computadora sobre cada zona para obtener más información. "</a:t>
            </a:r>
            <a:endParaRPr lang="en-US" dirty="0"/>
          </a:p>
          <a:p>
            <a:endParaRPr lang="en-US" dirty="0"/>
          </a:p>
        </p:txBody>
      </p:sp>
    </p:spTree>
    <p:extLst>
      <p:ext uri="{BB962C8B-B14F-4D97-AF65-F5344CB8AC3E}">
        <p14:creationId xmlns:p14="http://schemas.microsoft.com/office/powerpoint/2010/main" val="384305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Video Segment </a:t>
            </a:r>
            <a:r>
              <a:rPr lang="en-US" b="1" dirty="0" smtClean="0"/>
              <a:t>5:  </a:t>
            </a:r>
            <a:r>
              <a:rPr lang="en-US" b="1" dirty="0"/>
              <a:t>help describe </a:t>
            </a:r>
            <a:r>
              <a:rPr lang="en-US" b="1" dirty="0" smtClean="0"/>
              <a:t>a </a:t>
            </a:r>
            <a:r>
              <a:rPr lang="en-US" b="1" dirty="0" err="1" smtClean="0"/>
              <a:t>COloNOSCOPY</a:t>
            </a:r>
            <a:endParaRPr lang="en-US" dirty="0"/>
          </a:p>
        </p:txBody>
      </p:sp>
      <p:sp>
        <p:nvSpPr>
          <p:cNvPr id="3" name="Content Placeholder 2"/>
          <p:cNvSpPr>
            <a:spLocks noGrp="1"/>
          </p:cNvSpPr>
          <p:nvPr>
            <p:ph sz="quarter" idx="13"/>
          </p:nvPr>
        </p:nvSpPr>
        <p:spPr/>
        <p:txBody>
          <a:bodyPr/>
          <a:lstStyle/>
          <a:p>
            <a:r>
              <a:rPr lang="en-US" b="1" dirty="0"/>
              <a:t>In the following video you will learn more about </a:t>
            </a:r>
            <a:r>
              <a:rPr lang="en-US" b="1" dirty="0" smtClean="0"/>
              <a:t>colonoscopy.</a:t>
            </a:r>
            <a:endParaRPr lang="en-US" dirty="0"/>
          </a:p>
        </p:txBody>
      </p:sp>
      <p:sp>
        <p:nvSpPr>
          <p:cNvPr id="4" name="Content Placeholder 3"/>
          <p:cNvSpPr>
            <a:spLocks noGrp="1"/>
          </p:cNvSpPr>
          <p:nvPr>
            <p:ph sz="quarter" idx="14"/>
          </p:nvPr>
        </p:nvSpPr>
        <p:spPr/>
        <p:txBody>
          <a:bodyPr/>
          <a:lstStyle/>
          <a:p>
            <a:r>
              <a:rPr lang="en-US" b="1" dirty="0"/>
              <a:t>En el </a:t>
            </a:r>
            <a:r>
              <a:rPr lang="en-US" b="1" dirty="0" err="1"/>
              <a:t>siguiente</a:t>
            </a:r>
            <a:r>
              <a:rPr lang="en-US" b="1" dirty="0"/>
              <a:t> video </a:t>
            </a:r>
            <a:r>
              <a:rPr lang="en-US" b="1" dirty="0" err="1"/>
              <a:t>usted</a:t>
            </a:r>
            <a:r>
              <a:rPr lang="en-US" b="1" dirty="0"/>
              <a:t> </a:t>
            </a:r>
            <a:r>
              <a:rPr lang="en-US" b="1" dirty="0" err="1"/>
              <a:t>aprenderá</a:t>
            </a:r>
            <a:r>
              <a:rPr lang="en-US" b="1" dirty="0"/>
              <a:t> </a:t>
            </a:r>
            <a:r>
              <a:rPr lang="en-US" b="1" dirty="0" err="1"/>
              <a:t>más</a:t>
            </a:r>
            <a:r>
              <a:rPr lang="en-US" b="1" dirty="0"/>
              <a:t> </a:t>
            </a:r>
            <a:r>
              <a:rPr lang="en-US" b="1" dirty="0" err="1"/>
              <a:t>sobre</a:t>
            </a:r>
            <a:r>
              <a:rPr lang="en-US" b="1" dirty="0"/>
              <a:t> </a:t>
            </a:r>
            <a:r>
              <a:rPr lang="en-US" b="1" dirty="0" smtClean="0"/>
              <a:t>…</a:t>
            </a:r>
            <a:endParaRPr lang="en-US" dirty="0"/>
          </a:p>
        </p:txBody>
      </p:sp>
    </p:spTree>
    <p:extLst>
      <p:ext uri="{BB962C8B-B14F-4D97-AF65-F5344CB8AC3E}">
        <p14:creationId xmlns:p14="http://schemas.microsoft.com/office/powerpoint/2010/main" val="3552516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a:t>Show the video Alex saved at </a:t>
            </a:r>
            <a:r>
              <a:rPr lang="en-US" dirty="0">
                <a:hlinkClick r:id="rId2"/>
              </a:rPr>
              <a:t>https://ctsit-forge.ctsi.ufl.edu/projects/ccda-colorectal-cancer-decision-aids/repository/ccdaa_media/revisions/master/raw/english/ccdaa_english_5.mov</a:t>
            </a:r>
            <a:endParaRPr lang="en-US" dirty="0"/>
          </a:p>
          <a:p>
            <a:endParaRPr lang="en-US" dirty="0"/>
          </a:p>
        </p:txBody>
      </p:sp>
      <p:sp>
        <p:nvSpPr>
          <p:cNvPr id="4" name="Content Placeholder 3"/>
          <p:cNvSpPr>
            <a:spLocks noGrp="1"/>
          </p:cNvSpPr>
          <p:nvPr>
            <p:ph sz="quarter" idx="14"/>
          </p:nvPr>
        </p:nvSpPr>
        <p:spPr/>
        <p:txBody>
          <a:bodyPr/>
          <a:lstStyle/>
          <a:p>
            <a:r>
              <a:rPr lang="en-US" dirty="0"/>
              <a:t>Show the Video Alex saved at </a:t>
            </a:r>
            <a:r>
              <a:rPr lang="en-US" dirty="0">
                <a:hlinkClick r:id="rId3"/>
              </a:rPr>
              <a:t>https://ctsit-forge.ctsi.ufl.edu/projects/ccda-colorectal-cancer-decision-aids/repository/ccdaa_media/revisions/master/raw/spanish/ccdaa_spanish_5.mov</a:t>
            </a:r>
            <a:endParaRPr lang="en-US" dirty="0"/>
          </a:p>
          <a:p>
            <a:pPr marL="68580" indent="0">
              <a:buNone/>
            </a:pPr>
            <a:endParaRPr lang="en-US" dirty="0"/>
          </a:p>
        </p:txBody>
      </p:sp>
    </p:spTree>
    <p:extLst>
      <p:ext uri="{BB962C8B-B14F-4D97-AF65-F5344CB8AC3E}">
        <p14:creationId xmlns:p14="http://schemas.microsoft.com/office/powerpoint/2010/main" val="3683862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Describe </a:t>
            </a:r>
            <a:r>
              <a:rPr lang="en-US" b="1" dirty="0" smtClean="0"/>
              <a:t>Colonoscopy</a:t>
            </a:r>
            <a:endParaRPr lang="en-US" dirty="0"/>
          </a:p>
        </p:txBody>
      </p:sp>
      <p:sp>
        <p:nvSpPr>
          <p:cNvPr id="3" name="Content Placeholder 2"/>
          <p:cNvSpPr>
            <a:spLocks noGrp="1"/>
          </p:cNvSpPr>
          <p:nvPr>
            <p:ph sz="quarter" idx="13"/>
          </p:nvPr>
        </p:nvSpPr>
        <p:spPr/>
        <p:txBody>
          <a:bodyPr/>
          <a:lstStyle/>
          <a:p>
            <a:r>
              <a:rPr lang="en-US" b="1" dirty="0"/>
              <a:t>“In this section you can get more detailed information about the colonoscopy click on the mouse to get more information about the test</a:t>
            </a:r>
            <a:r>
              <a:rPr lang="en-US" b="1" dirty="0" smtClean="0"/>
              <a:t>.”</a:t>
            </a:r>
            <a:endParaRPr lang="en-US" dirty="0"/>
          </a:p>
          <a:p>
            <a:endParaRPr lang="en-US" dirty="0"/>
          </a:p>
        </p:txBody>
      </p:sp>
      <p:sp>
        <p:nvSpPr>
          <p:cNvPr id="4" name="Content Placeholder 3"/>
          <p:cNvSpPr>
            <a:spLocks noGrp="1"/>
          </p:cNvSpPr>
          <p:nvPr>
            <p:ph sz="quarter" idx="14"/>
          </p:nvPr>
        </p:nvSpPr>
        <p:spPr/>
        <p:txBody>
          <a:bodyPr/>
          <a:lstStyle/>
          <a:p>
            <a:r>
              <a:rPr lang="es-ES" b="1" dirty="0"/>
              <a:t>"En esta sección se ofrece información más detallada acerca de la prueba de colonoscopía. Usted puede poner el ratón de la computadora sobre cada zona para obtener más información. "</a:t>
            </a:r>
            <a:endParaRPr lang="en-US" dirty="0"/>
          </a:p>
          <a:p>
            <a:pPr marL="0" indent="0">
              <a:buNone/>
            </a:pPr>
            <a:endParaRPr lang="en-US" dirty="0"/>
          </a:p>
        </p:txBody>
      </p:sp>
    </p:spTree>
    <p:extLst>
      <p:ext uri="{BB962C8B-B14F-4D97-AF65-F5344CB8AC3E}">
        <p14:creationId xmlns:p14="http://schemas.microsoft.com/office/powerpoint/2010/main" val="6144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772400" cy="1356454"/>
          </a:xfrm>
        </p:spPr>
        <p:txBody>
          <a:bodyPr>
            <a:normAutofit/>
          </a:bodyPr>
          <a:lstStyle/>
          <a:p>
            <a:pPr algn="ctr"/>
            <a:r>
              <a:rPr lang="en-US" sz="3000" b="1" dirty="0"/>
              <a:t>Video Segment </a:t>
            </a:r>
            <a:r>
              <a:rPr lang="en-US" sz="3000" b="1" dirty="0" smtClean="0"/>
              <a:t>6: help </a:t>
            </a:r>
            <a:r>
              <a:rPr lang="en-US" sz="3000" b="1" dirty="0"/>
              <a:t>describe Flexible </a:t>
            </a:r>
            <a:r>
              <a:rPr lang="en-US" sz="3000" b="1" dirty="0" err="1" smtClean="0"/>
              <a:t>Sigmoidoscopy</a:t>
            </a:r>
            <a:endParaRPr lang="en-US" sz="3000" dirty="0"/>
          </a:p>
        </p:txBody>
      </p:sp>
      <p:sp>
        <p:nvSpPr>
          <p:cNvPr id="3" name="Content Placeholder 2"/>
          <p:cNvSpPr>
            <a:spLocks noGrp="1"/>
          </p:cNvSpPr>
          <p:nvPr>
            <p:ph sz="quarter" idx="13"/>
          </p:nvPr>
        </p:nvSpPr>
        <p:spPr>
          <a:xfrm>
            <a:off x="685800" y="1927654"/>
            <a:ext cx="3657600" cy="3485594"/>
          </a:xfrm>
        </p:spPr>
        <p:txBody>
          <a:bodyPr/>
          <a:lstStyle/>
          <a:p>
            <a:r>
              <a:rPr lang="en-US" b="1" dirty="0"/>
              <a:t>“In the following video you will learn more about the flexible </a:t>
            </a:r>
            <a:r>
              <a:rPr lang="en-US" b="1" dirty="0" err="1"/>
              <a:t>sigmoidoscopy</a:t>
            </a:r>
            <a:r>
              <a:rPr lang="en-US" b="1" dirty="0"/>
              <a:t>”</a:t>
            </a:r>
            <a:endParaRPr lang="en-US" dirty="0"/>
          </a:p>
          <a:p>
            <a:endParaRPr lang="en-US" dirty="0"/>
          </a:p>
        </p:txBody>
      </p:sp>
      <p:sp>
        <p:nvSpPr>
          <p:cNvPr id="4" name="Content Placeholder 3"/>
          <p:cNvSpPr>
            <a:spLocks noGrp="1"/>
          </p:cNvSpPr>
          <p:nvPr>
            <p:ph sz="quarter" idx="14"/>
          </p:nvPr>
        </p:nvSpPr>
        <p:spPr>
          <a:xfrm>
            <a:off x="4800600" y="1927654"/>
            <a:ext cx="3657600" cy="3485594"/>
          </a:xfrm>
        </p:spPr>
        <p:txBody>
          <a:bodyPr/>
          <a:lstStyle/>
          <a:p>
            <a:r>
              <a:rPr lang="en-US" b="1" dirty="0"/>
              <a:t>“En el </a:t>
            </a:r>
            <a:r>
              <a:rPr lang="en-US" b="1" dirty="0" err="1"/>
              <a:t>siguiente</a:t>
            </a:r>
            <a:r>
              <a:rPr lang="en-US" b="1" dirty="0"/>
              <a:t> video </a:t>
            </a:r>
            <a:r>
              <a:rPr lang="en-US" b="1" dirty="0" err="1"/>
              <a:t>usted</a:t>
            </a:r>
            <a:r>
              <a:rPr lang="en-US" b="1" dirty="0"/>
              <a:t> </a:t>
            </a:r>
            <a:r>
              <a:rPr lang="en-US" b="1" dirty="0" err="1"/>
              <a:t>aprenderá</a:t>
            </a:r>
            <a:r>
              <a:rPr lang="en-US" b="1" dirty="0"/>
              <a:t> </a:t>
            </a:r>
            <a:r>
              <a:rPr lang="en-US" b="1" dirty="0" err="1"/>
              <a:t>más</a:t>
            </a:r>
            <a:r>
              <a:rPr lang="en-US" b="1" dirty="0"/>
              <a:t> </a:t>
            </a:r>
            <a:r>
              <a:rPr lang="en-US" b="1" dirty="0" err="1"/>
              <a:t>sobre</a:t>
            </a:r>
            <a:r>
              <a:rPr lang="en-US" b="1" dirty="0"/>
              <a:t> la </a:t>
            </a:r>
            <a:r>
              <a:rPr lang="en-US" b="1" dirty="0" err="1"/>
              <a:t>prueba</a:t>
            </a:r>
            <a:r>
              <a:rPr lang="en-US" b="1" dirty="0"/>
              <a:t> de </a:t>
            </a:r>
            <a:r>
              <a:rPr lang="en-US" b="1" dirty="0" err="1"/>
              <a:t>sigmoidoscopía</a:t>
            </a:r>
            <a:r>
              <a:rPr lang="en-US" b="1" dirty="0"/>
              <a:t> flexible” </a:t>
            </a:r>
            <a:endParaRPr lang="en-US" dirty="0"/>
          </a:p>
          <a:p>
            <a:endParaRPr lang="en-US" dirty="0"/>
          </a:p>
        </p:txBody>
      </p:sp>
    </p:spTree>
    <p:extLst>
      <p:ext uri="{BB962C8B-B14F-4D97-AF65-F5344CB8AC3E}">
        <p14:creationId xmlns:p14="http://schemas.microsoft.com/office/powerpoint/2010/main" val="208358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i="1" dirty="0"/>
              <a:t>(Show video segment </a:t>
            </a:r>
            <a:r>
              <a:rPr lang="en-US" dirty="0"/>
              <a:t>13:41 - 14:19 </a:t>
            </a:r>
            <a:r>
              <a:rPr lang="en-US" i="1" dirty="0" smtClean="0"/>
              <a:t>from </a:t>
            </a:r>
            <a:r>
              <a:rPr lang="en-US" i="1" dirty="0"/>
              <a:t>the file “ACCION </a:t>
            </a:r>
            <a:r>
              <a:rPr lang="en-US" i="1" dirty="0" err="1"/>
              <a:t>Longform</a:t>
            </a:r>
            <a:r>
              <a:rPr lang="en-US" i="1" dirty="0"/>
              <a:t> ENG (HD).mp4”.  Use a 1 second fade in at the beginning and a 1 second fade out at the end. )</a:t>
            </a:r>
          </a:p>
          <a:p>
            <a:endParaRPr lang="en-US" dirty="0"/>
          </a:p>
        </p:txBody>
      </p:sp>
      <p:sp>
        <p:nvSpPr>
          <p:cNvPr id="4" name="Content Placeholder 3"/>
          <p:cNvSpPr>
            <a:spLocks noGrp="1"/>
          </p:cNvSpPr>
          <p:nvPr>
            <p:ph sz="quarter" idx="14"/>
          </p:nvPr>
        </p:nvSpPr>
        <p:spPr/>
        <p:txBody>
          <a:bodyPr/>
          <a:lstStyle/>
          <a:p>
            <a:r>
              <a:rPr lang="en-US" i="1" dirty="0"/>
              <a:t>(Show video segment </a:t>
            </a:r>
            <a:r>
              <a:rPr lang="en-US" dirty="0"/>
              <a:t>13:41 - 14:19 </a:t>
            </a:r>
            <a:r>
              <a:rPr lang="en-US" i="1" dirty="0"/>
              <a:t>from the file “ACCION </a:t>
            </a:r>
            <a:r>
              <a:rPr lang="en-US" i="1" dirty="0" err="1"/>
              <a:t>Longform</a:t>
            </a:r>
            <a:r>
              <a:rPr lang="en-US" i="1" dirty="0"/>
              <a:t> </a:t>
            </a:r>
            <a:r>
              <a:rPr lang="en-US" i="1" dirty="0" smtClean="0"/>
              <a:t>SPN (</a:t>
            </a:r>
            <a:r>
              <a:rPr lang="en-US" i="1" dirty="0"/>
              <a:t>HD).mp4”.  Use a 1 second fade in at the beginning and a 1 second fade out at the end. )</a:t>
            </a:r>
          </a:p>
        </p:txBody>
      </p:sp>
    </p:spTree>
    <p:extLst>
      <p:ext uri="{BB962C8B-B14F-4D97-AF65-F5344CB8AC3E}">
        <p14:creationId xmlns:p14="http://schemas.microsoft.com/office/powerpoint/2010/main" val="1327477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Describe Flexible </a:t>
            </a:r>
            <a:r>
              <a:rPr lang="en-US" b="1" dirty="0" err="1" smtClean="0"/>
              <a:t>Sigmoidoscopy</a:t>
            </a:r>
            <a:endParaRPr lang="en-US" dirty="0"/>
          </a:p>
        </p:txBody>
      </p:sp>
      <p:sp>
        <p:nvSpPr>
          <p:cNvPr id="3" name="Content Placeholder 2"/>
          <p:cNvSpPr>
            <a:spLocks noGrp="1"/>
          </p:cNvSpPr>
          <p:nvPr>
            <p:ph sz="quarter" idx="13"/>
          </p:nvPr>
        </p:nvSpPr>
        <p:spPr/>
        <p:txBody>
          <a:bodyPr>
            <a:normAutofit/>
          </a:bodyPr>
          <a:lstStyle/>
          <a:p>
            <a:r>
              <a:rPr lang="en-US" dirty="0"/>
              <a:t>“</a:t>
            </a:r>
            <a:r>
              <a:rPr lang="en-US" b="1" dirty="0"/>
              <a:t>In this section you can get more information about the flexible </a:t>
            </a:r>
            <a:r>
              <a:rPr lang="en-US" b="1" dirty="0" err="1"/>
              <a:t>sigmoidoscopy</a:t>
            </a:r>
            <a:r>
              <a:rPr lang="en-US" b="1" dirty="0"/>
              <a:t>. Click on the mouse to get more information about the test”</a:t>
            </a:r>
            <a:r>
              <a:rPr lang="en-US" dirty="0"/>
              <a:t> </a:t>
            </a:r>
          </a:p>
          <a:p>
            <a:pPr marL="0" indent="0">
              <a:buNone/>
            </a:pPr>
            <a:endParaRPr lang="en-US" dirty="0"/>
          </a:p>
        </p:txBody>
      </p:sp>
      <p:sp>
        <p:nvSpPr>
          <p:cNvPr id="4" name="Content Placeholder 3"/>
          <p:cNvSpPr>
            <a:spLocks noGrp="1"/>
          </p:cNvSpPr>
          <p:nvPr>
            <p:ph sz="quarter" idx="14"/>
          </p:nvPr>
        </p:nvSpPr>
        <p:spPr/>
        <p:txBody>
          <a:bodyPr>
            <a:normAutofit/>
          </a:bodyPr>
          <a:lstStyle/>
          <a:p>
            <a:r>
              <a:rPr lang="es-ES" b="1" dirty="0"/>
              <a:t>"En esta sección se ofrece información más detallada acerca de la prueba de </a:t>
            </a:r>
            <a:r>
              <a:rPr lang="es-ES" b="1" dirty="0" err="1"/>
              <a:t>sigmoidoscopía</a:t>
            </a:r>
            <a:r>
              <a:rPr lang="es-ES" b="1" dirty="0"/>
              <a:t> flexible. Seleccione con el ratón de su computadora para obtener más información sobre esta prueba.”</a:t>
            </a:r>
            <a:endParaRPr lang="en-US" dirty="0"/>
          </a:p>
          <a:p>
            <a:endParaRPr lang="en-US" dirty="0"/>
          </a:p>
        </p:txBody>
      </p:sp>
    </p:spTree>
    <p:extLst>
      <p:ext uri="{BB962C8B-B14F-4D97-AF65-F5344CB8AC3E}">
        <p14:creationId xmlns:p14="http://schemas.microsoft.com/office/powerpoint/2010/main" val="2671522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t>Elicit Patient's Preferences on </a:t>
            </a:r>
            <a:r>
              <a:rPr lang="en-US" sz="4000" b="1" dirty="0" smtClean="0"/>
              <a:t>Attributes</a:t>
            </a:r>
            <a:endParaRPr lang="en-US" dirty="0"/>
          </a:p>
        </p:txBody>
      </p:sp>
      <p:sp>
        <p:nvSpPr>
          <p:cNvPr id="3" name="Content Placeholder 2"/>
          <p:cNvSpPr>
            <a:spLocks noGrp="1"/>
          </p:cNvSpPr>
          <p:nvPr>
            <p:ph sz="quarter" idx="13"/>
          </p:nvPr>
        </p:nvSpPr>
        <p:spPr/>
        <p:txBody>
          <a:bodyPr>
            <a:normAutofit/>
          </a:bodyPr>
          <a:lstStyle/>
          <a:p>
            <a:r>
              <a:rPr lang="en-US" b="1" dirty="0"/>
              <a:t>“In this section you are going to consider a series of options  that will help you decide which test is right for you for colorectal cancer screening”</a:t>
            </a:r>
            <a:endParaRPr lang="en-US" dirty="0"/>
          </a:p>
          <a:p>
            <a:r>
              <a:rPr lang="en-US" b="1" dirty="0"/>
              <a:t>Please look at the table and score each attribute of each screening test between 1 and 10, 1 being least preferable and 10 being most preferable. </a:t>
            </a:r>
            <a:endParaRPr lang="en-US" dirty="0"/>
          </a:p>
          <a:p>
            <a:endParaRPr lang="en-US" dirty="0"/>
          </a:p>
        </p:txBody>
      </p:sp>
      <p:sp>
        <p:nvSpPr>
          <p:cNvPr id="4" name="Content Placeholder 3"/>
          <p:cNvSpPr>
            <a:spLocks noGrp="1"/>
          </p:cNvSpPr>
          <p:nvPr>
            <p:ph sz="quarter" idx="14"/>
          </p:nvPr>
        </p:nvSpPr>
        <p:spPr/>
        <p:txBody>
          <a:bodyPr>
            <a:normAutofit fontScale="92500" lnSpcReduction="10000"/>
          </a:bodyPr>
          <a:lstStyle/>
          <a:p>
            <a:r>
              <a:rPr lang="en-US" b="1" dirty="0"/>
              <a:t>“En </a:t>
            </a:r>
            <a:r>
              <a:rPr lang="en-US" b="1" dirty="0" err="1"/>
              <a:t>esta</a:t>
            </a:r>
            <a:r>
              <a:rPr lang="en-US" b="1" dirty="0"/>
              <a:t> </a:t>
            </a:r>
            <a:r>
              <a:rPr lang="en-US" b="1" dirty="0" err="1"/>
              <a:t>sección</a:t>
            </a:r>
            <a:r>
              <a:rPr lang="en-US" b="1" dirty="0"/>
              <a:t> </a:t>
            </a:r>
            <a:r>
              <a:rPr lang="en-US" b="1" dirty="0" err="1"/>
              <a:t>usted</a:t>
            </a:r>
            <a:r>
              <a:rPr lang="en-US" b="1" dirty="0"/>
              <a:t> </a:t>
            </a:r>
            <a:r>
              <a:rPr lang="en-US" b="1" dirty="0" err="1"/>
              <a:t>considerará</a:t>
            </a:r>
            <a:r>
              <a:rPr lang="en-US" b="1" dirty="0"/>
              <a:t> </a:t>
            </a:r>
            <a:r>
              <a:rPr lang="en-US" b="1" dirty="0" err="1"/>
              <a:t>una</a:t>
            </a:r>
            <a:r>
              <a:rPr lang="en-US" b="1" dirty="0"/>
              <a:t> </a:t>
            </a:r>
            <a:r>
              <a:rPr lang="en-US" b="1" dirty="0" err="1"/>
              <a:t>serie</a:t>
            </a:r>
            <a:r>
              <a:rPr lang="en-US" b="1" dirty="0"/>
              <a:t> de </a:t>
            </a:r>
            <a:r>
              <a:rPr lang="en-US" b="1" dirty="0" err="1"/>
              <a:t>opciones</a:t>
            </a:r>
            <a:r>
              <a:rPr lang="en-US" b="1" dirty="0"/>
              <a:t> </a:t>
            </a:r>
            <a:r>
              <a:rPr lang="en-US" b="1" dirty="0" err="1"/>
              <a:t>que</a:t>
            </a:r>
            <a:r>
              <a:rPr lang="en-US" b="1" dirty="0"/>
              <a:t> le </a:t>
            </a:r>
            <a:r>
              <a:rPr lang="en-US" b="1" dirty="0" err="1"/>
              <a:t>ayudarán</a:t>
            </a:r>
            <a:r>
              <a:rPr lang="en-US" b="1" dirty="0"/>
              <a:t> a </a:t>
            </a:r>
            <a:r>
              <a:rPr lang="en-US" b="1" dirty="0" err="1"/>
              <a:t>decidir</a:t>
            </a:r>
            <a:r>
              <a:rPr lang="en-US" b="1" dirty="0"/>
              <a:t> </a:t>
            </a:r>
            <a:r>
              <a:rPr lang="en-US" b="1" dirty="0" err="1"/>
              <a:t>que</a:t>
            </a:r>
            <a:r>
              <a:rPr lang="en-US" b="1" dirty="0"/>
              <a:t>  </a:t>
            </a:r>
            <a:r>
              <a:rPr lang="en-US" b="1" dirty="0" err="1"/>
              <a:t>prueba</a:t>
            </a:r>
            <a:r>
              <a:rPr lang="en-US" b="1" dirty="0"/>
              <a:t> </a:t>
            </a:r>
            <a:r>
              <a:rPr lang="en-US" b="1" dirty="0" err="1"/>
              <a:t>es</a:t>
            </a:r>
            <a:r>
              <a:rPr lang="en-US" b="1" dirty="0"/>
              <a:t>  </a:t>
            </a:r>
            <a:r>
              <a:rPr lang="en-US" b="1" dirty="0" err="1"/>
              <a:t>más</a:t>
            </a:r>
            <a:r>
              <a:rPr lang="en-US" b="1" dirty="0"/>
              <a:t> </a:t>
            </a:r>
            <a:r>
              <a:rPr lang="en-US" b="1" dirty="0" err="1"/>
              <a:t>adecuada</a:t>
            </a:r>
            <a:r>
              <a:rPr lang="en-US" b="1" dirty="0"/>
              <a:t> </a:t>
            </a:r>
            <a:r>
              <a:rPr lang="en-US" b="1" dirty="0" err="1"/>
              <a:t>para</a:t>
            </a:r>
            <a:r>
              <a:rPr lang="en-US" b="1" dirty="0"/>
              <a:t> </a:t>
            </a:r>
            <a:r>
              <a:rPr lang="en-US" b="1" dirty="0" err="1"/>
              <a:t>usted</a:t>
            </a:r>
            <a:r>
              <a:rPr lang="en-US" b="1" dirty="0"/>
              <a:t> </a:t>
            </a:r>
            <a:r>
              <a:rPr lang="en-US" b="1" dirty="0" err="1"/>
              <a:t>para</a:t>
            </a:r>
            <a:r>
              <a:rPr lang="en-US" b="1" dirty="0"/>
              <a:t> la </a:t>
            </a:r>
            <a:r>
              <a:rPr lang="en-US" b="1" dirty="0" err="1"/>
              <a:t>detección</a:t>
            </a:r>
            <a:r>
              <a:rPr lang="en-US" b="1" dirty="0"/>
              <a:t> del </a:t>
            </a:r>
            <a:r>
              <a:rPr lang="en-US" b="1" dirty="0" err="1"/>
              <a:t>cáncer</a:t>
            </a:r>
            <a:r>
              <a:rPr lang="en-US" b="1" dirty="0"/>
              <a:t> de colon y recto "</a:t>
            </a:r>
            <a:endParaRPr lang="en-US" dirty="0"/>
          </a:p>
          <a:p>
            <a:r>
              <a:rPr lang="es-ES" b="1" dirty="0"/>
              <a:t>Por favor revise la tabla y califique cada atributo de cada prueba de detección entre 1 y 10, siendo 1 el peor o menos preferible y 10 el mejor o más preferible. </a:t>
            </a:r>
            <a:endParaRPr lang="en-US" dirty="0"/>
          </a:p>
          <a:p>
            <a:endParaRPr lang="en-US" dirty="0"/>
          </a:p>
        </p:txBody>
      </p:sp>
    </p:spTree>
    <p:extLst>
      <p:ext uri="{BB962C8B-B14F-4D97-AF65-F5344CB8AC3E}">
        <p14:creationId xmlns:p14="http://schemas.microsoft.com/office/powerpoint/2010/main" val="190190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Eligibility Screening </a:t>
            </a:r>
            <a:r>
              <a:rPr lang="en-US" b="1" dirty="0" smtClean="0"/>
              <a:t>History</a:t>
            </a:r>
            <a:endParaRPr lang="en-US" dirty="0"/>
          </a:p>
        </p:txBody>
      </p:sp>
      <p:sp>
        <p:nvSpPr>
          <p:cNvPr id="5" name="Content Placeholder 4"/>
          <p:cNvSpPr>
            <a:spLocks noGrp="1"/>
          </p:cNvSpPr>
          <p:nvPr>
            <p:ph sz="quarter" idx="13"/>
          </p:nvPr>
        </p:nvSpPr>
        <p:spPr/>
        <p:txBody>
          <a:bodyPr/>
          <a:lstStyle/>
          <a:p>
            <a:r>
              <a:rPr lang="en-US" b="1" dirty="0"/>
              <a:t>The following set of questions will help us to see if you need to get tested for colorectal cancer</a:t>
            </a:r>
            <a:endParaRPr lang="en-US" dirty="0"/>
          </a:p>
        </p:txBody>
      </p:sp>
      <p:sp>
        <p:nvSpPr>
          <p:cNvPr id="6" name="Content Placeholder 5"/>
          <p:cNvSpPr>
            <a:spLocks noGrp="1"/>
          </p:cNvSpPr>
          <p:nvPr>
            <p:ph sz="quarter" idx="14"/>
          </p:nvPr>
        </p:nvSpPr>
        <p:spPr/>
        <p:txBody>
          <a:bodyPr/>
          <a:lstStyle/>
          <a:p>
            <a:r>
              <a:rPr lang="es-ES" b="1" dirty="0"/>
              <a:t>Las siguientes preguntas nos ayudarán a determinar si usted necesita hacerse la prueba para el cáncer de colon y recto. </a:t>
            </a:r>
            <a:endParaRPr lang="en-US" dirty="0"/>
          </a:p>
          <a:p>
            <a:endParaRPr lang="en-US" dirty="0"/>
          </a:p>
        </p:txBody>
      </p:sp>
    </p:spTree>
    <p:extLst>
      <p:ext uri="{BB962C8B-B14F-4D97-AF65-F5344CB8AC3E}">
        <p14:creationId xmlns:p14="http://schemas.microsoft.com/office/powerpoint/2010/main" val="3719836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i="1" dirty="0"/>
          </a:p>
        </p:txBody>
      </p:sp>
      <p:sp>
        <p:nvSpPr>
          <p:cNvPr id="3" name="Content Placeholder 2"/>
          <p:cNvSpPr>
            <a:spLocks noGrp="1"/>
          </p:cNvSpPr>
          <p:nvPr>
            <p:ph sz="quarter" idx="13"/>
          </p:nvPr>
        </p:nvSpPr>
        <p:spPr/>
        <p:txBody>
          <a:bodyPr/>
          <a:lstStyle/>
          <a:p>
            <a:r>
              <a:rPr lang="en-US" i="1" dirty="0" smtClean="0"/>
              <a:t>(The following slides are based on </a:t>
            </a:r>
            <a:r>
              <a:rPr lang="en-US" i="1" dirty="0"/>
              <a:t>the document “Decision Aid Test </a:t>
            </a:r>
            <a:r>
              <a:rPr lang="en-US" i="1" dirty="0" err="1"/>
              <a:t>Characterisitcs</a:t>
            </a:r>
            <a:r>
              <a:rPr lang="en-US" i="1" dirty="0"/>
              <a:t> [English] </a:t>
            </a:r>
            <a:r>
              <a:rPr lang="en-US" i="1" dirty="0" smtClean="0"/>
              <a:t>5.18.15.docx” which can be found in Drop Box)</a:t>
            </a:r>
            <a:endParaRPr lang="en-US" i="1" dirty="0"/>
          </a:p>
        </p:txBody>
      </p:sp>
      <p:sp>
        <p:nvSpPr>
          <p:cNvPr id="4" name="Content Placeholder 3"/>
          <p:cNvSpPr>
            <a:spLocks noGrp="1"/>
          </p:cNvSpPr>
          <p:nvPr>
            <p:ph sz="quarter" idx="14"/>
          </p:nvPr>
        </p:nvSpPr>
        <p:spPr/>
        <p:txBody>
          <a:bodyPr/>
          <a:lstStyle/>
          <a:p>
            <a:r>
              <a:rPr lang="en-US" i="1" dirty="0" smtClean="0"/>
              <a:t>(Spanish slides are not included at this time, but if they were, the would be based </a:t>
            </a:r>
            <a:r>
              <a:rPr lang="en-US" i="1" dirty="0"/>
              <a:t>on the document “Decision Aid Test </a:t>
            </a:r>
            <a:r>
              <a:rPr lang="en-US" i="1" dirty="0" err="1"/>
              <a:t>Characterisitcs</a:t>
            </a:r>
            <a:r>
              <a:rPr lang="en-US" i="1" dirty="0"/>
              <a:t> </a:t>
            </a:r>
            <a:r>
              <a:rPr lang="en-US" i="1" dirty="0" smtClean="0"/>
              <a:t>[Spanish] </a:t>
            </a:r>
            <a:r>
              <a:rPr lang="en-US" i="1" dirty="0"/>
              <a:t>5.18.15.docx” which can be found in Drop </a:t>
            </a:r>
            <a:r>
              <a:rPr lang="en-US" i="1" dirty="0" smtClean="0"/>
              <a:t>Box. )</a:t>
            </a:r>
            <a:endParaRPr lang="en-US" i="1" dirty="0"/>
          </a:p>
          <a:p>
            <a:endParaRPr lang="en-US" dirty="0"/>
          </a:p>
        </p:txBody>
      </p:sp>
    </p:spTree>
    <p:extLst>
      <p:ext uri="{BB962C8B-B14F-4D97-AF65-F5344CB8AC3E}">
        <p14:creationId xmlns:p14="http://schemas.microsoft.com/office/powerpoint/2010/main" val="174347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Test Characteristics</a:t>
            </a:r>
            <a:endParaRPr lang="en-US" dirty="0"/>
          </a:p>
        </p:txBody>
      </p:sp>
      <p:sp>
        <p:nvSpPr>
          <p:cNvPr id="6" name="Content Placeholder 5"/>
          <p:cNvSpPr>
            <a:spLocks noGrp="1"/>
          </p:cNvSpPr>
          <p:nvPr>
            <p:ph sz="quarter" idx="13"/>
          </p:nvPr>
        </p:nvSpPr>
        <p:spPr>
          <a:xfrm>
            <a:off x="685799" y="1536192"/>
            <a:ext cx="8012053" cy="1437684"/>
          </a:xfrm>
        </p:spPr>
        <p:txBody>
          <a:bodyPr/>
          <a:lstStyle/>
          <a:p>
            <a:r>
              <a:rPr lang="en-US" b="1" dirty="0"/>
              <a:t>Test Description: </a:t>
            </a:r>
            <a:r>
              <a:rPr lang="en-US" dirty="0"/>
              <a:t>This test checks if your bowel movement contains blood. It is done at home using a test kit with 3 cards. You smear a sample of your bowel movement onto a card. This is done for 3 different bowel movements. The three cards are then returned to the lab.</a:t>
            </a:r>
          </a:p>
          <a:p>
            <a:endParaRPr lang="en-US" dirty="0"/>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1621911261"/>
              </p:ext>
            </p:extLst>
          </p:nvPr>
        </p:nvGraphicFramePr>
        <p:xfrm>
          <a:off x="685800" y="3101989"/>
          <a:ext cx="7772400" cy="2101151"/>
        </p:xfrm>
        <a:graphic>
          <a:graphicData uri="http://schemas.openxmlformats.org/drawingml/2006/table">
            <a:tbl>
              <a:tblPr firstRow="1" bandRow="1">
                <a:tableStyleId>{5C22544A-7EE6-4342-B048-85BDC9FD1C3A}</a:tableStyleId>
              </a:tblPr>
              <a:tblGrid>
                <a:gridCol w="3886200"/>
                <a:gridCol w="3886200"/>
              </a:tblGrid>
              <a:tr h="1285055">
                <a:tc>
                  <a:txBody>
                    <a:bodyPr/>
                    <a:lstStyle/>
                    <a:p>
                      <a:r>
                        <a:rPr lang="en-US" sz="1800" dirty="0" smtClean="0">
                          <a:solidFill>
                            <a:schemeClr val="bg1"/>
                          </a:solidFill>
                          <a:latin typeface="Gill Sans"/>
                          <a:cs typeface="Gill Sans"/>
                        </a:rPr>
                        <a:t>Accuracy: </a:t>
                      </a:r>
                      <a:r>
                        <a:rPr lang="en-US" sz="1800" b="0" kern="1200" dirty="0" smtClean="0">
                          <a:solidFill>
                            <a:schemeClr val="bg1"/>
                          </a:solidFill>
                          <a:effectLst/>
                          <a:latin typeface="Gill Sans"/>
                          <a:ea typeface="+mn-ea"/>
                          <a:cs typeface="Gill Sans"/>
                        </a:rPr>
                        <a:t>if there were 10 cancers, this test could find 8 of them;</a:t>
                      </a:r>
                      <a:r>
                        <a:rPr lang="en-US" sz="1800" b="0" kern="1200" baseline="30000" dirty="0" smtClean="0">
                          <a:solidFill>
                            <a:schemeClr val="bg1"/>
                          </a:solidFill>
                          <a:effectLst/>
                          <a:latin typeface="Gill Sans"/>
                          <a:ea typeface="+mn-ea"/>
                          <a:cs typeface="Gill Sans"/>
                        </a:rPr>
                        <a:t> </a:t>
                      </a:r>
                      <a:r>
                        <a:rPr lang="en-US" sz="1800" b="0" kern="1200" dirty="0" smtClean="0">
                          <a:solidFill>
                            <a:schemeClr val="bg1"/>
                          </a:solidFill>
                          <a:effectLst/>
                          <a:latin typeface="Gill Sans"/>
                          <a:ea typeface="+mn-ea"/>
                          <a:cs typeface="Gill Sans"/>
                        </a:rPr>
                        <a:t>if there were 10 large polyps, this test could find 2 of them.</a:t>
                      </a:r>
                      <a:endParaRPr lang="en-US" sz="1800" b="0" dirty="0">
                        <a:solidFill>
                          <a:schemeClr val="bg1"/>
                        </a:solidFill>
                        <a:latin typeface="Gill Sans"/>
                        <a:cs typeface="Gill Sans"/>
                      </a:endParaRPr>
                    </a:p>
                  </a:txBody>
                  <a:tcPr>
                    <a:solidFill>
                      <a:schemeClr val="accent1">
                        <a:lumMod val="20000"/>
                        <a:lumOff val="80000"/>
                      </a:schemeClr>
                    </a:solidFill>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solidFill>
                      <a:schemeClr val="accent1">
                        <a:lumMod val="20000"/>
                        <a:lumOff val="80000"/>
                      </a:schemeClr>
                    </a:solidFill>
                  </a:tcPr>
                </a:tc>
              </a:tr>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a:effectLst/>
                          <a:latin typeface="Gill Sans"/>
                          <a:ea typeface="ＭＳ ゴシック"/>
                          <a:cs typeface="Gill Sans"/>
                        </a:rPr>
                        <a:t>Amount of colon </a:t>
                      </a:r>
                      <a:r>
                        <a:rPr lang="en-US" sz="1800" b="1" dirty="0" smtClean="0">
                          <a:effectLst/>
                          <a:latin typeface="Gill Sans"/>
                          <a:ea typeface="ＭＳ ゴシック"/>
                          <a:cs typeface="Gill Sans"/>
                        </a:rPr>
                        <a:t>examined: </a:t>
                      </a:r>
                      <a:r>
                        <a:rPr lang="en-US" sz="1800" b="0" dirty="0" smtClean="0">
                          <a:effectLst/>
                          <a:latin typeface="Gill Sans"/>
                          <a:ea typeface="ＭＳ ゴシック"/>
                          <a:cs typeface="Gill Sans"/>
                        </a:rPr>
                        <a:t>The colon is not examined directly </a:t>
                      </a:r>
                      <a:endParaRPr lang="en-US" sz="1800" b="0" dirty="0" smtClean="0">
                        <a:effectLst/>
                        <a:latin typeface="Gill Sans"/>
                        <a:ea typeface="Calibri"/>
                        <a:cs typeface="Gill Sans"/>
                      </a:endParaRPr>
                    </a:p>
                  </a:txBody>
                  <a:tcPr marL="68580" marR="68580" marT="0" marB="0"/>
                </a:tc>
                <a:tc>
                  <a:txBody>
                    <a:bodyPr/>
                    <a:lstStyle/>
                    <a:p>
                      <a:pPr marL="0" marR="0">
                        <a:lnSpc>
                          <a:spcPct val="115000"/>
                        </a:lnSpc>
                        <a:spcBef>
                          <a:spcPts val="0"/>
                        </a:spcBef>
                        <a:spcAft>
                          <a:spcPts val="0"/>
                        </a:spcAft>
                      </a:pPr>
                      <a:r>
                        <a:rPr lang="en-US" sz="1800" b="0" dirty="0" smtClean="0">
                          <a:latin typeface="Gill Sans"/>
                          <a:cs typeface="Gill Sans"/>
                        </a:rPr>
                        <a:t>1    2    3    4    5    6    7    8    9    10</a:t>
                      </a:r>
                      <a:endParaRPr lang="en-US" sz="1800" b="0" dirty="0">
                        <a:effectLst/>
                        <a:latin typeface="Gill Sans"/>
                        <a:ea typeface="Calibri"/>
                        <a:cs typeface="Gill Sans"/>
                      </a:endParaRPr>
                    </a:p>
                  </a:txBody>
                  <a:tcPr marL="68580" marR="68580" marT="0" marB="0"/>
                </a:tc>
              </a:tr>
            </a:tbl>
          </a:graphicData>
        </a:graphic>
      </p:graphicFrame>
    </p:spTree>
    <p:extLst>
      <p:ext uri="{BB962C8B-B14F-4D97-AF65-F5344CB8AC3E}">
        <p14:creationId xmlns:p14="http://schemas.microsoft.com/office/powerpoint/2010/main" val="2154362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Test Characteristics</a:t>
            </a:r>
            <a:endParaRPr lang="en-US" dirty="0"/>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1685792008"/>
              </p:ext>
            </p:extLst>
          </p:nvPr>
        </p:nvGraphicFramePr>
        <p:xfrm>
          <a:off x="685800" y="1417638"/>
          <a:ext cx="7772400" cy="2199454"/>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Complications:</a:t>
                      </a:r>
                      <a:r>
                        <a:rPr lang="en-US" sz="1800" b="0" baseline="0" dirty="0" smtClean="0">
                          <a:solidFill>
                            <a:srgbClr val="000000"/>
                          </a:solidFill>
                          <a:effectLst/>
                          <a:latin typeface="Gill Sans"/>
                          <a:ea typeface="Calibri"/>
                          <a:cs typeface="Gill Sans"/>
                        </a:rPr>
                        <a:t> </a:t>
                      </a:r>
                      <a:r>
                        <a:rPr lang="en-US" sz="1800" b="0" dirty="0" smtClean="0">
                          <a:solidFill>
                            <a:srgbClr val="000000"/>
                          </a:solidFill>
                          <a:effectLst/>
                          <a:latin typeface="Gill Sans"/>
                          <a:ea typeface="Calibri"/>
                          <a:cs typeface="Gill Sans"/>
                        </a:rPr>
                        <a:t>There are no complications with this test</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16096">
                <a:tc>
                  <a:txBody>
                    <a:bodyPr/>
                    <a:lstStyle/>
                    <a:p>
                      <a:r>
                        <a:rPr lang="en-US" sz="1800" b="1" dirty="0" smtClean="0">
                          <a:solidFill>
                            <a:schemeClr val="bg1"/>
                          </a:solidFill>
                          <a:latin typeface="Gill Sans"/>
                          <a:cs typeface="Gill Sans"/>
                        </a:rPr>
                        <a:t>Cost: </a:t>
                      </a:r>
                      <a:r>
                        <a:rPr lang="en-US" sz="1800" b="0" dirty="0" smtClean="0">
                          <a:solidFill>
                            <a:schemeClr val="bg1"/>
                          </a:solidFill>
                          <a:latin typeface="Gill Sans"/>
                          <a:cs typeface="Gill Sans"/>
                        </a:rPr>
                        <a:t>The average cost before insurance is about $25. Health plans usually cover the cost of the test.</a:t>
                      </a:r>
                      <a:endParaRPr lang="en-US" sz="1800" b="0" dirty="0">
                        <a:solidFill>
                          <a:schemeClr val="bg1"/>
                        </a:solidFill>
                        <a:latin typeface="Gill Sans"/>
                        <a:cs typeface="Gill Sans"/>
                      </a:endParaRPr>
                    </a:p>
                  </a:txBody>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tc>
              </a:tr>
            </a:tbl>
          </a:graphicData>
        </a:graphic>
      </p:graphicFrame>
    </p:spTree>
    <p:extLst>
      <p:ext uri="{BB962C8B-B14F-4D97-AF65-F5344CB8AC3E}">
        <p14:creationId xmlns:p14="http://schemas.microsoft.com/office/powerpoint/2010/main" val="3182020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Test Characteristics</a:t>
            </a:r>
            <a:endParaRPr lang="en-US" dirty="0"/>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3140737873"/>
              </p:ext>
            </p:extLst>
          </p:nvPr>
        </p:nvGraphicFramePr>
        <p:xfrm>
          <a:off x="685800" y="1417638"/>
          <a:ext cx="7772400" cy="2101151"/>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Discomfort: </a:t>
                      </a:r>
                      <a:r>
                        <a:rPr lang="en-US" sz="1800" b="0" dirty="0" smtClean="0">
                          <a:solidFill>
                            <a:srgbClr val="000000"/>
                          </a:solidFill>
                          <a:effectLst/>
                          <a:latin typeface="Gill Sans"/>
                          <a:ea typeface="ＭＳ ゴシック"/>
                          <a:cs typeface="Gill Sans"/>
                        </a:rPr>
                        <a:t>There is no discomfort with this test.</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Frequency:</a:t>
                      </a:r>
                      <a:r>
                        <a:rPr lang="en-US" sz="1800" b="0" baseline="0" dirty="0" smtClean="0">
                          <a:solidFill>
                            <a:srgbClr val="000000"/>
                          </a:solidFill>
                          <a:effectLst/>
                          <a:latin typeface="Gill Sans"/>
                          <a:ea typeface="Calibri"/>
                          <a:cs typeface="Gill Sans"/>
                        </a:rPr>
                        <a:t> </a:t>
                      </a:r>
                      <a:r>
                        <a:rPr lang="en-US" sz="1800" b="0" dirty="0" smtClean="0">
                          <a:solidFill>
                            <a:srgbClr val="000000"/>
                          </a:solidFill>
                          <a:effectLst/>
                          <a:latin typeface="Gill Sans"/>
                          <a:ea typeface="Calibri"/>
                          <a:cs typeface="Gill Sans"/>
                        </a:rPr>
                        <a:t>It is recommended that you have this test done every year</a:t>
                      </a:r>
                    </a:p>
                  </a:txBody>
                  <a:tcPr marL="68580" marR="68580" marT="0" marB="0"/>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tc>
              </a:tr>
            </a:tbl>
          </a:graphicData>
        </a:graphic>
      </p:graphicFrame>
    </p:spTree>
    <p:extLst>
      <p:ext uri="{BB962C8B-B14F-4D97-AF65-F5344CB8AC3E}">
        <p14:creationId xmlns:p14="http://schemas.microsoft.com/office/powerpoint/2010/main" val="3871965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Test Characteristics</a:t>
            </a:r>
            <a:endParaRPr lang="en-US" dirty="0"/>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2863768410"/>
              </p:ext>
            </p:extLst>
          </p:nvPr>
        </p:nvGraphicFramePr>
        <p:xfrm>
          <a:off x="685800" y="1417638"/>
          <a:ext cx="7772400" cy="1972312"/>
        </p:xfrm>
        <a:graphic>
          <a:graphicData uri="http://schemas.openxmlformats.org/drawingml/2006/table">
            <a:tbl>
              <a:tblPr firstRow="1" bandRow="1">
                <a:tableStyleId>{5C22544A-7EE6-4342-B048-85BDC9FD1C3A}</a:tableStyleId>
              </a:tblPr>
              <a:tblGrid>
                <a:gridCol w="3886200"/>
                <a:gridCol w="3886200"/>
              </a:tblGrid>
              <a:tr h="105791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Location:</a:t>
                      </a:r>
                      <a:r>
                        <a:rPr lang="en-US" sz="1800" b="0" baseline="0" dirty="0" smtClean="0">
                          <a:solidFill>
                            <a:srgbClr val="000000"/>
                          </a:solidFill>
                          <a:effectLst/>
                          <a:latin typeface="Gill Sans"/>
                          <a:ea typeface="Calibri"/>
                          <a:cs typeface="Gill Sans"/>
                        </a:rPr>
                        <a:t> </a:t>
                      </a:r>
                      <a:r>
                        <a:rPr lang="en-US" sz="1800" b="0" dirty="0" smtClean="0">
                          <a:solidFill>
                            <a:srgbClr val="000000"/>
                          </a:solidFill>
                          <a:effectLst/>
                          <a:latin typeface="Gill Sans"/>
                          <a:ea typeface="Calibri"/>
                          <a:cs typeface="Gill Sans"/>
                        </a:rPr>
                        <a:t>The test is done by you at home and a lab technician checks the cards</a:t>
                      </a: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latin typeface="Gill Sans"/>
                          <a:cs typeface="Gill Sans"/>
                        </a:rPr>
                        <a:t>1    2    3    4    5    6    7    8    9    10</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464083">
                <a:tc>
                  <a:txBody>
                    <a:bodyPr/>
                    <a:lstStyle/>
                    <a:p>
                      <a:r>
                        <a:rPr lang="en-US" sz="1800" b="1" dirty="0" smtClean="0">
                          <a:solidFill>
                            <a:schemeClr val="bg1"/>
                          </a:solidFill>
                          <a:latin typeface="Gill Sans"/>
                          <a:cs typeface="Gill Sans"/>
                        </a:rPr>
                        <a:t>Further testing:</a:t>
                      </a:r>
                      <a:r>
                        <a:rPr lang="en-US" sz="1800" b="0" baseline="0" dirty="0" smtClean="0">
                          <a:solidFill>
                            <a:schemeClr val="bg1"/>
                          </a:solidFill>
                          <a:latin typeface="Gill Sans"/>
                          <a:cs typeface="Gill Sans"/>
                        </a:rPr>
                        <a:t> </a:t>
                      </a:r>
                      <a:r>
                        <a:rPr lang="en-US" sz="1800" b="0" dirty="0" smtClean="0">
                          <a:solidFill>
                            <a:schemeClr val="bg1"/>
                          </a:solidFill>
                          <a:latin typeface="Gill Sans"/>
                          <a:cs typeface="Gill Sans"/>
                        </a:rPr>
                        <a:t>If the test is abnormal, you would need to have a colonoscopy to find out what is wrong .</a:t>
                      </a:r>
                      <a:endParaRPr lang="en-US" sz="1800" b="0" dirty="0">
                        <a:solidFill>
                          <a:schemeClr val="bg1"/>
                        </a:solidFill>
                        <a:latin typeface="Gill Sans"/>
                        <a:cs typeface="Gill Sans"/>
                      </a:endParaRPr>
                    </a:p>
                  </a:txBody>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tc>
              </a:tr>
            </a:tbl>
          </a:graphicData>
        </a:graphic>
      </p:graphicFrame>
    </p:spTree>
    <p:extLst>
      <p:ext uri="{BB962C8B-B14F-4D97-AF65-F5344CB8AC3E}">
        <p14:creationId xmlns:p14="http://schemas.microsoft.com/office/powerpoint/2010/main" val="550642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Test Characteristics</a:t>
            </a:r>
            <a:endParaRPr lang="en-US" dirty="0"/>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2068300414"/>
              </p:ext>
            </p:extLst>
          </p:nvPr>
        </p:nvGraphicFramePr>
        <p:xfrm>
          <a:off x="685800" y="1417638"/>
          <a:ext cx="7772400" cy="1911526"/>
        </p:xfrm>
        <a:graphic>
          <a:graphicData uri="http://schemas.openxmlformats.org/drawingml/2006/table">
            <a:tbl>
              <a:tblPr firstRow="1" bandRow="1">
                <a:tableStyleId>{5C22544A-7EE6-4342-B048-85BDC9FD1C3A}</a:tableStyleId>
              </a:tblPr>
              <a:tblGrid>
                <a:gridCol w="3886200"/>
                <a:gridCol w="3886200"/>
              </a:tblGrid>
              <a:tr h="105791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Sedation:</a:t>
                      </a:r>
                      <a:r>
                        <a:rPr lang="en-US" sz="1800" b="0" baseline="0" dirty="0" smtClean="0">
                          <a:solidFill>
                            <a:srgbClr val="000000"/>
                          </a:solidFill>
                          <a:effectLst/>
                          <a:latin typeface="Gill Sans"/>
                          <a:ea typeface="ＭＳ ゴシック"/>
                          <a:cs typeface="Gill Sans"/>
                        </a:rPr>
                        <a:t> </a:t>
                      </a:r>
                      <a:r>
                        <a:rPr lang="en-US" sz="1800" b="0" dirty="0" smtClean="0">
                          <a:solidFill>
                            <a:srgbClr val="000000"/>
                          </a:solidFill>
                          <a:effectLst/>
                          <a:latin typeface="Gill Sans"/>
                          <a:ea typeface="ＭＳ ゴシック"/>
                          <a:cs typeface="Gill Sans"/>
                        </a:rPr>
                        <a:t>None</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5361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effectLst/>
                          <a:latin typeface="Gill Sans"/>
                          <a:ea typeface="Calibri"/>
                          <a:cs typeface="Gill Sans"/>
                        </a:rPr>
                        <a:t>Test Preparation:</a:t>
                      </a:r>
                      <a:r>
                        <a:rPr lang="en-US" sz="1800" b="0" dirty="0" smtClean="0">
                          <a:effectLst/>
                          <a:latin typeface="Gill Sans"/>
                          <a:ea typeface="Calibri"/>
                          <a:cs typeface="Gill Sans"/>
                        </a:rPr>
                        <a:t> There is no preparation for the test.</a:t>
                      </a:r>
                    </a:p>
                  </a:txBody>
                  <a:tcPr marL="68580" marR="68580" marT="0" marB="0"/>
                </a:tc>
                <a:tc>
                  <a:txBody>
                    <a:bodyPr/>
                    <a:lstStyle/>
                    <a:p>
                      <a:pPr marL="0" marR="0">
                        <a:lnSpc>
                          <a:spcPct val="115000"/>
                        </a:lnSpc>
                        <a:spcBef>
                          <a:spcPts val="0"/>
                        </a:spcBef>
                        <a:spcAft>
                          <a:spcPts val="0"/>
                        </a:spcAft>
                      </a:pPr>
                      <a:r>
                        <a:rPr lang="en-US" sz="1800" b="0" dirty="0" smtClean="0">
                          <a:latin typeface="Gill Sans"/>
                          <a:cs typeface="Gill Sans"/>
                        </a:rPr>
                        <a:t>1    2    3    4    5    6    7    8    9    10</a:t>
                      </a:r>
                      <a:endParaRPr lang="en-US" sz="1800" b="0" dirty="0">
                        <a:effectLst/>
                        <a:latin typeface="Gill Sans"/>
                        <a:ea typeface="Calibri"/>
                        <a:cs typeface="Gill Sans"/>
                      </a:endParaRPr>
                    </a:p>
                  </a:txBody>
                  <a:tcPr marL="68580" marR="68580" marT="0" marB="0"/>
                </a:tc>
              </a:tr>
            </a:tbl>
          </a:graphicData>
        </a:graphic>
      </p:graphicFrame>
    </p:spTree>
    <p:extLst>
      <p:ext uri="{BB962C8B-B14F-4D97-AF65-F5344CB8AC3E}">
        <p14:creationId xmlns:p14="http://schemas.microsoft.com/office/powerpoint/2010/main" val="128750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Test Characteristics</a:t>
            </a:r>
            <a:endParaRPr lang="en-US" dirty="0"/>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2690601932"/>
              </p:ext>
            </p:extLst>
          </p:nvPr>
        </p:nvGraphicFramePr>
        <p:xfrm>
          <a:off x="685800" y="1417638"/>
          <a:ext cx="7772400" cy="3396996"/>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Scientific evidence: </a:t>
                      </a:r>
                      <a:r>
                        <a:rPr lang="en-US" sz="1800" b="0" dirty="0" smtClean="0">
                          <a:solidFill>
                            <a:srgbClr val="000000"/>
                          </a:solidFill>
                          <a:effectLst/>
                          <a:latin typeface="Gill Sans"/>
                          <a:ea typeface="Calibri"/>
                          <a:cs typeface="Gill Sans"/>
                        </a:rPr>
                        <a:t>High quality evidence suggests that this test could prevent 2 out of every 10 new cancers; and high quality evidence also suggests that this test could prevent 1.5 to 3.3 out of 10 colorectal cancer deaths with regular testing after age 50.</a:t>
                      </a: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latin typeface="Gill Sans"/>
                          <a:cs typeface="Gill Sans"/>
                        </a:rPr>
                        <a:t>1    2    3    4    5    6    7    8    9    10</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16096">
                <a:tc>
                  <a:txBody>
                    <a:bodyPr/>
                    <a:lstStyle/>
                    <a:p>
                      <a:r>
                        <a:rPr lang="en-US" sz="1800" b="1" dirty="0" smtClean="0">
                          <a:solidFill>
                            <a:schemeClr val="bg1"/>
                          </a:solidFill>
                          <a:latin typeface="Gill Sans"/>
                          <a:cs typeface="Gill Sans"/>
                        </a:rPr>
                        <a:t>Time:</a:t>
                      </a:r>
                      <a:r>
                        <a:rPr lang="en-US" sz="1800" b="0" dirty="0" smtClean="0">
                          <a:solidFill>
                            <a:schemeClr val="bg1"/>
                          </a:solidFill>
                          <a:latin typeface="Gill Sans"/>
                          <a:cs typeface="Gill Sans"/>
                        </a:rPr>
                        <a:t> Time required for the test is a few minutes on three separate occasions. You won’t miss time off from your regular activities.</a:t>
                      </a:r>
                      <a:endParaRPr lang="en-US" sz="1800" b="0" dirty="0">
                        <a:solidFill>
                          <a:schemeClr val="bg1"/>
                        </a:solidFill>
                        <a:latin typeface="Gill Sans"/>
                        <a:cs typeface="Gill Sans"/>
                      </a:endParaRPr>
                    </a:p>
                  </a:txBody>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tc>
              </a:tr>
            </a:tbl>
          </a:graphicData>
        </a:graphic>
      </p:graphicFrame>
    </p:spTree>
    <p:extLst>
      <p:ext uri="{BB962C8B-B14F-4D97-AF65-F5344CB8AC3E}">
        <p14:creationId xmlns:p14="http://schemas.microsoft.com/office/powerpoint/2010/main" val="550642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Test Characteristics</a:t>
            </a:r>
            <a:endParaRPr lang="en-US" dirty="0"/>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879104893"/>
              </p:ext>
            </p:extLst>
          </p:nvPr>
        </p:nvGraphicFramePr>
        <p:xfrm>
          <a:off x="685800" y="1417638"/>
          <a:ext cx="7772400" cy="1577340"/>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Responsibilities: </a:t>
                      </a:r>
                      <a:r>
                        <a:rPr lang="en-US" sz="1800" b="0" dirty="0" smtClean="0">
                          <a:solidFill>
                            <a:srgbClr val="000000"/>
                          </a:solidFill>
                          <a:effectLst/>
                          <a:latin typeface="Gill Sans"/>
                          <a:ea typeface="ＭＳ ゴシック"/>
                          <a:cs typeface="Gill Sans"/>
                        </a:rPr>
                        <a:t>When you decide to have this test, you will have to pick up the test kit, put a sample of your bowel movement on the cards and mail it or bring it to the lab</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1366499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Colonoscopy Test Characteristics</a:t>
            </a:r>
            <a:endParaRPr lang="en-US" dirty="0"/>
          </a:p>
        </p:txBody>
      </p:sp>
      <p:sp>
        <p:nvSpPr>
          <p:cNvPr id="6" name="Content Placeholder 5"/>
          <p:cNvSpPr>
            <a:spLocks noGrp="1"/>
          </p:cNvSpPr>
          <p:nvPr>
            <p:ph sz="quarter" idx="13"/>
          </p:nvPr>
        </p:nvSpPr>
        <p:spPr>
          <a:xfrm>
            <a:off x="685799" y="1536192"/>
            <a:ext cx="8012053" cy="1437684"/>
          </a:xfrm>
        </p:spPr>
        <p:txBody>
          <a:bodyPr>
            <a:normAutofit fontScale="85000" lnSpcReduction="10000"/>
          </a:bodyPr>
          <a:lstStyle/>
          <a:p>
            <a:r>
              <a:rPr lang="en-US" b="1" dirty="0"/>
              <a:t>Test Description: A doctor checks for growths or cancer in your whole colon using a flexible long narrow, lighted tube with a camera on the end. It is inserted into your bottom and then passed into your whole colon, which can be seen on a TV screen. You are given medicine through a needle in your arm to make you sleepy during the </a:t>
            </a:r>
            <a:r>
              <a:rPr lang="en-US" b="1" dirty="0" smtClean="0"/>
              <a:t>test.</a:t>
            </a:r>
            <a:endParaRPr lang="en-US" b="1" dirty="0"/>
          </a:p>
          <a:p>
            <a:endParaRPr lang="en-US" dirty="0"/>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713562940"/>
              </p:ext>
            </p:extLst>
          </p:nvPr>
        </p:nvGraphicFramePr>
        <p:xfrm>
          <a:off x="685800" y="3101989"/>
          <a:ext cx="7772400" cy="2101151"/>
        </p:xfrm>
        <a:graphic>
          <a:graphicData uri="http://schemas.openxmlformats.org/drawingml/2006/table">
            <a:tbl>
              <a:tblPr firstRow="1" bandRow="1">
                <a:tableStyleId>{5C22544A-7EE6-4342-B048-85BDC9FD1C3A}</a:tableStyleId>
              </a:tblPr>
              <a:tblGrid>
                <a:gridCol w="3886200"/>
                <a:gridCol w="3886200"/>
              </a:tblGrid>
              <a:tr h="1285055">
                <a:tc>
                  <a:txBody>
                    <a:bodyPr/>
                    <a:lstStyle/>
                    <a:p>
                      <a:r>
                        <a:rPr lang="en-US" sz="1800" dirty="0" smtClean="0">
                          <a:solidFill>
                            <a:schemeClr val="bg1"/>
                          </a:solidFill>
                          <a:latin typeface="Gill Sans"/>
                          <a:cs typeface="Gill Sans"/>
                        </a:rPr>
                        <a:t>Accuracy: </a:t>
                      </a:r>
                      <a:r>
                        <a:rPr lang="en-US" sz="1800" b="0" kern="1200" dirty="0" smtClean="0">
                          <a:solidFill>
                            <a:schemeClr val="bg1"/>
                          </a:solidFill>
                          <a:effectLst/>
                          <a:latin typeface="Gill Sans"/>
                          <a:ea typeface="+mn-ea"/>
                          <a:cs typeface="Gill Sans"/>
                        </a:rPr>
                        <a:t>If there were 10 cancers, this test could find 9.5 of them; if there were 10 large polyps, this test could find 9.5 of them</a:t>
                      </a:r>
                      <a:endParaRPr lang="en-US" sz="1800" b="0" dirty="0">
                        <a:solidFill>
                          <a:schemeClr val="bg1"/>
                        </a:solidFill>
                        <a:latin typeface="Gill Sans"/>
                        <a:cs typeface="Gill Sans"/>
                      </a:endParaRPr>
                    </a:p>
                  </a:txBody>
                  <a:tcPr>
                    <a:solidFill>
                      <a:schemeClr val="accent1">
                        <a:lumMod val="20000"/>
                        <a:lumOff val="80000"/>
                      </a:schemeClr>
                    </a:solidFill>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solidFill>
                      <a:schemeClr val="accent1">
                        <a:lumMod val="20000"/>
                        <a:lumOff val="80000"/>
                      </a:schemeClr>
                    </a:solidFill>
                  </a:tcPr>
                </a:tc>
              </a:tr>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a:effectLst/>
                          <a:latin typeface="Gill Sans"/>
                          <a:ea typeface="ＭＳ ゴシック"/>
                          <a:cs typeface="Gill Sans"/>
                        </a:rPr>
                        <a:t>Amount of colon </a:t>
                      </a:r>
                      <a:r>
                        <a:rPr lang="en-US" sz="1800" b="1" dirty="0" smtClean="0">
                          <a:effectLst/>
                          <a:latin typeface="Gill Sans"/>
                          <a:ea typeface="ＭＳ ゴシック"/>
                          <a:cs typeface="Gill Sans"/>
                        </a:rPr>
                        <a:t>examined: </a:t>
                      </a:r>
                      <a:r>
                        <a:rPr lang="en-US" sz="1800" b="0" dirty="0" smtClean="0">
                          <a:effectLst/>
                          <a:latin typeface="Gill Sans"/>
                          <a:ea typeface="ＭＳ ゴシック"/>
                          <a:cs typeface="Gill Sans"/>
                        </a:rPr>
                        <a:t>The. entire colon is examined with this test</a:t>
                      </a:r>
                      <a:endParaRPr lang="en-US" sz="1800" b="0" dirty="0" smtClean="0">
                        <a:effectLst/>
                        <a:latin typeface="Gill Sans"/>
                        <a:ea typeface="Calibri"/>
                        <a:cs typeface="Gill Sans"/>
                      </a:endParaRPr>
                    </a:p>
                  </a:txBody>
                  <a:tcPr marL="68580" marR="68580" marT="0" marB="0"/>
                </a:tc>
                <a:tc>
                  <a:txBody>
                    <a:bodyPr/>
                    <a:lstStyle/>
                    <a:p>
                      <a:pPr marL="0" marR="0">
                        <a:lnSpc>
                          <a:spcPct val="115000"/>
                        </a:lnSpc>
                        <a:spcBef>
                          <a:spcPts val="0"/>
                        </a:spcBef>
                        <a:spcAft>
                          <a:spcPts val="0"/>
                        </a:spcAft>
                      </a:pPr>
                      <a:r>
                        <a:rPr lang="en-US" sz="1800" b="0" dirty="0" smtClean="0">
                          <a:latin typeface="Gill Sans"/>
                          <a:cs typeface="Gill Sans"/>
                        </a:rPr>
                        <a:t>1    2    3    4    5    6    7    8    9    10</a:t>
                      </a:r>
                      <a:endParaRPr lang="en-US" sz="1800" b="0" dirty="0">
                        <a:effectLst/>
                        <a:latin typeface="Gill Sans"/>
                        <a:ea typeface="Calibri"/>
                        <a:cs typeface="Gill Sans"/>
                      </a:endParaRPr>
                    </a:p>
                  </a:txBody>
                  <a:tcPr marL="68580" marR="68580" marT="0" marB="0"/>
                </a:tc>
              </a:tr>
            </a:tbl>
          </a:graphicData>
        </a:graphic>
      </p:graphicFrame>
    </p:spTree>
    <p:extLst>
      <p:ext uri="{BB962C8B-B14F-4D97-AF65-F5344CB8AC3E}">
        <p14:creationId xmlns:p14="http://schemas.microsoft.com/office/powerpoint/2010/main" val="2075171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Colonoscopy Test 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1225184222"/>
              </p:ext>
            </p:extLst>
          </p:nvPr>
        </p:nvGraphicFramePr>
        <p:xfrm>
          <a:off x="685800" y="1417638"/>
          <a:ext cx="7772400" cy="4329637"/>
        </p:xfrm>
        <a:graphic>
          <a:graphicData uri="http://schemas.openxmlformats.org/drawingml/2006/table">
            <a:tbl>
              <a:tblPr firstRow="1" bandRow="1">
                <a:tableStyleId>{5C22544A-7EE6-4342-B048-85BDC9FD1C3A}</a:tableStyleId>
              </a:tblPr>
              <a:tblGrid>
                <a:gridCol w="3886200"/>
                <a:gridCol w="3886200"/>
              </a:tblGrid>
              <a:tr h="204363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chemeClr val="bg1"/>
                          </a:solidFill>
                          <a:effectLst/>
                          <a:latin typeface="Gill Sans"/>
                          <a:ea typeface="Calibri"/>
                          <a:cs typeface="Gill Sans"/>
                        </a:rPr>
                        <a:t>Complications:</a:t>
                      </a:r>
                      <a:r>
                        <a:rPr lang="en-US" sz="1800" b="0" baseline="0" dirty="0" smtClean="0">
                          <a:solidFill>
                            <a:schemeClr val="bg1"/>
                          </a:solidFill>
                          <a:effectLst/>
                          <a:latin typeface="Gill Sans"/>
                          <a:ea typeface="Calibri"/>
                          <a:cs typeface="Gill Sans"/>
                        </a:rPr>
                        <a:t> </a:t>
                      </a:r>
                      <a:r>
                        <a:rPr lang="en-US" sz="1800" b="0" dirty="0" smtClean="0">
                          <a:solidFill>
                            <a:schemeClr val="bg1"/>
                          </a:solidFill>
                          <a:effectLst/>
                          <a:latin typeface="Gill Sans"/>
                          <a:ea typeface="Calibri"/>
                          <a:cs typeface="Gill Sans"/>
                        </a:rPr>
                        <a:t>2 to 3 out of every 1,000 tests  may result in a serious complication. 1 in every 20,000 tests may lead to a complication resulting in death</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chemeClr val="bg1"/>
                          </a:solidFill>
                          <a:latin typeface="Gill Sans"/>
                          <a:cs typeface="Gill Sans"/>
                        </a:rPr>
                        <a:t>1    2    3    4    5    6    7    8    9    10</a:t>
                      </a:r>
                      <a:endParaRPr lang="en-US" sz="1800" b="0" dirty="0">
                        <a:solidFill>
                          <a:schemeClr val="bg1"/>
                        </a:solidFill>
                        <a:effectLst/>
                        <a:latin typeface="Gill Sans"/>
                        <a:ea typeface="Calibri"/>
                        <a:cs typeface="Gill Sans"/>
                      </a:endParaRPr>
                    </a:p>
                  </a:txBody>
                  <a:tcPr marL="68580" marR="68580" marT="0" marB="0">
                    <a:solidFill>
                      <a:schemeClr val="accent1">
                        <a:lumMod val="20000"/>
                        <a:lumOff val="80000"/>
                      </a:schemeClr>
                    </a:solidFill>
                  </a:tcPr>
                </a:tc>
              </a:tr>
              <a:tr h="2043637">
                <a:tc>
                  <a:txBody>
                    <a:bodyPr/>
                    <a:lstStyle/>
                    <a:p>
                      <a:r>
                        <a:rPr lang="en-US" sz="1800" b="1" dirty="0" smtClean="0">
                          <a:solidFill>
                            <a:schemeClr val="bg1"/>
                          </a:solidFill>
                          <a:latin typeface="Gill Sans"/>
                          <a:cs typeface="Gill Sans"/>
                        </a:rPr>
                        <a:t>Cost:</a:t>
                      </a:r>
                      <a:r>
                        <a:rPr lang="en-US" sz="1800" b="1" baseline="0" dirty="0" smtClean="0">
                          <a:solidFill>
                            <a:schemeClr val="bg1"/>
                          </a:solidFill>
                          <a:latin typeface="Gill Sans"/>
                          <a:cs typeface="Gill Sans"/>
                        </a:rPr>
                        <a:t> </a:t>
                      </a:r>
                      <a:r>
                        <a:rPr lang="en-US" sz="1800" b="0" baseline="0" dirty="0" smtClean="0">
                          <a:solidFill>
                            <a:schemeClr val="bg1"/>
                          </a:solidFill>
                          <a:latin typeface="Gill Sans"/>
                          <a:cs typeface="Gill Sans"/>
                        </a:rPr>
                        <a:t>The average cost before insurance is  $800 - $16002</a:t>
                      </a:r>
                    </a:p>
                    <a:p>
                      <a:r>
                        <a:rPr lang="en-US" sz="1800" b="0" baseline="0" dirty="0" smtClean="0">
                          <a:solidFill>
                            <a:schemeClr val="bg1"/>
                          </a:solidFill>
                          <a:latin typeface="Gill Sans"/>
                          <a:cs typeface="Gill Sans"/>
                        </a:rPr>
                        <a:t>Under the Patient Prevention and Affordable Care Act, all health plans are required to cover preventive screening tests, like colonoscopies. However, you may still owe a copay or deductible.</a:t>
                      </a:r>
                    </a:p>
                    <a:p>
                      <a:endParaRPr lang="en-US" sz="1800" b="0" dirty="0">
                        <a:solidFill>
                          <a:schemeClr val="bg1"/>
                        </a:solidFill>
                        <a:latin typeface="Gill Sans"/>
                        <a:cs typeface="Gill Sans"/>
                      </a:endParaRPr>
                    </a:p>
                  </a:txBody>
                  <a:tcPr>
                    <a:solidFill>
                      <a:schemeClr val="accent1">
                        <a:lumMod val="20000"/>
                        <a:lumOff val="80000"/>
                      </a:schemeClr>
                    </a:solidFill>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56225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Baseline </a:t>
            </a:r>
            <a:r>
              <a:rPr lang="en-US" b="1" dirty="0" smtClean="0"/>
              <a:t>Survey</a:t>
            </a:r>
            <a:endParaRPr lang="en-US" dirty="0"/>
          </a:p>
        </p:txBody>
      </p:sp>
      <p:sp>
        <p:nvSpPr>
          <p:cNvPr id="3" name="Content Placeholder 2"/>
          <p:cNvSpPr>
            <a:spLocks noGrp="1"/>
          </p:cNvSpPr>
          <p:nvPr>
            <p:ph sz="quarter" idx="13"/>
          </p:nvPr>
        </p:nvSpPr>
        <p:spPr/>
        <p:txBody>
          <a:bodyPr/>
          <a:lstStyle/>
          <a:p>
            <a:r>
              <a:rPr lang="en-US" b="1" dirty="0"/>
              <a:t>In the following sections you will complete a survey that will help us to learn more about you and where you are in your decision making about colorectal cancer. </a:t>
            </a:r>
            <a:endParaRPr lang="en-US" dirty="0"/>
          </a:p>
          <a:p>
            <a:endParaRPr lang="en-US" dirty="0"/>
          </a:p>
        </p:txBody>
      </p:sp>
      <p:sp>
        <p:nvSpPr>
          <p:cNvPr id="4" name="Content Placeholder 3"/>
          <p:cNvSpPr>
            <a:spLocks noGrp="1"/>
          </p:cNvSpPr>
          <p:nvPr>
            <p:ph sz="quarter" idx="14"/>
          </p:nvPr>
        </p:nvSpPr>
        <p:spPr/>
        <p:txBody>
          <a:bodyPr/>
          <a:lstStyle/>
          <a:p>
            <a:r>
              <a:rPr lang="es-ES" b="1" dirty="0"/>
              <a:t>En la siguiente sección usted completará una encuesta que nos ayudará a conocer  más acerca de usted y lo que Ud. piensa sobre el cáncer de colon y recto.</a:t>
            </a:r>
            <a:endParaRPr lang="en-US" dirty="0"/>
          </a:p>
          <a:p>
            <a:endParaRPr lang="en-US" dirty="0"/>
          </a:p>
        </p:txBody>
      </p:sp>
    </p:spTree>
    <p:extLst>
      <p:ext uri="{BB962C8B-B14F-4D97-AF65-F5344CB8AC3E}">
        <p14:creationId xmlns:p14="http://schemas.microsoft.com/office/powerpoint/2010/main" val="3719836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Colonoscopy Test 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3803317517"/>
              </p:ext>
            </p:extLst>
          </p:nvPr>
        </p:nvGraphicFramePr>
        <p:xfrm>
          <a:off x="685800" y="1417638"/>
          <a:ext cx="7772400" cy="2319785"/>
        </p:xfrm>
        <a:graphic>
          <a:graphicData uri="http://schemas.openxmlformats.org/drawingml/2006/table">
            <a:tbl>
              <a:tblPr firstRow="1" bandRow="1">
                <a:tableStyleId>{5C22544A-7EE6-4342-B048-85BDC9FD1C3A}</a:tableStyleId>
              </a:tblPr>
              <a:tblGrid>
                <a:gridCol w="3886200"/>
                <a:gridCol w="3886200"/>
              </a:tblGrid>
              <a:tr h="105791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Discomfort: </a:t>
                      </a:r>
                      <a:r>
                        <a:rPr lang="en-US" sz="1800" b="0" dirty="0" smtClean="0">
                          <a:solidFill>
                            <a:srgbClr val="000000"/>
                          </a:solidFill>
                          <a:effectLst/>
                          <a:latin typeface="Gill Sans"/>
                          <a:ea typeface="ＭＳ ゴシック"/>
                          <a:cs typeface="Gill Sans"/>
                        </a:rPr>
                        <a:t>If you have this test, you may experience cramping abdominal pain, diarrhea and gas before and after the test but not during the test.</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105791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effectLst/>
                          <a:latin typeface="Gill Sans"/>
                          <a:ea typeface="Calibri"/>
                          <a:cs typeface="Gill Sans"/>
                        </a:rPr>
                        <a:t>Frequency:</a:t>
                      </a:r>
                      <a:r>
                        <a:rPr lang="en-US" sz="1800" b="0" baseline="0" dirty="0" smtClean="0">
                          <a:effectLst/>
                          <a:latin typeface="Gill Sans"/>
                          <a:ea typeface="Calibri"/>
                          <a:cs typeface="Gill Sans"/>
                        </a:rPr>
                        <a:t> </a:t>
                      </a:r>
                      <a:r>
                        <a:rPr lang="en-US" sz="1800" b="0" dirty="0" smtClean="0">
                          <a:effectLst/>
                          <a:latin typeface="Gill Sans"/>
                          <a:ea typeface="Calibri"/>
                          <a:cs typeface="Gill Sans"/>
                        </a:rPr>
                        <a:t>It is recommended that you have this test once every 10 years</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latin typeface="Gill Sans"/>
                          <a:cs typeface="Gill Sans"/>
                        </a:rPr>
                        <a:t>1    2    3    4    5    6    7    8    9    10</a:t>
                      </a:r>
                      <a:endParaRPr lang="en-US" sz="1800" b="0" dirty="0">
                        <a:effectLst/>
                        <a:latin typeface="Gill Sans"/>
                        <a:ea typeface="Calibri"/>
                        <a:cs typeface="Gill Sans"/>
                      </a:endParaRPr>
                    </a:p>
                  </a:txBody>
                  <a:tcPr marL="68580" marR="6858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2632224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Colonoscopy Test 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1784083682"/>
              </p:ext>
            </p:extLst>
          </p:nvPr>
        </p:nvGraphicFramePr>
        <p:xfrm>
          <a:off x="685800" y="1417638"/>
          <a:ext cx="7772400" cy="2570110"/>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Location:</a:t>
                      </a:r>
                      <a:r>
                        <a:rPr lang="en-US" sz="1800" b="0" baseline="0" dirty="0" smtClean="0">
                          <a:solidFill>
                            <a:srgbClr val="000000"/>
                          </a:solidFill>
                          <a:effectLst/>
                          <a:latin typeface="Gill Sans"/>
                          <a:ea typeface="Calibri"/>
                          <a:cs typeface="Gill Sans"/>
                        </a:rPr>
                        <a:t> </a:t>
                      </a:r>
                      <a:r>
                        <a:rPr lang="en-US" sz="1800" b="0" dirty="0" smtClean="0">
                          <a:solidFill>
                            <a:srgbClr val="000000"/>
                          </a:solidFill>
                          <a:effectLst/>
                          <a:latin typeface="Gill Sans"/>
                          <a:ea typeface="Calibri"/>
                          <a:cs typeface="Gill Sans"/>
                        </a:rPr>
                        <a:t>The test is done in the hospital or outpatient  endoscopy center by a physician specialist.</a:t>
                      </a: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latin typeface="Gill Sans"/>
                          <a:cs typeface="Gill Sans"/>
                        </a:rPr>
                        <a:t>1    2    3    4    5    6    7    8    9    10</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1285055">
                <a:tc>
                  <a:txBody>
                    <a:bodyPr/>
                    <a:lstStyle/>
                    <a:p>
                      <a:r>
                        <a:rPr lang="en-US" sz="1800" b="1" dirty="0" smtClean="0">
                          <a:solidFill>
                            <a:schemeClr val="bg1"/>
                          </a:solidFill>
                          <a:latin typeface="Gill Sans"/>
                          <a:cs typeface="Gill Sans"/>
                        </a:rPr>
                        <a:t>Further testing:</a:t>
                      </a:r>
                      <a:r>
                        <a:rPr lang="en-US" sz="1800" b="0" baseline="0" dirty="0" smtClean="0">
                          <a:solidFill>
                            <a:schemeClr val="bg1"/>
                          </a:solidFill>
                          <a:latin typeface="Gill Sans"/>
                          <a:cs typeface="Gill Sans"/>
                        </a:rPr>
                        <a:t> </a:t>
                      </a:r>
                      <a:r>
                        <a:rPr lang="en-US" sz="1800" b="0" dirty="0" smtClean="0">
                          <a:solidFill>
                            <a:schemeClr val="bg1"/>
                          </a:solidFill>
                          <a:latin typeface="Gill Sans"/>
                          <a:cs typeface="Gill Sans"/>
                        </a:rPr>
                        <a:t>There is no need for further tests to find out what is wrong.</a:t>
                      </a:r>
                      <a:endParaRPr lang="en-US" sz="1800" b="0" dirty="0">
                        <a:solidFill>
                          <a:schemeClr val="bg1"/>
                        </a:solidFill>
                        <a:latin typeface="Gill Sans"/>
                        <a:cs typeface="Gill Sans"/>
                      </a:endParaRPr>
                    </a:p>
                  </a:txBody>
                  <a:tcPr>
                    <a:solidFill>
                      <a:schemeClr val="accent1">
                        <a:lumMod val="20000"/>
                        <a:lumOff val="80000"/>
                      </a:schemeClr>
                    </a:solidFill>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058231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Colonoscopy Test 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274027945"/>
              </p:ext>
            </p:extLst>
          </p:nvPr>
        </p:nvGraphicFramePr>
        <p:xfrm>
          <a:off x="685800" y="1417638"/>
          <a:ext cx="7772400" cy="5070671"/>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Sedation:</a:t>
                      </a:r>
                      <a:r>
                        <a:rPr lang="en-US" sz="1800" b="0" baseline="0" dirty="0" smtClean="0">
                          <a:solidFill>
                            <a:srgbClr val="000000"/>
                          </a:solidFill>
                          <a:effectLst/>
                          <a:latin typeface="Gill Sans"/>
                          <a:ea typeface="ＭＳ ゴシック"/>
                          <a:cs typeface="Gill Sans"/>
                        </a:rPr>
                        <a:t> </a:t>
                      </a:r>
                      <a:r>
                        <a:rPr lang="en-US" sz="1800" b="0" dirty="0" smtClean="0">
                          <a:solidFill>
                            <a:srgbClr val="000000"/>
                          </a:solidFill>
                          <a:effectLst/>
                          <a:latin typeface="Gill Sans"/>
                          <a:ea typeface="ＭＳ ゴシック"/>
                          <a:cs typeface="Gill Sans"/>
                        </a:rPr>
                        <a:t>A shot is given to make you sleepy.</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Test Preparation:</a:t>
                      </a:r>
                      <a:r>
                        <a:rPr lang="en-US" sz="1800" b="0" dirty="0" smtClean="0">
                          <a:solidFill>
                            <a:srgbClr val="000000"/>
                          </a:solidFill>
                          <a:effectLst/>
                          <a:latin typeface="Gill Sans"/>
                          <a:ea typeface="Calibri"/>
                          <a:cs typeface="Gill Sans"/>
                        </a:rPr>
                        <a:t> To get ready to have this test, you will have to do the following things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effectLst/>
                          <a:latin typeface="Gill Sans"/>
                          <a:ea typeface="Calibri"/>
                          <a:cs typeface="Gill Sans"/>
                        </a:rPr>
                        <a:t>The day before the test, you can only have a clear liquid diet.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effectLst/>
                          <a:latin typeface="Gill Sans"/>
                          <a:ea typeface="Calibri"/>
                          <a:cs typeface="Gill Sans"/>
                        </a:rPr>
                        <a:t>The night before this test and between 5 and 6 on the morning of the test, you drink a gallon of solution, drinking a glass every 10 to 15 minutes. This causes diarrhea, which empties your colon.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effectLst/>
                          <a:latin typeface="Gill Sans"/>
                          <a:ea typeface="Calibri"/>
                          <a:cs typeface="Gill Sans"/>
                        </a:rPr>
                        <a:t>On the day of the test, you cannot eat breakfast but can take your medications.</a:t>
                      </a:r>
                    </a:p>
                  </a:txBody>
                  <a:tcPr marL="68580" marR="68580" marT="0" marB="0"/>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tc>
              </a:tr>
            </a:tbl>
          </a:graphicData>
        </a:graphic>
      </p:graphicFrame>
    </p:spTree>
    <p:extLst>
      <p:ext uri="{BB962C8B-B14F-4D97-AF65-F5344CB8AC3E}">
        <p14:creationId xmlns:p14="http://schemas.microsoft.com/office/powerpoint/2010/main" val="775276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Colonoscopy Test 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211617649"/>
              </p:ext>
            </p:extLst>
          </p:nvPr>
        </p:nvGraphicFramePr>
        <p:xfrm>
          <a:off x="685800" y="1417638"/>
          <a:ext cx="7772400" cy="3122675"/>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Scientific evidence: </a:t>
                      </a:r>
                      <a:r>
                        <a:rPr lang="en-US" sz="1800" b="0" dirty="0" smtClean="0">
                          <a:solidFill>
                            <a:srgbClr val="000000"/>
                          </a:solidFill>
                          <a:effectLst/>
                          <a:latin typeface="Gill Sans"/>
                          <a:ea typeface="Calibri"/>
                          <a:cs typeface="Gill Sans"/>
                        </a:rPr>
                        <a:t>Fair quality evidence suggests that this test could prevent 4.7 to 7.5 out of every 10 new cancers; and fair quality evidence also suggests that this test could prevent 5.7 to 7.4 out of 10 colorectal cancer deaths with regular testing after age 50.</a:t>
                      </a: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latin typeface="Gill Sans"/>
                          <a:cs typeface="Gill Sans"/>
                        </a:rPr>
                        <a:t>1    2    3    4    5    6    7    8    9    10</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16096">
                <a:tc>
                  <a:txBody>
                    <a:bodyPr/>
                    <a:lstStyle/>
                    <a:p>
                      <a:r>
                        <a:rPr lang="en-US" sz="1800" b="1" dirty="0" smtClean="0">
                          <a:solidFill>
                            <a:schemeClr val="bg1"/>
                          </a:solidFill>
                          <a:latin typeface="Gill Sans"/>
                          <a:cs typeface="Gill Sans"/>
                        </a:rPr>
                        <a:t>Time:</a:t>
                      </a:r>
                      <a:r>
                        <a:rPr lang="en-US" sz="1800" b="0" dirty="0" smtClean="0">
                          <a:solidFill>
                            <a:schemeClr val="bg1"/>
                          </a:solidFill>
                          <a:latin typeface="Gill Sans"/>
                          <a:cs typeface="Gill Sans"/>
                        </a:rPr>
                        <a:t> It takes 45 minutes to have this test but you will need a whole day off from your regular activities. </a:t>
                      </a:r>
                      <a:endParaRPr lang="en-US" sz="1800" b="0" dirty="0">
                        <a:solidFill>
                          <a:schemeClr val="bg1"/>
                        </a:solidFill>
                        <a:latin typeface="Gill Sans"/>
                        <a:cs typeface="Gill Sans"/>
                      </a:endParaRPr>
                    </a:p>
                  </a:txBody>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tc>
              </a:tr>
            </a:tbl>
          </a:graphicData>
        </a:graphic>
      </p:graphicFrame>
    </p:spTree>
    <p:extLst>
      <p:ext uri="{BB962C8B-B14F-4D97-AF65-F5344CB8AC3E}">
        <p14:creationId xmlns:p14="http://schemas.microsoft.com/office/powerpoint/2010/main" val="3043793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Colonoscopy Test 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2213713361"/>
              </p:ext>
            </p:extLst>
          </p:nvPr>
        </p:nvGraphicFramePr>
        <p:xfrm>
          <a:off x="685800" y="1417638"/>
          <a:ext cx="7772400" cy="2208276"/>
        </p:xfrm>
        <a:graphic>
          <a:graphicData uri="http://schemas.openxmlformats.org/drawingml/2006/table">
            <a:tbl>
              <a:tblPr firstRow="1" bandRow="1">
                <a:tableStyleId>{5C22544A-7EE6-4342-B048-85BDC9FD1C3A}</a:tableStyleId>
              </a:tblPr>
              <a:tblGrid>
                <a:gridCol w="3886200"/>
                <a:gridCol w="3886200"/>
              </a:tblGrid>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Responsibilities: </a:t>
                      </a:r>
                      <a:r>
                        <a:rPr lang="en-US" sz="1800" b="0" dirty="0" smtClean="0">
                          <a:solidFill>
                            <a:srgbClr val="000000"/>
                          </a:solidFill>
                          <a:effectLst/>
                          <a:latin typeface="Gill Sans"/>
                          <a:ea typeface="ＭＳ ゴシック"/>
                          <a:cs typeface="Gill Sans"/>
                        </a:rPr>
                        <a:t>When you decide to have this test, you will have to alter your diet, make an appointment, buy the solution and take the solution at home according to the instructions. You need to bring a responsible adult who can drive you home.</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528319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Flexible </a:t>
            </a:r>
            <a:r>
              <a:rPr lang="en-US" dirty="0" err="1" smtClean="0"/>
              <a:t>Sigmoidoscopy</a:t>
            </a:r>
            <a:r>
              <a:rPr lang="en-US" dirty="0" smtClean="0"/>
              <a:t> Test Characteristics</a:t>
            </a:r>
            <a:endParaRPr lang="en-US" dirty="0"/>
          </a:p>
        </p:txBody>
      </p:sp>
      <p:sp>
        <p:nvSpPr>
          <p:cNvPr id="6" name="Content Placeholder 5"/>
          <p:cNvSpPr>
            <a:spLocks noGrp="1"/>
          </p:cNvSpPr>
          <p:nvPr>
            <p:ph sz="quarter" idx="13"/>
          </p:nvPr>
        </p:nvSpPr>
        <p:spPr>
          <a:xfrm>
            <a:off x="685799" y="1536192"/>
            <a:ext cx="8012053" cy="1437684"/>
          </a:xfrm>
        </p:spPr>
        <p:txBody>
          <a:bodyPr>
            <a:normAutofit fontScale="92500"/>
          </a:bodyPr>
          <a:lstStyle/>
          <a:p>
            <a:r>
              <a:rPr lang="en-US" b="1" dirty="0"/>
              <a:t>Test </a:t>
            </a:r>
            <a:r>
              <a:rPr lang="en-US" b="1" dirty="0" smtClean="0"/>
              <a:t>Description: </a:t>
            </a:r>
            <a:r>
              <a:rPr lang="en-US" dirty="0" smtClean="0"/>
              <a:t>A </a:t>
            </a:r>
            <a:r>
              <a:rPr lang="en-US" dirty="0"/>
              <a:t>doctor checks for growths or cancer in the lower third of your colon using a short flexible narrow, lighted tube with a camera on the end. It is inserted into your bottom and then passed only into your lower colon, which can be seen on a TV screen. You are awake during the test. </a:t>
            </a:r>
            <a:endParaRPr lang="en-US" b="1" dirty="0"/>
          </a:p>
          <a:p>
            <a:endParaRPr lang="en-US" dirty="0"/>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2542805161"/>
              </p:ext>
            </p:extLst>
          </p:nvPr>
        </p:nvGraphicFramePr>
        <p:xfrm>
          <a:off x="685800" y="3101989"/>
          <a:ext cx="7772400" cy="2231459"/>
        </p:xfrm>
        <a:graphic>
          <a:graphicData uri="http://schemas.openxmlformats.org/drawingml/2006/table">
            <a:tbl>
              <a:tblPr firstRow="1" bandRow="1">
                <a:tableStyleId>{5C22544A-7EE6-4342-B048-85BDC9FD1C3A}</a:tableStyleId>
              </a:tblPr>
              <a:tblGrid>
                <a:gridCol w="3886200"/>
                <a:gridCol w="3886200"/>
              </a:tblGrid>
              <a:tr h="1285055">
                <a:tc>
                  <a:txBody>
                    <a:bodyPr/>
                    <a:lstStyle/>
                    <a:p>
                      <a:r>
                        <a:rPr lang="en-US" sz="1800" dirty="0" smtClean="0">
                          <a:solidFill>
                            <a:srgbClr val="000000"/>
                          </a:solidFill>
                          <a:latin typeface="Gill Sans"/>
                          <a:cs typeface="Gill Sans"/>
                        </a:rPr>
                        <a:t>Accuracy: </a:t>
                      </a:r>
                      <a:r>
                        <a:rPr lang="en-US" sz="1800" b="0" kern="1200" dirty="0" smtClean="0">
                          <a:solidFill>
                            <a:srgbClr val="000000"/>
                          </a:solidFill>
                          <a:effectLst/>
                          <a:latin typeface="+mn-lt"/>
                          <a:ea typeface="+mn-ea"/>
                          <a:cs typeface="+mn-cs"/>
                        </a:rPr>
                        <a:t>If there were 10 cancers in the lower colon, this test could find 9.5 of them</a:t>
                      </a:r>
                      <a:r>
                        <a:rPr lang="en-US" b="0" dirty="0" smtClean="0">
                          <a:solidFill>
                            <a:srgbClr val="000000"/>
                          </a:solidFill>
                          <a:effectLst/>
                        </a:rPr>
                        <a:t> </a:t>
                      </a:r>
                      <a:endParaRPr lang="en-US" sz="1800" b="0" dirty="0">
                        <a:solidFill>
                          <a:srgbClr val="000000"/>
                        </a:solidFill>
                        <a:latin typeface="Gill Sans"/>
                        <a:cs typeface="Gill Sans"/>
                      </a:endParaRPr>
                    </a:p>
                  </a:txBody>
                  <a:tcPr>
                    <a:solidFill>
                      <a:schemeClr val="accent1">
                        <a:lumMod val="20000"/>
                        <a:lumOff val="80000"/>
                      </a:schemeClr>
                    </a:solidFill>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solidFill>
                      <a:schemeClr val="accent1">
                        <a:lumMod val="20000"/>
                        <a:lumOff val="80000"/>
                      </a:schemeClr>
                    </a:solidFill>
                  </a:tcPr>
                </a:tc>
              </a:tr>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a:effectLst/>
                          <a:latin typeface="Gill Sans"/>
                          <a:ea typeface="ＭＳ ゴシック"/>
                          <a:cs typeface="Gill Sans"/>
                        </a:rPr>
                        <a:t>Amount of colon </a:t>
                      </a:r>
                      <a:r>
                        <a:rPr lang="en-US" sz="1800" b="1" dirty="0" smtClean="0">
                          <a:effectLst/>
                          <a:latin typeface="Gill Sans"/>
                          <a:ea typeface="ＭＳ ゴシック"/>
                          <a:cs typeface="Gill Sans"/>
                        </a:rPr>
                        <a:t>examined: </a:t>
                      </a:r>
                      <a:r>
                        <a:rPr lang="en-US" sz="1800" b="0" dirty="0" smtClean="0">
                          <a:effectLst/>
                          <a:latin typeface="Gill Sans"/>
                          <a:ea typeface="ＭＳ ゴシック"/>
                          <a:cs typeface="Gill Sans"/>
                        </a:rPr>
                        <a:t>The lower third of the colon is examined with this test</a:t>
                      </a:r>
                      <a:endParaRPr lang="en-US" sz="1800" b="0" dirty="0" smtClean="0">
                        <a:effectLst/>
                        <a:latin typeface="Gill Sans"/>
                        <a:ea typeface="Calibri"/>
                        <a:cs typeface="Gill Sans"/>
                      </a:endParaRPr>
                    </a:p>
                  </a:txBody>
                  <a:tcPr marL="68580" marR="68580" marT="0" marB="0"/>
                </a:tc>
                <a:tc>
                  <a:txBody>
                    <a:bodyPr/>
                    <a:lstStyle/>
                    <a:p>
                      <a:pPr marL="0" marR="0">
                        <a:lnSpc>
                          <a:spcPct val="115000"/>
                        </a:lnSpc>
                        <a:spcBef>
                          <a:spcPts val="0"/>
                        </a:spcBef>
                        <a:spcAft>
                          <a:spcPts val="0"/>
                        </a:spcAft>
                      </a:pPr>
                      <a:r>
                        <a:rPr lang="en-US" sz="1800" b="0" dirty="0" smtClean="0">
                          <a:latin typeface="Gill Sans"/>
                          <a:cs typeface="Gill Sans"/>
                        </a:rPr>
                        <a:t>1    2    3    4    5    6    7    8    9    10</a:t>
                      </a:r>
                      <a:endParaRPr lang="en-US" sz="1800" b="0" dirty="0">
                        <a:effectLst/>
                        <a:latin typeface="Gill Sans"/>
                        <a:ea typeface="Calibri"/>
                        <a:cs typeface="Gill Sans"/>
                      </a:endParaRPr>
                    </a:p>
                  </a:txBody>
                  <a:tcPr marL="68580" marR="68580" marT="0" marB="0"/>
                </a:tc>
              </a:tr>
            </a:tbl>
          </a:graphicData>
        </a:graphic>
      </p:graphicFrame>
    </p:spTree>
    <p:extLst>
      <p:ext uri="{BB962C8B-B14F-4D97-AF65-F5344CB8AC3E}">
        <p14:creationId xmlns:p14="http://schemas.microsoft.com/office/powerpoint/2010/main" val="1890286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a:t>
            </a:r>
            <a:r>
              <a:rPr lang="en-US" dirty="0" err="1"/>
              <a:t>Sigmoidoscopy</a:t>
            </a:r>
            <a:r>
              <a:rPr lang="en-US" dirty="0"/>
              <a:t> </a:t>
            </a:r>
            <a:r>
              <a:rPr lang="en-US" dirty="0" smtClean="0"/>
              <a:t>Test </a:t>
            </a:r>
            <a:r>
              <a:rPr lang="en-US" dirty="0"/>
              <a:t>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3139283035"/>
              </p:ext>
            </p:extLst>
          </p:nvPr>
        </p:nvGraphicFramePr>
        <p:xfrm>
          <a:off x="685800" y="1417638"/>
          <a:ext cx="7772400" cy="4329637"/>
        </p:xfrm>
        <a:graphic>
          <a:graphicData uri="http://schemas.openxmlformats.org/drawingml/2006/table">
            <a:tbl>
              <a:tblPr firstRow="1" bandRow="1">
                <a:tableStyleId>{5C22544A-7EE6-4342-B048-85BDC9FD1C3A}</a:tableStyleId>
              </a:tblPr>
              <a:tblGrid>
                <a:gridCol w="3886200"/>
                <a:gridCol w="3886200"/>
              </a:tblGrid>
              <a:tr h="204363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chemeClr val="bg1"/>
                          </a:solidFill>
                          <a:effectLst/>
                          <a:latin typeface="Gill Sans"/>
                          <a:ea typeface="Calibri"/>
                          <a:cs typeface="Gill Sans"/>
                        </a:rPr>
                        <a:t>Complications:</a:t>
                      </a:r>
                      <a:r>
                        <a:rPr lang="en-US" sz="1800" b="0" baseline="0" dirty="0" smtClean="0">
                          <a:solidFill>
                            <a:schemeClr val="bg1"/>
                          </a:solidFill>
                          <a:effectLst/>
                          <a:latin typeface="Gill Sans"/>
                          <a:ea typeface="Calibri"/>
                          <a:cs typeface="Gill Sans"/>
                        </a:rPr>
                        <a:t> </a:t>
                      </a:r>
                      <a:r>
                        <a:rPr lang="en-US" sz="1800" b="0" dirty="0" smtClean="0">
                          <a:solidFill>
                            <a:schemeClr val="bg1"/>
                          </a:solidFill>
                          <a:effectLst/>
                          <a:latin typeface="Gill Sans"/>
                          <a:ea typeface="Calibri"/>
                          <a:cs typeface="Gill Sans"/>
                        </a:rPr>
                        <a:t>For every 20,000 tests, 1 may result in a serious complication. </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chemeClr val="bg1"/>
                          </a:solidFill>
                          <a:latin typeface="Gill Sans"/>
                          <a:cs typeface="Gill Sans"/>
                        </a:rPr>
                        <a:t>1    2    3    4    5    6    7    8    9    10</a:t>
                      </a:r>
                      <a:endParaRPr lang="en-US" sz="1800" b="0" dirty="0">
                        <a:solidFill>
                          <a:schemeClr val="bg1"/>
                        </a:solidFill>
                        <a:effectLst/>
                        <a:latin typeface="Gill Sans"/>
                        <a:ea typeface="Calibri"/>
                        <a:cs typeface="Gill Sans"/>
                      </a:endParaRPr>
                    </a:p>
                  </a:txBody>
                  <a:tcPr marL="68580" marR="68580" marT="0" marB="0">
                    <a:solidFill>
                      <a:schemeClr val="accent1">
                        <a:lumMod val="20000"/>
                        <a:lumOff val="80000"/>
                      </a:schemeClr>
                    </a:solidFill>
                  </a:tcPr>
                </a:tc>
              </a:tr>
              <a:tr h="2043637">
                <a:tc>
                  <a:txBody>
                    <a:bodyPr/>
                    <a:lstStyle/>
                    <a:p>
                      <a:r>
                        <a:rPr lang="en-US" sz="1800" b="1" dirty="0" smtClean="0">
                          <a:solidFill>
                            <a:schemeClr val="bg1"/>
                          </a:solidFill>
                          <a:latin typeface="Gill Sans"/>
                          <a:cs typeface="Gill Sans"/>
                        </a:rPr>
                        <a:t>Cost:</a:t>
                      </a:r>
                      <a:r>
                        <a:rPr lang="en-US" sz="1800" b="1" baseline="0" dirty="0" smtClean="0">
                          <a:solidFill>
                            <a:schemeClr val="bg1"/>
                          </a:solidFill>
                          <a:latin typeface="Gill Sans"/>
                          <a:cs typeface="Gill Sans"/>
                        </a:rPr>
                        <a:t> </a:t>
                      </a:r>
                      <a:r>
                        <a:rPr lang="en-US" sz="1800" b="0" baseline="0" dirty="0" smtClean="0">
                          <a:solidFill>
                            <a:schemeClr val="bg1"/>
                          </a:solidFill>
                          <a:latin typeface="Gill Sans"/>
                          <a:cs typeface="Gill Sans"/>
                        </a:rPr>
                        <a:t>The average cost before insurance is : $500 - $7502</a:t>
                      </a:r>
                    </a:p>
                    <a:p>
                      <a:r>
                        <a:rPr lang="en-US" sz="1800" b="0" baseline="0" dirty="0" smtClean="0">
                          <a:solidFill>
                            <a:schemeClr val="bg1"/>
                          </a:solidFill>
                          <a:latin typeface="Gill Sans"/>
                          <a:cs typeface="Gill Sans"/>
                        </a:rPr>
                        <a:t>Under the Patient Prevention and Affordable Care Act, all health plans are required to cover preventive screening tests, like flexible </a:t>
                      </a:r>
                      <a:r>
                        <a:rPr lang="en-US" sz="1800" b="0" baseline="0" dirty="0" err="1" smtClean="0">
                          <a:solidFill>
                            <a:schemeClr val="bg1"/>
                          </a:solidFill>
                          <a:latin typeface="Gill Sans"/>
                          <a:cs typeface="Gill Sans"/>
                        </a:rPr>
                        <a:t>sigmoidoscopy</a:t>
                      </a:r>
                      <a:r>
                        <a:rPr lang="en-US" sz="1800" b="0" baseline="0" dirty="0" smtClean="0">
                          <a:solidFill>
                            <a:schemeClr val="bg1"/>
                          </a:solidFill>
                          <a:latin typeface="Gill Sans"/>
                          <a:cs typeface="Gill Sans"/>
                        </a:rPr>
                        <a:t>. However, you may still owe a copay or deductible.</a:t>
                      </a:r>
                    </a:p>
                  </a:txBody>
                  <a:tcPr>
                    <a:solidFill>
                      <a:schemeClr val="accent1">
                        <a:lumMod val="20000"/>
                        <a:lumOff val="80000"/>
                      </a:schemeClr>
                    </a:solidFill>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518373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a:t>
            </a:r>
            <a:r>
              <a:rPr lang="en-US" dirty="0" err="1"/>
              <a:t>Sigmoidoscopy</a:t>
            </a:r>
            <a:r>
              <a:rPr lang="en-US" dirty="0"/>
              <a:t> </a:t>
            </a:r>
            <a:r>
              <a:rPr lang="en-US" dirty="0" smtClean="0"/>
              <a:t>Test </a:t>
            </a:r>
            <a:r>
              <a:rPr lang="en-US" dirty="0"/>
              <a:t>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1731844994"/>
              </p:ext>
            </p:extLst>
          </p:nvPr>
        </p:nvGraphicFramePr>
        <p:xfrm>
          <a:off x="685800" y="1417638"/>
          <a:ext cx="7772400" cy="2319785"/>
        </p:xfrm>
        <a:graphic>
          <a:graphicData uri="http://schemas.openxmlformats.org/drawingml/2006/table">
            <a:tbl>
              <a:tblPr firstRow="1" bandRow="1">
                <a:tableStyleId>{5C22544A-7EE6-4342-B048-85BDC9FD1C3A}</a:tableStyleId>
              </a:tblPr>
              <a:tblGrid>
                <a:gridCol w="3886200"/>
                <a:gridCol w="3886200"/>
              </a:tblGrid>
              <a:tr h="105791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Discomfort: </a:t>
                      </a:r>
                      <a:r>
                        <a:rPr lang="en-US" sz="1800" b="0" dirty="0" smtClean="0">
                          <a:solidFill>
                            <a:srgbClr val="000000"/>
                          </a:solidFill>
                          <a:effectLst/>
                          <a:latin typeface="Gill Sans"/>
                          <a:ea typeface="ＭＳ ゴシック"/>
                          <a:cs typeface="Gill Sans"/>
                        </a:rPr>
                        <a:t>If you have this test, you may experience cramping abdominal pain, diarrhea and gas before, during and after the test.</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105791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effectLst/>
                          <a:latin typeface="Gill Sans"/>
                          <a:ea typeface="Calibri"/>
                          <a:cs typeface="Gill Sans"/>
                        </a:rPr>
                        <a:t>Frequency:</a:t>
                      </a:r>
                      <a:r>
                        <a:rPr lang="en-US" sz="1800" b="0" baseline="0" dirty="0" smtClean="0">
                          <a:effectLst/>
                          <a:latin typeface="Gill Sans"/>
                          <a:ea typeface="Calibri"/>
                          <a:cs typeface="Gill Sans"/>
                        </a:rPr>
                        <a:t> </a:t>
                      </a:r>
                      <a:r>
                        <a:rPr lang="en-US" sz="1800" b="0" dirty="0" smtClean="0">
                          <a:effectLst/>
                          <a:latin typeface="Gill Sans"/>
                          <a:ea typeface="Calibri"/>
                          <a:cs typeface="Gill Sans"/>
                        </a:rPr>
                        <a:t>It is recommended that you have this test once every 10 years</a:t>
                      </a: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latin typeface="Gill Sans"/>
                          <a:cs typeface="Gill Sans"/>
                        </a:rPr>
                        <a:t>1    2    3    4    5    6    7    8    9    10</a:t>
                      </a:r>
                      <a:endParaRPr lang="en-US" sz="1800" b="0" dirty="0">
                        <a:effectLst/>
                        <a:latin typeface="Gill Sans"/>
                        <a:ea typeface="Calibri"/>
                        <a:cs typeface="Gill Sans"/>
                      </a:endParaRPr>
                    </a:p>
                  </a:txBody>
                  <a:tcPr marL="68580" marR="6858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1577472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a:t>
            </a:r>
            <a:r>
              <a:rPr lang="en-US" dirty="0" err="1"/>
              <a:t>Sigmoidoscopy</a:t>
            </a:r>
            <a:r>
              <a:rPr lang="en-US" dirty="0"/>
              <a:t> </a:t>
            </a:r>
            <a:r>
              <a:rPr lang="en-US" dirty="0" smtClean="0"/>
              <a:t>Test </a:t>
            </a:r>
            <a:r>
              <a:rPr lang="en-US" dirty="0"/>
              <a:t>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3234168659"/>
              </p:ext>
            </p:extLst>
          </p:nvPr>
        </p:nvGraphicFramePr>
        <p:xfrm>
          <a:off x="685800" y="1417638"/>
          <a:ext cx="7772400" cy="2570110"/>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Location:</a:t>
                      </a:r>
                      <a:r>
                        <a:rPr lang="en-US" sz="1800" b="0" baseline="0" dirty="0" smtClean="0">
                          <a:solidFill>
                            <a:srgbClr val="000000"/>
                          </a:solidFill>
                          <a:effectLst/>
                          <a:latin typeface="Gill Sans"/>
                          <a:ea typeface="Calibri"/>
                          <a:cs typeface="Gill Sans"/>
                        </a:rPr>
                        <a:t> </a:t>
                      </a:r>
                      <a:r>
                        <a:rPr lang="en-US" sz="1800" b="0" dirty="0" smtClean="0">
                          <a:solidFill>
                            <a:srgbClr val="000000"/>
                          </a:solidFill>
                          <a:effectLst/>
                          <a:latin typeface="Gill Sans"/>
                          <a:ea typeface="Calibri"/>
                          <a:cs typeface="Gill Sans"/>
                        </a:rPr>
                        <a:t>This test can be done by a primary care doctor or a physician specialist in a doctor’s office or in a hospital.</a:t>
                      </a: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latin typeface="Gill Sans"/>
                          <a:cs typeface="Gill Sans"/>
                        </a:rPr>
                        <a:t>1    2    3    4    5    6    7    8    9    10</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1285055">
                <a:tc>
                  <a:txBody>
                    <a:bodyPr/>
                    <a:lstStyle/>
                    <a:p>
                      <a:r>
                        <a:rPr lang="en-US" sz="1800" b="1" dirty="0" smtClean="0">
                          <a:solidFill>
                            <a:schemeClr val="bg1"/>
                          </a:solidFill>
                          <a:latin typeface="Gill Sans"/>
                          <a:cs typeface="Gill Sans"/>
                        </a:rPr>
                        <a:t>Further testing:</a:t>
                      </a:r>
                      <a:r>
                        <a:rPr lang="en-US" sz="1800" b="0" baseline="0" dirty="0" smtClean="0">
                          <a:solidFill>
                            <a:schemeClr val="bg1"/>
                          </a:solidFill>
                          <a:latin typeface="Gill Sans"/>
                          <a:cs typeface="Gill Sans"/>
                        </a:rPr>
                        <a:t> </a:t>
                      </a:r>
                      <a:r>
                        <a:rPr lang="en-US" sz="1800" b="0" dirty="0" smtClean="0">
                          <a:solidFill>
                            <a:schemeClr val="bg1"/>
                          </a:solidFill>
                          <a:latin typeface="Gill Sans"/>
                          <a:cs typeface="Gill Sans"/>
                        </a:rPr>
                        <a:t>If the test is abnormal, you would need to have a colonoscopy to find out what is wrong.</a:t>
                      </a:r>
                      <a:endParaRPr lang="en-US" sz="1800" b="0" dirty="0">
                        <a:solidFill>
                          <a:schemeClr val="bg1"/>
                        </a:solidFill>
                        <a:latin typeface="Gill Sans"/>
                        <a:cs typeface="Gill Sans"/>
                      </a:endParaRPr>
                    </a:p>
                  </a:txBody>
                  <a:tcPr>
                    <a:solidFill>
                      <a:schemeClr val="accent1">
                        <a:lumMod val="20000"/>
                        <a:lumOff val="80000"/>
                      </a:schemeClr>
                    </a:solidFill>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240462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a:t>
            </a:r>
            <a:r>
              <a:rPr lang="en-US" dirty="0" err="1"/>
              <a:t>Sigmoidoscopy</a:t>
            </a:r>
            <a:r>
              <a:rPr lang="en-US" dirty="0"/>
              <a:t> </a:t>
            </a:r>
            <a:r>
              <a:rPr lang="en-US" dirty="0" smtClean="0"/>
              <a:t>Test </a:t>
            </a:r>
            <a:r>
              <a:rPr lang="en-US" dirty="0"/>
              <a:t>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514026970"/>
              </p:ext>
            </p:extLst>
          </p:nvPr>
        </p:nvGraphicFramePr>
        <p:xfrm>
          <a:off x="685800" y="1417638"/>
          <a:ext cx="7772400" cy="5070671"/>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Sedation: </a:t>
                      </a:r>
                      <a:r>
                        <a:rPr lang="en-US" sz="1800" b="0" dirty="0" smtClean="0">
                          <a:solidFill>
                            <a:srgbClr val="000000"/>
                          </a:solidFill>
                          <a:effectLst/>
                          <a:latin typeface="Gill Sans"/>
                          <a:ea typeface="ＭＳ ゴシック"/>
                          <a:cs typeface="Gill Sans"/>
                        </a:rPr>
                        <a:t>None</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Test Preparation:</a:t>
                      </a:r>
                      <a:r>
                        <a:rPr lang="en-US" sz="1800" b="0" dirty="0" smtClean="0">
                          <a:solidFill>
                            <a:srgbClr val="000000"/>
                          </a:solidFill>
                          <a:effectLst/>
                          <a:latin typeface="Gill Sans"/>
                          <a:ea typeface="Calibri"/>
                          <a:cs typeface="Gill Sans"/>
                        </a:rPr>
                        <a:t> To get ready for this test, you will need to do the following things: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effectLst/>
                          <a:latin typeface="Gill Sans"/>
                          <a:ea typeface="Calibri"/>
                          <a:cs typeface="Gill Sans"/>
                        </a:rPr>
                        <a:t>After midnight on the night before the test, you cannot eat or drink anything.</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effectLst/>
                          <a:latin typeface="Gill Sans"/>
                          <a:ea typeface="Calibri"/>
                          <a:cs typeface="Gill Sans"/>
                        </a:rPr>
                        <a:t>One hour before the test, you need to give yourself 2 enemas which cause diarrhea and empty your colon. An enema is when you place liquid medicine into your bottom.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effectLst/>
                          <a:latin typeface="Gill Sans"/>
                          <a:ea typeface="Calibri"/>
                          <a:cs typeface="Gill Sans"/>
                        </a:rPr>
                        <a:t>On the day of the test, you cannot eat breakfast but can take your medications.</a:t>
                      </a:r>
                    </a:p>
                  </a:txBody>
                  <a:tcPr marL="68580" marR="68580" marT="0" marB="0"/>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tc>
              </a:tr>
            </a:tbl>
          </a:graphicData>
        </a:graphic>
      </p:graphicFrame>
    </p:spTree>
    <p:extLst>
      <p:ext uri="{BB962C8B-B14F-4D97-AF65-F5344CB8AC3E}">
        <p14:creationId xmlns:p14="http://schemas.microsoft.com/office/powerpoint/2010/main" val="139615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Survey (Continued)</a:t>
            </a:r>
            <a:endParaRPr lang="en-US" dirty="0"/>
          </a:p>
        </p:txBody>
      </p:sp>
      <p:sp>
        <p:nvSpPr>
          <p:cNvPr id="3" name="Content Placeholder 2"/>
          <p:cNvSpPr>
            <a:spLocks noGrp="1"/>
          </p:cNvSpPr>
          <p:nvPr>
            <p:ph sz="quarter" idx="13"/>
          </p:nvPr>
        </p:nvSpPr>
        <p:spPr/>
        <p:txBody>
          <a:bodyPr>
            <a:normAutofit/>
          </a:bodyPr>
          <a:lstStyle/>
          <a:p>
            <a:r>
              <a:rPr lang="en-US" i="1" dirty="0" smtClean="0"/>
              <a:t>(Add a series of pages showing the </a:t>
            </a:r>
            <a:r>
              <a:rPr lang="en-US" i="1" dirty="0"/>
              <a:t>89 </a:t>
            </a:r>
            <a:r>
              <a:rPr lang="en-US" i="1" dirty="0" smtClean="0"/>
              <a:t>English Language questions </a:t>
            </a:r>
            <a:r>
              <a:rPr lang="en-US" i="1" dirty="0"/>
              <a:t>on “2e. Baseline Survey ENG 10.14.14.</a:t>
            </a:r>
            <a:r>
              <a:rPr lang="en-US" i="1" dirty="0" smtClean="0"/>
              <a:t>docx”.  Cut the survey into pages as shown in </a:t>
            </a:r>
            <a:r>
              <a:rPr lang="en-US" i="1" dirty="0" smtClean="0">
                <a:hlinkClick r:id="rId2"/>
              </a:rPr>
              <a:t>https</a:t>
            </a:r>
            <a:r>
              <a:rPr lang="en-US" i="1" dirty="0">
                <a:hlinkClick r:id="rId2"/>
              </a:rPr>
              <a:t>://www.dropbox.com/home/NCI%20-%20R21/screenshots/EN/</a:t>
            </a:r>
            <a:r>
              <a:rPr lang="en-US" i="1" dirty="0" smtClean="0">
                <a:hlinkClick r:id="rId2"/>
              </a:rPr>
              <a:t>BaseLineSurvey</a:t>
            </a:r>
            <a:r>
              <a:rPr lang="en-US" i="1" dirty="0" smtClean="0"/>
              <a:t> As shown in the following slides)</a:t>
            </a:r>
          </a:p>
          <a:p>
            <a:endParaRPr lang="en-US" i="1" dirty="0"/>
          </a:p>
        </p:txBody>
      </p:sp>
      <p:sp>
        <p:nvSpPr>
          <p:cNvPr id="4" name="Content Placeholder 3"/>
          <p:cNvSpPr>
            <a:spLocks noGrp="1"/>
          </p:cNvSpPr>
          <p:nvPr>
            <p:ph sz="quarter" idx="14"/>
          </p:nvPr>
        </p:nvSpPr>
        <p:spPr/>
        <p:txBody>
          <a:bodyPr/>
          <a:lstStyle/>
          <a:p>
            <a:r>
              <a:rPr lang="en-US" i="1" dirty="0" smtClean="0"/>
              <a:t>(Add </a:t>
            </a:r>
            <a:r>
              <a:rPr lang="en-US" i="1" dirty="0"/>
              <a:t>a series of pages showing the 89 </a:t>
            </a:r>
            <a:r>
              <a:rPr lang="en-US" i="1" dirty="0" smtClean="0"/>
              <a:t>Spanish language questions </a:t>
            </a:r>
            <a:r>
              <a:rPr lang="en-US" i="1" dirty="0"/>
              <a:t>on “2s. Baseline Survey Span </a:t>
            </a:r>
            <a:r>
              <a:rPr lang="en-US" i="1" dirty="0" smtClean="0"/>
              <a:t>10.14.14.docx” Cut the survey into pages as shown </a:t>
            </a:r>
            <a:r>
              <a:rPr lang="en-US" i="1" dirty="0"/>
              <a:t>in </a:t>
            </a:r>
            <a:r>
              <a:rPr lang="en-US" i="1" dirty="0">
                <a:hlinkClick r:id="rId3"/>
              </a:rPr>
              <a:t>https://www.dropbox.com/home/NCI%20-%20R21/screenshots/ES/</a:t>
            </a:r>
            <a:r>
              <a:rPr lang="en-US" i="1" dirty="0" smtClean="0">
                <a:hlinkClick r:id="rId3"/>
              </a:rPr>
              <a:t>BaseLineSurvey</a:t>
            </a:r>
            <a:r>
              <a:rPr lang="en-US" i="1" dirty="0" smtClean="0"/>
              <a:t> As shown in the following slides)</a:t>
            </a:r>
            <a:endParaRPr lang="en-US" i="1" dirty="0"/>
          </a:p>
          <a:p>
            <a:endParaRPr lang="en-US" dirty="0"/>
          </a:p>
        </p:txBody>
      </p:sp>
    </p:spTree>
    <p:extLst>
      <p:ext uri="{BB962C8B-B14F-4D97-AF65-F5344CB8AC3E}">
        <p14:creationId xmlns:p14="http://schemas.microsoft.com/office/powerpoint/2010/main" val="1102251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a:t>
            </a:r>
            <a:r>
              <a:rPr lang="en-US" dirty="0" err="1"/>
              <a:t>Sigmoidoscopy</a:t>
            </a:r>
            <a:r>
              <a:rPr lang="en-US" dirty="0"/>
              <a:t> </a:t>
            </a:r>
            <a:r>
              <a:rPr lang="en-US" dirty="0" smtClean="0"/>
              <a:t>Test </a:t>
            </a:r>
            <a:r>
              <a:rPr lang="en-US" dirty="0"/>
              <a:t>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3815083282"/>
              </p:ext>
            </p:extLst>
          </p:nvPr>
        </p:nvGraphicFramePr>
        <p:xfrm>
          <a:off x="685800" y="1417638"/>
          <a:ext cx="7772400" cy="3122675"/>
        </p:xfrm>
        <a:graphic>
          <a:graphicData uri="http://schemas.openxmlformats.org/drawingml/2006/table">
            <a:tbl>
              <a:tblPr firstRow="1" bandRow="1">
                <a:tableStyleId>{5C22544A-7EE6-4342-B048-85BDC9FD1C3A}</a:tableStyleId>
              </a:tblPr>
              <a:tblGrid>
                <a:gridCol w="3886200"/>
                <a:gridCol w="3886200"/>
              </a:tblGrid>
              <a:tr h="128505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Calibri"/>
                          <a:cs typeface="Gill Sans"/>
                        </a:rPr>
                        <a:t>Scientific evidence: </a:t>
                      </a:r>
                      <a:r>
                        <a:rPr lang="en-US" sz="1800" b="0" dirty="0" smtClean="0">
                          <a:solidFill>
                            <a:srgbClr val="000000"/>
                          </a:solidFill>
                          <a:effectLst/>
                          <a:latin typeface="Gill Sans"/>
                          <a:ea typeface="Calibri"/>
                          <a:cs typeface="Gill Sans"/>
                        </a:rPr>
                        <a:t>High quality evidence suggests that this test could prevent 1.6 to 3.8 out of every 10 new cancers; and high quality evidence also suggests that this test could prevent 3.1 to 5.4 out of 10 colorectal cancer deaths with regular testing after age 50.</a:t>
                      </a: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rgbClr val="000000"/>
                          </a:solidFill>
                          <a:latin typeface="Gill Sans"/>
                          <a:cs typeface="Gill Sans"/>
                        </a:rPr>
                        <a:t>1    2    3    4    5    6    7    8    9    10</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r h="816096">
                <a:tc>
                  <a:txBody>
                    <a:bodyPr/>
                    <a:lstStyle/>
                    <a:p>
                      <a:r>
                        <a:rPr lang="en-US" sz="1800" b="1" dirty="0" smtClean="0">
                          <a:solidFill>
                            <a:schemeClr val="bg1"/>
                          </a:solidFill>
                          <a:latin typeface="Gill Sans"/>
                          <a:cs typeface="Gill Sans"/>
                        </a:rPr>
                        <a:t>Time:</a:t>
                      </a:r>
                      <a:r>
                        <a:rPr lang="en-US" sz="1800" b="0" dirty="0" smtClean="0">
                          <a:solidFill>
                            <a:schemeClr val="bg1"/>
                          </a:solidFill>
                          <a:latin typeface="Gill Sans"/>
                          <a:cs typeface="Gill Sans"/>
                        </a:rPr>
                        <a:t> It takes about 30 minutes to have this test. You will need half a day off from your regular activities.</a:t>
                      </a:r>
                      <a:endParaRPr lang="en-US" sz="1800" b="0" dirty="0">
                        <a:solidFill>
                          <a:schemeClr val="bg1"/>
                        </a:solidFill>
                        <a:latin typeface="Gill Sans"/>
                        <a:cs typeface="Gill Sans"/>
                      </a:endParaRPr>
                    </a:p>
                  </a:txBody>
                  <a:tcPr/>
                </a:tc>
                <a:tc>
                  <a:txBody>
                    <a:bodyPr/>
                    <a:lstStyle/>
                    <a:p>
                      <a:r>
                        <a:rPr lang="en-US" sz="1800" b="0" dirty="0" smtClean="0">
                          <a:solidFill>
                            <a:schemeClr val="bg1"/>
                          </a:solidFill>
                          <a:latin typeface="Gill Sans"/>
                          <a:cs typeface="Gill Sans"/>
                        </a:rPr>
                        <a:t>1    2    3    4    5    6    7    8    9    10</a:t>
                      </a:r>
                      <a:endParaRPr lang="en-US" sz="1800" b="0" dirty="0">
                        <a:solidFill>
                          <a:schemeClr val="bg1"/>
                        </a:solidFill>
                        <a:latin typeface="Gill Sans"/>
                        <a:cs typeface="Gill Sans"/>
                      </a:endParaRPr>
                    </a:p>
                  </a:txBody>
                  <a:tcPr/>
                </a:tc>
              </a:tr>
            </a:tbl>
          </a:graphicData>
        </a:graphic>
      </p:graphicFrame>
    </p:spTree>
    <p:extLst>
      <p:ext uri="{BB962C8B-B14F-4D97-AF65-F5344CB8AC3E}">
        <p14:creationId xmlns:p14="http://schemas.microsoft.com/office/powerpoint/2010/main" val="3364412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a:t>
            </a:r>
            <a:r>
              <a:rPr lang="en-US" dirty="0" err="1"/>
              <a:t>Sigmoidoscopy</a:t>
            </a:r>
            <a:r>
              <a:rPr lang="en-US" dirty="0"/>
              <a:t> </a:t>
            </a:r>
            <a:r>
              <a:rPr lang="en-US" dirty="0" smtClean="0"/>
              <a:t>Test </a:t>
            </a:r>
            <a:r>
              <a:rPr lang="en-US" dirty="0"/>
              <a:t>Characteristics</a:t>
            </a:r>
          </a:p>
        </p:txBody>
      </p:sp>
      <p:graphicFrame>
        <p:nvGraphicFramePr>
          <p:cNvPr id="6" name="Content Placeholder 7"/>
          <p:cNvGraphicFramePr>
            <a:graphicFrameLocks noGrp="1"/>
          </p:cNvGraphicFramePr>
          <p:nvPr>
            <p:ph sz="quarter" idx="14"/>
            <p:extLst>
              <p:ext uri="{D42A27DB-BD31-4B8C-83A1-F6EECF244321}">
                <p14:modId xmlns:p14="http://schemas.microsoft.com/office/powerpoint/2010/main" val="903953771"/>
              </p:ext>
            </p:extLst>
          </p:nvPr>
        </p:nvGraphicFramePr>
        <p:xfrm>
          <a:off x="685800" y="1417638"/>
          <a:ext cx="7772400" cy="1892808"/>
        </p:xfrm>
        <a:graphic>
          <a:graphicData uri="http://schemas.openxmlformats.org/drawingml/2006/table">
            <a:tbl>
              <a:tblPr firstRow="1" bandRow="1">
                <a:tableStyleId>{5C22544A-7EE6-4342-B048-85BDC9FD1C3A}</a:tableStyleId>
              </a:tblPr>
              <a:tblGrid>
                <a:gridCol w="3886200"/>
                <a:gridCol w="3886200"/>
              </a:tblGrid>
              <a:tr h="8160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ill Sans"/>
                          <a:ea typeface="ＭＳ ゴシック"/>
                          <a:cs typeface="Gill Sans"/>
                        </a:rPr>
                        <a:t>Responsibilities: </a:t>
                      </a:r>
                      <a:r>
                        <a:rPr lang="en-US" sz="1800" b="0" dirty="0" smtClean="0">
                          <a:solidFill>
                            <a:srgbClr val="000000"/>
                          </a:solidFill>
                          <a:effectLst/>
                          <a:latin typeface="Gill Sans"/>
                          <a:ea typeface="ＭＳ ゴシック"/>
                          <a:cs typeface="Gill Sans"/>
                        </a:rPr>
                        <a:t>When you decide to have this test, you will have to alter your diet, make an appointment, buy the enema solution and give yourself the enemas at home according to the instructions.</a:t>
                      </a:r>
                      <a:endParaRPr lang="en-US" sz="1800" b="0" dirty="0" smtClean="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1800" b="0" dirty="0" smtClean="0">
                          <a:solidFill>
                            <a:srgbClr val="000000"/>
                          </a:solidFill>
                          <a:latin typeface="Gill Sans"/>
                          <a:cs typeface="Gill Sans"/>
                        </a:rPr>
                        <a:t>1    2    3    4    5    6    7    8    9    10</a:t>
                      </a:r>
                      <a:endParaRPr lang="en-US" sz="1800" b="0" dirty="0">
                        <a:solidFill>
                          <a:srgbClr val="000000"/>
                        </a:solidFill>
                        <a:effectLst/>
                        <a:latin typeface="Gill Sans"/>
                        <a:ea typeface="Calibri"/>
                        <a:cs typeface="Gill Sans"/>
                      </a:endParaRPr>
                    </a:p>
                  </a:txBody>
                  <a:tcPr marL="68580" marR="6858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2556519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Present CRC Screening choice to </a:t>
            </a:r>
            <a:r>
              <a:rPr lang="en-US" b="1" dirty="0" smtClean="0"/>
              <a:t>patient</a:t>
            </a:r>
            <a:endParaRPr lang="en-US" dirty="0"/>
          </a:p>
        </p:txBody>
      </p:sp>
      <p:sp>
        <p:nvSpPr>
          <p:cNvPr id="3" name="Content Placeholder 2"/>
          <p:cNvSpPr>
            <a:spLocks noGrp="1"/>
          </p:cNvSpPr>
          <p:nvPr>
            <p:ph sz="quarter" idx="13"/>
          </p:nvPr>
        </p:nvSpPr>
        <p:spPr/>
        <p:txBody>
          <a:bodyPr/>
          <a:lstStyle/>
          <a:p>
            <a:r>
              <a:rPr lang="en-US" b="1" dirty="0"/>
              <a:t>“According to the selections you made in the previous screen, looks like the following test best meets your preference;”</a:t>
            </a:r>
            <a:endParaRPr lang="en-US" dirty="0"/>
          </a:p>
          <a:p>
            <a:endParaRPr lang="en-US" dirty="0"/>
          </a:p>
        </p:txBody>
      </p:sp>
      <p:sp>
        <p:nvSpPr>
          <p:cNvPr id="4" name="Content Placeholder 3"/>
          <p:cNvSpPr>
            <a:spLocks noGrp="1"/>
          </p:cNvSpPr>
          <p:nvPr>
            <p:ph sz="quarter" idx="14"/>
          </p:nvPr>
        </p:nvSpPr>
        <p:spPr/>
        <p:txBody>
          <a:bodyPr/>
          <a:lstStyle/>
          <a:p>
            <a:r>
              <a:rPr lang="en-US" b="1" dirty="0"/>
              <a:t>“De </a:t>
            </a:r>
            <a:r>
              <a:rPr lang="en-US" b="1" dirty="0" err="1"/>
              <a:t>acuerdo</a:t>
            </a:r>
            <a:r>
              <a:rPr lang="en-US" b="1" dirty="0"/>
              <a:t> a la </a:t>
            </a:r>
            <a:r>
              <a:rPr lang="en-US" b="1" dirty="0" err="1"/>
              <a:t>calificación</a:t>
            </a:r>
            <a:r>
              <a:rPr lang="en-US" b="1" dirty="0"/>
              <a:t>  </a:t>
            </a:r>
            <a:r>
              <a:rPr lang="en-US" b="1" dirty="0" err="1"/>
              <a:t>que</a:t>
            </a:r>
            <a:r>
              <a:rPr lang="en-US" b="1" dirty="0"/>
              <a:t> </a:t>
            </a:r>
            <a:r>
              <a:rPr lang="en-US" b="1" dirty="0" err="1"/>
              <a:t>usted</a:t>
            </a:r>
            <a:r>
              <a:rPr lang="en-US" b="1" dirty="0"/>
              <a:t> </a:t>
            </a:r>
            <a:r>
              <a:rPr lang="en-US" b="1" dirty="0" err="1"/>
              <a:t>realizó</a:t>
            </a:r>
            <a:r>
              <a:rPr lang="en-US" b="1" dirty="0"/>
              <a:t> en la </a:t>
            </a:r>
            <a:r>
              <a:rPr lang="en-US" b="1" dirty="0" err="1"/>
              <a:t>pantalla</a:t>
            </a:r>
            <a:r>
              <a:rPr lang="en-US" b="1" dirty="0"/>
              <a:t> anterior , </a:t>
            </a:r>
            <a:r>
              <a:rPr lang="en-US" b="1" dirty="0" err="1"/>
              <a:t>parece</a:t>
            </a:r>
            <a:r>
              <a:rPr lang="en-US" b="1" dirty="0"/>
              <a:t> </a:t>
            </a:r>
            <a:r>
              <a:rPr lang="en-US" b="1" dirty="0" err="1"/>
              <a:t>ser</a:t>
            </a:r>
            <a:r>
              <a:rPr lang="en-US" b="1" dirty="0"/>
              <a:t> </a:t>
            </a:r>
            <a:r>
              <a:rPr lang="en-US" b="1" dirty="0" err="1"/>
              <a:t>que</a:t>
            </a:r>
            <a:r>
              <a:rPr lang="en-US" b="1" dirty="0"/>
              <a:t> la </a:t>
            </a:r>
            <a:r>
              <a:rPr lang="en-US" b="1" dirty="0" err="1"/>
              <a:t>siguiente</a:t>
            </a:r>
            <a:r>
              <a:rPr lang="en-US" b="1" dirty="0"/>
              <a:t> </a:t>
            </a:r>
            <a:r>
              <a:rPr lang="en-US" b="1" dirty="0" err="1"/>
              <a:t>prueba</a:t>
            </a:r>
            <a:r>
              <a:rPr lang="en-US" b="1" dirty="0"/>
              <a:t> </a:t>
            </a:r>
            <a:r>
              <a:rPr lang="en-US" b="1" dirty="0" err="1"/>
              <a:t>es</a:t>
            </a:r>
            <a:r>
              <a:rPr lang="en-US" b="1" dirty="0"/>
              <a:t> la </a:t>
            </a:r>
            <a:r>
              <a:rPr lang="en-US" b="1" dirty="0" err="1"/>
              <a:t>que</a:t>
            </a:r>
            <a:r>
              <a:rPr lang="en-US" b="1" dirty="0"/>
              <a:t> </a:t>
            </a:r>
            <a:r>
              <a:rPr lang="en-US" b="1" dirty="0" err="1"/>
              <a:t>usted</a:t>
            </a:r>
            <a:r>
              <a:rPr lang="en-US" b="1" dirty="0"/>
              <a:t> </a:t>
            </a:r>
            <a:r>
              <a:rPr lang="en-US" b="1" dirty="0" err="1"/>
              <a:t>prefiere</a:t>
            </a:r>
            <a:r>
              <a:rPr lang="en-US" b="1" dirty="0"/>
              <a:t>:”</a:t>
            </a:r>
            <a:endParaRPr lang="en-US" dirty="0"/>
          </a:p>
          <a:p>
            <a:endParaRPr lang="en-US" dirty="0"/>
          </a:p>
        </p:txBody>
      </p:sp>
    </p:spTree>
    <p:extLst>
      <p:ext uri="{BB962C8B-B14F-4D97-AF65-F5344CB8AC3E}">
        <p14:creationId xmlns:p14="http://schemas.microsoft.com/office/powerpoint/2010/main" val="4099528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Final Questions </a:t>
            </a:r>
            <a:endParaRPr lang="en-US" dirty="0"/>
          </a:p>
        </p:txBody>
      </p:sp>
      <p:sp>
        <p:nvSpPr>
          <p:cNvPr id="3" name="Content Placeholder 2"/>
          <p:cNvSpPr>
            <a:spLocks noGrp="1"/>
          </p:cNvSpPr>
          <p:nvPr>
            <p:ph sz="quarter" idx="13"/>
          </p:nvPr>
        </p:nvSpPr>
        <p:spPr/>
        <p:txBody>
          <a:bodyPr>
            <a:normAutofit/>
          </a:bodyPr>
          <a:lstStyle/>
          <a:p>
            <a:r>
              <a:rPr lang="en-US" b="1" dirty="0"/>
              <a:t>“In this section you will be asked to complete some of the same questions as earlier in order for us to understand if this program helped you in making a decision about colorectal cancer screening”  </a:t>
            </a:r>
            <a:endParaRPr lang="en-US" dirty="0"/>
          </a:p>
          <a:p>
            <a:endParaRPr lang="en-US" dirty="0"/>
          </a:p>
        </p:txBody>
      </p:sp>
      <p:sp>
        <p:nvSpPr>
          <p:cNvPr id="4" name="Content Placeholder 3"/>
          <p:cNvSpPr>
            <a:spLocks noGrp="1"/>
          </p:cNvSpPr>
          <p:nvPr>
            <p:ph sz="quarter" idx="14"/>
          </p:nvPr>
        </p:nvSpPr>
        <p:spPr/>
        <p:txBody>
          <a:bodyPr>
            <a:normAutofit/>
          </a:bodyPr>
          <a:lstStyle/>
          <a:p>
            <a:r>
              <a:rPr lang="es-ES" b="1" dirty="0"/>
              <a:t>"En esta sección, se le pedirá  completar algunas de las mismas preguntas que respondió al principio con el fin de que nosotros evaluemos si este programa le ayudó a tomar una decisión sobre </a:t>
            </a:r>
            <a:r>
              <a:rPr lang="en-US" b="1" dirty="0"/>
              <a:t>la </a:t>
            </a:r>
            <a:r>
              <a:rPr lang="en-US" b="1" dirty="0" err="1"/>
              <a:t>detección</a:t>
            </a:r>
            <a:r>
              <a:rPr lang="en-US" b="1" dirty="0"/>
              <a:t> del </a:t>
            </a:r>
            <a:r>
              <a:rPr lang="en-US" b="1" dirty="0" err="1"/>
              <a:t>cáncer</a:t>
            </a:r>
            <a:r>
              <a:rPr lang="en-US" b="1" dirty="0"/>
              <a:t> de colon y recto</a:t>
            </a:r>
            <a:r>
              <a:rPr lang="es-ES" b="1" dirty="0"/>
              <a:t> "</a:t>
            </a:r>
            <a:endParaRPr lang="en-US" dirty="0"/>
          </a:p>
          <a:p>
            <a:endParaRPr lang="en-US" dirty="0"/>
          </a:p>
        </p:txBody>
      </p:sp>
    </p:spTree>
    <p:extLst>
      <p:ext uri="{BB962C8B-B14F-4D97-AF65-F5344CB8AC3E}">
        <p14:creationId xmlns:p14="http://schemas.microsoft.com/office/powerpoint/2010/main" val="171285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Usability Evaluation</a:t>
            </a:r>
            <a:endParaRPr lang="en-US" sz="4000" dirty="0"/>
          </a:p>
        </p:txBody>
      </p:sp>
      <p:sp>
        <p:nvSpPr>
          <p:cNvPr id="3" name="Content Placeholder 2"/>
          <p:cNvSpPr>
            <a:spLocks noGrp="1"/>
          </p:cNvSpPr>
          <p:nvPr>
            <p:ph sz="quarter" idx="13"/>
          </p:nvPr>
        </p:nvSpPr>
        <p:spPr/>
        <p:txBody>
          <a:bodyPr/>
          <a:lstStyle/>
          <a:p>
            <a:r>
              <a:rPr lang="en-US" b="1" dirty="0"/>
              <a:t>In this last section you will be asked about this software and how easy it was to use</a:t>
            </a:r>
            <a:endParaRPr lang="en-US" dirty="0"/>
          </a:p>
          <a:p>
            <a:endParaRPr lang="en-US" dirty="0"/>
          </a:p>
        </p:txBody>
      </p:sp>
      <p:sp>
        <p:nvSpPr>
          <p:cNvPr id="4" name="Content Placeholder 3"/>
          <p:cNvSpPr>
            <a:spLocks noGrp="1"/>
          </p:cNvSpPr>
          <p:nvPr>
            <p:ph sz="quarter" idx="14"/>
          </p:nvPr>
        </p:nvSpPr>
        <p:spPr/>
        <p:txBody>
          <a:bodyPr/>
          <a:lstStyle/>
          <a:p>
            <a:r>
              <a:rPr lang="en-US" b="1" dirty="0"/>
              <a:t>En </a:t>
            </a:r>
            <a:r>
              <a:rPr lang="en-US" b="1" dirty="0" err="1"/>
              <a:t>esta</a:t>
            </a:r>
            <a:r>
              <a:rPr lang="en-US" b="1" dirty="0"/>
              <a:t> </a:t>
            </a:r>
            <a:r>
              <a:rPr lang="en-US" b="1" dirty="0" err="1"/>
              <a:t>última</a:t>
            </a:r>
            <a:r>
              <a:rPr lang="en-US" b="1" dirty="0"/>
              <a:t> </a:t>
            </a:r>
            <a:r>
              <a:rPr lang="en-US" b="1" dirty="0" err="1"/>
              <a:t>sección</a:t>
            </a:r>
            <a:r>
              <a:rPr lang="en-US" b="1" dirty="0"/>
              <a:t> se le </a:t>
            </a:r>
            <a:r>
              <a:rPr lang="en-US" b="1" dirty="0" err="1"/>
              <a:t>preguntará</a:t>
            </a:r>
            <a:r>
              <a:rPr lang="en-US" b="1" dirty="0"/>
              <a:t> </a:t>
            </a:r>
            <a:r>
              <a:rPr lang="en-US" b="1" dirty="0" err="1"/>
              <a:t>acerca</a:t>
            </a:r>
            <a:r>
              <a:rPr lang="en-US" b="1" dirty="0"/>
              <a:t> de </a:t>
            </a:r>
            <a:r>
              <a:rPr lang="en-US" b="1" dirty="0" err="1"/>
              <a:t>éste</a:t>
            </a:r>
            <a:r>
              <a:rPr lang="en-US" b="1" dirty="0"/>
              <a:t> software o </a:t>
            </a:r>
            <a:r>
              <a:rPr lang="en-US" b="1" dirty="0" err="1"/>
              <a:t>programa</a:t>
            </a:r>
            <a:r>
              <a:rPr lang="en-US" b="1" dirty="0"/>
              <a:t> de </a:t>
            </a:r>
            <a:r>
              <a:rPr lang="en-US" b="1" dirty="0" err="1"/>
              <a:t>computadora</a:t>
            </a:r>
            <a:r>
              <a:rPr lang="en-US" b="1" dirty="0"/>
              <a:t> y </a:t>
            </a:r>
            <a:r>
              <a:rPr lang="en-US" b="1" dirty="0" err="1"/>
              <a:t>que</a:t>
            </a:r>
            <a:r>
              <a:rPr lang="en-US" b="1" dirty="0"/>
              <a:t> tan </a:t>
            </a:r>
            <a:r>
              <a:rPr lang="en-US" b="1" dirty="0" err="1" smtClean="0"/>
              <a:t>fácil</a:t>
            </a:r>
            <a:r>
              <a:rPr lang="en-US" b="1" dirty="0" smtClean="0"/>
              <a:t> </a:t>
            </a:r>
            <a:r>
              <a:rPr lang="en-US" b="1" dirty="0" err="1"/>
              <a:t>fue</a:t>
            </a:r>
            <a:r>
              <a:rPr lang="en-US" b="1" dirty="0"/>
              <a:t> </a:t>
            </a:r>
            <a:r>
              <a:rPr lang="en-US" b="1" dirty="0" err="1" smtClean="0"/>
              <a:t>utilizarlo</a:t>
            </a:r>
            <a:r>
              <a:rPr lang="en-US" b="1" dirty="0" smtClean="0"/>
              <a:t>.</a:t>
            </a:r>
          </a:p>
          <a:p>
            <a:endParaRPr lang="en-US" dirty="0"/>
          </a:p>
        </p:txBody>
      </p:sp>
      <p:sp>
        <p:nvSpPr>
          <p:cNvPr id="5" name="Slide Number Placeholder 4"/>
          <p:cNvSpPr>
            <a:spLocks noGrp="1"/>
          </p:cNvSpPr>
          <p:nvPr>
            <p:ph type="sldNum" sz="quarter" idx="12"/>
          </p:nvPr>
        </p:nvSpPr>
        <p:spPr/>
        <p:txBody>
          <a:bodyPr/>
          <a:lstStyle/>
          <a:p>
            <a:fld id="{52DB91CA-10FC-6C49-BE3C-E407ED657324}" type="slidenum">
              <a:rPr lang="en-US" smtClean="0"/>
              <a:t>54</a:t>
            </a:fld>
            <a:endParaRPr lang="en-US"/>
          </a:p>
        </p:txBody>
      </p:sp>
    </p:spTree>
    <p:extLst>
      <p:ext uri="{BB962C8B-B14F-4D97-AF65-F5344CB8AC3E}">
        <p14:creationId xmlns:p14="http://schemas.microsoft.com/office/powerpoint/2010/main" val="3958297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52DB91CA-10FC-6C49-BE3C-E407ED657324}" type="slidenum">
              <a:rPr lang="en-US" smtClean="0"/>
              <a:t>55</a:t>
            </a:fld>
            <a:endParaRPr lang="en-US"/>
          </a:p>
        </p:txBody>
      </p:sp>
      <p:sp>
        <p:nvSpPr>
          <p:cNvPr id="4" name="Content Placeholder 3"/>
          <p:cNvSpPr>
            <a:spLocks noGrp="1"/>
          </p:cNvSpPr>
          <p:nvPr>
            <p:ph sz="quarter" idx="13"/>
          </p:nvPr>
        </p:nvSpPr>
        <p:spPr/>
        <p:txBody>
          <a:bodyPr/>
          <a:lstStyle/>
          <a:p>
            <a:pPr lvl="0">
              <a:buClr>
                <a:srgbClr val="86CE24"/>
              </a:buClr>
            </a:pPr>
            <a:r>
              <a:rPr lang="en-US" b="1" dirty="0">
                <a:solidFill>
                  <a:srgbClr val="FFFFFF"/>
                </a:solidFill>
              </a:rPr>
              <a:t>Thank you for your time. We hope you found this useful.</a:t>
            </a:r>
            <a:endParaRPr lang="en-US" dirty="0">
              <a:solidFill>
                <a:srgbClr val="FFFFFF"/>
              </a:solidFill>
            </a:endParaRPr>
          </a:p>
          <a:p>
            <a:endParaRPr lang="en-US" dirty="0"/>
          </a:p>
        </p:txBody>
      </p:sp>
      <p:sp>
        <p:nvSpPr>
          <p:cNvPr id="5" name="Content Placeholder 4"/>
          <p:cNvSpPr>
            <a:spLocks noGrp="1"/>
          </p:cNvSpPr>
          <p:nvPr>
            <p:ph sz="quarter" idx="14"/>
          </p:nvPr>
        </p:nvSpPr>
        <p:spPr/>
        <p:txBody>
          <a:bodyPr/>
          <a:lstStyle/>
          <a:p>
            <a:pPr lvl="0">
              <a:buClr>
                <a:srgbClr val="86CE24"/>
              </a:buClr>
            </a:pPr>
            <a:r>
              <a:rPr lang="en-US" b="1" dirty="0">
                <a:solidFill>
                  <a:srgbClr val="FFFFFF"/>
                </a:solidFill>
              </a:rPr>
              <a:t>Gracias </a:t>
            </a:r>
            <a:r>
              <a:rPr lang="en-US" b="1" dirty="0" err="1">
                <a:solidFill>
                  <a:srgbClr val="FFFFFF"/>
                </a:solidFill>
              </a:rPr>
              <a:t>por</a:t>
            </a:r>
            <a:r>
              <a:rPr lang="en-US" b="1" dirty="0">
                <a:solidFill>
                  <a:srgbClr val="FFFFFF"/>
                </a:solidFill>
              </a:rPr>
              <a:t> </a:t>
            </a:r>
            <a:r>
              <a:rPr lang="en-US" b="1" dirty="0" err="1">
                <a:solidFill>
                  <a:srgbClr val="FFFFFF"/>
                </a:solidFill>
              </a:rPr>
              <a:t>su</a:t>
            </a:r>
            <a:r>
              <a:rPr lang="en-US" b="1" dirty="0">
                <a:solidFill>
                  <a:srgbClr val="FFFFFF"/>
                </a:solidFill>
              </a:rPr>
              <a:t> </a:t>
            </a:r>
            <a:r>
              <a:rPr lang="en-US" b="1" dirty="0" err="1">
                <a:solidFill>
                  <a:srgbClr val="FFFFFF"/>
                </a:solidFill>
              </a:rPr>
              <a:t>tiempo</a:t>
            </a:r>
            <a:r>
              <a:rPr lang="en-US" b="1" dirty="0">
                <a:solidFill>
                  <a:srgbClr val="FFFFFF"/>
                </a:solidFill>
              </a:rPr>
              <a:t>. </a:t>
            </a:r>
            <a:r>
              <a:rPr lang="en-US" b="1" dirty="0" err="1">
                <a:solidFill>
                  <a:srgbClr val="FFFFFF"/>
                </a:solidFill>
              </a:rPr>
              <a:t>Esperamos</a:t>
            </a:r>
            <a:r>
              <a:rPr lang="en-US" b="1" dirty="0">
                <a:solidFill>
                  <a:srgbClr val="FFFFFF"/>
                </a:solidFill>
              </a:rPr>
              <a:t> </a:t>
            </a:r>
            <a:r>
              <a:rPr lang="en-US" b="1" dirty="0" err="1">
                <a:solidFill>
                  <a:srgbClr val="FFFFFF"/>
                </a:solidFill>
              </a:rPr>
              <a:t>que</a:t>
            </a:r>
            <a:r>
              <a:rPr lang="en-US" b="1" dirty="0">
                <a:solidFill>
                  <a:srgbClr val="FFFFFF"/>
                </a:solidFill>
              </a:rPr>
              <a:t> le </a:t>
            </a:r>
            <a:r>
              <a:rPr lang="en-US" b="1" dirty="0" err="1">
                <a:solidFill>
                  <a:srgbClr val="FFFFFF"/>
                </a:solidFill>
              </a:rPr>
              <a:t>haya</a:t>
            </a:r>
            <a:r>
              <a:rPr lang="en-US" b="1" dirty="0">
                <a:solidFill>
                  <a:srgbClr val="FFFFFF"/>
                </a:solidFill>
              </a:rPr>
              <a:t> </a:t>
            </a:r>
            <a:r>
              <a:rPr lang="en-US" b="1" dirty="0" err="1">
                <a:solidFill>
                  <a:srgbClr val="FFFFFF"/>
                </a:solidFill>
              </a:rPr>
              <a:t>parecido</a:t>
            </a:r>
            <a:r>
              <a:rPr lang="en-US" b="1" dirty="0">
                <a:solidFill>
                  <a:srgbClr val="FFFFFF"/>
                </a:solidFill>
              </a:rPr>
              <a:t> </a:t>
            </a:r>
            <a:r>
              <a:rPr lang="en-US" b="1" dirty="0" err="1">
                <a:solidFill>
                  <a:srgbClr val="FFFFFF"/>
                </a:solidFill>
              </a:rPr>
              <a:t>útil</a:t>
            </a:r>
            <a:r>
              <a:rPr lang="en-US" b="1" dirty="0">
                <a:solidFill>
                  <a:srgbClr val="FFFFFF"/>
                </a:solidFill>
              </a:rPr>
              <a:t>.</a:t>
            </a:r>
          </a:p>
          <a:p>
            <a:endParaRPr lang="en-US" dirty="0"/>
          </a:p>
        </p:txBody>
      </p:sp>
    </p:spTree>
    <p:extLst>
      <p:ext uri="{BB962C8B-B14F-4D97-AF65-F5344CB8AC3E}">
        <p14:creationId xmlns:p14="http://schemas.microsoft.com/office/powerpoint/2010/main" val="110853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1.gif"/>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60787" r="-60787"/>
          <a:stretch/>
        </p:blipFill>
        <p:spPr>
          <a:xfrm>
            <a:off x="685800" y="1536700"/>
            <a:ext cx="3657600" cy="3876675"/>
          </a:xfrm>
        </p:spPr>
      </p:pic>
      <p:pic>
        <p:nvPicPr>
          <p:cNvPr id="6" name="Content Placeholder 5" descr="1.gif"/>
          <p:cNvPicPr>
            <a:picLocks noGrp="1" noChangeAspect="1"/>
          </p:cNvPicPr>
          <p:nvPr>
            <p:ph sz="quarter" idx="14"/>
          </p:nvPr>
        </p:nvPicPr>
        <p:blipFill>
          <a:blip r:embed="rId3">
            <a:extLst>
              <a:ext uri="{28A0092B-C50C-407E-A947-70E740481C1C}">
                <a14:useLocalDpi xmlns:a14="http://schemas.microsoft.com/office/drawing/2010/main" val="0"/>
              </a:ext>
            </a:extLst>
          </a:blip>
          <a:srcRect l="-49562" r="-49562"/>
          <a:stretch>
            <a:fillRect/>
          </a:stretch>
        </p:blipFill>
        <p:spPr/>
      </p:pic>
    </p:spTree>
    <p:extLst>
      <p:ext uri="{BB962C8B-B14F-4D97-AF65-F5344CB8AC3E}">
        <p14:creationId xmlns:p14="http://schemas.microsoft.com/office/powerpoint/2010/main" val="375964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2.gif"/>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71637" r="-71637"/>
          <a:stretch/>
        </p:blipFill>
        <p:spPr>
          <a:xfrm>
            <a:off x="685800" y="1536700"/>
            <a:ext cx="3657600" cy="3876675"/>
          </a:xfrm>
        </p:spPr>
      </p:pic>
      <p:pic>
        <p:nvPicPr>
          <p:cNvPr id="6" name="Content Placeholder 5" descr="2.gif"/>
          <p:cNvPicPr>
            <a:picLocks noGrp="1" noChangeAspect="1"/>
          </p:cNvPicPr>
          <p:nvPr>
            <p:ph sz="quarter" idx="14"/>
          </p:nvPr>
        </p:nvPicPr>
        <p:blipFill>
          <a:blip r:embed="rId3">
            <a:extLst>
              <a:ext uri="{28A0092B-C50C-407E-A947-70E740481C1C}">
                <a14:useLocalDpi xmlns:a14="http://schemas.microsoft.com/office/drawing/2010/main" val="0"/>
              </a:ext>
            </a:extLst>
          </a:blip>
          <a:srcRect l="-74969" r="-74969"/>
          <a:stretch>
            <a:fillRect/>
          </a:stretch>
        </p:blipFill>
        <p:spPr/>
      </p:pic>
    </p:spTree>
    <p:extLst>
      <p:ext uri="{BB962C8B-B14F-4D97-AF65-F5344CB8AC3E}">
        <p14:creationId xmlns:p14="http://schemas.microsoft.com/office/powerpoint/2010/main" val="250993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3.gif"/>
          <p:cNvPicPr>
            <a:picLocks noGrp="1" noChangeAspect="1"/>
          </p:cNvPicPr>
          <p:nvPr>
            <p:ph sz="quarter" idx="13"/>
          </p:nvPr>
        </p:nvPicPr>
        <p:blipFill>
          <a:blip r:embed="rId2">
            <a:extLst>
              <a:ext uri="{28A0092B-C50C-407E-A947-70E740481C1C}">
                <a14:useLocalDpi xmlns:a14="http://schemas.microsoft.com/office/drawing/2010/main" val="0"/>
              </a:ext>
            </a:extLst>
          </a:blip>
          <a:srcRect l="-21984" r="-21984"/>
          <a:stretch>
            <a:fillRect/>
          </a:stretch>
        </p:blipFill>
        <p:spPr/>
      </p:pic>
      <p:pic>
        <p:nvPicPr>
          <p:cNvPr id="6" name="Content Placeholder 5" descr="3.gif"/>
          <p:cNvPicPr>
            <a:picLocks noGrp="1" noChangeAspect="1"/>
          </p:cNvPicPr>
          <p:nvPr>
            <p:ph sz="quarter" idx="14"/>
          </p:nvPr>
        </p:nvPicPr>
        <p:blipFill>
          <a:blip r:embed="rId3">
            <a:extLst>
              <a:ext uri="{28A0092B-C50C-407E-A947-70E740481C1C}">
                <a14:useLocalDpi xmlns:a14="http://schemas.microsoft.com/office/drawing/2010/main" val="0"/>
              </a:ext>
            </a:extLst>
          </a:blip>
          <a:srcRect l="-36284" r="-36284"/>
          <a:stretch>
            <a:fillRect/>
          </a:stretch>
        </p:blipFill>
        <p:spPr/>
      </p:pic>
    </p:spTree>
    <p:extLst>
      <p:ext uri="{BB962C8B-B14F-4D97-AF65-F5344CB8AC3E}">
        <p14:creationId xmlns:p14="http://schemas.microsoft.com/office/powerpoint/2010/main" val="350628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BaseLine4.gif"/>
          <p:cNvPicPr>
            <a:picLocks noGrp="1" noChangeAspect="1"/>
          </p:cNvPicPr>
          <p:nvPr>
            <p:ph sz="quarter" idx="13"/>
          </p:nvPr>
        </p:nvPicPr>
        <p:blipFill>
          <a:blip r:embed="rId2">
            <a:extLst>
              <a:ext uri="{28A0092B-C50C-407E-A947-70E740481C1C}">
                <a14:useLocalDpi xmlns:a14="http://schemas.microsoft.com/office/drawing/2010/main" val="0"/>
              </a:ext>
            </a:extLst>
          </a:blip>
          <a:srcRect l="-89030" r="-89030"/>
          <a:stretch>
            <a:fillRect/>
          </a:stretch>
        </p:blipFill>
        <p:spPr/>
      </p:pic>
      <p:pic>
        <p:nvPicPr>
          <p:cNvPr id="6" name="Content Placeholder 5" descr="4.gif"/>
          <p:cNvPicPr>
            <a:picLocks noGrp="1" noChangeAspect="1"/>
          </p:cNvPicPr>
          <p:nvPr>
            <p:ph sz="quarter" idx="14"/>
          </p:nvPr>
        </p:nvPicPr>
        <p:blipFill>
          <a:blip r:embed="rId3">
            <a:extLst>
              <a:ext uri="{28A0092B-C50C-407E-A947-70E740481C1C}">
                <a14:useLocalDpi xmlns:a14="http://schemas.microsoft.com/office/drawing/2010/main" val="0"/>
              </a:ext>
            </a:extLst>
          </a:blip>
          <a:srcRect l="-86832" r="-86832"/>
          <a:stretch>
            <a:fillRect/>
          </a:stretch>
        </p:blipFill>
        <p:spPr/>
      </p:pic>
    </p:spTree>
    <p:extLst>
      <p:ext uri="{BB962C8B-B14F-4D97-AF65-F5344CB8AC3E}">
        <p14:creationId xmlns:p14="http://schemas.microsoft.com/office/powerpoint/2010/main" val="3358697494"/>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TM01859862[[fn=Urban Pop]]</Template>
  <TotalTime>441</TotalTime>
  <Words>3357</Words>
  <Application>Microsoft Macintosh PowerPoint</Application>
  <PresentationFormat>On-screen Show (4:3)</PresentationFormat>
  <Paragraphs>190</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Urban Pop</vt:lpstr>
      <vt:lpstr>PowerPoint Presentation</vt:lpstr>
      <vt:lpstr>Welcome</vt:lpstr>
      <vt:lpstr>Eligibility Screening History</vt:lpstr>
      <vt:lpstr>Baseline Survey</vt:lpstr>
      <vt:lpstr>Baseline Survey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Video Segment 1-3:  What is colorectal cancer and why is it important to get tested? </vt:lpstr>
      <vt:lpstr>PowerPoint Presentation</vt:lpstr>
      <vt:lpstr>How should I decide which test to have?</vt:lpstr>
      <vt:lpstr>Video Segment 4:  help describe a FIT</vt:lpstr>
      <vt:lpstr>PowerPoint Presentation</vt:lpstr>
      <vt:lpstr>Describe Fecal Immunochemical  Test</vt:lpstr>
      <vt:lpstr>Video Segment 5:  help describe a COloNOSCOPY</vt:lpstr>
      <vt:lpstr>PowerPoint Presentation</vt:lpstr>
      <vt:lpstr>Describe Colonoscopy</vt:lpstr>
      <vt:lpstr>Video Segment 6: help describe Flexible Sigmoidoscopy</vt:lpstr>
      <vt:lpstr>PowerPoint Presentation</vt:lpstr>
      <vt:lpstr>Describe Flexible Sigmoidoscopy</vt:lpstr>
      <vt:lpstr>Elicit Patient's Preferences on Attributes</vt:lpstr>
      <vt:lpstr>PowerPoint Presentation</vt:lpstr>
      <vt:lpstr>FIT Test Characteristics</vt:lpstr>
      <vt:lpstr>FIT Test Characteristics</vt:lpstr>
      <vt:lpstr>FIT Test Characteristics</vt:lpstr>
      <vt:lpstr>FIT Test Characteristics</vt:lpstr>
      <vt:lpstr>FIT Test Characteristics</vt:lpstr>
      <vt:lpstr>FIT Test Characteristics</vt:lpstr>
      <vt:lpstr>FIT Test Characteristics</vt:lpstr>
      <vt:lpstr>Colonoscopy Test Characteristics</vt:lpstr>
      <vt:lpstr>Colonoscopy Test Characteristics</vt:lpstr>
      <vt:lpstr>Colonoscopy Test Characteristics</vt:lpstr>
      <vt:lpstr>Colonoscopy Test Characteristics</vt:lpstr>
      <vt:lpstr>Colonoscopy Test Characteristics</vt:lpstr>
      <vt:lpstr>Colonoscopy Test Characteristics</vt:lpstr>
      <vt:lpstr>Colonoscopy Test Characteristics</vt:lpstr>
      <vt:lpstr>Flexible Sigmoidoscopy Test Characteristics</vt:lpstr>
      <vt:lpstr>Flexible Sigmoidoscopy Test Characteristics</vt:lpstr>
      <vt:lpstr>Flexible Sigmoidoscopy Test Characteristics</vt:lpstr>
      <vt:lpstr>Flexible Sigmoidoscopy Test Characteristics</vt:lpstr>
      <vt:lpstr>Flexible Sigmoidoscopy Test Characteristics</vt:lpstr>
      <vt:lpstr>Flexible Sigmoidoscopy Test Characteristics</vt:lpstr>
      <vt:lpstr>Flexible Sigmoidoscopy Test Characteristics</vt:lpstr>
      <vt:lpstr>Present CRC Screening choice to patient</vt:lpstr>
      <vt:lpstr>Final Questions </vt:lpstr>
      <vt:lpstr>Usability Evaluation</vt:lpstr>
      <vt:lpstr>PowerPoint Presentation</vt:lpstr>
    </vt:vector>
  </TitlesOfParts>
  <Company>University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Francois  Modave</dc:creator>
  <cp:lastModifiedBy>Philip Chase</cp:lastModifiedBy>
  <cp:revision>30</cp:revision>
  <dcterms:created xsi:type="dcterms:W3CDTF">2015-04-16T15:05:08Z</dcterms:created>
  <dcterms:modified xsi:type="dcterms:W3CDTF">2015-06-12T15:47:26Z</dcterms:modified>
</cp:coreProperties>
</file>