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61" r:id="rId6"/>
    <p:sldId id="259" r:id="rId7"/>
    <p:sldId id="262" r:id="rId8"/>
    <p:sldId id="269" r:id="rId9"/>
    <p:sldId id="264" r:id="rId10"/>
    <p:sldId id="265" r:id="rId11"/>
    <p:sldId id="266" r:id="rId12"/>
    <p:sldId id="267"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77" d="100"/>
          <a:sy n="77" d="100"/>
        </p:scale>
        <p:origin x="76"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FD2B91-0F24-44C8-AB95-85D7B4702D60}" type="datetimeFigureOut">
              <a:rPr lang="en-US" smtClean="0"/>
              <a:t>11/6/2019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81B2919-859B-44AE-864B-68B4259382D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2090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FD2B91-0F24-44C8-AB95-85D7B4702D60}"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B2919-859B-44AE-864B-68B4259382D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4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FD2B91-0F24-44C8-AB95-85D7B4702D60}"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B2919-859B-44AE-864B-68B4259382D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1756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FD2B91-0F24-44C8-AB95-85D7B4702D60}"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B2919-859B-44AE-864B-68B4259382D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4059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FD2B91-0F24-44C8-AB95-85D7B4702D60}"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B2919-859B-44AE-864B-68B4259382D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3487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FD2B91-0F24-44C8-AB95-85D7B4702D60}"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1B2919-859B-44AE-864B-68B4259382D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6238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FD2B91-0F24-44C8-AB95-85D7B4702D60}" type="datetimeFigureOut">
              <a:rPr lang="en-US" smtClean="0"/>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1B2919-859B-44AE-864B-68B4259382D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257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FD2B91-0F24-44C8-AB95-85D7B4702D60}" type="datetimeFigureOut">
              <a:rPr lang="en-US" smtClean="0"/>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1B2919-859B-44AE-864B-68B4259382D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328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FD2B91-0F24-44C8-AB95-85D7B4702D60}" type="datetimeFigureOut">
              <a:rPr lang="en-US" smtClean="0"/>
              <a:t>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1B2919-859B-44AE-864B-68B4259382D3}" type="slidenum">
              <a:rPr lang="en-US" smtClean="0"/>
              <a:t>‹#›</a:t>
            </a:fld>
            <a:endParaRPr lang="en-US"/>
          </a:p>
        </p:txBody>
      </p:sp>
    </p:spTree>
    <p:extLst>
      <p:ext uri="{BB962C8B-B14F-4D97-AF65-F5344CB8AC3E}">
        <p14:creationId xmlns:p14="http://schemas.microsoft.com/office/powerpoint/2010/main" val="2711493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FD2B91-0F24-44C8-AB95-85D7B4702D60}"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1B2919-859B-44AE-864B-68B4259382D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7836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1FD2B91-0F24-44C8-AB95-85D7B4702D60}" type="datetimeFigureOut">
              <a:rPr lang="en-US" smtClean="0"/>
              <a:t>11/6/2019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81B2919-859B-44AE-864B-68B4259382D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528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1FD2B91-0F24-44C8-AB95-85D7B4702D60}" type="datetimeFigureOut">
              <a:rPr lang="en-US" smtClean="0"/>
              <a:t>11/6/2019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81B2919-859B-44AE-864B-68B4259382D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7951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postgresql.org/" TargetMode="External"/><Relationship Id="rId2" Type="http://schemas.openxmlformats.org/officeDocument/2006/relationships/hyperlink" Target="https://www.census.gov/data/data-tool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census.gov/data/data-tool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BB3D1-FC10-43EE-8114-34C0EBA6F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9BB623-4761-48B4-A8CC-D3FF8C65E047}"/>
              </a:ext>
            </a:extLst>
          </p:cNvPr>
          <p:cNvSpPr>
            <a:spLocks noGrp="1"/>
          </p:cNvSpPr>
          <p:nvPr>
            <p:ph type="ctrTitle"/>
          </p:nvPr>
        </p:nvSpPr>
        <p:spPr>
          <a:xfrm>
            <a:off x="4976636" y="992221"/>
            <a:ext cx="6247308" cy="4873558"/>
          </a:xfrm>
        </p:spPr>
        <p:txBody>
          <a:bodyPr anchor="ctr">
            <a:normAutofit/>
          </a:bodyPr>
          <a:lstStyle/>
          <a:p>
            <a:r>
              <a:rPr lang="en-US" sz="4800" dirty="0"/>
              <a:t>ETL Project</a:t>
            </a:r>
          </a:p>
        </p:txBody>
      </p:sp>
      <p:sp>
        <p:nvSpPr>
          <p:cNvPr id="3" name="Subtitle 2">
            <a:extLst>
              <a:ext uri="{FF2B5EF4-FFF2-40B4-BE49-F238E27FC236}">
                <a16:creationId xmlns:a16="http://schemas.microsoft.com/office/drawing/2014/main" id="{52BE64F6-45DF-47FB-8996-AFE269C645AD}"/>
              </a:ext>
            </a:extLst>
          </p:cNvPr>
          <p:cNvSpPr>
            <a:spLocks noGrp="1"/>
          </p:cNvSpPr>
          <p:nvPr>
            <p:ph type="subTitle" idx="1"/>
          </p:nvPr>
        </p:nvSpPr>
        <p:spPr>
          <a:xfrm>
            <a:off x="968056" y="996610"/>
            <a:ext cx="3363901" cy="4864780"/>
          </a:xfrm>
        </p:spPr>
        <p:txBody>
          <a:bodyPr anchor="ctr">
            <a:normAutofit/>
          </a:bodyPr>
          <a:lstStyle/>
          <a:p>
            <a:pPr algn="r"/>
            <a:r>
              <a:rPr lang="en-US" sz="2000" dirty="0">
                <a:solidFill>
                  <a:schemeClr val="tx2"/>
                </a:solidFill>
              </a:rPr>
              <a:t>Daniel Pimentel</a:t>
            </a:r>
          </a:p>
          <a:p>
            <a:pPr algn="r"/>
            <a:r>
              <a:rPr lang="en-US" sz="2000" dirty="0">
                <a:solidFill>
                  <a:schemeClr val="tx2"/>
                </a:solidFill>
              </a:rPr>
              <a:t>Marie-Jeanne Beda</a:t>
            </a:r>
          </a:p>
          <a:p>
            <a:pPr algn="r"/>
            <a:r>
              <a:rPr lang="en-US" sz="2000" dirty="0">
                <a:solidFill>
                  <a:schemeClr val="tx2"/>
                </a:solidFill>
              </a:rPr>
              <a:t>Ufoma </a:t>
            </a:r>
            <a:r>
              <a:rPr lang="en-US" sz="2000" dirty="0" err="1">
                <a:solidFill>
                  <a:schemeClr val="tx2"/>
                </a:solidFill>
              </a:rPr>
              <a:t>iduh</a:t>
            </a:r>
            <a:endParaRPr lang="en-US" sz="2000" dirty="0">
              <a:solidFill>
                <a:schemeClr val="tx2"/>
              </a:solidFill>
            </a:endParaRPr>
          </a:p>
        </p:txBody>
      </p:sp>
      <p:cxnSp>
        <p:nvCxnSpPr>
          <p:cNvPr id="10" name="Straight Connector 9">
            <a:extLst>
              <a:ext uri="{FF2B5EF4-FFF2-40B4-BE49-F238E27FC236}">
                <a16:creationId xmlns:a16="http://schemas.microsoft.com/office/drawing/2014/main" id="{7766695C-9F91-4225-8954-E3288BC513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41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B5A5D-60E3-446A-A62A-0FB661537BF9}"/>
              </a:ext>
            </a:extLst>
          </p:cNvPr>
          <p:cNvSpPr>
            <a:spLocks noGrp="1"/>
          </p:cNvSpPr>
          <p:nvPr>
            <p:ph type="title"/>
          </p:nvPr>
        </p:nvSpPr>
        <p:spPr>
          <a:xfrm>
            <a:off x="1451579" y="566057"/>
            <a:ext cx="9603275" cy="1077687"/>
          </a:xfrm>
        </p:spPr>
        <p:txBody>
          <a:bodyPr>
            <a:normAutofit fontScale="90000"/>
          </a:bodyPr>
          <a:lstStyle/>
          <a:p>
            <a:r>
              <a:rPr lang="en-US" b="1" dirty="0"/>
              <a:t>Loading to PostgreSQL - Screenshot 1: Database Connection and Data Frame Loading </a:t>
            </a:r>
            <a:br>
              <a:rPr lang="en-US" dirty="0"/>
            </a:br>
            <a:endParaRPr lang="en-US" dirty="0"/>
          </a:p>
        </p:txBody>
      </p:sp>
      <p:pic>
        <p:nvPicPr>
          <p:cNvPr id="4" name="Content Placeholder 3">
            <a:extLst>
              <a:ext uri="{FF2B5EF4-FFF2-40B4-BE49-F238E27FC236}">
                <a16:creationId xmlns:a16="http://schemas.microsoft.com/office/drawing/2014/main" id="{57779538-B1D2-45FF-93BD-6EE93A5301EB}"/>
              </a:ext>
            </a:extLst>
          </p:cNvPr>
          <p:cNvPicPr>
            <a:picLocks noGrp="1"/>
          </p:cNvPicPr>
          <p:nvPr>
            <p:ph idx="1"/>
          </p:nvPr>
        </p:nvPicPr>
        <p:blipFill>
          <a:blip r:embed="rId2"/>
          <a:stretch>
            <a:fillRect/>
          </a:stretch>
        </p:blipFill>
        <p:spPr>
          <a:xfrm>
            <a:off x="1451579" y="2016125"/>
            <a:ext cx="8775151" cy="3449638"/>
          </a:xfrm>
          <a:prstGeom prst="rect">
            <a:avLst/>
          </a:prstGeom>
        </p:spPr>
      </p:pic>
    </p:spTree>
    <p:extLst>
      <p:ext uri="{BB962C8B-B14F-4D97-AF65-F5344CB8AC3E}">
        <p14:creationId xmlns:p14="http://schemas.microsoft.com/office/powerpoint/2010/main" val="2099507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A2118-61BA-4650-A645-9167229F3AF7}"/>
              </a:ext>
            </a:extLst>
          </p:cNvPr>
          <p:cNvSpPr>
            <a:spLocks noGrp="1"/>
          </p:cNvSpPr>
          <p:nvPr>
            <p:ph type="title"/>
          </p:nvPr>
        </p:nvSpPr>
        <p:spPr/>
        <p:txBody>
          <a:bodyPr>
            <a:normAutofit fontScale="90000"/>
          </a:bodyPr>
          <a:lstStyle/>
          <a:p>
            <a:r>
              <a:rPr lang="en-US" b="1" dirty="0"/>
              <a:t>Loading to PostgreSQL – Screenshot 2: Database and Table Creation </a:t>
            </a:r>
            <a:br>
              <a:rPr lang="en-US" dirty="0"/>
            </a:br>
            <a:endParaRPr lang="en-US" dirty="0"/>
          </a:p>
        </p:txBody>
      </p:sp>
      <p:pic>
        <p:nvPicPr>
          <p:cNvPr id="4" name="Content Placeholder 3">
            <a:extLst>
              <a:ext uri="{FF2B5EF4-FFF2-40B4-BE49-F238E27FC236}">
                <a16:creationId xmlns:a16="http://schemas.microsoft.com/office/drawing/2014/main" id="{1D37B378-1F8B-4015-BB12-DA422C59B898}"/>
              </a:ext>
            </a:extLst>
          </p:cNvPr>
          <p:cNvPicPr>
            <a:picLocks noGrp="1"/>
          </p:cNvPicPr>
          <p:nvPr>
            <p:ph idx="1"/>
          </p:nvPr>
        </p:nvPicPr>
        <p:blipFill>
          <a:blip r:embed="rId2"/>
          <a:stretch>
            <a:fillRect/>
          </a:stretch>
        </p:blipFill>
        <p:spPr>
          <a:xfrm>
            <a:off x="1451579" y="2016125"/>
            <a:ext cx="7039278" cy="3449638"/>
          </a:xfrm>
          <a:prstGeom prst="rect">
            <a:avLst/>
          </a:prstGeom>
        </p:spPr>
      </p:pic>
    </p:spTree>
    <p:extLst>
      <p:ext uri="{BB962C8B-B14F-4D97-AF65-F5344CB8AC3E}">
        <p14:creationId xmlns:p14="http://schemas.microsoft.com/office/powerpoint/2010/main" val="541303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A4936-5E81-4D04-A86D-3A1560A16597}"/>
              </a:ext>
            </a:extLst>
          </p:cNvPr>
          <p:cNvSpPr>
            <a:spLocks noGrp="1"/>
          </p:cNvSpPr>
          <p:nvPr>
            <p:ph type="title"/>
          </p:nvPr>
        </p:nvSpPr>
        <p:spPr/>
        <p:txBody>
          <a:bodyPr>
            <a:normAutofit fontScale="90000"/>
          </a:bodyPr>
          <a:lstStyle/>
          <a:p>
            <a:r>
              <a:rPr lang="en-US" b="1" dirty="0"/>
              <a:t>Loading to PostgreSQL from </a:t>
            </a:r>
            <a:r>
              <a:rPr lang="en-US" b="1" dirty="0" err="1"/>
              <a:t>jupyter</a:t>
            </a:r>
            <a:r>
              <a:rPr lang="en-US" b="1" dirty="0"/>
              <a:t> notebook- Screenshot 3: Query </a:t>
            </a:r>
            <a:br>
              <a:rPr lang="en-US" dirty="0"/>
            </a:br>
            <a:endParaRPr lang="en-US" dirty="0"/>
          </a:p>
        </p:txBody>
      </p:sp>
      <p:pic>
        <p:nvPicPr>
          <p:cNvPr id="4" name="Content Placeholder 3">
            <a:extLst>
              <a:ext uri="{FF2B5EF4-FFF2-40B4-BE49-F238E27FC236}">
                <a16:creationId xmlns:a16="http://schemas.microsoft.com/office/drawing/2014/main" id="{BAABB49C-7FF7-4728-A46B-3F42F9AF7B86}"/>
              </a:ext>
            </a:extLst>
          </p:cNvPr>
          <p:cNvPicPr>
            <a:picLocks noGrp="1"/>
          </p:cNvPicPr>
          <p:nvPr>
            <p:ph idx="1"/>
          </p:nvPr>
        </p:nvPicPr>
        <p:blipFill>
          <a:blip r:embed="rId2"/>
          <a:stretch>
            <a:fillRect/>
          </a:stretch>
        </p:blipFill>
        <p:spPr>
          <a:xfrm>
            <a:off x="1451579" y="2016125"/>
            <a:ext cx="9499449" cy="3449638"/>
          </a:xfrm>
          <a:prstGeom prst="rect">
            <a:avLst/>
          </a:prstGeom>
        </p:spPr>
      </p:pic>
    </p:spTree>
    <p:extLst>
      <p:ext uri="{BB962C8B-B14F-4D97-AF65-F5344CB8AC3E}">
        <p14:creationId xmlns:p14="http://schemas.microsoft.com/office/powerpoint/2010/main" val="2408828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BBC3-5E94-439E-9BDA-CD2BA77B0771}"/>
              </a:ext>
            </a:extLst>
          </p:cNvPr>
          <p:cNvSpPr>
            <a:spLocks noGrp="1"/>
          </p:cNvSpPr>
          <p:nvPr>
            <p:ph type="title"/>
          </p:nvPr>
        </p:nvSpPr>
        <p:spPr/>
        <p:txBody>
          <a:bodyPr>
            <a:normAutofit fontScale="90000"/>
          </a:bodyPr>
          <a:lstStyle/>
          <a:p>
            <a:r>
              <a:rPr lang="en-US" b="1" dirty="0"/>
              <a:t>Loading to PostgreSQL - Screenshot 4: Query joining the Table</a:t>
            </a:r>
            <a:br>
              <a:rPr lang="en-US" dirty="0"/>
            </a:br>
            <a:endParaRPr lang="en-US" dirty="0"/>
          </a:p>
        </p:txBody>
      </p:sp>
      <p:pic>
        <p:nvPicPr>
          <p:cNvPr id="4" name="Content Placeholder 3">
            <a:extLst>
              <a:ext uri="{FF2B5EF4-FFF2-40B4-BE49-F238E27FC236}">
                <a16:creationId xmlns:a16="http://schemas.microsoft.com/office/drawing/2014/main" id="{0927DB34-2F42-42C0-BDAC-53ED332836E9}"/>
              </a:ext>
            </a:extLst>
          </p:cNvPr>
          <p:cNvPicPr>
            <a:picLocks noGrp="1"/>
          </p:cNvPicPr>
          <p:nvPr>
            <p:ph idx="1"/>
          </p:nvPr>
        </p:nvPicPr>
        <p:blipFill>
          <a:blip r:embed="rId2"/>
          <a:stretch>
            <a:fillRect/>
          </a:stretch>
        </p:blipFill>
        <p:spPr>
          <a:xfrm>
            <a:off x="1534886" y="2016125"/>
            <a:ext cx="8828314" cy="3449638"/>
          </a:xfrm>
          <a:prstGeom prst="rect">
            <a:avLst/>
          </a:prstGeom>
        </p:spPr>
      </p:pic>
    </p:spTree>
    <p:extLst>
      <p:ext uri="{BB962C8B-B14F-4D97-AF65-F5344CB8AC3E}">
        <p14:creationId xmlns:p14="http://schemas.microsoft.com/office/powerpoint/2010/main" val="2997250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https://www.census.gov/data/data-tools.html</a:t>
            </a:r>
            <a:endParaRPr lang="en-US" dirty="0"/>
          </a:p>
          <a:p>
            <a:r>
              <a:rPr lang="en-US" dirty="0">
                <a:hlinkClick r:id="rId3"/>
              </a:rPr>
              <a:t>https://www.postgresql.org</a:t>
            </a:r>
            <a:endParaRPr lang="en-US" dirty="0"/>
          </a:p>
          <a:p>
            <a:pPr marL="0" indent="0">
              <a:buNone/>
            </a:pPr>
            <a:endParaRPr lang="en-US" dirty="0"/>
          </a:p>
        </p:txBody>
      </p:sp>
    </p:spTree>
    <p:extLst>
      <p:ext uri="{BB962C8B-B14F-4D97-AF65-F5344CB8AC3E}">
        <p14:creationId xmlns:p14="http://schemas.microsoft.com/office/powerpoint/2010/main" val="1550032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3F24-1280-413F-9DC6-DF05ED40F138}"/>
              </a:ext>
            </a:extLst>
          </p:cNvPr>
          <p:cNvSpPr>
            <a:spLocks noGrp="1"/>
          </p:cNvSpPr>
          <p:nvPr>
            <p:ph type="title"/>
          </p:nvPr>
        </p:nvSpPr>
        <p:spPr/>
        <p:txBody>
          <a:bodyPr>
            <a:normAutofit/>
          </a:bodyPr>
          <a:lstStyle/>
          <a:p>
            <a:r>
              <a:rPr lang="en-US" dirty="0"/>
              <a:t>Summary of data collected:</a:t>
            </a:r>
            <a:br>
              <a:rPr lang="en-US" dirty="0"/>
            </a:br>
            <a:r>
              <a:rPr lang="en-US" sz="2200" dirty="0">
                <a:hlinkClick r:id="rId2"/>
              </a:rPr>
              <a:t>https://www.census.gov/data/data-tools.html</a:t>
            </a:r>
            <a:endParaRPr lang="en-US" sz="2200" dirty="0"/>
          </a:p>
        </p:txBody>
      </p:sp>
      <p:sp>
        <p:nvSpPr>
          <p:cNvPr id="3" name="Content Placeholder 2">
            <a:extLst>
              <a:ext uri="{FF2B5EF4-FFF2-40B4-BE49-F238E27FC236}">
                <a16:creationId xmlns:a16="http://schemas.microsoft.com/office/drawing/2014/main" id="{00C222FA-1EBA-4C29-B827-9770C7AF6BD9}"/>
              </a:ext>
            </a:extLst>
          </p:cNvPr>
          <p:cNvSpPr>
            <a:spLocks noGrp="1"/>
          </p:cNvSpPr>
          <p:nvPr>
            <p:ph idx="1"/>
          </p:nvPr>
        </p:nvSpPr>
        <p:spPr/>
        <p:txBody>
          <a:bodyPr/>
          <a:lstStyle/>
          <a:p>
            <a:pPr marL="0" indent="0">
              <a:buNone/>
            </a:pPr>
            <a:r>
              <a:rPr lang="en-US" dirty="0"/>
              <a:t>Data analysis and management requires data integration. These data may come in different formats and sources such as csv files, json, files, or html tables. Integration of various datasets is a key for data analysis. In other words, identifying the dataset, extracting and reading the data, cleaning and structuring it in the desired format, and loading the clean data into a database for storage is imperative for analysis and management. Integrating this is an important part of working with data. For this ETL project we will use The United States Census Bureau website, which contains U.S. annual retail trade data in terms of total sales, sales taxes, inventories and purchases.	 </a:t>
            </a:r>
          </a:p>
          <a:p>
            <a:endParaRPr lang="en-US" dirty="0"/>
          </a:p>
        </p:txBody>
      </p:sp>
    </p:spTree>
    <p:extLst>
      <p:ext uri="{BB962C8B-B14F-4D97-AF65-F5344CB8AC3E}">
        <p14:creationId xmlns:p14="http://schemas.microsoft.com/office/powerpoint/2010/main" val="165999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3F8A4-4FC3-442D-B341-CE6286FDB8A6}"/>
              </a:ext>
            </a:extLst>
          </p:cNvPr>
          <p:cNvSpPr>
            <a:spLocks noGrp="1"/>
          </p:cNvSpPr>
          <p:nvPr>
            <p:ph type="title"/>
          </p:nvPr>
        </p:nvSpPr>
        <p:spPr/>
        <p:txBody>
          <a:bodyPr/>
          <a:lstStyle/>
          <a:p>
            <a:r>
              <a:rPr lang="en-US" b="1" dirty="0"/>
              <a:t>Data Format</a:t>
            </a:r>
            <a:br>
              <a:rPr lang="en-US" dirty="0"/>
            </a:br>
            <a:endParaRPr lang="en-US" dirty="0"/>
          </a:p>
        </p:txBody>
      </p:sp>
      <p:sp>
        <p:nvSpPr>
          <p:cNvPr id="3" name="Content Placeholder 2">
            <a:extLst>
              <a:ext uri="{FF2B5EF4-FFF2-40B4-BE49-F238E27FC236}">
                <a16:creationId xmlns:a16="http://schemas.microsoft.com/office/drawing/2014/main" id="{CC83F5AF-486B-4181-98C0-6E8E5F40C79A}"/>
              </a:ext>
            </a:extLst>
          </p:cNvPr>
          <p:cNvSpPr>
            <a:spLocks noGrp="1"/>
          </p:cNvSpPr>
          <p:nvPr>
            <p:ph idx="1"/>
          </p:nvPr>
        </p:nvSpPr>
        <p:spPr>
          <a:xfrm>
            <a:off x="1451579" y="2535381"/>
            <a:ext cx="9603275" cy="1895303"/>
          </a:xfrm>
        </p:spPr>
        <p:txBody>
          <a:bodyPr/>
          <a:lstStyle/>
          <a:p>
            <a:pPr marL="0" indent="0">
              <a:buNone/>
            </a:pPr>
            <a:r>
              <a:rPr lang="en-US" dirty="0"/>
              <a:t>The United States Census Bureau website annual retail trade data are listed in a CSV files. The site uses North American Industry Classification System or NAICS codes. We will use these codes. There is a total of 4 CSV files which were extracted using the NAICS codes. These datasets are Total Sales, Inventory, Purchases, and Gross Margin csv files.</a:t>
            </a:r>
          </a:p>
          <a:p>
            <a:pPr marL="0" indent="0">
              <a:buNone/>
            </a:pPr>
            <a:endParaRPr lang="en-US" dirty="0"/>
          </a:p>
        </p:txBody>
      </p:sp>
    </p:spTree>
    <p:extLst>
      <p:ext uri="{BB962C8B-B14F-4D97-AF65-F5344CB8AC3E}">
        <p14:creationId xmlns:p14="http://schemas.microsoft.com/office/powerpoint/2010/main" val="2810852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10D20-E5E0-4769-87DA-8A3F949BDE4D}"/>
              </a:ext>
            </a:extLst>
          </p:cNvPr>
          <p:cNvSpPr>
            <a:spLocks noGrp="1"/>
          </p:cNvSpPr>
          <p:nvPr>
            <p:ph type="title"/>
          </p:nvPr>
        </p:nvSpPr>
        <p:spPr/>
        <p:txBody>
          <a:bodyPr>
            <a:normAutofit fontScale="90000"/>
          </a:bodyPr>
          <a:lstStyle/>
          <a:p>
            <a:r>
              <a:rPr lang="en-US" b="1" dirty="0"/>
              <a:t>Data Extraction and Cleanup/Transformation </a:t>
            </a:r>
            <a:br>
              <a:rPr lang="en-US" dirty="0"/>
            </a:br>
            <a:endParaRPr lang="en-US" dirty="0"/>
          </a:p>
        </p:txBody>
      </p:sp>
      <p:sp>
        <p:nvSpPr>
          <p:cNvPr id="3" name="Content Placeholder 2">
            <a:extLst>
              <a:ext uri="{FF2B5EF4-FFF2-40B4-BE49-F238E27FC236}">
                <a16:creationId xmlns:a16="http://schemas.microsoft.com/office/drawing/2014/main" id="{36E526FF-379E-4AEA-AC44-FF103FE9278A}"/>
              </a:ext>
            </a:extLst>
          </p:cNvPr>
          <p:cNvSpPr>
            <a:spLocks noGrp="1"/>
          </p:cNvSpPr>
          <p:nvPr>
            <p:ph idx="1"/>
          </p:nvPr>
        </p:nvSpPr>
        <p:spPr>
          <a:xfrm>
            <a:off x="1371601" y="2186247"/>
            <a:ext cx="9683254" cy="3280098"/>
          </a:xfrm>
        </p:spPr>
        <p:txBody>
          <a:bodyPr>
            <a:normAutofit fontScale="92500" lnSpcReduction="10000"/>
          </a:bodyPr>
          <a:lstStyle/>
          <a:p>
            <a:r>
              <a:rPr lang="en-US" dirty="0"/>
              <a:t>In the clean-up process, we used pandas to extract the csv files. Cleaning the data required us to strip away any unnecessary variables/information. The datasets will require us to use the y-axis labels as our columns and we will transpose the dataset using Jupyter Notebook. Finally, we pushed the dataset into PostgreSQL database and joined the four tables using year as the primary key.</a:t>
            </a:r>
          </a:p>
          <a:p>
            <a:r>
              <a:rPr lang="en-US" dirty="0"/>
              <a:t>On the PostgreSQL side, we created a Database called UCB_DB, and created tables which enabled the engine connection to be established.</a:t>
            </a:r>
          </a:p>
          <a:p>
            <a:r>
              <a:rPr lang="en-US" dirty="0"/>
              <a:t>We encountered a challenge of having a single line of data during the transposition because the CSV files that we extracted were all aggregated data for the given period of years. </a:t>
            </a:r>
          </a:p>
          <a:p>
            <a:pPr marL="0" indent="0">
              <a:buNone/>
            </a:pPr>
            <a:endParaRPr lang="en-US" dirty="0"/>
          </a:p>
        </p:txBody>
      </p:sp>
    </p:spTree>
    <p:extLst>
      <p:ext uri="{BB962C8B-B14F-4D97-AF65-F5344CB8AC3E}">
        <p14:creationId xmlns:p14="http://schemas.microsoft.com/office/powerpoint/2010/main" val="2540522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80D7-BF50-44E2-B86B-02ABD43F239B}"/>
              </a:ext>
            </a:extLst>
          </p:cNvPr>
          <p:cNvSpPr>
            <a:spLocks noGrp="1"/>
          </p:cNvSpPr>
          <p:nvPr>
            <p:ph type="title"/>
          </p:nvPr>
        </p:nvSpPr>
        <p:spPr/>
        <p:txBody>
          <a:bodyPr/>
          <a:lstStyle/>
          <a:p>
            <a:r>
              <a:rPr lang="en-US" b="1" dirty="0"/>
              <a:t>Data Storage into a Database</a:t>
            </a:r>
            <a:br>
              <a:rPr lang="en-US" dirty="0"/>
            </a:br>
            <a:endParaRPr lang="en-US" dirty="0"/>
          </a:p>
        </p:txBody>
      </p:sp>
      <p:sp>
        <p:nvSpPr>
          <p:cNvPr id="3" name="Content Placeholder 2">
            <a:extLst>
              <a:ext uri="{FF2B5EF4-FFF2-40B4-BE49-F238E27FC236}">
                <a16:creationId xmlns:a16="http://schemas.microsoft.com/office/drawing/2014/main" id="{910AF090-2987-473D-AF62-8ACAB198E8D4}"/>
              </a:ext>
            </a:extLst>
          </p:cNvPr>
          <p:cNvSpPr>
            <a:spLocks noGrp="1"/>
          </p:cNvSpPr>
          <p:nvPr>
            <p:ph idx="1"/>
          </p:nvPr>
        </p:nvSpPr>
        <p:spPr>
          <a:xfrm>
            <a:off x="1451579" y="2019993"/>
            <a:ext cx="9603275" cy="3657599"/>
          </a:xfrm>
        </p:spPr>
        <p:txBody>
          <a:bodyPr>
            <a:normAutofit/>
          </a:bodyPr>
          <a:lstStyle/>
          <a:p>
            <a:pPr marL="0" indent="0">
              <a:buNone/>
            </a:pPr>
            <a:r>
              <a:rPr lang="en-US" dirty="0"/>
              <a:t>We used relational database-PostgreSQL database, for storage and created a connection using Jupyter Notebook. We then created a database, pushed and joined the tables using Year as the primary key for joining the CSV files. </a:t>
            </a:r>
          </a:p>
          <a:p>
            <a:pPr marL="0" indent="0">
              <a:buNone/>
            </a:pPr>
            <a:endParaRPr lang="en-US" dirty="0"/>
          </a:p>
          <a:p>
            <a:endParaRPr lang="en-US" dirty="0"/>
          </a:p>
        </p:txBody>
      </p:sp>
    </p:spTree>
    <p:extLst>
      <p:ext uri="{BB962C8B-B14F-4D97-AF65-F5344CB8AC3E}">
        <p14:creationId xmlns:p14="http://schemas.microsoft.com/office/powerpoint/2010/main" val="3449180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9EA54-A671-4B20-A485-8187BF451DC2}"/>
              </a:ext>
            </a:extLst>
          </p:cNvPr>
          <p:cNvSpPr>
            <a:spLocks noGrp="1"/>
          </p:cNvSpPr>
          <p:nvPr>
            <p:ph type="title"/>
          </p:nvPr>
        </p:nvSpPr>
        <p:spPr>
          <a:xfrm>
            <a:off x="1451579" y="804518"/>
            <a:ext cx="9603275" cy="958967"/>
          </a:xfrm>
        </p:spPr>
        <p:txBody>
          <a:bodyPr>
            <a:normAutofit/>
          </a:bodyPr>
          <a:lstStyle/>
          <a:p>
            <a:r>
              <a:rPr lang="en-US" b="1" dirty="0"/>
              <a:t>Extraction</a:t>
            </a:r>
            <a:endParaRPr lang="en-US" dirty="0"/>
          </a:p>
        </p:txBody>
      </p:sp>
      <p:pic>
        <p:nvPicPr>
          <p:cNvPr id="4" name="Content Placeholder 3">
            <a:extLst>
              <a:ext uri="{FF2B5EF4-FFF2-40B4-BE49-F238E27FC236}">
                <a16:creationId xmlns:a16="http://schemas.microsoft.com/office/drawing/2014/main" id="{7824763A-20C7-4C89-BC20-5A3097B0AE8E}"/>
              </a:ext>
            </a:extLst>
          </p:cNvPr>
          <p:cNvPicPr>
            <a:picLocks noGrp="1"/>
          </p:cNvPicPr>
          <p:nvPr>
            <p:ph idx="1"/>
          </p:nvPr>
        </p:nvPicPr>
        <p:blipFill>
          <a:blip r:embed="rId2"/>
          <a:stretch>
            <a:fillRect/>
          </a:stretch>
        </p:blipFill>
        <p:spPr>
          <a:xfrm>
            <a:off x="1450975" y="2441943"/>
            <a:ext cx="9604375" cy="2598001"/>
          </a:xfrm>
          <a:prstGeom prst="rect">
            <a:avLst/>
          </a:prstGeom>
        </p:spPr>
      </p:pic>
    </p:spTree>
    <p:extLst>
      <p:ext uri="{BB962C8B-B14F-4D97-AF65-F5344CB8AC3E}">
        <p14:creationId xmlns:p14="http://schemas.microsoft.com/office/powerpoint/2010/main" val="2400970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DC04-71FF-41D0-B0B7-C1D6C3726374}"/>
              </a:ext>
            </a:extLst>
          </p:cNvPr>
          <p:cNvSpPr>
            <a:spLocks noGrp="1"/>
          </p:cNvSpPr>
          <p:nvPr>
            <p:ph type="title"/>
          </p:nvPr>
        </p:nvSpPr>
        <p:spPr/>
        <p:txBody>
          <a:bodyPr>
            <a:normAutofit fontScale="90000"/>
          </a:bodyPr>
          <a:lstStyle/>
          <a:p>
            <a:r>
              <a:rPr lang="en-US" b="1" dirty="0"/>
              <a:t>Transformation- Screenshot 1: Data cleaning </a:t>
            </a:r>
            <a:br>
              <a:rPr lang="en-US" dirty="0"/>
            </a:br>
            <a:endParaRPr lang="en-US" dirty="0"/>
          </a:p>
        </p:txBody>
      </p:sp>
      <p:pic>
        <p:nvPicPr>
          <p:cNvPr id="4" name="Content Placeholder 3">
            <a:extLst>
              <a:ext uri="{FF2B5EF4-FFF2-40B4-BE49-F238E27FC236}">
                <a16:creationId xmlns:a16="http://schemas.microsoft.com/office/drawing/2014/main" id="{41CC3833-A49D-482F-8024-077CCACB7E1A}"/>
              </a:ext>
            </a:extLst>
          </p:cNvPr>
          <p:cNvPicPr>
            <a:picLocks noGrp="1"/>
          </p:cNvPicPr>
          <p:nvPr>
            <p:ph idx="1"/>
          </p:nvPr>
        </p:nvPicPr>
        <p:blipFill>
          <a:blip r:embed="rId2"/>
          <a:stretch>
            <a:fillRect/>
          </a:stretch>
        </p:blipFill>
        <p:spPr>
          <a:xfrm>
            <a:off x="1451579" y="2016125"/>
            <a:ext cx="9347050" cy="3111046"/>
          </a:xfrm>
          <a:prstGeom prst="rect">
            <a:avLst/>
          </a:prstGeom>
        </p:spPr>
      </p:pic>
    </p:spTree>
    <p:extLst>
      <p:ext uri="{BB962C8B-B14F-4D97-AF65-F5344CB8AC3E}">
        <p14:creationId xmlns:p14="http://schemas.microsoft.com/office/powerpoint/2010/main" val="3994495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Transformation- Screenshot 1: Data cleaning</a:t>
            </a:r>
            <a:endParaRPr lang="en-US" dirty="0"/>
          </a:p>
        </p:txBody>
      </p:sp>
      <p:pic>
        <p:nvPicPr>
          <p:cNvPr id="4" name="Content Placeholder 3">
            <a:extLst>
              <a:ext uri="{FF2B5EF4-FFF2-40B4-BE49-F238E27FC236}">
                <a16:creationId xmlns:a16="http://schemas.microsoft.com/office/drawing/2014/main" id="{4DE9D640-210A-4E4E-8699-8EF646ED54A4}"/>
              </a:ext>
            </a:extLst>
          </p:cNvPr>
          <p:cNvPicPr>
            <a:picLocks noGrp="1"/>
          </p:cNvPicPr>
          <p:nvPr>
            <p:ph idx="1"/>
          </p:nvPr>
        </p:nvPicPr>
        <p:blipFill>
          <a:blip r:embed="rId2"/>
          <a:stretch>
            <a:fillRect/>
          </a:stretch>
        </p:blipFill>
        <p:spPr>
          <a:xfrm>
            <a:off x="1450975" y="1853754"/>
            <a:ext cx="9604375" cy="2803435"/>
          </a:xfrm>
          <a:prstGeom prst="rect">
            <a:avLst/>
          </a:prstGeom>
        </p:spPr>
      </p:pic>
    </p:spTree>
    <p:extLst>
      <p:ext uri="{BB962C8B-B14F-4D97-AF65-F5344CB8AC3E}">
        <p14:creationId xmlns:p14="http://schemas.microsoft.com/office/powerpoint/2010/main" val="816532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07BB-AD62-4425-84DC-3AE464C791E1}"/>
              </a:ext>
            </a:extLst>
          </p:cNvPr>
          <p:cNvSpPr>
            <a:spLocks noGrp="1"/>
          </p:cNvSpPr>
          <p:nvPr>
            <p:ph type="title"/>
          </p:nvPr>
        </p:nvSpPr>
        <p:spPr/>
        <p:txBody>
          <a:bodyPr>
            <a:normAutofit fontScale="90000"/>
          </a:bodyPr>
          <a:lstStyle/>
          <a:p>
            <a:r>
              <a:rPr lang="en-US" b="1" dirty="0"/>
              <a:t>Transformation- Screenshot 2: Cleaning all CSV files using the globe module </a:t>
            </a:r>
            <a:br>
              <a:rPr lang="en-US" dirty="0"/>
            </a:br>
            <a:endParaRPr lang="en-US" dirty="0"/>
          </a:p>
        </p:txBody>
      </p:sp>
      <p:pic>
        <p:nvPicPr>
          <p:cNvPr id="4" name="Content Placeholder 3">
            <a:extLst>
              <a:ext uri="{FF2B5EF4-FFF2-40B4-BE49-F238E27FC236}">
                <a16:creationId xmlns:a16="http://schemas.microsoft.com/office/drawing/2014/main" id="{E7B730E8-20C9-448F-BE21-383D96AB203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1458" y="2016125"/>
            <a:ext cx="8588828" cy="3449638"/>
          </a:xfrm>
          <a:prstGeom prst="rect">
            <a:avLst/>
          </a:prstGeom>
          <a:noFill/>
          <a:ln>
            <a:noFill/>
          </a:ln>
        </p:spPr>
      </p:pic>
    </p:spTree>
    <p:extLst>
      <p:ext uri="{BB962C8B-B14F-4D97-AF65-F5344CB8AC3E}">
        <p14:creationId xmlns:p14="http://schemas.microsoft.com/office/powerpoint/2010/main" val="175280461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150</TotalTime>
  <Words>507</Words>
  <Application>Microsoft Office PowerPoint</Application>
  <PresentationFormat>Widescreen</PresentationFormat>
  <Paragraphs>25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Gallery</vt:lpstr>
      <vt:lpstr>ETL Project</vt:lpstr>
      <vt:lpstr>Summary of data collected: https://www.census.gov/data/data-tools.html</vt:lpstr>
      <vt:lpstr>Data Format </vt:lpstr>
      <vt:lpstr>Data Extraction and Cleanup/Transformation  </vt:lpstr>
      <vt:lpstr>Data Storage into a Database </vt:lpstr>
      <vt:lpstr>Extraction</vt:lpstr>
      <vt:lpstr>Transformation- Screenshot 1: Data cleaning  </vt:lpstr>
      <vt:lpstr>Transformation- Screenshot 1: Data cleaning</vt:lpstr>
      <vt:lpstr>Transformation- Screenshot 2: Cleaning all CSV files using the globe module  </vt:lpstr>
      <vt:lpstr>Loading to PostgreSQL - Screenshot 1: Database Connection and Data Frame Loading  </vt:lpstr>
      <vt:lpstr>Loading to PostgreSQL – Screenshot 2: Database and Table Creation  </vt:lpstr>
      <vt:lpstr>Loading to PostgreSQL from jupyter notebook- Screenshot 3: Query  </vt:lpstr>
      <vt:lpstr>Loading to PostgreSQL - Screenshot 4: Query joining the Table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Project</dc:title>
  <dc:creator>Iduh, Ufoma</dc:creator>
  <cp:lastModifiedBy>Iduh, Ufoma</cp:lastModifiedBy>
  <cp:revision>13</cp:revision>
  <dcterms:created xsi:type="dcterms:W3CDTF">2019-11-04T23:05:31Z</dcterms:created>
  <dcterms:modified xsi:type="dcterms:W3CDTF">2019-11-06T22:41:07Z</dcterms:modified>
</cp:coreProperties>
</file>