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2.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3.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5" r:id="rId2"/>
  </p:sldMasterIdLst>
  <p:notesMasterIdLst>
    <p:notesMasterId r:id="rId34"/>
  </p:notesMasterIdLst>
  <p:handoutMasterIdLst>
    <p:handoutMasterId r:id="rId35"/>
  </p:handoutMasterIdLst>
  <p:sldIdLst>
    <p:sldId id="276" r:id="rId3"/>
    <p:sldId id="314" r:id="rId4"/>
    <p:sldId id="338" r:id="rId5"/>
    <p:sldId id="312" r:id="rId6"/>
    <p:sldId id="311" r:id="rId7"/>
    <p:sldId id="313" r:id="rId8"/>
    <p:sldId id="316" r:id="rId9"/>
    <p:sldId id="317" r:id="rId10"/>
    <p:sldId id="318" r:id="rId11"/>
    <p:sldId id="315" r:id="rId12"/>
    <p:sldId id="320" r:id="rId13"/>
    <p:sldId id="321" r:id="rId14"/>
    <p:sldId id="322" r:id="rId15"/>
    <p:sldId id="336" r:id="rId16"/>
    <p:sldId id="337" r:id="rId17"/>
    <p:sldId id="335" r:id="rId18"/>
    <p:sldId id="329" r:id="rId19"/>
    <p:sldId id="325" r:id="rId20"/>
    <p:sldId id="310" r:id="rId21"/>
    <p:sldId id="328" r:id="rId22"/>
    <p:sldId id="330" r:id="rId23"/>
    <p:sldId id="323" r:id="rId24"/>
    <p:sldId id="271" r:id="rId25"/>
    <p:sldId id="306" r:id="rId26"/>
    <p:sldId id="307" r:id="rId27"/>
    <p:sldId id="308" r:id="rId28"/>
    <p:sldId id="324" r:id="rId29"/>
    <p:sldId id="331" r:id="rId30"/>
    <p:sldId id="332" r:id="rId31"/>
    <p:sldId id="333" r:id="rId32"/>
    <p:sldId id="339" r:id="rId3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orient="horz" pos="432">
          <p15:clr>
            <a:srgbClr val="A4A3A4"/>
          </p15:clr>
        </p15:guide>
        <p15:guide id="3" orient="horz" pos="3600">
          <p15:clr>
            <a:srgbClr val="A4A3A4"/>
          </p15:clr>
        </p15:guide>
        <p15:guide id="4" orient="horz" pos="2160">
          <p15:clr>
            <a:srgbClr val="A4A3A4"/>
          </p15:clr>
        </p15:guide>
        <p15:guide id="5" pos="5328">
          <p15:clr>
            <a:srgbClr val="A4A3A4"/>
          </p15:clr>
        </p15:guide>
        <p15:guide id="6" pos="2880">
          <p15:clr>
            <a:srgbClr val="A4A3A4"/>
          </p15:clr>
        </p15:guide>
        <p15:guide id="7"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4"/>
    <a:srgbClr val="141313"/>
    <a:srgbClr val="008EC8"/>
    <a:srgbClr val="AFC8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4694"/>
  </p:normalViewPr>
  <p:slideViewPr>
    <p:cSldViewPr snapToGrid="0" snapToObjects="1" showGuides="1">
      <p:cViewPr varScale="1">
        <p:scale>
          <a:sx n="121" d="100"/>
          <a:sy n="121" d="100"/>
        </p:scale>
        <p:origin x="1832" y="176"/>
      </p:cViewPr>
      <p:guideLst>
        <p:guide orient="horz" pos="3888"/>
        <p:guide orient="horz" pos="432"/>
        <p:guide orient="horz" pos="3600"/>
        <p:guide orient="horz" pos="2160"/>
        <p:guide pos="5328"/>
        <p:guide pos="2880"/>
        <p:guide pos="43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DAC81C5-AE7A-1044-93C2-6BFF0DD7BC2B}" type="datetimeFigureOut">
              <a:rPr lang="en-US" smtClean="0"/>
              <a:t>2/6/23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6F6EB44-35E4-0D4D-B375-5AD650735949}" type="slidenum">
              <a:rPr lang="en-US" smtClean="0"/>
              <a:t>‹#›</a:t>
            </a:fld>
            <a:endParaRPr lang="en-US"/>
          </a:p>
        </p:txBody>
      </p:sp>
    </p:spTree>
    <p:extLst>
      <p:ext uri="{BB962C8B-B14F-4D97-AF65-F5344CB8AC3E}">
        <p14:creationId xmlns:p14="http://schemas.microsoft.com/office/powerpoint/2010/main" val="421746125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5:30:36.220"/>
    </inkml:context>
    <inkml:brush xml:id="br0">
      <inkml:brushProperty name="width" value="0.05" units="cm"/>
      <inkml:brushProperty name="height" value="0.05" units="cm"/>
    </inkml:brush>
  </inkml:definitions>
  <inkml:trace contextRef="#ctx0" brushRef="#br0">262 127 24575,'-5'0'0,"-1"0"0,0 0 0,1 0 0,-1 1 0,0 0 0,1 0 0,-1 0 0,1 1 0,0 0 0,-1 0 0,1 0 0,0 1 0,0 0 0,0 0 0,0 0 0,1 0 0,0 1 0,-1 0 0,1 0 0,0 0 0,1 0 0,-1 1 0,1-1 0,0 1 0,0 0 0,0 0 0,1 0 0,-1 0 0,1 1 0,1-1 0,-1 1 0,1-1 0,0 1 0,0-1 0,0 1 0,1 9 0,0 1 0,0 0 0,1-1 0,1 1 0,0 0 0,8 28 0,-7-37 0,0 0 0,0 0 0,1 0 0,0 0 0,0-1 0,1 0 0,-1 0 0,1 0 0,1 0 0,-1-1 0,1 0 0,0 0 0,0-1 0,8 5 0,-4-3 0,1 0 0,1-1 0,-1-1 0,1 0 0,-1 0 0,1-1 0,0-1 0,23 2 0,7-2 0,52-4 0,-17-1 0,-70 3 0,0 0 0,1 0 0,-1 0 0,0-1 0,0 0 0,0-1 0,0 1 0,6-4 0,-10 4 0,-1-1 0,0 1 0,0-1 0,0 0 0,0 0 0,0 0 0,-1 0 0,1 0 0,-1 0 0,1-1 0,-1 1 0,0 0 0,0-1 0,0 1 0,0-1 0,0 1 0,0-1 0,-1 0 0,1 1 0,-1-1 0,0 0 0,0 1 0,0-1 0,0-3 0,1-5 0,-1 0 0,0 0 0,-1 0 0,0 0 0,-1 0 0,0 0 0,-1 0 0,-7-20 0,7 26 0,1 1 0,-1 0 0,0 0 0,0 0 0,0 0 0,0 1 0,-1-1 0,0 1 0,1 0 0,-1 0 0,0 0 0,-1 0 0,1 1 0,0 0 0,-1 0 0,1 0 0,-1 0 0,0 1 0,0-1 0,1 1 0,-1 0 0,-8 0 0,5 0 0,0 1 0,1 0 0,-1 0 0,0 0 0,0 1 0,0 0 0,0 1 0,1-1 0,-1 2 0,1-1 0,-1 1 0,1 0 0,-14 8 0,18-8 0,-1 0 0,1 0 0,-1 0 0,1 0 0,0 1 0,0-1 0,0 1 0,1 0 0,-1 0 0,1 0 0,0 0 0,0 0 0,1 0 0,-1 1 0,1-1 0,0 0 0,0 1 0,0-1 0,1 1 0,-1 0 0,1-1 0,0 1 0,1-1 0,-1 1 0,2 7 0,-2-12 0,0 1 0,0 0 0,0-1 0,0 1 0,0 0 0,0 0 0,0-1 0,0 1 0,0 0 0,0-1 0,0 1 0,1 0 0,-1-1 0,0 1 0,1 0 0,-1-1 0,0 1 0,1 0 0,-1-1 0,0 1 0,1-1 0,-1 1 0,1-1 0,-1 1 0,1-1 0,-1 1 0,1-1 0,0 0 0,-1 1 0,1-1 0,0 0 0,-1 1 0,1-1 0,0 0 0,-1 0 0,1 0 0,0 1 0,-1-1 0,1 0 0,0 0 0,1 0 0,-1-1 0,0 0 0,1 0 0,-1 0 0,0-1 0,1 1 0,-1 0 0,0-1 0,0 1 0,0 0 0,0-1 0,0 1 0,-1-1 0,1 1 0,0-1 0,-1 0 0,1 1 0,0-4 0,0-5 0,0 0 0,0 0 0,-1 1 0,0-1 0,-1 0 0,0 0 0,0 0 0,-1 0 0,-1 0 0,0 1 0,0 0 0,0-1 0,-1 1 0,-1 0 0,0 1 0,0-1 0,0 1 0,-13-14 0,-1-1 0,-1 1 0,-1 1 0,-1 1 0,0 1 0,-29-18 0,39 28 0,-1 1 0,-1 0 0,1 1 0,-1 0 0,-21-6 0,32 12 0,1 0 0,-1 1 0,0-1 0,1 0 0,-1 1 0,0 0 0,1 0 0,-1 0 0,0 0 0,0 0 0,1 0 0,-1 1 0,0-1 0,1 1 0,-1 0 0,0 0 0,1 0 0,-1 0 0,1 0 0,0 0 0,-1 1 0,1-1 0,0 1 0,0 0 0,0-1 0,0 1 0,0 0 0,0 0 0,0 1 0,1-1 0,-1 0 0,1 0 0,-1 1 0,1-1 0,0 1 0,0-1 0,-1 6 0,-2 7 0,1 1 0,1-1 0,0 1 0,1-1 0,1 1 0,0 0 0,1-1 0,1 1 0,0-1 0,2 1 0,8 26 0,-5-21 0,1-1 0,0 0 0,2-1 0,0 0 0,1 0 0,1-1 0,1-1 0,17 19 0,-20-27 0,1 0 0,1 0 0,-1-1 0,1-1 0,1 0 0,-1 0 0,1-1 0,1-1 0,-1-1 0,1 1 0,-1-2 0,1 0 0,0-1 0,21 1 0,-22-2 0,1 0 0,0-1 0,-1-1 0,1 0 0,-1-1 0,1-1 0,-1 0 0,0 0 0,0-2 0,0 1 0,-1-2 0,1 0 0,-1 0 0,-1-1 0,13-9 0,-17 9 0,0 0 0,-1 0 0,0-1 0,0 0 0,0-1 0,-1 1 0,0-1 0,-1 0 0,4-10 0,-6 15 0,0-1 0,-1 1 0,1-1 0,-1 0 0,0 1 0,0-1 0,-1 0 0,1 0 0,-1 0 0,0 0 0,-1 1 0,1-1 0,-1 0 0,0 0 0,0 0 0,0 1 0,-1-1 0,0 1 0,1-1 0,-4-4 0,2 6 0,0 0 0,1 1 0,-1-1 0,0 1 0,-1 0 0,1 0 0,0 0 0,0 0 0,-1 1 0,1-1 0,-1 1 0,0 0 0,1 0 0,-1 0 0,0 0 0,0 1 0,1 0 0,-1-1 0,0 1 0,0 1 0,0-1 0,1 1 0,-5 0 0,-6 2 0,0 0 0,0 1 0,1 0 0,-24 12 0,-32 24 0,63-36 0,1 0 0,0 1 0,0-1 0,0 1 0,0 0 0,1 0 0,0 1 0,0-1 0,-5 10 0,8-14 0,1 0 0,0-1 0,-1 1 0,1 0 0,0 0 0,-1 0 0,1 0 0,0-1 0,0 1 0,0 0 0,0 0 0,0 0 0,0 0 0,0 0 0,0 0 0,0 0 0,1-1 0,-1 1 0,0 0 0,0 0 0,1 0 0,-1 0 0,0-1 0,1 1 0,-1 0 0,1 0 0,0 0 0,1 1 0,0-1 0,0 0 0,0 0 0,-1 0 0,1 1 0,0-2 0,1 1 0,-1 0 0,0 0 0,4 0 0,61 3 0,-59-4 0,-3 0 0,0 0 0,0-1 0,0 0 0,0 1 0,-1-2 0,1 1 0,0-1 0,0 1 0,-1-1 0,1-1 0,-1 1 0,1-1 0,-1 1 0,0-1 0,0 0 0,0-1 0,-1 1 0,1-1 0,-1 0 0,0 1 0,0-1 0,0-1 0,0 1 0,-1 0 0,0-1 0,1 1 0,-2-1 0,1 0 0,-1 0 0,1 0 0,0-8 0,-1 5 0,1 0 0,-2 0 0,1 0 0,-1-1 0,0 1 0,-1 0 0,0 0 0,0-1 0,-1 1 0,0 0 0,-1 0 0,1 1 0,-1-1 0,-1 1 0,0-1 0,0 1 0,0 0 0,-11-12 0,15 17 0,-1 1 0,0 0 0,0 0 0,1 0 0,-1 0 0,0 1 0,0-1 0,0 0 0,0 0 0,-1 0 0,1 1 0,0-1 0,0 1 0,0-1 0,0 1 0,-1-1 0,1 1 0,0 0 0,-1-1 0,1 1 0,0 0 0,0 0 0,-1 0 0,1 0 0,0 0 0,-1 0 0,1 1 0,0-1 0,0 0 0,-2 1 0,1 1 0,0 0 0,0 0 0,0 0 0,0 0 0,0 0 0,1 0 0,-1 0 0,1 1 0,-1-1 0,1 1 0,0-1 0,0 1 0,-1 3 0,-3 11 0,2 0 0,-1 0 0,0 25 0,3-21 0,-1-3 0,1 0 0,0 0 0,2 0 0,0 0 0,1 0 0,5 21 0,-7-39 0,0 0 0,0 0 0,0 1 0,0-1 0,0 0 0,0 0 0,0 0 0,0 1 0,0-1 0,0 0 0,0 0 0,0 0 0,0 1 0,0-1 0,0 0 0,0 0 0,0 0 0,0 1 0,0-1 0,0 0 0,1 0 0,-1 0 0,0 1 0,0-1 0,0 0 0,0 0 0,0 0 0,0 0 0,1 0 0,-1 1 0,0-1 0,0 0 0,0 0 0,0 0 0,1 0 0,-1 0 0,0 0 0,0 0 0,0 0 0,1 1 0,-1-1 0,0 0 0,0 0 0,0 0 0,1 0 0,-1 0 0,0 0 0,0 0 0,1 0 0,-1 0 0,0-1 0,0 1 0,0 0 0,1 0 0,-1 0 0,0 0 0,0 0 0,0 0 0,0 0 0,1 0 0,-1-1 0,6-18 0,-1-27 0,-5 39 0,0 0 0,-1 0 0,0 1 0,-1-1 0,1 0 0,-1 1 0,-1-1 0,1 1 0,-1-1 0,0 1 0,-1 0 0,1 0 0,-1 0 0,0 1 0,0 0 0,-1-1 0,0 1 0,0 1 0,0-1 0,-1 1 0,1 0 0,-1 0 0,0 1 0,-7-4 0,0 1 0,0 1 0,0 1 0,0 0 0,-1 0 0,1 2 0,-1 0 0,0 0 0,0 1 0,0 1 0,1 0 0,-18 3 0,28-2 0,0-1 0,1 1 0,-1 0 0,1 0 0,-1 0 0,1 1 0,-1-1 0,1 0 0,0 1 0,0 0 0,-1-1 0,1 1 0,0 0 0,1 0 0,-1 0 0,0 0 0,1 1 0,-1-1 0,1 0 0,0 1 0,-1-1 0,1 1 0,0-1 0,1 1 0,-1 0 0,0-1 0,1 1 0,-1 0 0,1-1 0,0 4 0,-1 11 0,0 0 0,2 0 0,3 27 0,-3-38 0,-1-2 0,1 0 0,0 0 0,1 0 0,-1 0 0,1 0 0,0 0 0,-1-1 0,2 1 0,-1-1 0,0 0 0,1 1 0,-1-1 0,1 0 0,0 0 0,0-1 0,0 1 0,0-1 0,1 1 0,-1-1 0,1 0 0,0 0 0,-1-1 0,1 1 0,0-1 0,0 1 0,6 0 0,11 3 0,0-2 0,1 0 0,37 0 0,-48-3 0,-8 0 0,16 2 0,0-2 0,0-1 0,0 0 0,-1-1 0,23-6 0,-38 8 0,1-1 0,-1 0 0,1-1 0,-1 1 0,1-1 0,-1 1 0,0-1 0,0 0 0,0 0 0,0-1 0,0 1 0,-1 0 0,1-1 0,-1 0 0,1 0 0,-1 0 0,0 0 0,0 0 0,0 0 0,-1 0 0,1 0 0,-1-1 0,1 1 0,-1-1 0,0 1 0,-1-1 0,1 1 0,-1-1 0,1 0 0,-1 1 0,0-1 0,0 0 0,-2-6 0,2 5 0,-1 1 0,0-1 0,0 0 0,0 1 0,-1 0 0,0-1 0,0 1 0,0 0 0,0-1 0,0 1 0,-1 1 0,0-1 0,0 0 0,0 1 0,0-1 0,-1 1 0,1 0 0,-1 0 0,-6-4 0,3 3 0,0 1 0,-1-1 0,1 2 0,-1-1 0,0 1 0,1 0 0,-1 0 0,0 1 0,0 0 0,-1 1 0,-7 0 0,5 0 0,0 1 0,0 1 0,0 0 0,1 0 0,-1 1 0,1 0 0,-1 1 0,-11 6 0,17-7 0,-1 0 0,1 0 0,-1 0 0,1 1 0,0 0 0,1 0 0,-1 1 0,1-1 0,-1 1 0,2 0 0,-1 0 0,0 0 0,1 1 0,-3 5 0,5-9 0,0 0 0,0 1 0,1-1 0,-1 0 0,1 1 0,-1-1 0,1 0 0,0 1 0,0-1 0,0 1 0,0-1 0,0 0 0,0 1 0,1-1 0,-1 0 0,1 1 0,-1-1 0,1 0 0,0 1 0,0-1 0,2 3 0,-1-2 0,1 0 0,0 0 0,0 0 0,0-1 0,0 1 0,0-1 0,0 1 0,1-1 0,-1 0 0,1 0 0,7 2 0,-4-1 0,1-1 0,-1 0 0,1 0 0,0 0 0,0-1 0,0-1 0,0 1 0,0-1 0,0-1 0,0 1 0,0-1 0,12-4 0,-19 5 0,0 0 0,0 0 0,0-1 0,0 1 0,0 0 0,0-1 0,0 1 0,0-1 0,0 1 0,-1-1 0,1 0 0,0 1 0,0-1 0,-1 0 0,1 1 0,0-1 0,-1 0 0,1 0 0,-1 0 0,1 1 0,-1-1 0,1 0 0,-1 0 0,0 0 0,1 0 0,-1 0 0,0 0 0,0-2 0,0 1 0,-1 0 0,1 0 0,-1 1 0,0-1 0,1 0 0,-1 0 0,0 0 0,0 1 0,0-1 0,-1 0 0,1 1 0,0-1 0,-3-1 0,-3-4 0,0 1 0,-1 0 0,0 1 0,-17-10 0,9 8 0,0 2 0,-1-1 0,0 2 0,0 0 0,0 1 0,0 1 0,-1 1 0,1 0 0,0 1 0,-25 4 0,39-4 0,1 1 0,-1-1 0,0 1 0,0 0 0,1 0 0,-1 0 0,1 0 0,-1 1 0,1-1 0,-1 1 0,1-1 0,0 1 0,0 0 0,0 0 0,0 0 0,0 0 0,0 0 0,0 1 0,1-1 0,-1 0 0,1 1 0,0-1 0,-1 1 0,1 0 0,0-1 0,1 1 0,-1 0 0,0-1 0,1 1 0,0 0 0,-1 0 0,1 0 0,0 0 0,1-1 0,-1 1 0,0 0 0,1 0 0,1 5 0,0 3 0,1 0 0,1 0 0,0 0 0,0-1 0,1 1 0,0-1 0,1 0 0,9 12 0,-2-7 0,0-2 0,1 0 0,0 0 0,1-1 0,1-1 0,0-1 0,0 0 0,1-1 0,1 0 0,-1-2 0,1 0 0,0-1 0,1-1 0,-1-1 0,1 0 0,0-1 0,0-1 0,0-1 0,21-2 0,-35 1 0,-1 0 0,1 0 0,-1-1 0,1 0 0,-1 0 0,0 0 0,1 0 0,-1-1 0,0 1 0,0-1 0,0 0 0,0-1 0,-1 1 0,1-1 0,0 1 0,-1-1 0,0 0 0,0 0 0,0-1 0,0 1 0,0-1 0,0 1 0,-1-1 0,0 0 0,2-4 0,-1 1 0,-1 1 0,0-1 0,-1 1 0,1-1 0,-1 0 0,-1 1 0,1-1 0,-1 0 0,0 0 0,-1 0 0,0 1 0,0-1 0,0 0 0,-1 1 0,0-1 0,-3-7 0,3 10 0,0-1 0,0 1 0,-1-1 0,1 1 0,-1 0 0,0 0 0,-1 0 0,1 0 0,-1 0 0,0 1 0,1-1 0,-1 1 0,-1 0 0,1 1 0,0-1 0,-1 1 0,1 0 0,-1 0 0,0 0 0,0 0 0,0 1 0,0 0 0,0 0 0,0 0 0,0 1 0,-5 0 0,2 0 0,0 0 0,-1 1 0,1 0 0,0 1 0,1 0 0,-1 0 0,0 1 0,1-1 0,-1 2 0,1-1 0,0 1 0,0 0 0,0 1 0,0 0 0,1 0 0,-6 6 0,10-10 0,0 1 0,1-1 0,-1 1 0,0-1 0,1 1 0,-1 0 0,1 0 0,0 0 0,0 0 0,0 0 0,0 0 0,0 0 0,0 0 0,0 1 0,1-1 0,-1 0 0,1 0 0,-1 1 0,1-1 0,0 0 0,0 1 0,0-1 0,0 0 0,1 0 0,0 4 0,0-4 0,1 0 0,-1 0 0,1 0 0,0 0 0,0 0 0,-1 0 0,2 0 0,-1-1 0,0 1 0,0-1 0,0 1 0,1-1 0,-1 0 0,1 0 0,-1 0 0,1 0 0,-1 0 0,1-1 0,-1 1 0,1-1 0,4 1 0,6 1 0,-1-1 0,1 0 0,1 0 0,-1-1 0,0-1 0,0 0 0,17-5 0,-27 5 0,1 0 0,0 0 0,-1-1 0,1 0 0,-1 0 0,1 0 0,-1 0 0,0 0 0,0-1 0,0 1 0,0-1 0,0 0 0,0 0 0,-1 0 0,0 0 0,1 0 0,-1 0 0,-1-1 0,1 1 0,0-1 0,-1 0 0,1 1 0,-1-1 0,0 0 0,-1 0 0,1 0 0,0 0 0,-1-4 0,0 0 0,0 0 0,-1 0 0,0-1 0,0 1 0,-1 0 0,0 1 0,0-1 0,-1 0 0,0 0 0,0 1 0,-1 0 0,0 0 0,0 0 0,-1 0 0,1 0 0,-2 1 0,1 0 0,-1 0 0,0 1 0,0-1 0,0 1 0,-1 1 0,-12-8 0,9 6 0,0 0 0,-1 1 0,1 0 0,-1 1 0,0 1 0,-1-1 0,1 2 0,0-1 0,-1 2 0,0-1 0,1 2 0,-1-1 0,0 2 0,1 0 0,-1 0 0,-12 3 0,19-2 0,1 0 0,0 0 0,0 0 0,0 1 0,1 0 0,-1-1 0,0 1 0,1 0 0,0 1 0,0-1 0,0 0 0,0 1 0,0 0 0,1 0 0,0 0 0,0 0 0,0 0 0,0 0 0,0 0 0,1 1 0,0-1 0,0 1 0,0-1 0,0 1 0,1-1 0,0 1 0,0 5 0,0-2 0,0-1 0,0 1 0,1 0 0,0 0 0,0 0 0,1 0 0,0 0 0,0-1 0,1 1 0,0-1 0,0 0 0,0 0 0,1 0 0,1 0 0,5 7 0,-1-6 0,0-1 0,1 0 0,0 0 0,0-1 0,0-1 0,1 1 0,0-2 0,0 0 0,0 0 0,0-1 0,14 3 0,20 1 0,65 4 0,-109-11 0,6 1 0,0-1 0,0 1 0,0-1 0,0-1 0,0 1 0,0-1 0,0-1 0,0 1 0,-1-1 0,8-3 0,-11 4 0,-1-1 0,0 0 0,1 0 0,-1 0 0,0 0 0,0-1 0,0 1 0,0 0 0,0-1 0,-1 0 0,1 1 0,-1-1 0,0 0 0,0 0 0,0 1 0,0-1 0,0 0 0,0 0 0,-1 0 0,1 0 0,-1 0 0,0 0 0,0 0 0,0 0 0,-1-5 0,-1-3 0,1 0 0,-1 0 0,-1 0 0,0 0 0,-1 1 0,0-1 0,0 1 0,-1 0 0,-1 1 0,1-1 0,-2 1 0,1 0 0,-1 0 0,-1 1 0,1 0 0,-1 0 0,-1 1 0,1 0 0,-1 0 0,-15-7 0,10 5 0,-1 0 0,-1 2 0,1 0 0,-1 1 0,0 0 0,-1 2 0,0 0 0,1 0 0,-1 2 0,0 0 0,0 1 0,-33 2 0,48-1 0,-1 1 0,1 0 0,0 0 0,-1 0 0,1 0 0,0 0 0,-1 0 0,1 1 0,0-1 0,0 1 0,0-1 0,1 1 0,-1 0 0,0 0 0,0 0 0,1 0 0,-1 0 0,1 0 0,0 0 0,0 1 0,0-1 0,0 0 0,0 1 0,0-1 0,1 1 0,-1-1 0,1 1 0,-1-1 0,1 4 0,-2 12 0,1 0 0,1 0 0,2 21 0,0-17 0,-2-14 0,0 0 0,0 0 0,1 0 0,1 0 0,-1-1 0,1 1 0,1-1 0,-1 1 0,1-1 0,1 0 0,5 10 0,-5-12 0,0 0 0,1 0 0,0 0 0,0-1 0,0 1 0,1-1 0,0-1 0,-1 1 0,1-1 0,0 0 0,1 0 0,-1-1 0,10 3 0,1 0 0,-1 0 0,0-2 0,1 0 0,0-1 0,-1 0 0,32-2 0,-44 0 0,1-1 0,-1 1 0,1-1 0,-1 0 0,1 0 0,-1 0 0,1-1 0,-1 1 0,0-1 0,0 0 0,0-1 0,0 1 0,0-1 0,0 1 0,-1-1 0,1 0 0,-1 0 0,0-1 0,0 1 0,0-1 0,0 0 0,-1 1 0,1-1 0,-1 0 0,0 0 0,0-1 0,-1 1 0,1 0 0,0-6 0,0 2 0,-1-1 0,1 1 0,-2-1 0,0 1 0,0-1 0,0 0 0,-1 1 0,0-1 0,-1 1 0,0-1 0,0 1 0,-1 0 0,0-1 0,0 2 0,-1-1 0,0 0 0,-9-12 0,5 9 0,-2 0 0,1 1 0,-2 0 0,1 1 0,-1 0 0,-1 0 0,0 1 0,0 1 0,0 0 0,-14-6 0,10 6 0,1 0 0,-2 1 0,1 0 0,-1 2 0,1 0 0,-1 0 0,-1 2 0,1 0 0,0 1 0,-33 2 0,47 0 0,1-1 0,-1 1 0,1 0 0,-1 0 0,1 0 0,0 0 0,-1 0 0,1 0 0,0 1 0,0-1 0,0 1 0,0-1 0,0 1 0,0 0 0,1 0 0,-1 0 0,1 0 0,-1 0 0,1 0 0,0 0 0,-1 1 0,1-1 0,0 0 0,1 1 0,-1-1 0,0 0 0,1 1 0,-1-1 0,1 1 0,0 2 0,-2 12 0,1 0 0,1 0 0,4 27 0,-2-13 0,-2-25 0,1 1 0,0-1 0,1 1 0,-1-1 0,1 1 0,0-1 0,1 0 0,0 0 0,0 0 0,0 0 0,0-1 0,1 1 0,0-1 0,0 0 0,1 0 0,-1-1 0,1 1 0,0-1 0,0 0 0,1 0 0,-1 0 0,1-1 0,10 5 0,-3-2 0,0-1 0,1 0 0,0-1 0,0-1 0,0 0 0,0 0 0,0-2 0,1 0 0,-1 0 0,15-2 0,-26 1 0,-1 0 0,1 0 0,0-1 0,-1 1 0,1-1 0,-1 1 0,1-1 0,-1 0 0,0 0 0,1 0 0,-1 0 0,0 0 0,1-1 0,-1 1 0,0 0 0,0-1 0,0 0 0,0 0 0,-1 1 0,1-1 0,0 0 0,-1-1 0,1 1 0,-1 0 0,0 0 0,0 0 0,1-1 0,-2 1 0,1-1 0,0 1 0,0-1 0,-1 1 0,1-1 0,-1 1 0,0-1 0,0 0 0,0 1 0,0-1 0,0 1 0,-1-1 0,1 1 0,-1-1 0,-1-4 0,-1-4 0,-1-1 0,0 1 0,-1 0 0,0 0 0,-1 0 0,0 1 0,0-1 0,-10-10 0,6 9 0,-1 1 0,0 0 0,0 0 0,-1 1 0,-1 1 0,1 0 0,-2 1 0,1 0 0,-1 1 0,0 0 0,-1 1 0,1 1 0,-1 1 0,-26-6 0,39 10 0,-1 0 0,1 0 0,0 0 0,0 0 0,-1 1 0,1-1 0,0 1 0,0-1 0,-1 1 0,1 0 0,0 0 0,0 0 0,0 0 0,0 0 0,0 0 0,0 0 0,0 1 0,-3 2 0,2 0 0,0 0 0,-1 1 0,2-1 0,-1 0 0,0 1 0,1 0 0,0-1 0,-2 7 0,-1 6 0,1 0 0,0 0 0,-1 34 0,3 5-1365,2-33-5461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7.24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8.73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9.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7.24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8.73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9.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7.24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8.73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9.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6:00:42.381"/>
    </inkml:context>
    <inkml:brush xml:id="br0">
      <inkml:brushProperty name="width" value="0.05" units="cm"/>
      <inkml:brushProperty name="height" value="0.05" units="cm"/>
      <inkml:brushProperty name="color" value="#E71224"/>
    </inkml:brush>
  </inkml:definitions>
  <inkml:trace contextRef="#ctx0" brushRef="#br0">556 275 24575,'37'917'0,"-23"-784"0,90 684 0,-97-780 0,36 172 0,-36-185 0,1-1 0,1-1 0,1 1 0,1-2 0,1 1 0,25 32 0,-34-50 0,0-1 0,0 0 0,1 0 0,-1 0 0,1 0 0,0-1 0,0 1 0,0-1 0,0 0 0,0 0 0,1-1 0,-1 1 0,1-1 0,-1 0 0,8 1 0,8 0 0,0-1 0,29-3 0,18 2 0,673 20 0,-507-22 0,139 1 0,530 2 0,-346 45 0,-31-1 0,538-42 0,-519-6 0,-23 4 0,580-3 0,-809-12 0,0-12 0,470-104 0,-220 31 0,135-31 0,224-125 0,-571 128 0,18-5 0,106-17 0,-431 142 0,0 1 0,0-1 0,-1-2 0,0 0 0,22-13 0,-38 18 0,-1 1 0,0-1 0,0 0 0,0 0 0,-1 0 0,1-1 0,-1 1 0,0-1 0,0 0 0,-1 0 0,1-1 0,-1 1 0,0-1 0,-1 0 0,0 1 0,0-1 0,0 0 0,0 0 0,-1-1 0,1-8 0,2-58 0,-4 0 0,-3 0 0,-25-144 0,16 160 0,-3 0 0,-2 1 0,-2 1 0,-3 1 0,-3 1 0,-1 1 0,-3 1 0,-53-71 0,77 115 0,-1 0 0,0 1 0,0-1 0,0 1 0,-1 1 0,0-1 0,0 1 0,0 0 0,-1 1 0,0-1 0,0 2 0,0-1 0,0 1 0,0 0 0,-1 1 0,1 0 0,-1 0 0,0 1 0,0 0 0,1 1 0,-15 0 0,-500-56 0,205 14 0,76 16 0,-627-50 0,-1391 49 0,1546 29 0,-2524-2 0,2454-61 0,446 23 0,-13 17 0,6 0 0,-648-20 0,719 39 0,-219 5 0,446 1 0,0 1 0,0 3 0,-50 15 0,76-16 120,21-7-160,-1 0 0,1 0 0,0 0-1,-1 0 1,1 0 0,-1 0 0,1 1 0,-1-1 0,1 0 0,-1 0 0,1 1-1,-1-1 1,1 0 0,0 0 0,-1 1 0,1-1 0,0 0 0,-1 1-1,1-1 1,0 1 0,-1-1 0,1 0 0,0 1 0,0-1 0,0 1-1,-1-1 1,1 1 0,0-1 0,0 1 0,0-1 0,0 0 0,0 1 0,0-1-1,0 1 1,0-1 0,0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3:51.812"/>
    </inkml:context>
    <inkml:brush xml:id="br0">
      <inkml:brushProperty name="width" value="0.05" units="cm"/>
      <inkml:brushProperty name="height" value="0.05" units="cm"/>
      <inkml:brushProperty name="color" value="#E71224"/>
    </inkml:brush>
  </inkml:definitions>
  <inkml:trace contextRef="#ctx0" brushRef="#br0">24 28 24575,'-3'3'0,"1"1"0,-1-1 0,1 1 0,0 0 0,0 0 0,1-1 0,-1 1 0,1 0 0,0 0 0,0 1 0,0-1 0,0 7 0,-1 58 0,3-47 0,-1-1 0,1 0 0,0 0 0,2 0 0,1 0 0,1-1 0,0 1 0,1-1 0,2 0 0,0-1 0,20 35 0,-19-40 0,0-2 0,1 1 0,0-1 0,1 0 0,0-1 0,1-1 0,0 0 0,0 0 0,1-1 0,1-1 0,-1 0 0,2-1 0,-1 0 0,1-1 0,17 5 0,342 84 0,-302-76 0,1-4 0,1-3 0,87 3 0,229-11 0,-230-5 0,-90 1 0,-1-3 0,1-4 0,95-20 0,-129 19 0,-22 6 0,0 0 0,0-2 0,-1 1 0,1-2 0,-1 1 0,0-2 0,-1 0 0,1 0 0,-1-1 0,-1-1 0,20-15 0,-15 7 0,0-1 0,-1 0 0,0-2 0,-2 1 0,19-34 0,-26 39 0,0 0 0,-1 0 0,0 0 0,-1-1 0,0 1 0,-1-1 0,-1 0 0,0 0 0,-1 0 0,-1-23 0,-1 32 0,0 0 0,0-1 0,-1 1 0,1 0 0,-1 0 0,0 0 0,-1 0 0,1 0 0,-1 1 0,0-1 0,0 1 0,0-1 0,-1 1 0,0 0 0,1 1 0,-1-1 0,-1 1 0,1-1 0,0 1 0,-9-4 0,-10-5 0,0 1 0,0 2 0,-30-9 0,17 6 0,-126-57 0,149 64 0,0 1 0,0 0 0,0 1 0,0 0 0,0 1 0,-19-1 0,15 2 0,1-1 0,0-1 0,-29-8 0,16 3 0,0 1 0,-1 1 0,0 1 0,-31 0 0,-33-5 0,10 2 0,1 3 0,-95 7 0,42 1 0,-516-3 0,630 1 43,0 1 0,-29 7 0,-35 3-1537,67-12-5332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7.24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8.73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9.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7.24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8.73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9.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3T05:24:00.3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26,'4'-2,"-1"0,1 0,-1 0,1 0,0 1,0-1,-1 1,1 0,0 0,0 1,0-1,0 1,0 0,6 0,4 0,638-8,-386 11,2916-3,-3163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3T05:29:09.8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 1,'-4'0,"-1"0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06.644"/>
    </inkml:context>
    <inkml:brush xml:id="br0">
      <inkml:brushProperty name="width" value="0.05" units="cm"/>
      <inkml:brushProperty name="height" value="0.05" units="cm"/>
      <inkml:brushProperty name="color" value="#E71224"/>
    </inkml:brush>
  </inkml:definitions>
  <inkml:trace contextRef="#ctx0" brushRef="#br0">1798 26 24575,'0'-1'0,"-1"0"0,1 0 0,-1 0 0,0 0 0,1 0 0,-1 0 0,0 0 0,1 1 0,-1-1 0,0 0 0,0 0 0,0 1 0,1-1 0,-1 0 0,0 1 0,0-1 0,0 1 0,0-1 0,0 1 0,0 0 0,-1-1 0,1 1 0,0 0 0,0 0 0,0 0 0,0-1 0,-1 1 0,-40-3 0,36 2 0,-539-4 0,291 8 0,146-5 0,-119 5 0,193 2 0,1 2 0,-1 2 0,2 0 0,-40 18 0,10-3 0,26-11 0,0 2 0,2 1 0,-1 2 0,2 2 0,-35 26 0,60-39 0,1 0 0,0 0 0,1 0 0,0 1 0,0 0 0,0 1 0,1-1 0,1 1 0,-1 0 0,1 0 0,1 1 0,0-1 0,0 1 0,0-1 0,-1 19 0,3-20 0,1 0 0,-1 0 0,1 0 0,1 0 0,-1-1 0,2 1 0,-1 0 0,1 0 0,0-1 0,0 1 0,1-1 0,0 0 0,0 1 0,1-2 0,0 1 0,0 0 0,1-1 0,0 1 0,0-1 0,9 7 0,19 16 0,3-2 0,0-2 0,79 42 0,-61-40 0,2-2 0,1-2 0,0-3 0,2-3 0,92 16 0,-26-14 0,-53-7 0,125 4 0,684-18 0,-845 2 0,0-2 0,-1-2 0,1-1 0,44-12 0,-64 13 0,-1-1 0,0-1 0,0 0 0,-1 0 0,0-2 0,0 0 0,-1 0 0,0-1 0,0-1 0,-1 0 0,0-1 0,12-15 0,-13 8 0,-1-1 0,0 0 0,-2-1 0,0 0 0,-1-1 0,-1 0 0,-1 0 0,-1 0 0,3-39 0,-7 53 0,1-1 0,-2 1 0,1-1 0,-1 1 0,0-1 0,0 1 0,-1 0 0,0 0 0,-1-1 0,0 1 0,0 1 0,-6-13 0,2 9 0,0 1 0,-1-1 0,0 1 0,-1 1 0,1-1 0,-2 1 0,-11-8 0,-14-5 0,-1 1 0,-1 2 0,-63-22 0,92 37 0,-196-64 0,23 21 0,154 42-221,1 0-1,0 2 1,-43 2-1,59 1-257,-10-1-6347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09.284"/>
    </inkml:context>
    <inkml:brush xml:id="br0">
      <inkml:brushProperty name="width" value="0.05" units="cm"/>
      <inkml:brushProperty name="height" value="0.05" units="cm"/>
      <inkml:brushProperty name="color" value="#E71224"/>
    </inkml:brush>
  </inkml:definitions>
  <inkml:trace contextRef="#ctx0" brushRef="#br0">451 0 24575,'-1'3'0,"0"-1"0,0 1 0,0-1 0,0 1 0,0-1 0,0 1 0,-1-1 0,1 0 0,-1 1 0,0-1 0,1 0 0,-1 0 0,-3 2 0,-31 26 0,33-28 0,-245 186 0,239-179 0,0 1 0,1 0 0,0 1 0,1-1 0,0 1 0,0 1 0,-7 20 0,-26 40 0,23-51-1365,1-2-5461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10.636"/>
    </inkml:context>
    <inkml:brush xml:id="br0">
      <inkml:brushProperty name="width" value="0.05" units="cm"/>
      <inkml:brushProperty name="height" value="0.05" units="cm"/>
      <inkml:brushProperty name="color" value="#E71224"/>
    </inkml:brush>
  </inkml:definitions>
  <inkml:trace contextRef="#ctx0" brushRef="#br0">1 1 24575,'1'0'0,"0"1"0,1-1 0,-1 1 0,0-1 0,1 1 0,-1 0 0,0-1 0,0 1 0,1 0 0,-1 0 0,0 0 0,0 0 0,0 0 0,0 0 0,0 0 0,-1 1 0,1-1 0,0 0 0,0 0 0,-1 1 0,1-1 0,-1 0 0,1 3 0,12 37 0,-12-35 0,6 21 0,1 1 0,1-1 0,23 44 0,-30-68 0,0-1 0,0 0 0,0 1 0,0-1 0,0 0 0,1 0 0,-1-1 0,1 1 0,-1 0 0,1-1 0,0 0 0,0 1 0,-1-1 0,1 0 0,0-1 0,0 1 0,0 0 0,0-1 0,0 0 0,0 1 0,0-1 0,5-1 0,10 0 0,0-1 0,32-8 0,-11 2 0,-38 8-4,164-25 129,-140 19-423,0-1 1,0-2 0,-1 0 0,32-17 0,-41 18-6529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7.24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8.73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34:59.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3T04:42:12.741"/>
    </inkml:context>
    <inkml:brush xml:id="br0">
      <inkml:brushProperty name="width" value="0.05" units="cm"/>
      <inkml:brushProperty name="height" value="0.05" units="cm"/>
      <inkml:brushProperty name="color" value="#E71224"/>
    </inkml:brush>
  </inkml:definitions>
  <inkml:trace contextRef="#ctx0" brushRef="#br0">71 661 24575,'-1'1'0,"1"-1"0,0 1 0,-1-1 0,1 1 0,0-1 0,0 1 0,0-1 0,-1 1 0,1 0 0,0-1 0,0 1 0,0-1 0,0 1 0,0 0 0,0-1 0,0 1 0,0-1 0,0 1 0,0 0 0,0-1 0,1 1 0,-1-1 0,0 1 0,0-1 0,1 1 0,-1 0 0,0-1 0,1 1 0,-1-1 0,0 1 0,1-1 0,-1 0 0,1 1 0,-1-1 0,1 1 0,-1-1 0,1 0 0,-1 1 0,1-1 0,-1 0 0,1 0 0,-1 1 0,1-1 0,-1 0 0,1 0 0,1 0 0,31 12 0,56 5 0,105 7 0,2-1 0,-82-10 0,0-6 0,139-8 0,-84-2 0,1089 3 0,-1239 0 0,1-1 0,0-1 0,-1-1 0,1-1 0,-1-1 0,0 0 0,0-1 0,-1-1 0,26-14 0,-41 19 0,0-1 0,-1 0 0,1 0 0,0 0 0,-1 0 0,0 0 0,0-1 0,0 1 0,0-1 0,0 1 0,-1-1 0,1 0 0,-1 0 0,0 0 0,0 1 0,-1-1 0,1 0 0,-1-4 0,1-14 0,0 0 0,-4-25 0,0 11 0,3 22 0,0-22 0,-1-1 0,-2 1 0,-1 0 0,-14-52 0,15 78 0,0 1 0,-1 0 0,0 0 0,0 0 0,-1 0 0,0 1 0,-1-1 0,0 1 0,0 1 0,0-1 0,-1 1 0,0 0 0,-1 1 0,0-1 0,0 2 0,0-1 0,-1 1 0,1 0 0,-1 1 0,0 0 0,-13-4 0,-117-50 0,99 44 0,-1 2 0,-1 2 0,0 1 0,0 3 0,-45-2 0,-220 7 0,148 4 0,-1349-3 0,1502-1 0,0 2 0,0-1 0,0 1 0,-1 0 0,2 0 0,-1 0 0,0 1 0,0 0 0,0 0 0,1 1 0,-1-1 0,1 1 0,0 0 0,-1 1 0,1-1 0,1 1 0,-7 6 0,6-4 0,0 1 0,0 0 0,0 1 0,1-1 0,0 1 0,0 0 0,1-1 0,0 2 0,0-1 0,1 0 0,-1 11 0,0 0 0,2 1 0,0 0 0,1 0 0,1 0 0,0 0 0,2-1 0,1 1 0,0-1 0,14 38 0,-4-1-1365,-12-39-5461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CBB8FA7-5BDC-BF4F-AE27-E2122A3D7D4C}" type="datetimeFigureOut">
              <a:rPr lang="en-US" smtClean="0"/>
              <a:t>2/6/23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19D953D-192A-4F4A-A51F-DC3C7E58A63A}" type="slidenum">
              <a:rPr lang="en-US" smtClean="0"/>
              <a:t>‹#›</a:t>
            </a:fld>
            <a:endParaRPr lang="en-US"/>
          </a:p>
        </p:txBody>
      </p:sp>
    </p:spTree>
    <p:extLst>
      <p:ext uri="{BB962C8B-B14F-4D97-AF65-F5344CB8AC3E}">
        <p14:creationId xmlns:p14="http://schemas.microsoft.com/office/powerpoint/2010/main" val="31460293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a:t>
            </a:fld>
            <a:endParaRPr lang="en-US"/>
          </a:p>
        </p:txBody>
      </p:sp>
    </p:spTree>
    <p:extLst>
      <p:ext uri="{BB962C8B-B14F-4D97-AF65-F5344CB8AC3E}">
        <p14:creationId xmlns:p14="http://schemas.microsoft.com/office/powerpoint/2010/main" val="3213100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10</a:t>
            </a:fld>
            <a:endParaRPr lang="en-US"/>
          </a:p>
        </p:txBody>
      </p:sp>
    </p:spTree>
    <p:extLst>
      <p:ext uri="{BB962C8B-B14F-4D97-AF65-F5344CB8AC3E}">
        <p14:creationId xmlns:p14="http://schemas.microsoft.com/office/powerpoint/2010/main" val="375569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11</a:t>
            </a:fld>
            <a:endParaRPr lang="en-US"/>
          </a:p>
        </p:txBody>
      </p:sp>
    </p:spTree>
    <p:extLst>
      <p:ext uri="{BB962C8B-B14F-4D97-AF65-F5344CB8AC3E}">
        <p14:creationId xmlns:p14="http://schemas.microsoft.com/office/powerpoint/2010/main" val="411531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12</a:t>
            </a:fld>
            <a:endParaRPr lang="en-US"/>
          </a:p>
        </p:txBody>
      </p:sp>
    </p:spTree>
    <p:extLst>
      <p:ext uri="{BB962C8B-B14F-4D97-AF65-F5344CB8AC3E}">
        <p14:creationId xmlns:p14="http://schemas.microsoft.com/office/powerpoint/2010/main" val="1158071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13</a:t>
            </a:fld>
            <a:endParaRPr lang="en-US"/>
          </a:p>
        </p:txBody>
      </p:sp>
    </p:spTree>
    <p:extLst>
      <p:ext uri="{BB962C8B-B14F-4D97-AF65-F5344CB8AC3E}">
        <p14:creationId xmlns:p14="http://schemas.microsoft.com/office/powerpoint/2010/main" val="514372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17</a:t>
            </a:fld>
            <a:endParaRPr lang="en-US"/>
          </a:p>
        </p:txBody>
      </p:sp>
    </p:spTree>
    <p:extLst>
      <p:ext uri="{BB962C8B-B14F-4D97-AF65-F5344CB8AC3E}">
        <p14:creationId xmlns:p14="http://schemas.microsoft.com/office/powerpoint/2010/main" val="218463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18</a:t>
            </a:fld>
            <a:endParaRPr lang="en-US"/>
          </a:p>
        </p:txBody>
      </p:sp>
    </p:spTree>
    <p:extLst>
      <p:ext uri="{BB962C8B-B14F-4D97-AF65-F5344CB8AC3E}">
        <p14:creationId xmlns:p14="http://schemas.microsoft.com/office/powerpoint/2010/main" val="3909291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19</a:t>
            </a:fld>
            <a:endParaRPr lang="en-US"/>
          </a:p>
        </p:txBody>
      </p:sp>
    </p:spTree>
    <p:extLst>
      <p:ext uri="{BB962C8B-B14F-4D97-AF65-F5344CB8AC3E}">
        <p14:creationId xmlns:p14="http://schemas.microsoft.com/office/powerpoint/2010/main" val="426872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20</a:t>
            </a:fld>
            <a:endParaRPr lang="en-US"/>
          </a:p>
        </p:txBody>
      </p:sp>
    </p:spTree>
    <p:extLst>
      <p:ext uri="{BB962C8B-B14F-4D97-AF65-F5344CB8AC3E}">
        <p14:creationId xmlns:p14="http://schemas.microsoft.com/office/powerpoint/2010/main" val="2031061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21</a:t>
            </a:fld>
            <a:endParaRPr lang="en-US"/>
          </a:p>
        </p:txBody>
      </p:sp>
    </p:spTree>
    <p:extLst>
      <p:ext uri="{BB962C8B-B14F-4D97-AF65-F5344CB8AC3E}">
        <p14:creationId xmlns:p14="http://schemas.microsoft.com/office/powerpoint/2010/main" val="2969203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22</a:t>
            </a:fld>
            <a:endParaRPr lang="en-US"/>
          </a:p>
        </p:txBody>
      </p:sp>
    </p:spTree>
    <p:extLst>
      <p:ext uri="{BB962C8B-B14F-4D97-AF65-F5344CB8AC3E}">
        <p14:creationId xmlns:p14="http://schemas.microsoft.com/office/powerpoint/2010/main" val="199394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a:t>
            </a:fld>
            <a:endParaRPr lang="en-US"/>
          </a:p>
        </p:txBody>
      </p:sp>
    </p:spTree>
    <p:extLst>
      <p:ext uri="{BB962C8B-B14F-4D97-AF65-F5344CB8AC3E}">
        <p14:creationId xmlns:p14="http://schemas.microsoft.com/office/powerpoint/2010/main" val="4209534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23</a:t>
            </a:fld>
            <a:endParaRPr lang="en-US"/>
          </a:p>
        </p:txBody>
      </p:sp>
    </p:spTree>
    <p:extLst>
      <p:ext uri="{BB962C8B-B14F-4D97-AF65-F5344CB8AC3E}">
        <p14:creationId xmlns:p14="http://schemas.microsoft.com/office/powerpoint/2010/main" val="46007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24</a:t>
            </a:fld>
            <a:endParaRPr lang="en-US"/>
          </a:p>
        </p:txBody>
      </p:sp>
    </p:spTree>
    <p:extLst>
      <p:ext uri="{BB962C8B-B14F-4D97-AF65-F5344CB8AC3E}">
        <p14:creationId xmlns:p14="http://schemas.microsoft.com/office/powerpoint/2010/main" val="1464706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25</a:t>
            </a:fld>
            <a:endParaRPr lang="en-US"/>
          </a:p>
        </p:txBody>
      </p:sp>
    </p:spTree>
    <p:extLst>
      <p:ext uri="{BB962C8B-B14F-4D97-AF65-F5344CB8AC3E}">
        <p14:creationId xmlns:p14="http://schemas.microsoft.com/office/powerpoint/2010/main" val="208927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26</a:t>
            </a:fld>
            <a:endParaRPr lang="en-US"/>
          </a:p>
        </p:txBody>
      </p:sp>
    </p:spTree>
    <p:extLst>
      <p:ext uri="{BB962C8B-B14F-4D97-AF65-F5344CB8AC3E}">
        <p14:creationId xmlns:p14="http://schemas.microsoft.com/office/powerpoint/2010/main" val="36084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27</a:t>
            </a:fld>
            <a:endParaRPr lang="en-US"/>
          </a:p>
        </p:txBody>
      </p:sp>
    </p:spTree>
    <p:extLst>
      <p:ext uri="{BB962C8B-B14F-4D97-AF65-F5344CB8AC3E}">
        <p14:creationId xmlns:p14="http://schemas.microsoft.com/office/powerpoint/2010/main" val="2276449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28</a:t>
            </a:fld>
            <a:endParaRPr lang="en-US"/>
          </a:p>
        </p:txBody>
      </p:sp>
    </p:spTree>
    <p:extLst>
      <p:ext uri="{BB962C8B-B14F-4D97-AF65-F5344CB8AC3E}">
        <p14:creationId xmlns:p14="http://schemas.microsoft.com/office/powerpoint/2010/main" val="4279382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29</a:t>
            </a:fld>
            <a:endParaRPr lang="en-US"/>
          </a:p>
        </p:txBody>
      </p:sp>
    </p:spTree>
    <p:extLst>
      <p:ext uri="{BB962C8B-B14F-4D97-AF65-F5344CB8AC3E}">
        <p14:creationId xmlns:p14="http://schemas.microsoft.com/office/powerpoint/2010/main" val="1970561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31</a:t>
            </a:fld>
            <a:endParaRPr lang="en-US"/>
          </a:p>
        </p:txBody>
      </p:sp>
    </p:spTree>
    <p:extLst>
      <p:ext uri="{BB962C8B-B14F-4D97-AF65-F5344CB8AC3E}">
        <p14:creationId xmlns:p14="http://schemas.microsoft.com/office/powerpoint/2010/main" val="219570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3</a:t>
            </a:fld>
            <a:endParaRPr lang="en-US"/>
          </a:p>
        </p:txBody>
      </p:sp>
    </p:spTree>
    <p:extLst>
      <p:ext uri="{BB962C8B-B14F-4D97-AF65-F5344CB8AC3E}">
        <p14:creationId xmlns:p14="http://schemas.microsoft.com/office/powerpoint/2010/main" val="2032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4</a:t>
            </a:fld>
            <a:endParaRPr lang="en-US"/>
          </a:p>
        </p:txBody>
      </p:sp>
    </p:spTree>
    <p:extLst>
      <p:ext uri="{BB962C8B-B14F-4D97-AF65-F5344CB8AC3E}">
        <p14:creationId xmlns:p14="http://schemas.microsoft.com/office/powerpoint/2010/main" val="32389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5</a:t>
            </a:fld>
            <a:endParaRPr lang="en-US"/>
          </a:p>
        </p:txBody>
      </p:sp>
    </p:spTree>
    <p:extLst>
      <p:ext uri="{BB962C8B-B14F-4D97-AF65-F5344CB8AC3E}">
        <p14:creationId xmlns:p14="http://schemas.microsoft.com/office/powerpoint/2010/main" val="3708119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6</a:t>
            </a:fld>
            <a:endParaRPr lang="en-US"/>
          </a:p>
        </p:txBody>
      </p:sp>
    </p:spTree>
    <p:extLst>
      <p:ext uri="{BB962C8B-B14F-4D97-AF65-F5344CB8AC3E}">
        <p14:creationId xmlns:p14="http://schemas.microsoft.com/office/powerpoint/2010/main" val="12994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7</a:t>
            </a:fld>
            <a:endParaRPr lang="en-US"/>
          </a:p>
        </p:txBody>
      </p:sp>
    </p:spTree>
    <p:extLst>
      <p:ext uri="{BB962C8B-B14F-4D97-AF65-F5344CB8AC3E}">
        <p14:creationId xmlns:p14="http://schemas.microsoft.com/office/powerpoint/2010/main" val="275096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8</a:t>
            </a:fld>
            <a:endParaRPr lang="en-US"/>
          </a:p>
        </p:txBody>
      </p:sp>
    </p:spTree>
    <p:extLst>
      <p:ext uri="{BB962C8B-B14F-4D97-AF65-F5344CB8AC3E}">
        <p14:creationId xmlns:p14="http://schemas.microsoft.com/office/powerpoint/2010/main" val="346089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Content Slide with Image</a:t>
            </a:r>
          </a:p>
        </p:txBody>
      </p:sp>
      <p:sp>
        <p:nvSpPr>
          <p:cNvPr id="4" name="Slide Number Placeholder 3"/>
          <p:cNvSpPr>
            <a:spLocks noGrp="1"/>
          </p:cNvSpPr>
          <p:nvPr>
            <p:ph type="sldNum" sz="quarter" idx="10"/>
          </p:nvPr>
        </p:nvSpPr>
        <p:spPr/>
        <p:txBody>
          <a:bodyPr/>
          <a:lstStyle/>
          <a:p>
            <a:fld id="{619D953D-192A-4F4A-A51F-DC3C7E58A63A}" type="slidenum">
              <a:rPr lang="en-US" smtClean="0"/>
              <a:t>9</a:t>
            </a:fld>
            <a:endParaRPr lang="en-US"/>
          </a:p>
        </p:txBody>
      </p:sp>
    </p:spTree>
    <p:extLst>
      <p:ext uri="{BB962C8B-B14F-4D97-AF65-F5344CB8AC3E}">
        <p14:creationId xmlns:p14="http://schemas.microsoft.com/office/powerpoint/2010/main" val="297512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76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t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8398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stretch>
            <a:fillRect/>
          </a:stretch>
        </p:blipFill>
        <p:spPr>
          <a:xfrm>
            <a:off x="8458200" y="5405437"/>
            <a:ext cx="685800" cy="1452563"/>
          </a:xfrm>
          <a:prstGeom prst="rect">
            <a:avLst/>
          </a:prstGeom>
        </p:spPr>
      </p:pic>
      <p:sp>
        <p:nvSpPr>
          <p:cNvPr id="2" name="TextBox 1"/>
          <p:cNvSpPr txBox="1"/>
          <p:nvPr userDrawn="1"/>
        </p:nvSpPr>
        <p:spPr>
          <a:xfrm>
            <a:off x="685800" y="6172200"/>
            <a:ext cx="1828800" cy="215444"/>
          </a:xfrm>
          <a:prstGeom prst="rect">
            <a:avLst/>
          </a:prstGeom>
          <a:noFill/>
        </p:spPr>
        <p:txBody>
          <a:bodyPr wrap="square" lIns="0" tIns="0" rIns="0" bIns="0" rtlCol="0">
            <a:spAutoFit/>
          </a:bodyPr>
          <a:lstStyle/>
          <a:p>
            <a:pPr algn="l"/>
            <a:fld id="{88C0C721-AEEC-4745-A24D-5BC52D0B46FB}" type="slidenum">
              <a:rPr lang="en-US" sz="1400" b="0" i="0" smtClean="0">
                <a:latin typeface="ITC Franklin Gothic Std MedCd"/>
                <a:cs typeface="ITC Franklin Gothic Std MedCd"/>
              </a:rPr>
              <a:pPr algn="l"/>
              <a:t>‹#›</a:t>
            </a:fld>
            <a:endParaRPr lang="en-US" sz="1400" b="0" i="0" dirty="0">
              <a:latin typeface="ITC Franklin Gothic Std MedCd"/>
              <a:cs typeface="ITC Franklin Gothic Std MedCd"/>
            </a:endParaRPr>
          </a:p>
        </p:txBody>
      </p:sp>
    </p:spTree>
    <p:extLst>
      <p:ext uri="{BB962C8B-B14F-4D97-AF65-F5344CB8AC3E}">
        <p14:creationId xmlns:p14="http://schemas.microsoft.com/office/powerpoint/2010/main" val="3832927138"/>
      </p:ext>
    </p:extLst>
  </p:cSld>
  <p:clrMap bg1="lt1" tx1="dk1" bg2="lt2" tx2="dk2" accent1="accent1" accent2="accent2" accent3="accent3" accent4="accent4" accent5="accent5" accent6="accent6" hlink="hlink" folHlink="folHlink"/>
  <p:sldLayoutIdLst>
    <p:sldLayoutId id="2147483654" r:id="rId1"/>
  </p:sldLayoutIdLst>
  <p:hf hdr="0" dt="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EC8"/>
        </a:solidFill>
        <a:effectLst/>
      </p:bgPr>
    </p:bg>
    <p:spTree>
      <p:nvGrpSpPr>
        <p:cNvPr id="1" name=""/>
        <p:cNvGrpSpPr/>
        <p:nvPr/>
      </p:nvGrpSpPr>
      <p:grpSpPr>
        <a:xfrm>
          <a:off x="0" y="0"/>
          <a:ext cx="0" cy="0"/>
          <a:chOff x="0" y="0"/>
          <a:chExt cx="0" cy="0"/>
        </a:xfrm>
      </p:grpSpPr>
      <p:sp>
        <p:nvSpPr>
          <p:cNvPr id="4" name="Rectangle 3"/>
          <p:cNvSpPr/>
          <p:nvPr userDrawn="1"/>
        </p:nvSpPr>
        <p:spPr>
          <a:xfrm>
            <a:off x="0" y="-1"/>
            <a:ext cx="9144000" cy="6858000"/>
          </a:xfrm>
          <a:prstGeom prst="rect">
            <a:avLst/>
          </a:prstGeom>
          <a:solidFill>
            <a:srgbClr val="001B3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685800" y="6172200"/>
            <a:ext cx="1828800" cy="215444"/>
          </a:xfrm>
          <a:prstGeom prst="rect">
            <a:avLst/>
          </a:prstGeom>
          <a:noFill/>
        </p:spPr>
        <p:txBody>
          <a:bodyPr wrap="square" lIns="0" tIns="0" rIns="0" bIns="0" rtlCol="0">
            <a:spAutoFit/>
          </a:bodyPr>
          <a:lstStyle/>
          <a:p>
            <a:pPr algn="l"/>
            <a:fld id="{88C0C721-AEEC-4745-A24D-5BC52D0B46FB}" type="slidenum">
              <a:rPr lang="en-US" sz="1400" b="0" i="0" smtClean="0">
                <a:solidFill>
                  <a:srgbClr val="FFFFFF"/>
                </a:solidFill>
                <a:latin typeface="ITC Franklin Gothic Std MedCd"/>
                <a:cs typeface="ITC Franklin Gothic Std MedCd"/>
              </a:rPr>
              <a:pPr algn="l"/>
              <a:t>‹#›</a:t>
            </a:fld>
            <a:endParaRPr lang="en-US" sz="1400" b="0" i="0" dirty="0">
              <a:solidFill>
                <a:srgbClr val="FFFFFF"/>
              </a:solidFill>
              <a:latin typeface="ITC Franklin Gothic Std MedCd"/>
              <a:cs typeface="ITC Franklin Gothic Std MedCd"/>
            </a:endParaRPr>
          </a:p>
        </p:txBody>
      </p:sp>
      <p:pic>
        <p:nvPicPr>
          <p:cNvPr id="6" name="Picture 5">
            <a:extLst>
              <a:ext uri="{FF2B5EF4-FFF2-40B4-BE49-F238E27FC236}">
                <a16:creationId xmlns:a16="http://schemas.microsoft.com/office/drawing/2014/main" id="{5A8F6D44-1D78-D84A-8FFD-F8B914FB69C2}"/>
              </a:ext>
            </a:extLst>
          </p:cNvPr>
          <p:cNvPicPr>
            <a:picLocks noChangeAspect="1"/>
          </p:cNvPicPr>
          <p:nvPr userDrawn="1"/>
        </p:nvPicPr>
        <p:blipFill>
          <a:blip r:embed="rId3"/>
          <a:stretch>
            <a:fillRect/>
          </a:stretch>
        </p:blipFill>
        <p:spPr>
          <a:xfrm>
            <a:off x="8458200" y="5405438"/>
            <a:ext cx="685800" cy="1452562"/>
          </a:xfrm>
          <a:prstGeom prst="rect">
            <a:avLst/>
          </a:prstGeom>
        </p:spPr>
      </p:pic>
    </p:spTree>
    <p:extLst>
      <p:ext uri="{BB962C8B-B14F-4D97-AF65-F5344CB8AC3E}">
        <p14:creationId xmlns:p14="http://schemas.microsoft.com/office/powerpoint/2010/main" val="1629985653"/>
      </p:ext>
    </p:extLst>
  </p:cSld>
  <p:clrMap bg1="lt1" tx1="dk1" bg2="lt2" tx2="dk2" accent1="accent1" accent2="accent2" accent3="accent3" accent4="accent4" accent5="accent5" accent6="accent6" hlink="hlink" folHlink="folHlink"/>
  <p:sldLayoutIdLst>
    <p:sldLayoutId id="2147483656" r:id="rId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15.xml"/><Relationship Id="rId5" Type="http://schemas.openxmlformats.org/officeDocument/2006/relationships/customXml" Target="../ink/ink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6.xml"/><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ustomXml" Target="../ink/ink18.xml"/><Relationship Id="rId5" Type="http://schemas.openxmlformats.org/officeDocument/2006/relationships/customXml" Target="../ink/ink17.xml"/><Relationship Id="rId4" Type="http://schemas.openxmlformats.org/officeDocument/2006/relationships/image" Target="../media/image17.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20.xml"/><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ustomXml" Target="../ink/ink22.xml"/><Relationship Id="rId5" Type="http://schemas.openxmlformats.org/officeDocument/2006/relationships/customXml" Target="../ink/ink2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customXml" Target="../ink/ink23.xml"/><Relationship Id="rId7" Type="http://schemas.openxmlformats.org/officeDocument/2006/relationships/image" Target="../media/image20.png"/><Relationship Id="rId12" Type="http://schemas.openxmlformats.org/officeDocument/2006/relationships/image" Target="../media/image23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customXml" Target="../ink/ink25.xml"/><Relationship Id="rId11" Type="http://schemas.openxmlformats.org/officeDocument/2006/relationships/customXml" Target="../ink/ink27.xml"/><Relationship Id="rId5" Type="http://schemas.openxmlformats.org/officeDocument/2006/relationships/customXml" Target="../ink/ink24.xml"/><Relationship Id="rId10" Type="http://schemas.openxmlformats.org/officeDocument/2006/relationships/image" Target="../media/image220.png"/><Relationship Id="rId4" Type="http://schemas.openxmlformats.org/officeDocument/2006/relationships/image" Target="../media/image17.png"/><Relationship Id="rId9" Type="http://schemas.openxmlformats.org/officeDocument/2006/relationships/customXml" Target="../ink/ink2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image" Target="../media/image11.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customXml" Target="../ink/ink6.xml"/><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image" Target="../media/image17.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0.xml"/><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jemta/week3.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2192628"/>
            <a:ext cx="7600951" cy="1846659"/>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HTTP5110</a:t>
            </a:r>
          </a:p>
          <a:p>
            <a:r>
              <a:rPr lang="en-US" sz="4000" dirty="0">
                <a:solidFill>
                  <a:srgbClr val="008EC8"/>
                </a:solidFill>
                <a:latin typeface="Calibri" panose="020F0502020204030204" pitchFamily="34" charset="0"/>
                <a:cs typeface="Calibri" panose="020F0502020204030204" pitchFamily="34" charset="0"/>
              </a:rPr>
              <a:t>Week 4: Minimum viable product (MVP) &amp; Github Pages</a:t>
            </a:r>
          </a:p>
        </p:txBody>
      </p:sp>
    </p:spTree>
    <p:extLst>
      <p:ext uri="{BB962C8B-B14F-4D97-AF65-F5344CB8AC3E}">
        <p14:creationId xmlns:p14="http://schemas.microsoft.com/office/powerpoint/2010/main" val="124094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85F516-085C-4D88-BFE1-5C92DDA56742}"/>
              </a:ext>
            </a:extLst>
          </p:cNvPr>
          <p:cNvPicPr>
            <a:picLocks noChangeAspect="1"/>
          </p:cNvPicPr>
          <p:nvPr/>
        </p:nvPicPr>
        <p:blipFill>
          <a:blip r:embed="rId3"/>
          <a:stretch>
            <a:fillRect/>
          </a:stretch>
        </p:blipFill>
        <p:spPr>
          <a:xfrm>
            <a:off x="212271" y="1518008"/>
            <a:ext cx="8074479" cy="5109864"/>
          </a:xfrm>
          <a:prstGeom prst="rect">
            <a:avLst/>
          </a:prstGeom>
        </p:spPr>
      </p:pic>
      <p:sp>
        <p:nvSpPr>
          <p:cNvPr id="5" name="TextBox 4">
            <a:extLst>
              <a:ext uri="{FF2B5EF4-FFF2-40B4-BE49-F238E27FC236}">
                <a16:creationId xmlns:a16="http://schemas.microsoft.com/office/drawing/2014/main" id="{05A1AA7D-B6C1-080C-9F60-08BCA48EAFBD}"/>
              </a:ext>
            </a:extLst>
          </p:cNvPr>
          <p:cNvSpPr txBox="1"/>
          <p:nvPr/>
        </p:nvSpPr>
        <p:spPr>
          <a:xfrm>
            <a:off x="212271" y="230128"/>
            <a:ext cx="8623267"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Folder uploaded to Github!  </a:t>
            </a:r>
            <a:r>
              <a:rPr lang="en-US" sz="4000" dirty="0">
                <a:solidFill>
                  <a:srgbClr val="008EC8"/>
                </a:solidFill>
                <a:latin typeface="Calibri" panose="020F0502020204030204" pitchFamily="34" charset="0"/>
                <a:cs typeface="Calibri" panose="020F0502020204030204" pitchFamily="34" charset="0"/>
                <a:sym typeface="Wingdings" panose="05000000000000000000" pitchFamily="2" charset="2"/>
              </a:rPr>
              <a:t></a:t>
            </a:r>
            <a:endParaRPr lang="en-US" sz="4000" dirty="0">
              <a:solidFill>
                <a:srgbClr val="008EC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61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271" y="230128"/>
            <a:ext cx="8623267"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Turn on pages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F7F815-26F4-D1B8-6879-25D173606D84}"/>
                  </a:ext>
                </a:extLst>
              </p14:cNvPr>
              <p14:cNvContentPartPr/>
              <p14:nvPr/>
            </p14:nvContentPartPr>
            <p14:xfrm>
              <a:off x="5878041" y="2244883"/>
              <a:ext cx="360" cy="360"/>
            </p14:xfrm>
          </p:contentPart>
        </mc:Choice>
        <mc:Fallback xmlns="">
          <p:pic>
            <p:nvPicPr>
              <p:cNvPr id="4" name="Ink 3">
                <a:extLst>
                  <a:ext uri="{FF2B5EF4-FFF2-40B4-BE49-F238E27FC236}">
                    <a16:creationId xmlns:a16="http://schemas.microsoft.com/office/drawing/2014/main" id="{93F7F815-26F4-D1B8-6879-25D173606D84}"/>
                  </a:ext>
                </a:extLst>
              </p:cNvPr>
              <p:cNvPicPr/>
              <p:nvPr/>
            </p:nvPicPr>
            <p:blipFill>
              <a:blip r:embed="rId4"/>
              <a:stretch>
                <a:fillRect/>
              </a:stretch>
            </p:blipFill>
            <p:spPr>
              <a:xfrm>
                <a:off x="5869401" y="223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C8A65C-07B4-DD26-18DD-D91696775D99}"/>
                  </a:ext>
                </a:extLst>
              </p14:cNvPr>
              <p14:cNvContentPartPr/>
              <p14:nvPr/>
            </p14:nvContentPartPr>
            <p14:xfrm>
              <a:off x="5837001" y="2318323"/>
              <a:ext cx="360" cy="360"/>
            </p14:xfrm>
          </p:contentPart>
        </mc:Choice>
        <mc:Fallback xmlns="">
          <p:pic>
            <p:nvPicPr>
              <p:cNvPr id="5" name="Ink 4">
                <a:extLst>
                  <a:ext uri="{FF2B5EF4-FFF2-40B4-BE49-F238E27FC236}">
                    <a16:creationId xmlns:a16="http://schemas.microsoft.com/office/drawing/2014/main" id="{BFC8A65C-07B4-DD26-18DD-D91696775D99}"/>
                  </a:ext>
                </a:extLst>
              </p:cNvPr>
              <p:cNvPicPr/>
              <p:nvPr/>
            </p:nvPicPr>
            <p:blipFill>
              <a:blip r:embed="rId4"/>
              <a:stretch>
                <a:fillRect/>
              </a:stretch>
            </p:blipFill>
            <p:spPr>
              <a:xfrm>
                <a:off x="5828361" y="230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272791-636C-D514-AFFE-73FF057A1BE9}"/>
                  </a:ext>
                </a:extLst>
              </p14:cNvPr>
              <p14:cNvContentPartPr/>
              <p14:nvPr/>
            </p14:nvContentPartPr>
            <p14:xfrm>
              <a:off x="5755641" y="2359363"/>
              <a:ext cx="360" cy="360"/>
            </p14:xfrm>
          </p:contentPart>
        </mc:Choice>
        <mc:Fallback xmlns="">
          <p:pic>
            <p:nvPicPr>
              <p:cNvPr id="6" name="Ink 5">
                <a:extLst>
                  <a:ext uri="{FF2B5EF4-FFF2-40B4-BE49-F238E27FC236}">
                    <a16:creationId xmlns:a16="http://schemas.microsoft.com/office/drawing/2014/main" id="{8E272791-636C-D514-AFFE-73FF057A1BE9}"/>
                  </a:ext>
                </a:extLst>
              </p:cNvPr>
              <p:cNvPicPr/>
              <p:nvPr/>
            </p:nvPicPr>
            <p:blipFill>
              <a:blip r:embed="rId4"/>
              <a:stretch>
                <a:fillRect/>
              </a:stretch>
            </p:blipFill>
            <p:spPr>
              <a:xfrm>
                <a:off x="5746641" y="2350363"/>
                <a:ext cx="18000" cy="18000"/>
              </a:xfrm>
              <a:prstGeom prst="rect">
                <a:avLst/>
              </a:prstGeom>
            </p:spPr>
          </p:pic>
        </mc:Fallback>
      </mc:AlternateContent>
      <p:sp>
        <p:nvSpPr>
          <p:cNvPr id="7" name="TextBox 6">
            <a:extLst>
              <a:ext uri="{FF2B5EF4-FFF2-40B4-BE49-F238E27FC236}">
                <a16:creationId xmlns:a16="http://schemas.microsoft.com/office/drawing/2014/main" id="{0FF86BF0-1816-455C-A91D-7F7027C17446}"/>
              </a:ext>
            </a:extLst>
          </p:cNvPr>
          <p:cNvSpPr txBox="1"/>
          <p:nvPr/>
        </p:nvSpPr>
        <p:spPr>
          <a:xfrm>
            <a:off x="604156" y="1047501"/>
            <a:ext cx="7281042" cy="880369"/>
          </a:xfrm>
          <a:prstGeom prst="rect">
            <a:avLst/>
          </a:prstGeom>
          <a:noFill/>
        </p:spPr>
        <p:txBody>
          <a:bodyPr wrap="square">
            <a:spAutoFit/>
          </a:bodyPr>
          <a:lstStyle/>
          <a:p>
            <a:pPr algn="l">
              <a:lnSpc>
                <a:spcPct val="150000"/>
              </a:lnSpc>
            </a:pPr>
            <a:r>
              <a:rPr lang="en-CA" dirty="0">
                <a:latin typeface="Calibri" panose="020F0502020204030204" pitchFamily="34" charset="0"/>
                <a:cs typeface="Calibri" panose="020F0502020204030204" pitchFamily="34" charset="0"/>
              </a:rPr>
              <a:t>4. Click on “Setting” in your repository</a:t>
            </a:r>
          </a:p>
          <a:p>
            <a:pPr marL="285750" indent="-285750">
              <a:lnSpc>
                <a:spcPct val="150000"/>
              </a:lnSpc>
              <a:buFont typeface="Arial" panose="020B0604020202020204" pitchFamily="34" charset="0"/>
              <a:buChar char="•"/>
            </a:pPr>
            <a:endParaRPr lang="en-CA" b="0" i="0" dirty="0">
              <a:effectLst/>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269BB98-EF94-F12C-5D4C-27375070D5C0}"/>
              </a:ext>
            </a:extLst>
          </p:cNvPr>
          <p:cNvSpPr txBox="1"/>
          <p:nvPr/>
        </p:nvSpPr>
        <p:spPr>
          <a:xfrm>
            <a:off x="121691" y="974061"/>
            <a:ext cx="6704659" cy="464871"/>
          </a:xfrm>
          <a:prstGeom prst="rect">
            <a:avLst/>
          </a:prstGeom>
          <a:noFill/>
        </p:spPr>
        <p:txBody>
          <a:bodyPr wrap="square">
            <a:spAutoFit/>
          </a:bodyPr>
          <a:lstStyle/>
          <a:p>
            <a:pPr>
              <a:lnSpc>
                <a:spcPct val="150000"/>
              </a:lnSpc>
            </a:pPr>
            <a:r>
              <a:rPr lang="en-US" dirty="0">
                <a:effectLst/>
                <a:latin typeface="Calibri" panose="020F0502020204030204" pitchFamily="34" charset="0"/>
                <a:cs typeface="Calibri" panose="020F0502020204030204" pitchFamily="34" charset="0"/>
              </a:rPr>
              <a:t>	</a:t>
            </a:r>
            <a:endParaRPr lang="en-CA" b="0" i="0" dirty="0">
              <a:effectLst/>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CCDBB8B-0F3F-EA48-CFF0-119075EE0846}"/>
              </a:ext>
            </a:extLst>
          </p:cNvPr>
          <p:cNvPicPr>
            <a:picLocks noChangeAspect="1"/>
          </p:cNvPicPr>
          <p:nvPr/>
        </p:nvPicPr>
        <p:blipFill>
          <a:blip r:embed="rId7"/>
          <a:stretch>
            <a:fillRect/>
          </a:stretch>
        </p:blipFill>
        <p:spPr>
          <a:xfrm>
            <a:off x="367392" y="2129690"/>
            <a:ext cx="8017329" cy="3871816"/>
          </a:xfrm>
          <a:prstGeom prst="rect">
            <a:avLst/>
          </a:prstGeom>
        </p:spPr>
      </p:pic>
      <p:cxnSp>
        <p:nvCxnSpPr>
          <p:cNvPr id="12" name="Straight Arrow Connector 11">
            <a:extLst>
              <a:ext uri="{FF2B5EF4-FFF2-40B4-BE49-F238E27FC236}">
                <a16:creationId xmlns:a16="http://schemas.microsoft.com/office/drawing/2014/main" id="{66914ABC-3A5A-6C65-B49E-9AB0038BB4DC}"/>
              </a:ext>
            </a:extLst>
          </p:cNvPr>
          <p:cNvCxnSpPr>
            <a:cxnSpLocks/>
          </p:cNvCxnSpPr>
          <p:nvPr/>
        </p:nvCxnSpPr>
        <p:spPr>
          <a:xfrm>
            <a:off x="3567793" y="1507158"/>
            <a:ext cx="2269208" cy="102377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806CD48-8285-4289-8C5C-492241EAFD89}"/>
              </a:ext>
            </a:extLst>
          </p:cNvPr>
          <p:cNvSpPr txBox="1"/>
          <p:nvPr/>
        </p:nvSpPr>
        <p:spPr>
          <a:xfrm>
            <a:off x="1112454" y="6116699"/>
            <a:ext cx="6919091" cy="880369"/>
          </a:xfrm>
          <a:prstGeom prst="rect">
            <a:avLst/>
          </a:prstGeom>
          <a:noFill/>
        </p:spPr>
        <p:txBody>
          <a:bodyPr wrap="square">
            <a:spAutoFit/>
          </a:bodyPr>
          <a:lstStyle/>
          <a:p>
            <a:pPr algn="l">
              <a:lnSpc>
                <a:spcPct val="150000"/>
              </a:lnSpc>
            </a:pPr>
            <a:r>
              <a:rPr lang="en-CA" dirty="0">
                <a:latin typeface="Calibri" panose="020F0502020204030204" pitchFamily="34" charset="0"/>
                <a:cs typeface="Calibri" panose="020F0502020204030204" pitchFamily="34" charset="0"/>
              </a:rPr>
              <a:t>5. Under “Code and automation”, click “Pages” </a:t>
            </a:r>
          </a:p>
          <a:p>
            <a:pPr marL="285750" indent="-285750">
              <a:lnSpc>
                <a:spcPct val="150000"/>
              </a:lnSpc>
              <a:buFont typeface="Arial" panose="020B0604020202020204" pitchFamily="34" charset="0"/>
              <a:buChar char="•"/>
            </a:pPr>
            <a:endParaRPr lang="en-CA" b="0" i="0" dirty="0">
              <a:effectLst/>
              <a:latin typeface="Calibri" panose="020F0502020204030204" pitchFamily="34" charset="0"/>
              <a:cs typeface="Calibri" panose="020F0502020204030204" pitchFamily="34" charset="0"/>
            </a:endParaRPr>
          </a:p>
        </p:txBody>
      </p:sp>
      <p:cxnSp>
        <p:nvCxnSpPr>
          <p:cNvPr id="16" name="Straight Arrow Connector 15">
            <a:extLst>
              <a:ext uri="{FF2B5EF4-FFF2-40B4-BE49-F238E27FC236}">
                <a16:creationId xmlns:a16="http://schemas.microsoft.com/office/drawing/2014/main" id="{21C4B623-3A8D-127E-7B8D-40C95A5BC1D2}"/>
              </a:ext>
            </a:extLst>
          </p:cNvPr>
          <p:cNvCxnSpPr>
            <a:cxnSpLocks/>
          </p:cNvCxnSpPr>
          <p:nvPr/>
        </p:nvCxnSpPr>
        <p:spPr>
          <a:xfrm flipH="1" flipV="1">
            <a:off x="1012371" y="5810499"/>
            <a:ext cx="587829" cy="392827"/>
          </a:xfrm>
          <a:prstGeom prst="straightConnector1">
            <a:avLst/>
          </a:prstGeom>
          <a:ln>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11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271" y="107664"/>
            <a:ext cx="8623267"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Turn on pages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F7F815-26F4-D1B8-6879-25D173606D84}"/>
                  </a:ext>
                </a:extLst>
              </p14:cNvPr>
              <p14:cNvContentPartPr/>
              <p14:nvPr/>
            </p14:nvContentPartPr>
            <p14:xfrm>
              <a:off x="5878041" y="2244883"/>
              <a:ext cx="360" cy="360"/>
            </p14:xfrm>
          </p:contentPart>
        </mc:Choice>
        <mc:Fallback xmlns="">
          <p:pic>
            <p:nvPicPr>
              <p:cNvPr id="4" name="Ink 3">
                <a:extLst>
                  <a:ext uri="{FF2B5EF4-FFF2-40B4-BE49-F238E27FC236}">
                    <a16:creationId xmlns:a16="http://schemas.microsoft.com/office/drawing/2014/main" id="{93F7F815-26F4-D1B8-6879-25D173606D84}"/>
                  </a:ext>
                </a:extLst>
              </p:cNvPr>
              <p:cNvPicPr/>
              <p:nvPr/>
            </p:nvPicPr>
            <p:blipFill>
              <a:blip r:embed="rId4"/>
              <a:stretch>
                <a:fillRect/>
              </a:stretch>
            </p:blipFill>
            <p:spPr>
              <a:xfrm>
                <a:off x="5869401" y="223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C8A65C-07B4-DD26-18DD-D91696775D99}"/>
                  </a:ext>
                </a:extLst>
              </p14:cNvPr>
              <p14:cNvContentPartPr/>
              <p14:nvPr/>
            </p14:nvContentPartPr>
            <p14:xfrm>
              <a:off x="5837001" y="2318323"/>
              <a:ext cx="360" cy="360"/>
            </p14:xfrm>
          </p:contentPart>
        </mc:Choice>
        <mc:Fallback xmlns="">
          <p:pic>
            <p:nvPicPr>
              <p:cNvPr id="5" name="Ink 4">
                <a:extLst>
                  <a:ext uri="{FF2B5EF4-FFF2-40B4-BE49-F238E27FC236}">
                    <a16:creationId xmlns:a16="http://schemas.microsoft.com/office/drawing/2014/main" id="{BFC8A65C-07B4-DD26-18DD-D91696775D99}"/>
                  </a:ext>
                </a:extLst>
              </p:cNvPr>
              <p:cNvPicPr/>
              <p:nvPr/>
            </p:nvPicPr>
            <p:blipFill>
              <a:blip r:embed="rId4"/>
              <a:stretch>
                <a:fillRect/>
              </a:stretch>
            </p:blipFill>
            <p:spPr>
              <a:xfrm>
                <a:off x="5828361" y="230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272791-636C-D514-AFFE-73FF057A1BE9}"/>
                  </a:ext>
                </a:extLst>
              </p14:cNvPr>
              <p14:cNvContentPartPr/>
              <p14:nvPr/>
            </p14:nvContentPartPr>
            <p14:xfrm>
              <a:off x="5755641" y="2359363"/>
              <a:ext cx="360" cy="360"/>
            </p14:xfrm>
          </p:contentPart>
        </mc:Choice>
        <mc:Fallback xmlns="">
          <p:pic>
            <p:nvPicPr>
              <p:cNvPr id="6" name="Ink 5">
                <a:extLst>
                  <a:ext uri="{FF2B5EF4-FFF2-40B4-BE49-F238E27FC236}">
                    <a16:creationId xmlns:a16="http://schemas.microsoft.com/office/drawing/2014/main" id="{8E272791-636C-D514-AFFE-73FF057A1BE9}"/>
                  </a:ext>
                </a:extLst>
              </p:cNvPr>
              <p:cNvPicPr/>
              <p:nvPr/>
            </p:nvPicPr>
            <p:blipFill>
              <a:blip r:embed="rId4"/>
              <a:stretch>
                <a:fillRect/>
              </a:stretch>
            </p:blipFill>
            <p:spPr>
              <a:xfrm>
                <a:off x="5746641" y="2350363"/>
                <a:ext cx="18000" cy="18000"/>
              </a:xfrm>
              <a:prstGeom prst="rect">
                <a:avLst/>
              </a:prstGeom>
            </p:spPr>
          </p:pic>
        </mc:Fallback>
      </mc:AlternateContent>
      <p:sp>
        <p:nvSpPr>
          <p:cNvPr id="7" name="TextBox 6">
            <a:extLst>
              <a:ext uri="{FF2B5EF4-FFF2-40B4-BE49-F238E27FC236}">
                <a16:creationId xmlns:a16="http://schemas.microsoft.com/office/drawing/2014/main" id="{0FF86BF0-1816-455C-A91D-7F7027C17446}"/>
              </a:ext>
            </a:extLst>
          </p:cNvPr>
          <p:cNvSpPr txBox="1"/>
          <p:nvPr/>
        </p:nvSpPr>
        <p:spPr>
          <a:xfrm>
            <a:off x="210421" y="679873"/>
            <a:ext cx="8468146" cy="646331"/>
          </a:xfrm>
          <a:prstGeom prst="rect">
            <a:avLst/>
          </a:prstGeom>
          <a:noFill/>
        </p:spPr>
        <p:txBody>
          <a:bodyPr wrap="square">
            <a:spAutoFit/>
          </a:bodyPr>
          <a:lstStyle/>
          <a:p>
            <a:pPr algn="l"/>
            <a:r>
              <a:rPr lang="en-CA" dirty="0">
                <a:latin typeface="Calibri" panose="020F0502020204030204" pitchFamily="34" charset="0"/>
                <a:cs typeface="Calibri" panose="020F0502020204030204" pitchFamily="34" charset="0"/>
              </a:rPr>
              <a:t>6. Click on Branch and select “main”. It may take a few minutes for </a:t>
            </a:r>
            <a:r>
              <a:rPr lang="en-CA" dirty="0" err="1">
                <a:latin typeface="Calibri" panose="020F0502020204030204" pitchFamily="34" charset="0"/>
                <a:cs typeface="Calibri" panose="020F0502020204030204" pitchFamily="34" charset="0"/>
              </a:rPr>
              <a:t>Github</a:t>
            </a:r>
            <a:r>
              <a:rPr lang="en-CA" dirty="0">
                <a:latin typeface="Calibri" panose="020F0502020204030204" pitchFamily="34" charset="0"/>
                <a:cs typeface="Calibri" panose="020F0502020204030204" pitchFamily="34" charset="0"/>
              </a:rPr>
              <a:t> to build the site</a:t>
            </a:r>
            <a:endParaRPr lang="en-CA" b="0" i="0" dirty="0">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9838AB4-4995-9A4D-9810-8AC77DC8C15A}"/>
              </a:ext>
            </a:extLst>
          </p:cNvPr>
          <p:cNvPicPr>
            <a:picLocks noChangeAspect="1"/>
          </p:cNvPicPr>
          <p:nvPr/>
        </p:nvPicPr>
        <p:blipFill>
          <a:blip r:embed="rId7"/>
          <a:stretch>
            <a:fillRect/>
          </a:stretch>
        </p:blipFill>
        <p:spPr>
          <a:xfrm>
            <a:off x="594074" y="1495320"/>
            <a:ext cx="7700840" cy="5264708"/>
          </a:xfrm>
          <a:prstGeom prst="rect">
            <a:avLst/>
          </a:prstGeom>
        </p:spPr>
      </p:pic>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FAEDFCE2-6060-1BC2-F03D-E7D2145EBBBF}"/>
                  </a:ext>
                </a:extLst>
              </p14:cNvPr>
              <p14:cNvContentPartPr/>
              <p14:nvPr/>
            </p14:nvContentPartPr>
            <p14:xfrm>
              <a:off x="2584041" y="4211794"/>
              <a:ext cx="4489200" cy="982080"/>
            </p14:xfrm>
          </p:contentPart>
        </mc:Choice>
        <mc:Fallback xmlns="">
          <p:pic>
            <p:nvPicPr>
              <p:cNvPr id="11" name="Ink 10">
                <a:extLst>
                  <a:ext uri="{FF2B5EF4-FFF2-40B4-BE49-F238E27FC236}">
                    <a16:creationId xmlns:a16="http://schemas.microsoft.com/office/drawing/2014/main" id="{FAEDFCE2-6060-1BC2-F03D-E7D2145EBBBF}"/>
                  </a:ext>
                </a:extLst>
              </p:cNvPr>
              <p:cNvPicPr/>
              <p:nvPr/>
            </p:nvPicPr>
            <p:blipFill>
              <a:blip r:embed="rId9"/>
              <a:stretch>
                <a:fillRect/>
              </a:stretch>
            </p:blipFill>
            <p:spPr>
              <a:xfrm>
                <a:off x="2575401" y="4202794"/>
                <a:ext cx="4506840" cy="999720"/>
              </a:xfrm>
              <a:prstGeom prst="rect">
                <a:avLst/>
              </a:prstGeom>
            </p:spPr>
          </p:pic>
        </mc:Fallback>
      </mc:AlternateContent>
    </p:spTree>
    <p:extLst>
      <p:ext uri="{BB962C8B-B14F-4D97-AF65-F5344CB8AC3E}">
        <p14:creationId xmlns:p14="http://schemas.microsoft.com/office/powerpoint/2010/main" val="286341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271" y="107664"/>
            <a:ext cx="8623267"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Live site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F7F815-26F4-D1B8-6879-25D173606D84}"/>
                  </a:ext>
                </a:extLst>
              </p14:cNvPr>
              <p14:cNvContentPartPr/>
              <p14:nvPr/>
            </p14:nvContentPartPr>
            <p14:xfrm>
              <a:off x="5878041" y="2244883"/>
              <a:ext cx="360" cy="360"/>
            </p14:xfrm>
          </p:contentPart>
        </mc:Choice>
        <mc:Fallback xmlns="">
          <p:pic>
            <p:nvPicPr>
              <p:cNvPr id="4" name="Ink 3">
                <a:extLst>
                  <a:ext uri="{FF2B5EF4-FFF2-40B4-BE49-F238E27FC236}">
                    <a16:creationId xmlns:a16="http://schemas.microsoft.com/office/drawing/2014/main" id="{93F7F815-26F4-D1B8-6879-25D173606D84}"/>
                  </a:ext>
                </a:extLst>
              </p:cNvPr>
              <p:cNvPicPr/>
              <p:nvPr/>
            </p:nvPicPr>
            <p:blipFill>
              <a:blip r:embed="rId4"/>
              <a:stretch>
                <a:fillRect/>
              </a:stretch>
            </p:blipFill>
            <p:spPr>
              <a:xfrm>
                <a:off x="5869401" y="223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C8A65C-07B4-DD26-18DD-D91696775D99}"/>
                  </a:ext>
                </a:extLst>
              </p14:cNvPr>
              <p14:cNvContentPartPr/>
              <p14:nvPr/>
            </p14:nvContentPartPr>
            <p14:xfrm>
              <a:off x="5837001" y="2318323"/>
              <a:ext cx="360" cy="360"/>
            </p14:xfrm>
          </p:contentPart>
        </mc:Choice>
        <mc:Fallback xmlns="">
          <p:pic>
            <p:nvPicPr>
              <p:cNvPr id="5" name="Ink 4">
                <a:extLst>
                  <a:ext uri="{FF2B5EF4-FFF2-40B4-BE49-F238E27FC236}">
                    <a16:creationId xmlns:a16="http://schemas.microsoft.com/office/drawing/2014/main" id="{BFC8A65C-07B4-DD26-18DD-D91696775D99}"/>
                  </a:ext>
                </a:extLst>
              </p:cNvPr>
              <p:cNvPicPr/>
              <p:nvPr/>
            </p:nvPicPr>
            <p:blipFill>
              <a:blip r:embed="rId4"/>
              <a:stretch>
                <a:fillRect/>
              </a:stretch>
            </p:blipFill>
            <p:spPr>
              <a:xfrm>
                <a:off x="5828361" y="230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272791-636C-D514-AFFE-73FF057A1BE9}"/>
                  </a:ext>
                </a:extLst>
              </p14:cNvPr>
              <p14:cNvContentPartPr/>
              <p14:nvPr/>
            </p14:nvContentPartPr>
            <p14:xfrm>
              <a:off x="5755641" y="2359363"/>
              <a:ext cx="360" cy="360"/>
            </p14:xfrm>
          </p:contentPart>
        </mc:Choice>
        <mc:Fallback xmlns="">
          <p:pic>
            <p:nvPicPr>
              <p:cNvPr id="6" name="Ink 5">
                <a:extLst>
                  <a:ext uri="{FF2B5EF4-FFF2-40B4-BE49-F238E27FC236}">
                    <a16:creationId xmlns:a16="http://schemas.microsoft.com/office/drawing/2014/main" id="{8E272791-636C-D514-AFFE-73FF057A1BE9}"/>
                  </a:ext>
                </a:extLst>
              </p:cNvPr>
              <p:cNvPicPr/>
              <p:nvPr/>
            </p:nvPicPr>
            <p:blipFill>
              <a:blip r:embed="rId4"/>
              <a:stretch>
                <a:fillRect/>
              </a:stretch>
            </p:blipFill>
            <p:spPr>
              <a:xfrm>
                <a:off x="5746641" y="2350363"/>
                <a:ext cx="18000" cy="18000"/>
              </a:xfrm>
              <a:prstGeom prst="rect">
                <a:avLst/>
              </a:prstGeom>
            </p:spPr>
          </p:pic>
        </mc:Fallback>
      </mc:AlternateContent>
      <p:sp>
        <p:nvSpPr>
          <p:cNvPr id="7" name="TextBox 6">
            <a:extLst>
              <a:ext uri="{FF2B5EF4-FFF2-40B4-BE49-F238E27FC236}">
                <a16:creationId xmlns:a16="http://schemas.microsoft.com/office/drawing/2014/main" id="{0FF86BF0-1816-455C-A91D-7F7027C17446}"/>
              </a:ext>
            </a:extLst>
          </p:cNvPr>
          <p:cNvSpPr txBox="1"/>
          <p:nvPr/>
        </p:nvSpPr>
        <p:spPr>
          <a:xfrm>
            <a:off x="210421" y="679873"/>
            <a:ext cx="8468146" cy="646331"/>
          </a:xfrm>
          <a:prstGeom prst="rect">
            <a:avLst/>
          </a:prstGeom>
          <a:noFill/>
        </p:spPr>
        <p:txBody>
          <a:bodyPr wrap="square">
            <a:spAutoFit/>
          </a:bodyPr>
          <a:lstStyle/>
          <a:p>
            <a:pPr algn="l"/>
            <a:r>
              <a:rPr lang="en-CA" dirty="0">
                <a:latin typeface="Calibri" panose="020F0502020204030204" pitchFamily="34" charset="0"/>
                <a:cs typeface="Calibri" panose="020F0502020204030204" pitchFamily="34" charset="0"/>
              </a:rPr>
              <a:t>7.  Once the site is built, you will see the following message. Click “Visit site” to see your published site. </a:t>
            </a:r>
            <a:endParaRPr lang="en-CA" b="1" i="0" dirty="0">
              <a:effectLst/>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463B2BE-4B35-B131-2A6E-E1A4162A8D74}"/>
              </a:ext>
            </a:extLst>
          </p:cNvPr>
          <p:cNvPicPr>
            <a:picLocks noChangeAspect="1"/>
          </p:cNvPicPr>
          <p:nvPr/>
        </p:nvPicPr>
        <p:blipFill>
          <a:blip r:embed="rId7"/>
          <a:stretch>
            <a:fillRect/>
          </a:stretch>
        </p:blipFill>
        <p:spPr>
          <a:xfrm>
            <a:off x="389296" y="1430906"/>
            <a:ext cx="7859222" cy="1857634"/>
          </a:xfrm>
          <a:prstGeom prst="rect">
            <a:avLst/>
          </a:prstGeom>
        </p:spPr>
      </p:pic>
      <p:pic>
        <p:nvPicPr>
          <p:cNvPr id="12" name="Picture 11">
            <a:extLst>
              <a:ext uri="{FF2B5EF4-FFF2-40B4-BE49-F238E27FC236}">
                <a16:creationId xmlns:a16="http://schemas.microsoft.com/office/drawing/2014/main" id="{3550F9A0-3035-8C45-CED2-5743181D1240}"/>
              </a:ext>
            </a:extLst>
          </p:cNvPr>
          <p:cNvPicPr>
            <a:picLocks noChangeAspect="1"/>
          </p:cNvPicPr>
          <p:nvPr/>
        </p:nvPicPr>
        <p:blipFill>
          <a:blip r:embed="rId8"/>
          <a:stretch>
            <a:fillRect/>
          </a:stretch>
        </p:blipFill>
        <p:spPr>
          <a:xfrm>
            <a:off x="210420" y="3719565"/>
            <a:ext cx="8468147" cy="2867486"/>
          </a:xfrm>
          <a:prstGeom prst="rect">
            <a:avLst/>
          </a:prstGeom>
        </p:spPr>
      </p:pic>
      <p:sp>
        <p:nvSpPr>
          <p:cNvPr id="13" name="TextBox 12">
            <a:extLst>
              <a:ext uri="{FF2B5EF4-FFF2-40B4-BE49-F238E27FC236}">
                <a16:creationId xmlns:a16="http://schemas.microsoft.com/office/drawing/2014/main" id="{5C28DFD5-B1E4-159B-3C1D-43A8A3181F12}"/>
              </a:ext>
            </a:extLst>
          </p:cNvPr>
          <p:cNvSpPr txBox="1"/>
          <p:nvPr/>
        </p:nvSpPr>
        <p:spPr>
          <a:xfrm>
            <a:off x="210420" y="3350233"/>
            <a:ext cx="8468146" cy="369332"/>
          </a:xfrm>
          <a:prstGeom prst="rect">
            <a:avLst/>
          </a:prstGeom>
          <a:noFill/>
        </p:spPr>
        <p:txBody>
          <a:bodyPr wrap="square">
            <a:spAutoFit/>
          </a:bodyPr>
          <a:lstStyle/>
          <a:p>
            <a:pPr algn="l"/>
            <a:r>
              <a:rPr lang="en-CA" dirty="0">
                <a:latin typeface="Calibri" panose="020F0502020204030204" pitchFamily="34" charset="0"/>
                <a:cs typeface="Calibri" panose="020F0502020204030204" pitchFamily="34" charset="0"/>
              </a:rPr>
              <a:t>Congrats! Your site is live. </a:t>
            </a:r>
            <a:endParaRPr lang="en-CA" b="1"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424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5A558-6084-BFFB-71FE-ACE062391CD2}"/>
              </a:ext>
            </a:extLst>
          </p:cNvPr>
          <p:cNvSpPr txBox="1"/>
          <p:nvPr/>
        </p:nvSpPr>
        <p:spPr>
          <a:xfrm>
            <a:off x="525844" y="176803"/>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README.md</a:t>
            </a:r>
          </a:p>
        </p:txBody>
      </p:sp>
      <p:sp>
        <p:nvSpPr>
          <p:cNvPr id="3" name="TextBox 2">
            <a:extLst>
              <a:ext uri="{FF2B5EF4-FFF2-40B4-BE49-F238E27FC236}">
                <a16:creationId xmlns:a16="http://schemas.microsoft.com/office/drawing/2014/main" id="{A3475D5B-EF74-53D9-EE83-312642A4CE91}"/>
              </a:ext>
            </a:extLst>
          </p:cNvPr>
          <p:cNvSpPr txBox="1"/>
          <p:nvPr/>
        </p:nvSpPr>
        <p:spPr>
          <a:xfrm>
            <a:off x="685799" y="1030291"/>
            <a:ext cx="7281042" cy="5035353"/>
          </a:xfrm>
          <a:prstGeom prst="rect">
            <a:avLst/>
          </a:prstGeom>
          <a:noFill/>
        </p:spPr>
        <p:txBody>
          <a:bodyPr wrap="square">
            <a:spAutoFit/>
          </a:bodyPr>
          <a:lstStyle/>
          <a:p>
            <a:pPr algn="l">
              <a:lnSpc>
                <a:spcPct val="150000"/>
              </a:lnSpc>
            </a:pPr>
            <a:r>
              <a:rPr lang="en-CA" dirty="0">
                <a:solidFill>
                  <a:srgbClr val="444444"/>
                </a:solidFill>
                <a:latin typeface="ProximaNova"/>
                <a:cs typeface="Calibri" panose="020F0502020204030204" pitchFamily="34" charset="0"/>
              </a:rPr>
              <a:t>First file that a person will look at </a:t>
            </a:r>
          </a:p>
          <a:p>
            <a:pPr algn="l">
              <a:lnSpc>
                <a:spcPct val="150000"/>
              </a:lnSpc>
            </a:pPr>
            <a:r>
              <a:rPr lang="en-CA" dirty="0">
                <a:solidFill>
                  <a:srgbClr val="444444"/>
                </a:solidFill>
                <a:latin typeface="ProximaNova"/>
                <a:cs typeface="Calibri" panose="020F0502020204030204" pitchFamily="34" charset="0"/>
              </a:rPr>
              <a:t>Makes your project standout from others </a:t>
            </a:r>
          </a:p>
          <a:p>
            <a:pPr algn="l">
              <a:lnSpc>
                <a:spcPct val="150000"/>
              </a:lnSpc>
            </a:pPr>
            <a:r>
              <a:rPr lang="en-CA" dirty="0">
                <a:solidFill>
                  <a:srgbClr val="444444"/>
                </a:solidFill>
                <a:latin typeface="ProximaNova"/>
                <a:cs typeface="Calibri" panose="020F0502020204030204" pitchFamily="34" charset="0"/>
              </a:rPr>
              <a:t>Helps you focus on what your project delivers and how</a:t>
            </a: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r>
              <a:rPr lang="en-CA" dirty="0">
                <a:solidFill>
                  <a:srgbClr val="444444"/>
                </a:solidFill>
                <a:latin typeface="ProximaNova"/>
                <a:cs typeface="Calibri" panose="020F0502020204030204" pitchFamily="34" charset="0"/>
              </a:rPr>
              <a:t>Answers </a:t>
            </a:r>
            <a:r>
              <a:rPr lang="en-CA" b="1" dirty="0">
                <a:solidFill>
                  <a:srgbClr val="444444"/>
                </a:solidFill>
                <a:latin typeface="ProximaNova"/>
                <a:cs typeface="Calibri" panose="020F0502020204030204" pitchFamily="34" charset="0"/>
              </a:rPr>
              <a:t>What, Why and How </a:t>
            </a:r>
            <a:r>
              <a:rPr lang="en-CA" dirty="0">
                <a:solidFill>
                  <a:srgbClr val="444444"/>
                </a:solidFill>
                <a:latin typeface="ProximaNova"/>
                <a:cs typeface="Calibri" panose="020F0502020204030204" pitchFamily="34" charset="0"/>
              </a:rPr>
              <a:t>of your project</a:t>
            </a:r>
          </a:p>
          <a:p>
            <a:pPr algn="l">
              <a:lnSpc>
                <a:spcPct val="150000"/>
              </a:lnSpc>
            </a:pPr>
            <a:r>
              <a:rPr lang="en-CA" dirty="0">
                <a:solidFill>
                  <a:srgbClr val="444444"/>
                </a:solidFill>
                <a:latin typeface="ProximaNova"/>
                <a:cs typeface="Calibri" panose="020F0502020204030204" pitchFamily="34" charset="0"/>
              </a:rPr>
              <a:t>What the project does</a:t>
            </a:r>
          </a:p>
          <a:p>
            <a:pPr algn="l">
              <a:lnSpc>
                <a:spcPct val="150000"/>
              </a:lnSpc>
            </a:pPr>
            <a:r>
              <a:rPr lang="en-CA" dirty="0">
                <a:solidFill>
                  <a:srgbClr val="444444"/>
                </a:solidFill>
                <a:latin typeface="ProximaNova"/>
                <a:cs typeface="Calibri" panose="020F0502020204030204" pitchFamily="34" charset="0"/>
              </a:rPr>
              <a:t>Why is it useful? </a:t>
            </a:r>
          </a:p>
          <a:p>
            <a:pPr algn="l">
              <a:lnSpc>
                <a:spcPct val="150000"/>
              </a:lnSpc>
            </a:pPr>
            <a:r>
              <a:rPr lang="en-CA" dirty="0">
                <a:solidFill>
                  <a:srgbClr val="444444"/>
                </a:solidFill>
                <a:latin typeface="ProximaNova"/>
                <a:cs typeface="Calibri" panose="020F0502020204030204" pitchFamily="34" charset="0"/>
              </a:rPr>
              <a:t>What problem did it solve?</a:t>
            </a:r>
          </a:p>
          <a:p>
            <a:pPr algn="l">
              <a:lnSpc>
                <a:spcPct val="150000"/>
              </a:lnSpc>
            </a:pPr>
            <a:r>
              <a:rPr lang="en-CA" dirty="0">
                <a:solidFill>
                  <a:srgbClr val="444444"/>
                </a:solidFill>
                <a:latin typeface="ProximaNova"/>
                <a:cs typeface="Calibri" panose="020F0502020204030204" pitchFamily="34" charset="0"/>
              </a:rPr>
              <a:t>What did you learn? </a:t>
            </a:r>
          </a:p>
          <a:p>
            <a:pPr algn="l">
              <a:lnSpc>
                <a:spcPct val="150000"/>
              </a:lnSpc>
            </a:pPr>
            <a:r>
              <a:rPr lang="en-CA" dirty="0">
                <a:solidFill>
                  <a:srgbClr val="444444"/>
                </a:solidFill>
                <a:latin typeface="ProximaNova"/>
                <a:cs typeface="Calibri" panose="020F0502020204030204" pitchFamily="34" charset="0"/>
              </a:rPr>
              <a:t>How can users set up this project? </a:t>
            </a:r>
          </a:p>
          <a:p>
            <a:pPr algn="l">
              <a:lnSpc>
                <a:spcPct val="150000"/>
              </a:lnSpc>
            </a:pPr>
            <a:r>
              <a:rPr lang="en-CA" dirty="0">
                <a:solidFill>
                  <a:srgbClr val="444444"/>
                </a:solidFill>
                <a:latin typeface="ProximaNova"/>
                <a:cs typeface="Calibri" panose="020F0502020204030204" pitchFamily="34" charset="0"/>
              </a:rPr>
              <a:t>Who maintains and contributes to this project </a:t>
            </a:r>
          </a:p>
          <a:p>
            <a:pPr algn="l">
              <a:lnSpc>
                <a:spcPct val="150000"/>
              </a:lnSpc>
            </a:pPr>
            <a:endParaRPr lang="en-CA" dirty="0">
              <a:solidFill>
                <a:srgbClr val="444444"/>
              </a:solidFill>
              <a:latin typeface="ProximaNova"/>
              <a:cs typeface="Calibri" panose="020F0502020204030204" pitchFamily="34" charset="0"/>
            </a:endParaRPr>
          </a:p>
        </p:txBody>
      </p:sp>
      <p:sp>
        <p:nvSpPr>
          <p:cNvPr id="5" name="TextBox 4">
            <a:extLst>
              <a:ext uri="{FF2B5EF4-FFF2-40B4-BE49-F238E27FC236}">
                <a16:creationId xmlns:a16="http://schemas.microsoft.com/office/drawing/2014/main" id="{9E4BFDE0-4C03-A48C-987C-7F447CDFE275}"/>
              </a:ext>
            </a:extLst>
          </p:cNvPr>
          <p:cNvSpPr txBox="1"/>
          <p:nvPr/>
        </p:nvSpPr>
        <p:spPr>
          <a:xfrm>
            <a:off x="1330025" y="5909342"/>
            <a:ext cx="6197445" cy="430887"/>
          </a:xfrm>
          <a:prstGeom prst="rect">
            <a:avLst/>
          </a:prstGeom>
          <a:noFill/>
        </p:spPr>
        <p:txBody>
          <a:bodyPr wrap="square">
            <a:spAutoFit/>
          </a:bodyPr>
          <a:lstStyle/>
          <a:p>
            <a:r>
              <a:rPr lang="en-US" sz="1100" dirty="0"/>
              <a:t>Source: https://docs.github.com/en/repositories/managing-your-repositorys-settings-and-features/customizing-your-repository/about-readmes</a:t>
            </a:r>
          </a:p>
        </p:txBody>
      </p:sp>
    </p:spTree>
    <p:extLst>
      <p:ext uri="{BB962C8B-B14F-4D97-AF65-F5344CB8AC3E}">
        <p14:creationId xmlns:p14="http://schemas.microsoft.com/office/powerpoint/2010/main" val="281411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5A558-6084-BFFB-71FE-ACE062391CD2}"/>
              </a:ext>
            </a:extLst>
          </p:cNvPr>
          <p:cNvSpPr txBox="1"/>
          <p:nvPr/>
        </p:nvSpPr>
        <p:spPr>
          <a:xfrm>
            <a:off x="525844" y="176803"/>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README.md</a:t>
            </a:r>
          </a:p>
        </p:txBody>
      </p:sp>
      <p:sp>
        <p:nvSpPr>
          <p:cNvPr id="3" name="TextBox 2">
            <a:extLst>
              <a:ext uri="{FF2B5EF4-FFF2-40B4-BE49-F238E27FC236}">
                <a16:creationId xmlns:a16="http://schemas.microsoft.com/office/drawing/2014/main" id="{A3475D5B-EF74-53D9-EE83-312642A4CE91}"/>
              </a:ext>
            </a:extLst>
          </p:cNvPr>
          <p:cNvSpPr txBox="1"/>
          <p:nvPr/>
        </p:nvSpPr>
        <p:spPr>
          <a:xfrm>
            <a:off x="685799" y="1030291"/>
            <a:ext cx="7281042" cy="7112845"/>
          </a:xfrm>
          <a:prstGeom prst="rect">
            <a:avLst/>
          </a:prstGeom>
          <a:noFill/>
        </p:spPr>
        <p:txBody>
          <a:bodyPr wrap="square">
            <a:spAutoFit/>
          </a:bodyPr>
          <a:lstStyle/>
          <a:p>
            <a:pPr algn="l">
              <a:lnSpc>
                <a:spcPct val="150000"/>
              </a:lnSpc>
            </a:pPr>
            <a:r>
              <a:rPr lang="en-CA" dirty="0">
                <a:solidFill>
                  <a:srgbClr val="444444"/>
                </a:solidFill>
                <a:latin typeface="ProximaNova"/>
                <a:cs typeface="Calibri" panose="020F0502020204030204" pitchFamily="34" charset="0"/>
              </a:rPr>
              <a:t>1. Project title</a:t>
            </a:r>
          </a:p>
          <a:p>
            <a:pPr algn="l">
              <a:lnSpc>
                <a:spcPct val="150000"/>
              </a:lnSpc>
            </a:pPr>
            <a:r>
              <a:rPr lang="en-CA" dirty="0">
                <a:solidFill>
                  <a:srgbClr val="444444"/>
                </a:solidFill>
                <a:latin typeface="ProximaNova"/>
                <a:cs typeface="Calibri" panose="020F0502020204030204" pitchFamily="34" charset="0"/>
              </a:rPr>
              <a:t>2. Project description</a:t>
            </a:r>
          </a:p>
          <a:p>
            <a:pPr algn="l">
              <a:lnSpc>
                <a:spcPct val="150000"/>
              </a:lnSpc>
            </a:pPr>
            <a:r>
              <a:rPr lang="en-CA" dirty="0">
                <a:solidFill>
                  <a:srgbClr val="444444"/>
                </a:solidFill>
                <a:latin typeface="ProximaNova"/>
                <a:cs typeface="Calibri" panose="020F0502020204030204" pitchFamily="34" charset="0"/>
              </a:rPr>
              <a:t>	- What does your application do? </a:t>
            </a:r>
          </a:p>
          <a:p>
            <a:pPr algn="l">
              <a:lnSpc>
                <a:spcPct val="150000"/>
              </a:lnSpc>
            </a:pPr>
            <a:r>
              <a:rPr lang="en-CA" dirty="0">
                <a:solidFill>
                  <a:srgbClr val="444444"/>
                </a:solidFill>
                <a:latin typeface="ProximaNova"/>
                <a:cs typeface="Calibri" panose="020F0502020204030204" pitchFamily="34" charset="0"/>
              </a:rPr>
              <a:t>	- What technologies did you use and why?</a:t>
            </a:r>
          </a:p>
          <a:p>
            <a:pPr algn="l">
              <a:lnSpc>
                <a:spcPct val="150000"/>
              </a:lnSpc>
            </a:pPr>
            <a:r>
              <a:rPr lang="en-CA" dirty="0">
                <a:solidFill>
                  <a:srgbClr val="444444"/>
                </a:solidFill>
                <a:latin typeface="ProximaNova"/>
                <a:cs typeface="Calibri" panose="020F0502020204030204" pitchFamily="34" charset="0"/>
              </a:rPr>
              <a:t>	- Challenges </a:t>
            </a:r>
          </a:p>
          <a:p>
            <a:pPr algn="l">
              <a:lnSpc>
                <a:spcPct val="150000"/>
              </a:lnSpc>
            </a:pPr>
            <a:r>
              <a:rPr lang="en-CA" dirty="0">
                <a:solidFill>
                  <a:srgbClr val="444444"/>
                </a:solidFill>
                <a:latin typeface="ProximaNova"/>
                <a:cs typeface="Calibri" panose="020F0502020204030204" pitchFamily="34" charset="0"/>
              </a:rPr>
              <a:t>	- Future features</a:t>
            </a:r>
          </a:p>
          <a:p>
            <a:pPr algn="l">
              <a:lnSpc>
                <a:spcPct val="150000"/>
              </a:lnSpc>
            </a:pPr>
            <a:r>
              <a:rPr lang="en-CA" dirty="0">
                <a:solidFill>
                  <a:srgbClr val="444444"/>
                </a:solidFill>
                <a:latin typeface="ProximaNova"/>
                <a:cs typeface="Calibri" panose="020F0502020204030204" pitchFamily="34" charset="0"/>
              </a:rPr>
              <a:t>3. How to install and run the project </a:t>
            </a:r>
          </a:p>
          <a:p>
            <a:pPr algn="l">
              <a:lnSpc>
                <a:spcPct val="150000"/>
              </a:lnSpc>
            </a:pPr>
            <a:r>
              <a:rPr lang="en-CA" dirty="0">
                <a:solidFill>
                  <a:srgbClr val="444444"/>
                </a:solidFill>
                <a:latin typeface="ProximaNova"/>
                <a:cs typeface="Calibri" panose="020F0502020204030204" pitchFamily="34" charset="0"/>
              </a:rPr>
              <a:t>	- step by step of how to get the environment up and running</a:t>
            </a:r>
          </a:p>
          <a:p>
            <a:pPr algn="l">
              <a:lnSpc>
                <a:spcPct val="150000"/>
              </a:lnSpc>
            </a:pPr>
            <a:r>
              <a:rPr lang="en-CA" dirty="0">
                <a:solidFill>
                  <a:srgbClr val="444444"/>
                </a:solidFill>
                <a:latin typeface="ProximaNova"/>
                <a:cs typeface="Calibri" panose="020F0502020204030204" pitchFamily="34" charset="0"/>
              </a:rPr>
              <a:t>4. Credits &amp; Collaborators </a:t>
            </a:r>
          </a:p>
          <a:p>
            <a:pPr algn="l">
              <a:lnSpc>
                <a:spcPct val="150000"/>
              </a:lnSpc>
            </a:pPr>
            <a:r>
              <a:rPr lang="en-CA" dirty="0">
                <a:solidFill>
                  <a:srgbClr val="444444"/>
                </a:solidFill>
                <a:latin typeface="ProximaNova"/>
                <a:cs typeface="Calibri" panose="020F0502020204030204" pitchFamily="34" charset="0"/>
              </a:rPr>
              <a:t>5. Add a license</a:t>
            </a:r>
          </a:p>
          <a:p>
            <a:pPr algn="l">
              <a:lnSpc>
                <a:spcPct val="150000"/>
              </a:lnSpc>
            </a:pPr>
            <a:r>
              <a:rPr lang="en-CA" dirty="0">
                <a:solidFill>
                  <a:srgbClr val="444444"/>
                </a:solidFill>
                <a:latin typeface="ProximaNova"/>
                <a:cs typeface="Calibri" panose="020F0502020204030204" pitchFamily="34" charset="0"/>
              </a:rPr>
              <a:t>	- most common = GPL license</a:t>
            </a:r>
          </a:p>
          <a:p>
            <a:pPr algn="l">
              <a:lnSpc>
                <a:spcPct val="150000"/>
              </a:lnSpc>
            </a:pPr>
            <a:r>
              <a:rPr lang="en-CA" dirty="0">
                <a:solidFill>
                  <a:srgbClr val="444444"/>
                </a:solidFill>
                <a:latin typeface="ProximaNova"/>
                <a:cs typeface="Calibri" panose="020F0502020204030204" pitchFamily="34" charset="0"/>
              </a:rPr>
              <a:t>	</a:t>
            </a: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endParaRPr lang="en-CA" dirty="0">
              <a:solidFill>
                <a:srgbClr val="444444"/>
              </a:solidFill>
              <a:latin typeface="ProximaNova"/>
              <a:cs typeface="Calibri" panose="020F0502020204030204" pitchFamily="34" charset="0"/>
            </a:endParaRPr>
          </a:p>
        </p:txBody>
      </p:sp>
    </p:spTree>
    <p:extLst>
      <p:ext uri="{BB962C8B-B14F-4D97-AF65-F5344CB8AC3E}">
        <p14:creationId xmlns:p14="http://schemas.microsoft.com/office/powerpoint/2010/main" val="321672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5A558-6084-BFFB-71FE-ACE062391CD2}"/>
              </a:ext>
            </a:extLst>
          </p:cNvPr>
          <p:cNvSpPr txBox="1"/>
          <p:nvPr/>
        </p:nvSpPr>
        <p:spPr>
          <a:xfrm>
            <a:off x="525844" y="176803"/>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README.md = Markdown basics  </a:t>
            </a:r>
          </a:p>
        </p:txBody>
      </p:sp>
      <p:sp>
        <p:nvSpPr>
          <p:cNvPr id="3" name="TextBox 2">
            <a:extLst>
              <a:ext uri="{FF2B5EF4-FFF2-40B4-BE49-F238E27FC236}">
                <a16:creationId xmlns:a16="http://schemas.microsoft.com/office/drawing/2014/main" id="{A3475D5B-EF74-53D9-EE83-312642A4CE91}"/>
              </a:ext>
            </a:extLst>
          </p:cNvPr>
          <p:cNvSpPr txBox="1"/>
          <p:nvPr/>
        </p:nvSpPr>
        <p:spPr>
          <a:xfrm>
            <a:off x="685799" y="1030291"/>
            <a:ext cx="7281042" cy="5866350"/>
          </a:xfrm>
          <a:prstGeom prst="rect">
            <a:avLst/>
          </a:prstGeom>
          <a:noFill/>
        </p:spPr>
        <p:txBody>
          <a:bodyPr wrap="square">
            <a:spAutoFit/>
          </a:bodyPr>
          <a:lstStyle/>
          <a:p>
            <a:pPr algn="l">
              <a:lnSpc>
                <a:spcPct val="150000"/>
              </a:lnSpc>
            </a:pPr>
            <a:r>
              <a:rPr lang="en-CA" b="1" dirty="0">
                <a:solidFill>
                  <a:srgbClr val="444444"/>
                </a:solidFill>
                <a:latin typeface="ProximaNova"/>
                <a:cs typeface="Calibri" panose="020F0502020204030204" pitchFamily="34" charset="0"/>
              </a:rPr>
              <a:t>Headings</a:t>
            </a:r>
            <a:r>
              <a:rPr lang="en-CA" dirty="0">
                <a:solidFill>
                  <a:srgbClr val="444444"/>
                </a:solidFill>
                <a:latin typeface="ProximaNova"/>
                <a:cs typeface="Calibri" panose="020F0502020204030204" pitchFamily="34" charset="0"/>
              </a:rPr>
              <a:t> : </a:t>
            </a:r>
          </a:p>
          <a:p>
            <a:pPr algn="l">
              <a:lnSpc>
                <a:spcPct val="150000"/>
              </a:lnSpc>
            </a:pPr>
            <a:r>
              <a:rPr lang="en-CA" dirty="0">
                <a:solidFill>
                  <a:srgbClr val="444444"/>
                </a:solidFill>
                <a:latin typeface="ProximaNova"/>
                <a:cs typeface="Calibri" panose="020F0502020204030204" pitchFamily="34" charset="0"/>
              </a:rPr>
              <a:t>		# Largest </a:t>
            </a:r>
          </a:p>
          <a:p>
            <a:pPr algn="l">
              <a:lnSpc>
                <a:spcPct val="150000"/>
              </a:lnSpc>
            </a:pPr>
            <a:r>
              <a:rPr lang="en-CA" dirty="0">
                <a:solidFill>
                  <a:srgbClr val="444444"/>
                </a:solidFill>
                <a:latin typeface="ProximaNova"/>
                <a:cs typeface="Calibri" panose="020F0502020204030204" pitchFamily="34" charset="0"/>
              </a:rPr>
              <a:t>		## Second largest</a:t>
            </a:r>
          </a:p>
          <a:p>
            <a:pPr algn="l">
              <a:lnSpc>
                <a:spcPct val="150000"/>
              </a:lnSpc>
            </a:pPr>
            <a:r>
              <a:rPr lang="en-CA" b="1" dirty="0">
                <a:solidFill>
                  <a:srgbClr val="444444"/>
                </a:solidFill>
                <a:latin typeface="ProximaNova"/>
                <a:cs typeface="Calibri" panose="020F0502020204030204" pitchFamily="34" charset="0"/>
              </a:rPr>
              <a:t>Links </a:t>
            </a:r>
            <a:r>
              <a:rPr lang="en-CA" dirty="0">
                <a:solidFill>
                  <a:srgbClr val="444444"/>
                </a:solidFill>
                <a:latin typeface="ProximaNova"/>
                <a:cs typeface="Calibri" panose="020F0502020204030204" pitchFamily="34" charset="0"/>
              </a:rPr>
              <a:t>(inline): </a:t>
            </a:r>
          </a:p>
          <a:p>
            <a:pPr algn="l">
              <a:lnSpc>
                <a:spcPct val="150000"/>
              </a:lnSpc>
            </a:pPr>
            <a:r>
              <a:rPr lang="en-CA" dirty="0">
                <a:solidFill>
                  <a:srgbClr val="444444"/>
                </a:solidFill>
                <a:latin typeface="ProximaNova"/>
                <a:cs typeface="Calibri" panose="020F0502020204030204" pitchFamily="34" charset="0"/>
              </a:rPr>
              <a:t>		[text in square brackets ](link in parentheses)</a:t>
            </a: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endParaRPr lang="en-CA" b="1" dirty="0">
              <a:solidFill>
                <a:srgbClr val="444444"/>
              </a:solidFill>
              <a:latin typeface="ProximaNova"/>
              <a:cs typeface="Calibri" panose="020F0502020204030204" pitchFamily="34" charset="0"/>
            </a:endParaRPr>
          </a:p>
          <a:p>
            <a:pPr algn="l">
              <a:lnSpc>
                <a:spcPct val="150000"/>
              </a:lnSpc>
            </a:pPr>
            <a:r>
              <a:rPr lang="en-CA" b="1" dirty="0">
                <a:solidFill>
                  <a:srgbClr val="444444"/>
                </a:solidFill>
                <a:latin typeface="ProximaNova"/>
                <a:cs typeface="Calibri" panose="020F0502020204030204" pitchFamily="34" charset="0"/>
              </a:rPr>
              <a:t>Images: </a:t>
            </a:r>
          </a:p>
          <a:p>
            <a:pPr algn="l">
              <a:lnSpc>
                <a:spcPct val="150000"/>
              </a:lnSpc>
            </a:pPr>
            <a:r>
              <a:rPr lang="en-CA" b="1" dirty="0">
                <a:solidFill>
                  <a:srgbClr val="444444"/>
                </a:solidFill>
                <a:latin typeface="ProximaNova"/>
                <a:cs typeface="Calibri" panose="020F0502020204030204" pitchFamily="34" charset="0"/>
              </a:rPr>
              <a:t>	- </a:t>
            </a:r>
            <a:r>
              <a:rPr lang="en-CA" dirty="0">
                <a:solidFill>
                  <a:srgbClr val="444444"/>
                </a:solidFill>
                <a:latin typeface="ProximaNova"/>
                <a:cs typeface="Calibri" panose="020F0502020204030204" pitchFamily="34" charset="0"/>
              </a:rPr>
              <a:t>Use ! And wrap alt text [ ] + wrap link in  ( )</a:t>
            </a:r>
          </a:p>
          <a:p>
            <a:pPr algn="l">
              <a:lnSpc>
                <a:spcPct val="150000"/>
              </a:lnSpc>
            </a:pPr>
            <a:endParaRPr lang="en-CA" dirty="0">
              <a:solidFill>
                <a:srgbClr val="444444"/>
              </a:solidFill>
              <a:latin typeface="ProximaNova"/>
              <a:cs typeface="Calibri" panose="020F0502020204030204" pitchFamily="34" charset="0"/>
            </a:endParaRPr>
          </a:p>
          <a:p>
            <a:pPr algn="l">
              <a:lnSpc>
                <a:spcPct val="150000"/>
              </a:lnSpc>
            </a:pPr>
            <a:r>
              <a:rPr lang="en-CA" dirty="0">
                <a:solidFill>
                  <a:srgbClr val="444444"/>
                </a:solidFill>
                <a:latin typeface="ProximaNova"/>
                <a:cs typeface="Calibri" panose="020F0502020204030204" pitchFamily="34" charset="0"/>
              </a:rPr>
              <a:t>	- Use relative links. </a:t>
            </a:r>
          </a:p>
          <a:p>
            <a:pPr algn="l">
              <a:lnSpc>
                <a:spcPct val="150000"/>
              </a:lnSpc>
            </a:pPr>
            <a:r>
              <a:rPr lang="en-CA" dirty="0">
                <a:solidFill>
                  <a:srgbClr val="444444"/>
                </a:solidFill>
                <a:latin typeface="ProximaNova"/>
                <a:cs typeface="Calibri" panose="020F0502020204030204" pitchFamily="34" charset="0"/>
              </a:rPr>
              <a:t>		- .md file in same branch: </a:t>
            </a:r>
          </a:p>
          <a:p>
            <a:pPr algn="l">
              <a:lnSpc>
                <a:spcPct val="150000"/>
              </a:lnSpc>
            </a:pPr>
            <a:endParaRPr lang="en-CA" b="1" dirty="0">
              <a:solidFill>
                <a:srgbClr val="444444"/>
              </a:solidFill>
              <a:latin typeface="ProximaNova"/>
              <a:cs typeface="Calibri" panose="020F0502020204030204" pitchFamily="34" charset="0"/>
            </a:endParaRPr>
          </a:p>
          <a:p>
            <a:pPr algn="l">
              <a:lnSpc>
                <a:spcPct val="150000"/>
              </a:lnSpc>
            </a:pPr>
            <a:endParaRPr lang="en-CA" dirty="0">
              <a:solidFill>
                <a:srgbClr val="444444"/>
              </a:solidFill>
              <a:latin typeface="ProximaNova"/>
              <a:cs typeface="Calibri" panose="020F0502020204030204" pitchFamily="34" charset="0"/>
            </a:endParaRPr>
          </a:p>
        </p:txBody>
      </p:sp>
      <p:pic>
        <p:nvPicPr>
          <p:cNvPr id="6" name="Picture 5">
            <a:extLst>
              <a:ext uri="{FF2B5EF4-FFF2-40B4-BE49-F238E27FC236}">
                <a16:creationId xmlns:a16="http://schemas.microsoft.com/office/drawing/2014/main" id="{69BEDBBE-C0CD-38E2-7749-E57B8937A4BC}"/>
              </a:ext>
            </a:extLst>
          </p:cNvPr>
          <p:cNvPicPr>
            <a:picLocks noChangeAspect="1"/>
          </p:cNvPicPr>
          <p:nvPr/>
        </p:nvPicPr>
        <p:blipFill>
          <a:blip r:embed="rId2"/>
          <a:stretch>
            <a:fillRect/>
          </a:stretch>
        </p:blipFill>
        <p:spPr>
          <a:xfrm>
            <a:off x="4392091" y="1150523"/>
            <a:ext cx="3128276" cy="1062847"/>
          </a:xfrm>
          <a:prstGeom prst="rect">
            <a:avLst/>
          </a:prstGeom>
        </p:spPr>
      </p:pic>
      <p:sp>
        <p:nvSpPr>
          <p:cNvPr id="8" name="TextBox 7">
            <a:extLst>
              <a:ext uri="{FF2B5EF4-FFF2-40B4-BE49-F238E27FC236}">
                <a16:creationId xmlns:a16="http://schemas.microsoft.com/office/drawing/2014/main" id="{23143398-2A17-C3EE-43B9-014796CD6EA5}"/>
              </a:ext>
            </a:extLst>
          </p:cNvPr>
          <p:cNvSpPr txBox="1"/>
          <p:nvPr/>
        </p:nvSpPr>
        <p:spPr>
          <a:xfrm>
            <a:off x="1147706" y="6094863"/>
            <a:ext cx="7225393" cy="461665"/>
          </a:xfrm>
          <a:prstGeom prst="rect">
            <a:avLst/>
          </a:prstGeom>
          <a:noFill/>
        </p:spPr>
        <p:txBody>
          <a:bodyPr wrap="square">
            <a:spAutoFit/>
          </a:bodyPr>
          <a:lstStyle/>
          <a:p>
            <a:r>
              <a:rPr lang="en-US" sz="1200" dirty="0"/>
              <a:t>Source: https://docs.github.com/en/get-started/writing-on-github/getting-started-with-writing-and-formatting-on-github/basic-writing-and-formatting-syntax</a:t>
            </a:r>
          </a:p>
        </p:txBody>
      </p:sp>
      <p:pic>
        <p:nvPicPr>
          <p:cNvPr id="10" name="Picture 9">
            <a:extLst>
              <a:ext uri="{FF2B5EF4-FFF2-40B4-BE49-F238E27FC236}">
                <a16:creationId xmlns:a16="http://schemas.microsoft.com/office/drawing/2014/main" id="{8D9E5C20-8A5A-EBBA-6D71-BDA886F198C2}"/>
              </a:ext>
            </a:extLst>
          </p:cNvPr>
          <p:cNvPicPr>
            <a:picLocks noChangeAspect="1"/>
          </p:cNvPicPr>
          <p:nvPr/>
        </p:nvPicPr>
        <p:blipFill>
          <a:blip r:embed="rId3"/>
          <a:stretch>
            <a:fillRect/>
          </a:stretch>
        </p:blipFill>
        <p:spPr>
          <a:xfrm>
            <a:off x="843672" y="3190252"/>
            <a:ext cx="6412876" cy="351162"/>
          </a:xfrm>
          <a:prstGeom prst="rect">
            <a:avLst/>
          </a:prstGeom>
        </p:spPr>
      </p:pic>
      <p:pic>
        <p:nvPicPr>
          <p:cNvPr id="12" name="Picture 11">
            <a:extLst>
              <a:ext uri="{FF2B5EF4-FFF2-40B4-BE49-F238E27FC236}">
                <a16:creationId xmlns:a16="http://schemas.microsoft.com/office/drawing/2014/main" id="{F2B527BB-4157-1015-1019-3099DFC4F163}"/>
              </a:ext>
            </a:extLst>
          </p:cNvPr>
          <p:cNvPicPr>
            <a:picLocks noChangeAspect="1"/>
          </p:cNvPicPr>
          <p:nvPr/>
        </p:nvPicPr>
        <p:blipFill>
          <a:blip r:embed="rId4"/>
          <a:stretch>
            <a:fillRect/>
          </a:stretch>
        </p:blipFill>
        <p:spPr>
          <a:xfrm>
            <a:off x="5869255" y="3658059"/>
            <a:ext cx="2837713" cy="422928"/>
          </a:xfrm>
          <a:prstGeom prst="rect">
            <a:avLst/>
          </a:prstGeom>
        </p:spPr>
      </p:pic>
      <p:pic>
        <p:nvPicPr>
          <p:cNvPr id="14" name="Picture 13">
            <a:extLst>
              <a:ext uri="{FF2B5EF4-FFF2-40B4-BE49-F238E27FC236}">
                <a16:creationId xmlns:a16="http://schemas.microsoft.com/office/drawing/2014/main" id="{53BFEFF7-6D4F-AD9C-5641-940239CC7662}"/>
              </a:ext>
            </a:extLst>
          </p:cNvPr>
          <p:cNvPicPr>
            <a:picLocks noChangeAspect="1"/>
          </p:cNvPicPr>
          <p:nvPr/>
        </p:nvPicPr>
        <p:blipFill>
          <a:blip r:embed="rId5"/>
          <a:stretch>
            <a:fillRect/>
          </a:stretch>
        </p:blipFill>
        <p:spPr>
          <a:xfrm>
            <a:off x="749817" y="4796935"/>
            <a:ext cx="8021169" cy="428685"/>
          </a:xfrm>
          <a:prstGeom prst="rect">
            <a:avLst/>
          </a:prstGeom>
        </p:spPr>
      </p:pic>
      <p:pic>
        <p:nvPicPr>
          <p:cNvPr id="17" name="Picture 16">
            <a:extLst>
              <a:ext uri="{FF2B5EF4-FFF2-40B4-BE49-F238E27FC236}">
                <a16:creationId xmlns:a16="http://schemas.microsoft.com/office/drawing/2014/main" id="{44EA316F-6508-E8D9-C5F0-D8893F04432B}"/>
              </a:ext>
            </a:extLst>
          </p:cNvPr>
          <p:cNvPicPr>
            <a:picLocks noChangeAspect="1"/>
          </p:cNvPicPr>
          <p:nvPr/>
        </p:nvPicPr>
        <p:blipFill>
          <a:blip r:embed="rId6"/>
          <a:stretch>
            <a:fillRect/>
          </a:stretch>
        </p:blipFill>
        <p:spPr>
          <a:xfrm>
            <a:off x="4255754" y="5578513"/>
            <a:ext cx="3000794" cy="352474"/>
          </a:xfrm>
          <a:prstGeom prst="rect">
            <a:avLst/>
          </a:prstGeom>
        </p:spPr>
      </p:pic>
    </p:spTree>
    <p:extLst>
      <p:ext uri="{BB962C8B-B14F-4D97-AF65-F5344CB8AC3E}">
        <p14:creationId xmlns:p14="http://schemas.microsoft.com/office/powerpoint/2010/main" val="603854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2192628"/>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Minimum Viable Product (MVP)</a:t>
            </a:r>
          </a:p>
        </p:txBody>
      </p:sp>
    </p:spTree>
    <p:extLst>
      <p:ext uri="{BB962C8B-B14F-4D97-AF65-F5344CB8AC3E}">
        <p14:creationId xmlns:p14="http://schemas.microsoft.com/office/powerpoint/2010/main" val="3236704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378023"/>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Minimum Viable Product (MVP) </a:t>
            </a:r>
          </a:p>
        </p:txBody>
      </p:sp>
      <p:sp>
        <p:nvSpPr>
          <p:cNvPr id="7" name="TextBox 6">
            <a:extLst>
              <a:ext uri="{FF2B5EF4-FFF2-40B4-BE49-F238E27FC236}">
                <a16:creationId xmlns:a16="http://schemas.microsoft.com/office/drawing/2014/main" id="{7065600D-B88C-8B64-BAF3-F09FBB2CE4C9}"/>
              </a:ext>
            </a:extLst>
          </p:cNvPr>
          <p:cNvSpPr txBox="1"/>
          <p:nvPr/>
        </p:nvSpPr>
        <p:spPr>
          <a:xfrm>
            <a:off x="685799" y="1030291"/>
            <a:ext cx="7281042" cy="2957861"/>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CA" b="0" i="0" dirty="0">
                <a:solidFill>
                  <a:srgbClr val="444444"/>
                </a:solidFill>
                <a:effectLst/>
                <a:latin typeface="ProximaNova"/>
              </a:rPr>
              <a:t>a basic, launchable version of the product that supports minimal yet must-have features</a:t>
            </a:r>
          </a:p>
          <a:p>
            <a:pPr marL="285750" indent="-285750" algn="l">
              <a:lnSpc>
                <a:spcPct val="150000"/>
              </a:lnSpc>
              <a:buFont typeface="Arial" panose="020B0604020202020204" pitchFamily="34" charset="0"/>
              <a:buChar char="•"/>
            </a:pPr>
            <a:r>
              <a:rPr lang="en-CA" dirty="0">
                <a:solidFill>
                  <a:srgbClr val="444444"/>
                </a:solidFill>
                <a:latin typeface="ProximaNova"/>
                <a:cs typeface="Calibri" panose="020F0502020204030204" pitchFamily="34" charset="0"/>
              </a:rPr>
              <a:t>Purpose is to test your product by getting user feedback – fast </a:t>
            </a:r>
          </a:p>
          <a:p>
            <a:pPr marL="285750" indent="-285750" algn="l">
              <a:lnSpc>
                <a:spcPct val="150000"/>
              </a:lnSpc>
              <a:buFont typeface="Arial" panose="020B0604020202020204" pitchFamily="34" charset="0"/>
              <a:buChar char="•"/>
            </a:pPr>
            <a:r>
              <a:rPr lang="en-CA" dirty="0">
                <a:solidFill>
                  <a:srgbClr val="444444"/>
                </a:solidFill>
                <a:latin typeface="ProximaNova"/>
                <a:cs typeface="Calibri" panose="020F0502020204030204" pitchFamily="34" charset="0"/>
              </a:rPr>
              <a:t>Is it a viable product? </a:t>
            </a:r>
          </a:p>
          <a:p>
            <a:pPr marL="285750" indent="-285750" algn="l">
              <a:lnSpc>
                <a:spcPct val="150000"/>
              </a:lnSpc>
              <a:buFont typeface="Arial" panose="020B0604020202020204" pitchFamily="34" charset="0"/>
              <a:buChar char="•"/>
            </a:pPr>
            <a:r>
              <a:rPr lang="en-CA" dirty="0">
                <a:solidFill>
                  <a:srgbClr val="444444"/>
                </a:solidFill>
                <a:latin typeface="ProximaNova"/>
                <a:cs typeface="Calibri" panose="020F0502020204030204" pitchFamily="34" charset="0"/>
              </a:rPr>
              <a:t>Iterate based on user feedback to improve product and build out features</a:t>
            </a:r>
          </a:p>
          <a:p>
            <a:pPr marL="285750" indent="-285750" algn="l">
              <a:lnSpc>
                <a:spcPct val="150000"/>
              </a:lnSpc>
              <a:buFont typeface="Arial" panose="020B0604020202020204" pitchFamily="34" charset="0"/>
              <a:buChar char="•"/>
            </a:pPr>
            <a:r>
              <a:rPr lang="en-CA" dirty="0">
                <a:solidFill>
                  <a:srgbClr val="444444"/>
                </a:solidFill>
                <a:latin typeface="ProximaNova"/>
                <a:cs typeface="Calibri" panose="020F0502020204030204" pitchFamily="34" charset="0"/>
              </a:rPr>
              <a:t>Lean startup model </a:t>
            </a:r>
          </a:p>
        </p:txBody>
      </p:sp>
      <p:pic>
        <p:nvPicPr>
          <p:cNvPr id="4" name="Picture 3">
            <a:extLst>
              <a:ext uri="{FF2B5EF4-FFF2-40B4-BE49-F238E27FC236}">
                <a16:creationId xmlns:a16="http://schemas.microsoft.com/office/drawing/2014/main" id="{B793FD6E-1867-3419-84BD-9F938952BB12}"/>
              </a:ext>
            </a:extLst>
          </p:cNvPr>
          <p:cNvPicPr>
            <a:picLocks noChangeAspect="1"/>
          </p:cNvPicPr>
          <p:nvPr/>
        </p:nvPicPr>
        <p:blipFill>
          <a:blip r:embed="rId3"/>
          <a:stretch>
            <a:fillRect/>
          </a:stretch>
        </p:blipFill>
        <p:spPr>
          <a:xfrm>
            <a:off x="3608614" y="3275980"/>
            <a:ext cx="4678136" cy="3024180"/>
          </a:xfrm>
          <a:prstGeom prst="rect">
            <a:avLst/>
          </a:prstGeom>
        </p:spPr>
      </p:pic>
      <p:sp>
        <p:nvSpPr>
          <p:cNvPr id="5" name="TextBox 4">
            <a:extLst>
              <a:ext uri="{FF2B5EF4-FFF2-40B4-BE49-F238E27FC236}">
                <a16:creationId xmlns:a16="http://schemas.microsoft.com/office/drawing/2014/main" id="{74EE0739-1917-44D4-26C7-7CC20E3D7F0F}"/>
              </a:ext>
            </a:extLst>
          </p:cNvPr>
          <p:cNvSpPr txBox="1"/>
          <p:nvPr/>
        </p:nvSpPr>
        <p:spPr>
          <a:xfrm>
            <a:off x="527956" y="4555634"/>
            <a:ext cx="3570515" cy="464871"/>
          </a:xfrm>
          <a:prstGeom prst="rect">
            <a:avLst/>
          </a:prstGeom>
          <a:noFill/>
        </p:spPr>
        <p:txBody>
          <a:bodyPr wrap="square">
            <a:spAutoFit/>
          </a:bodyPr>
          <a:lstStyle/>
          <a:p>
            <a:pPr algn="l">
              <a:lnSpc>
                <a:spcPct val="150000"/>
              </a:lnSpc>
            </a:pPr>
            <a:r>
              <a:rPr lang="en-CA" dirty="0">
                <a:solidFill>
                  <a:srgbClr val="444444"/>
                </a:solidFill>
                <a:latin typeface="ProximaNova"/>
                <a:cs typeface="Calibri" panose="020F0502020204030204" pitchFamily="34" charset="0"/>
              </a:rPr>
              <a:t>Make something people want ! </a:t>
            </a:r>
          </a:p>
        </p:txBody>
      </p:sp>
    </p:spTree>
    <p:extLst>
      <p:ext uri="{BB962C8B-B14F-4D97-AF65-F5344CB8AC3E}">
        <p14:creationId xmlns:p14="http://schemas.microsoft.com/office/powerpoint/2010/main" val="377463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378023"/>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5 steps to build a MVP</a:t>
            </a:r>
          </a:p>
        </p:txBody>
      </p:sp>
      <p:pic>
        <p:nvPicPr>
          <p:cNvPr id="6" name="Picture 5">
            <a:extLst>
              <a:ext uri="{FF2B5EF4-FFF2-40B4-BE49-F238E27FC236}">
                <a16:creationId xmlns:a16="http://schemas.microsoft.com/office/drawing/2014/main" id="{286502A9-A923-37A8-E9D0-66066B9F1C5F}"/>
              </a:ext>
            </a:extLst>
          </p:cNvPr>
          <p:cNvPicPr>
            <a:picLocks noChangeAspect="1"/>
          </p:cNvPicPr>
          <p:nvPr/>
        </p:nvPicPr>
        <p:blipFill>
          <a:blip r:embed="rId3"/>
          <a:stretch>
            <a:fillRect/>
          </a:stretch>
        </p:blipFill>
        <p:spPr>
          <a:xfrm>
            <a:off x="2081893" y="3277737"/>
            <a:ext cx="4392386" cy="3082254"/>
          </a:xfrm>
          <a:prstGeom prst="rect">
            <a:avLst/>
          </a:prstGeom>
        </p:spPr>
      </p:pic>
      <p:sp>
        <p:nvSpPr>
          <p:cNvPr id="8" name="TextBox 7">
            <a:extLst>
              <a:ext uri="{FF2B5EF4-FFF2-40B4-BE49-F238E27FC236}">
                <a16:creationId xmlns:a16="http://schemas.microsoft.com/office/drawing/2014/main" id="{D3258B8E-BC72-E7F4-F1B8-46B7212A523B}"/>
              </a:ext>
            </a:extLst>
          </p:cNvPr>
          <p:cNvSpPr txBox="1"/>
          <p:nvPr/>
        </p:nvSpPr>
        <p:spPr>
          <a:xfrm>
            <a:off x="685799" y="1030291"/>
            <a:ext cx="7281042" cy="2542363"/>
          </a:xfrm>
          <a:prstGeom prst="rect">
            <a:avLst/>
          </a:prstGeom>
          <a:noFill/>
        </p:spPr>
        <p:txBody>
          <a:bodyPr wrap="square">
            <a:spAutoFit/>
          </a:bodyPr>
          <a:lstStyle/>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Define what problem you want to solve</a:t>
            </a:r>
          </a:p>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Conduct market research </a:t>
            </a:r>
          </a:p>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Minimum features to launch</a:t>
            </a:r>
          </a:p>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Build your MVP</a:t>
            </a:r>
          </a:p>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Improve MVP based on what you learned from potential customers</a:t>
            </a:r>
          </a:p>
          <a:p>
            <a:pPr algn="l">
              <a:lnSpc>
                <a:spcPct val="150000"/>
              </a:lnSpc>
            </a:pPr>
            <a:r>
              <a:rPr lang="en-CA" dirty="0">
                <a:solidFill>
                  <a:srgbClr val="444444"/>
                </a:solidFill>
                <a:latin typeface="ProximaNova"/>
                <a:cs typeface="Calibri" panose="020F0502020204030204" pitchFamily="34" charset="0"/>
              </a:rPr>
              <a:t>	 </a:t>
            </a:r>
          </a:p>
        </p:txBody>
      </p:sp>
    </p:spTree>
    <p:extLst>
      <p:ext uri="{BB962C8B-B14F-4D97-AF65-F5344CB8AC3E}">
        <p14:creationId xmlns:p14="http://schemas.microsoft.com/office/powerpoint/2010/main" val="12920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589854"/>
            <a:ext cx="834229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Host your static website</a:t>
            </a:r>
          </a:p>
        </p:txBody>
      </p:sp>
      <p:sp>
        <p:nvSpPr>
          <p:cNvPr id="2" name="TextBox 1">
            <a:extLst>
              <a:ext uri="{FF2B5EF4-FFF2-40B4-BE49-F238E27FC236}">
                <a16:creationId xmlns:a16="http://schemas.microsoft.com/office/drawing/2014/main" id="{CCB62401-6A46-595B-7F30-036C24A343D4}"/>
              </a:ext>
            </a:extLst>
          </p:cNvPr>
          <p:cNvSpPr txBox="1"/>
          <p:nvPr/>
        </p:nvSpPr>
        <p:spPr>
          <a:xfrm>
            <a:off x="557010" y="1456145"/>
            <a:ext cx="7527472" cy="646331"/>
          </a:xfrm>
          <a:prstGeom prst="rect">
            <a:avLst/>
          </a:prstGeom>
          <a:noFill/>
        </p:spPr>
        <p:txBody>
          <a:bodyPr wrap="square">
            <a:spAutoFit/>
          </a:bodyPr>
          <a:lstStyle/>
          <a:p>
            <a:r>
              <a:rPr lang="en-CA" b="0" i="0" dirty="0">
                <a:effectLst/>
                <a:latin typeface="-apple-system"/>
              </a:rPr>
              <a:t>GitHub Pages is a static site hosting service that takes HTML, CSS, and JavaScript files from a repository on GitHub </a:t>
            </a:r>
            <a:r>
              <a:rPr lang="en-CA" dirty="0">
                <a:latin typeface="-apple-system"/>
              </a:rPr>
              <a:t>and </a:t>
            </a:r>
            <a:r>
              <a:rPr lang="en-CA" b="0" i="0" dirty="0">
                <a:effectLst/>
                <a:latin typeface="-apple-system"/>
              </a:rPr>
              <a:t>publishes a website.</a:t>
            </a:r>
            <a:endParaRPr lang="en-US" dirty="0"/>
          </a:p>
        </p:txBody>
      </p:sp>
      <p:sp>
        <p:nvSpPr>
          <p:cNvPr id="5" name="TextBox 4">
            <a:extLst>
              <a:ext uri="{FF2B5EF4-FFF2-40B4-BE49-F238E27FC236}">
                <a16:creationId xmlns:a16="http://schemas.microsoft.com/office/drawing/2014/main" id="{203930F3-674E-6E59-28D9-EA5E348DD190}"/>
              </a:ext>
            </a:extLst>
          </p:cNvPr>
          <p:cNvSpPr txBox="1"/>
          <p:nvPr/>
        </p:nvSpPr>
        <p:spPr>
          <a:xfrm>
            <a:off x="608525" y="2368951"/>
            <a:ext cx="4572000" cy="1077218"/>
          </a:xfrm>
          <a:prstGeom prst="rect">
            <a:avLst/>
          </a:prstGeom>
          <a:noFill/>
        </p:spPr>
        <p:txBody>
          <a:bodyPr wrap="square">
            <a:spAutoFit/>
          </a:bodyPr>
          <a:lstStyle/>
          <a:p>
            <a:pPr marL="571500" indent="-571500">
              <a:buFont typeface="Arial" panose="020B0604020202020204" pitchFamily="34" charset="0"/>
              <a:buChar char="•"/>
            </a:pPr>
            <a:r>
              <a:rPr lang="en-US" sz="3200" dirty="0">
                <a:solidFill>
                  <a:srgbClr val="008EC8"/>
                </a:solidFill>
                <a:latin typeface="Calibri" panose="020F0502020204030204" pitchFamily="34" charset="0"/>
                <a:cs typeface="Calibri" panose="020F0502020204030204" pitchFamily="34" charset="0"/>
              </a:rPr>
              <a:t>Set up a Repository</a:t>
            </a:r>
          </a:p>
          <a:p>
            <a:pPr marL="571500" indent="-571500">
              <a:buFont typeface="Arial" panose="020B0604020202020204" pitchFamily="34" charset="0"/>
              <a:buChar char="•"/>
            </a:pPr>
            <a:r>
              <a:rPr lang="en-US" sz="3200" dirty="0">
                <a:solidFill>
                  <a:srgbClr val="008EC8"/>
                </a:solidFill>
                <a:latin typeface="Calibri" panose="020F0502020204030204" pitchFamily="34" charset="0"/>
                <a:cs typeface="Calibri" panose="020F0502020204030204" pitchFamily="34" charset="0"/>
              </a:rPr>
              <a:t>Create your site</a:t>
            </a:r>
          </a:p>
        </p:txBody>
      </p:sp>
    </p:spTree>
    <p:extLst>
      <p:ext uri="{BB962C8B-B14F-4D97-AF65-F5344CB8AC3E}">
        <p14:creationId xmlns:p14="http://schemas.microsoft.com/office/powerpoint/2010/main" val="2621131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378023"/>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Best practices for building MVP</a:t>
            </a:r>
          </a:p>
        </p:txBody>
      </p:sp>
      <p:sp>
        <p:nvSpPr>
          <p:cNvPr id="8" name="TextBox 7">
            <a:extLst>
              <a:ext uri="{FF2B5EF4-FFF2-40B4-BE49-F238E27FC236}">
                <a16:creationId xmlns:a16="http://schemas.microsoft.com/office/drawing/2014/main" id="{D3258B8E-BC72-E7F4-F1B8-46B7212A523B}"/>
              </a:ext>
            </a:extLst>
          </p:cNvPr>
          <p:cNvSpPr txBox="1"/>
          <p:nvPr/>
        </p:nvSpPr>
        <p:spPr>
          <a:xfrm>
            <a:off x="685799" y="1030291"/>
            <a:ext cx="4767944" cy="5035353"/>
          </a:xfrm>
          <a:prstGeom prst="rect">
            <a:avLst/>
          </a:prstGeom>
          <a:noFill/>
        </p:spPr>
        <p:txBody>
          <a:bodyPr wrap="square">
            <a:spAutoFit/>
          </a:bodyPr>
          <a:lstStyle/>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Keep it simple – focus on features that will solve your problem</a:t>
            </a:r>
          </a:p>
          <a:p>
            <a:pPr marL="342900" indent="-342900" algn="l">
              <a:lnSpc>
                <a:spcPct val="150000"/>
              </a:lnSpc>
              <a:buFont typeface="+mj-lt"/>
              <a:buAutoNum type="arabicPeriod"/>
            </a:pPr>
            <a:r>
              <a:rPr lang="en-CA" dirty="0">
                <a:solidFill>
                  <a:srgbClr val="444444"/>
                </a:solidFill>
                <a:latin typeface="ProximaNova"/>
                <a:cs typeface="Calibri" panose="020F0502020204030204" pitchFamily="34" charset="0"/>
              </a:rPr>
              <a:t>Build a prototype – this will help validate your assumptions and get feedback</a:t>
            </a:r>
          </a:p>
          <a:p>
            <a:pPr marL="342900" indent="-342900" algn="l">
              <a:lnSpc>
                <a:spcPct val="150000"/>
              </a:lnSpc>
              <a:buFont typeface="+mj-lt"/>
              <a:buAutoNum type="arabicPeriod"/>
            </a:pPr>
            <a:r>
              <a:rPr lang="en-CA" b="0" i="0" dirty="0">
                <a:solidFill>
                  <a:srgbClr val="2D3339"/>
                </a:solidFill>
                <a:effectLst/>
                <a:latin typeface="Mukta Vaani"/>
              </a:rPr>
              <a:t>Get feedback early and often – use customer feedback to improve and iterate on your MVP</a:t>
            </a:r>
            <a:endParaRPr lang="en-CA" dirty="0">
              <a:solidFill>
                <a:srgbClr val="444444"/>
              </a:solidFill>
              <a:latin typeface="ProximaNova"/>
              <a:cs typeface="Calibri" panose="020F0502020204030204" pitchFamily="34" charset="0"/>
            </a:endParaRPr>
          </a:p>
          <a:p>
            <a:pPr marL="342900" indent="-342900" algn="l">
              <a:lnSpc>
                <a:spcPct val="150000"/>
              </a:lnSpc>
              <a:buFont typeface="+mj-lt"/>
              <a:buAutoNum type="arabicPeriod"/>
            </a:pPr>
            <a:r>
              <a:rPr lang="en-CA" b="0" i="0" dirty="0">
                <a:solidFill>
                  <a:srgbClr val="2D3339"/>
                </a:solidFill>
                <a:effectLst/>
                <a:latin typeface="Mukta Vaani"/>
              </a:rPr>
              <a:t>Be prepared to pivot – as you get feedback, be prepared to make changes to your product</a:t>
            </a:r>
          </a:p>
          <a:p>
            <a:pPr marL="342900" indent="-342900" algn="l">
              <a:lnSpc>
                <a:spcPct val="150000"/>
              </a:lnSpc>
              <a:buFont typeface="+mj-lt"/>
              <a:buAutoNum type="arabicPeriod"/>
            </a:pPr>
            <a:r>
              <a:rPr lang="en-CA" b="0" i="0" dirty="0">
                <a:solidFill>
                  <a:srgbClr val="2D3339"/>
                </a:solidFill>
                <a:effectLst/>
                <a:latin typeface="Mukta Vaani"/>
              </a:rPr>
              <a:t>Be scrappy – MVPs are not about perfection, they’re about learning and improving. Don’t spend too much time or money on your MVP</a:t>
            </a:r>
            <a:r>
              <a:rPr lang="en-CA" dirty="0">
                <a:solidFill>
                  <a:srgbClr val="444444"/>
                </a:solidFill>
                <a:latin typeface="ProximaNova"/>
                <a:cs typeface="Calibri" panose="020F0502020204030204" pitchFamily="34" charset="0"/>
              </a:rPr>
              <a:t>	 </a:t>
            </a:r>
          </a:p>
        </p:txBody>
      </p:sp>
      <p:pic>
        <p:nvPicPr>
          <p:cNvPr id="2" name="Picture 1">
            <a:extLst>
              <a:ext uri="{FF2B5EF4-FFF2-40B4-BE49-F238E27FC236}">
                <a16:creationId xmlns:a16="http://schemas.microsoft.com/office/drawing/2014/main" id="{0AE38A94-4F8E-4A52-C35D-DCB80388B55B}"/>
              </a:ext>
            </a:extLst>
          </p:cNvPr>
          <p:cNvPicPr>
            <a:picLocks noChangeAspect="1"/>
          </p:cNvPicPr>
          <p:nvPr/>
        </p:nvPicPr>
        <p:blipFill>
          <a:blip r:embed="rId3"/>
          <a:stretch>
            <a:fillRect/>
          </a:stretch>
        </p:blipFill>
        <p:spPr>
          <a:xfrm>
            <a:off x="5630136" y="1142537"/>
            <a:ext cx="3141271" cy="4694927"/>
          </a:xfrm>
          <a:prstGeom prst="rect">
            <a:avLst/>
          </a:prstGeom>
        </p:spPr>
      </p:pic>
    </p:spTree>
    <p:extLst>
      <p:ext uri="{BB962C8B-B14F-4D97-AF65-F5344CB8AC3E}">
        <p14:creationId xmlns:p14="http://schemas.microsoft.com/office/powerpoint/2010/main" val="3899106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2192628"/>
            <a:ext cx="7600951" cy="1231106"/>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MVP: Content Management System (CMS)</a:t>
            </a:r>
          </a:p>
        </p:txBody>
      </p:sp>
    </p:spTree>
    <p:extLst>
      <p:ext uri="{BB962C8B-B14F-4D97-AF65-F5344CB8AC3E}">
        <p14:creationId xmlns:p14="http://schemas.microsoft.com/office/powerpoint/2010/main" val="15177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4156" y="277586"/>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Content Management System (CMS)</a:t>
            </a:r>
          </a:p>
        </p:txBody>
      </p:sp>
      <p:sp>
        <p:nvSpPr>
          <p:cNvPr id="7" name="TextBox 6">
            <a:extLst>
              <a:ext uri="{FF2B5EF4-FFF2-40B4-BE49-F238E27FC236}">
                <a16:creationId xmlns:a16="http://schemas.microsoft.com/office/drawing/2014/main" id="{7065600D-B88C-8B64-BAF3-F09FBB2CE4C9}"/>
              </a:ext>
            </a:extLst>
          </p:cNvPr>
          <p:cNvSpPr txBox="1"/>
          <p:nvPr/>
        </p:nvSpPr>
        <p:spPr>
          <a:xfrm>
            <a:off x="845753" y="3500778"/>
            <a:ext cx="7281042" cy="2126864"/>
          </a:xfrm>
          <a:prstGeom prst="rect">
            <a:avLst/>
          </a:prstGeom>
          <a:noFill/>
        </p:spPr>
        <p:txBody>
          <a:bodyPr wrap="square">
            <a:spAutoFit/>
          </a:bodyPr>
          <a:lstStyle/>
          <a:p>
            <a:r>
              <a:rPr lang="en-CA" dirty="0">
                <a:latin typeface="Calibri" panose="020F0502020204030204" pitchFamily="34" charset="0"/>
                <a:cs typeface="Calibri" panose="020F0502020204030204" pitchFamily="34" charset="0"/>
              </a:rPr>
              <a:t>CRUD</a:t>
            </a:r>
            <a:r>
              <a:rPr lang="en-US" sz="1800" dirty="0">
                <a:effectLst/>
                <a:latin typeface="Calibri" panose="020F0502020204030204" pitchFamily="34" charset="0"/>
                <a:ea typeface="Calibri" panose="020F0502020204030204" pitchFamily="34" charset="0"/>
                <a:cs typeface="Times New Roman" panose="02020603050405020304" pitchFamily="18" charset="0"/>
              </a:rPr>
              <a:t>: Create, Read, Update, and Delete. </a:t>
            </a:r>
          </a:p>
          <a:p>
            <a:pPr marL="342900" marR="0" lvl="0" indent="-342900">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Have a page, </a:t>
            </a:r>
          </a:p>
          <a:p>
            <a:pPr marL="342900" marR="0" lvl="0" indent="-342900">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Have a link to the page, </a:t>
            </a:r>
          </a:p>
          <a:p>
            <a:pPr marL="342900" marR="0" lvl="0" indent="-342900">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Have links to all pages,</a:t>
            </a:r>
          </a:p>
          <a:p>
            <a:pPr marL="342900" marR="0" lvl="0" indent="-342900">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Have a means to add pages, delete pages, and update pages. </a:t>
            </a:r>
          </a:p>
          <a:p>
            <a:pPr marL="342900" marR="0" lvl="0" indent="-342900">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Have a database to hold the content.</a:t>
            </a:r>
          </a:p>
          <a:p>
            <a:pPr>
              <a:lnSpc>
                <a:spcPct val="150000"/>
              </a:lnSpc>
            </a:pPr>
            <a:endParaRPr lang="en-CA" b="0" i="0" dirty="0">
              <a:effectLst/>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772BD38C-0EF8-0276-7F93-AC2168C596EA}"/>
              </a:ext>
            </a:extLst>
          </p:cNvPr>
          <p:cNvSpPr txBox="1"/>
          <p:nvPr/>
        </p:nvSpPr>
        <p:spPr>
          <a:xfrm>
            <a:off x="685799" y="1091858"/>
            <a:ext cx="7281042" cy="254236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ll the Web sites that you use in the course of a year are based on content management systems</a:t>
            </a:r>
          </a:p>
          <a:p>
            <a:pPr marL="285750" indent="-285750" algn="l">
              <a:lnSpc>
                <a:spcPct val="15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CMS allows someone to change the content on the Web site without knowing how to code</a:t>
            </a:r>
            <a:r>
              <a:rPr lang="en-CA" b="0" i="0" dirty="0">
                <a:effectLst/>
                <a:latin typeface="Calibri" panose="020F0502020204030204" pitchFamily="34" charset="0"/>
                <a:cs typeface="Calibri" panose="020F0502020204030204" pitchFamily="34" charset="0"/>
              </a:rPr>
              <a:t>.	</a:t>
            </a:r>
          </a:p>
          <a:p>
            <a:pPr marL="742950" lvl="1" indent="-285750">
              <a:lnSpc>
                <a:spcPct val="150000"/>
              </a:lnSpc>
              <a:buFont typeface="Arial" panose="020B0604020202020204" pitchFamily="34" charset="0"/>
              <a:buChar char="•"/>
            </a:pPr>
            <a:r>
              <a:rPr lang="en-CA" dirty="0">
                <a:latin typeface="Calibri" panose="020F0502020204030204" pitchFamily="34" charset="0"/>
                <a:cs typeface="Calibri" panose="020F0502020204030204" pitchFamily="34" charset="0"/>
              </a:rPr>
              <a:t>Facebook, eBay, </a:t>
            </a:r>
            <a:r>
              <a:rPr lang="en-CA" dirty="0" err="1">
                <a:latin typeface="Calibri" panose="020F0502020204030204" pitchFamily="34" charset="0"/>
                <a:cs typeface="Calibri" panose="020F0502020204030204" pitchFamily="34" charset="0"/>
              </a:rPr>
              <a:t>Tiktok</a:t>
            </a:r>
            <a:r>
              <a:rPr lang="en-CA" dirty="0">
                <a:latin typeface="Calibri" panose="020F0502020204030204" pitchFamily="34" charset="0"/>
                <a:cs typeface="Calibri" panose="020F0502020204030204" pitchFamily="34" charset="0"/>
              </a:rPr>
              <a:t>, Twitter, Dropbox, Buffer, Medium</a:t>
            </a:r>
          </a:p>
          <a:p>
            <a:pPr marL="285750" indent="-285750">
              <a:lnSpc>
                <a:spcPct val="150000"/>
              </a:lnSpc>
              <a:buFont typeface="Arial" panose="020B0604020202020204" pitchFamily="34" charset="0"/>
              <a:buChar char="•"/>
            </a:pPr>
            <a:endParaRPr lang="en-CA"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88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669" y="183286"/>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CMS: paged content </a:t>
            </a:r>
          </a:p>
          <a:p>
            <a:endParaRPr lang="en-US" sz="2200" dirty="0">
              <a:latin typeface="ITC Franklin Gothic Std Bk Cd"/>
              <a:cs typeface="ITC Franklin Gothic Std Bk Cd"/>
            </a:endParaRPr>
          </a:p>
        </p:txBody>
      </p:sp>
      <p:pic>
        <p:nvPicPr>
          <p:cNvPr id="2" name="Picture 1" descr="wireframe-mvp">
            <a:extLst>
              <a:ext uri="{FF2B5EF4-FFF2-40B4-BE49-F238E27FC236}">
                <a16:creationId xmlns:a16="http://schemas.microsoft.com/office/drawing/2014/main" id="{51595D7E-9C55-79F5-03B6-86F5EC44C8F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732416" y="2106890"/>
            <a:ext cx="5200538" cy="3539430"/>
          </a:xfrm>
          <a:prstGeom prst="rect">
            <a:avLst/>
          </a:prstGeom>
          <a:noFill/>
          <a:ln>
            <a:noFill/>
          </a:ln>
        </p:spPr>
      </p:pic>
      <p:sp>
        <p:nvSpPr>
          <p:cNvPr id="5" name="TextBox 4">
            <a:extLst>
              <a:ext uri="{FF2B5EF4-FFF2-40B4-BE49-F238E27FC236}">
                <a16:creationId xmlns:a16="http://schemas.microsoft.com/office/drawing/2014/main" id="{F18300A7-3BD4-D2F1-6F2A-5FA229B1F653}"/>
              </a:ext>
            </a:extLst>
          </p:cNvPr>
          <p:cNvSpPr txBox="1"/>
          <p:nvPr/>
        </p:nvSpPr>
        <p:spPr>
          <a:xfrm>
            <a:off x="4433888" y="5646320"/>
            <a:ext cx="4572000" cy="369332"/>
          </a:xfrm>
          <a:prstGeom prst="rect">
            <a:avLst/>
          </a:prstGeom>
          <a:noFill/>
        </p:spPr>
        <p:txBody>
          <a:bodyPr wrap="square">
            <a:spAutoFit/>
          </a:bodyPr>
          <a:lstStyle/>
          <a:p>
            <a:pPr marL="0" marR="0" algn="ctr">
              <a:spcBef>
                <a:spcPts val="0"/>
              </a:spcBef>
              <a:spcAft>
                <a:spcPts val="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Public view – </a:t>
            </a:r>
            <a:r>
              <a:rPr lang="en-CA"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a:t>
            </a:r>
            <a:r>
              <a:rPr lang="en-CA" sz="1800" dirty="0">
                <a:effectLst/>
                <a:latin typeface="Calibri" panose="020F0502020204030204" pitchFamily="34" charset="0"/>
                <a:ea typeface="Calibri" panose="020F0502020204030204" pitchFamily="34" charset="0"/>
                <a:cs typeface="Times New Roman" panose="02020603050405020304" pitchFamily="18" charset="0"/>
              </a:rPr>
              <a:t>ead of C</a:t>
            </a:r>
            <a:r>
              <a:rPr lang="en-CA"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a:t>
            </a:r>
            <a:r>
              <a:rPr lang="en-CA" sz="1800" dirty="0">
                <a:effectLst/>
                <a:latin typeface="Calibri" panose="020F0502020204030204" pitchFamily="34" charset="0"/>
                <a:ea typeface="Calibri" panose="020F0502020204030204" pitchFamily="34" charset="0"/>
                <a:cs typeface="Times New Roman" panose="02020603050405020304" pitchFamily="18" charset="0"/>
              </a:rPr>
              <a:t>UD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8F8C961-A611-9D9B-0435-469D3121DC09}"/>
              </a:ext>
            </a:extLst>
          </p:cNvPr>
          <p:cNvSpPr txBox="1"/>
          <p:nvPr/>
        </p:nvSpPr>
        <p:spPr>
          <a:xfrm>
            <a:off x="396735" y="842348"/>
            <a:ext cx="4572000" cy="3416320"/>
          </a:xfrm>
          <a:prstGeom prst="rect">
            <a:avLst/>
          </a:prstGeom>
          <a:noFill/>
        </p:spPr>
        <p:txBody>
          <a:bodyPr wrap="square">
            <a:spAutoFit/>
          </a:bodyPr>
          <a:lstStyle/>
          <a:p>
            <a:pPr marL="285750"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Content that is added to the databased is content managed by our system</a:t>
            </a:r>
          </a:p>
          <a:p>
            <a:pPr marL="285750"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Contents = paged content</a:t>
            </a:r>
          </a:p>
          <a:p>
            <a:pPr marL="742950" lvl="1"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About </a:t>
            </a:r>
          </a:p>
          <a:p>
            <a:pPr marL="742950" lvl="1"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Copyright</a:t>
            </a:r>
          </a:p>
          <a:p>
            <a:pPr marL="742950" lvl="1" indent="-285750">
              <a:buFont typeface="Arial" panose="020B0604020202020204" pitchFamily="34" charset="0"/>
              <a:buChar char="•"/>
            </a:pPr>
            <a:endParaRPr lang="en-CA" dirty="0">
              <a:latin typeface="Calibri" panose="020F0502020204030204" pitchFamily="34" charset="0"/>
              <a:cs typeface="Times New Roman" panose="02020603050405020304" pitchFamily="18" charset="0"/>
            </a:endParaRPr>
          </a:p>
          <a:p>
            <a:r>
              <a:rPr lang="en-CA" dirty="0">
                <a:latin typeface="Calibri" panose="020F0502020204030204" pitchFamily="34" charset="0"/>
                <a:cs typeface="Times New Roman" panose="02020603050405020304" pitchFamily="18" charset="0"/>
              </a:rPr>
              <a:t>Content is managed with CRUD </a:t>
            </a:r>
          </a:p>
          <a:p>
            <a:r>
              <a:rPr lang="en-CA" dirty="0">
                <a:latin typeface="Calibri" panose="020F0502020204030204" pitchFamily="34" charset="0"/>
                <a:cs typeface="Times New Roman" panose="02020603050405020304" pitchFamily="18" charset="0"/>
              </a:rPr>
              <a:t>	</a:t>
            </a:r>
            <a:r>
              <a:rPr lang="en-CA" b="1" dirty="0">
                <a:latin typeface="Calibri" panose="020F0502020204030204" pitchFamily="34" charset="0"/>
                <a:cs typeface="Times New Roman" panose="02020603050405020304" pitchFamily="18" charset="0"/>
              </a:rPr>
              <a:t>C</a:t>
            </a:r>
            <a:r>
              <a:rPr lang="en-CA" dirty="0">
                <a:latin typeface="Calibri" panose="020F0502020204030204" pitchFamily="34" charset="0"/>
                <a:cs typeface="Times New Roman" panose="02020603050405020304" pitchFamily="18" charset="0"/>
              </a:rPr>
              <a:t>reate</a:t>
            </a:r>
          </a:p>
          <a:p>
            <a:r>
              <a:rPr lang="en-CA" dirty="0">
                <a:latin typeface="Calibri" panose="020F0502020204030204" pitchFamily="34" charset="0"/>
                <a:cs typeface="Times New Roman" panose="02020603050405020304" pitchFamily="18" charset="0"/>
              </a:rPr>
              <a:t>	</a:t>
            </a:r>
            <a:r>
              <a:rPr lang="en-CA" b="1" dirty="0">
                <a:latin typeface="Calibri" panose="020F0502020204030204" pitchFamily="34" charset="0"/>
                <a:cs typeface="Times New Roman" panose="02020603050405020304" pitchFamily="18" charset="0"/>
              </a:rPr>
              <a:t>R</a:t>
            </a:r>
            <a:r>
              <a:rPr lang="en-CA" dirty="0">
                <a:latin typeface="Calibri" panose="020F0502020204030204" pitchFamily="34" charset="0"/>
                <a:cs typeface="Times New Roman" panose="02020603050405020304" pitchFamily="18" charset="0"/>
              </a:rPr>
              <a:t>ead </a:t>
            </a:r>
          </a:p>
          <a:p>
            <a:r>
              <a:rPr lang="en-CA" dirty="0">
                <a:latin typeface="Calibri" panose="020F0502020204030204" pitchFamily="34" charset="0"/>
                <a:cs typeface="Times New Roman" panose="02020603050405020304" pitchFamily="18" charset="0"/>
              </a:rPr>
              <a:t>	</a:t>
            </a:r>
            <a:r>
              <a:rPr lang="en-CA" b="1" dirty="0">
                <a:latin typeface="Calibri" panose="020F0502020204030204" pitchFamily="34" charset="0"/>
                <a:cs typeface="Times New Roman" panose="02020603050405020304" pitchFamily="18" charset="0"/>
              </a:rPr>
              <a:t>U</a:t>
            </a:r>
            <a:r>
              <a:rPr lang="en-CA" dirty="0">
                <a:latin typeface="Calibri" panose="020F0502020204030204" pitchFamily="34" charset="0"/>
                <a:cs typeface="Times New Roman" panose="02020603050405020304" pitchFamily="18" charset="0"/>
              </a:rPr>
              <a:t>pdate </a:t>
            </a:r>
          </a:p>
          <a:p>
            <a:r>
              <a:rPr lang="en-CA" dirty="0">
                <a:latin typeface="Calibri" panose="020F0502020204030204" pitchFamily="34" charset="0"/>
                <a:cs typeface="Times New Roman" panose="02020603050405020304" pitchFamily="18" charset="0"/>
              </a:rPr>
              <a:t>	</a:t>
            </a:r>
            <a:r>
              <a:rPr lang="en-CA" b="1" dirty="0">
                <a:latin typeface="Calibri" panose="020F0502020204030204" pitchFamily="34" charset="0"/>
                <a:cs typeface="Times New Roman" panose="02020603050405020304" pitchFamily="18" charset="0"/>
              </a:rPr>
              <a:t>D</a:t>
            </a:r>
            <a:r>
              <a:rPr lang="en-CA" dirty="0">
                <a:latin typeface="Calibri" panose="020F0502020204030204" pitchFamily="34" charset="0"/>
                <a:cs typeface="Times New Roman" panose="02020603050405020304" pitchFamily="18" charset="0"/>
              </a:rPr>
              <a:t>elete</a:t>
            </a:r>
          </a:p>
          <a:p>
            <a:endParaRPr lang="en-CA" dirty="0">
              <a:latin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214580C-5223-40AE-CAD9-5D4B452CF0A4}"/>
              </a:ext>
            </a:extLst>
          </p:cNvPr>
          <p:cNvSpPr txBox="1"/>
          <p:nvPr/>
        </p:nvSpPr>
        <p:spPr>
          <a:xfrm>
            <a:off x="5257800" y="1634680"/>
            <a:ext cx="4572000" cy="369332"/>
          </a:xfrm>
          <a:prstGeom prst="rect">
            <a:avLst/>
          </a:prstGeom>
          <a:noFill/>
        </p:spPr>
        <p:txBody>
          <a:bodyPr wrap="square">
            <a:sp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a wireframe version of the MVP </a:t>
            </a:r>
            <a:endParaRPr lang="en-US" dirty="0"/>
          </a:p>
        </p:txBody>
      </p:sp>
    </p:spTree>
    <p:extLst>
      <p:ext uri="{BB962C8B-B14F-4D97-AF65-F5344CB8AC3E}">
        <p14:creationId xmlns:p14="http://schemas.microsoft.com/office/powerpoint/2010/main" val="507455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6744" y="208746"/>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MVP:</a:t>
            </a:r>
          </a:p>
          <a:p>
            <a:endParaRPr lang="en-US" sz="2200" dirty="0">
              <a:latin typeface="ITC Franklin Gothic Std Bk Cd"/>
              <a:cs typeface="ITC Franklin Gothic Std Bk Cd"/>
            </a:endParaRPr>
          </a:p>
        </p:txBody>
      </p:sp>
      <p:sp>
        <p:nvSpPr>
          <p:cNvPr id="5" name="TextBox 4">
            <a:extLst>
              <a:ext uri="{FF2B5EF4-FFF2-40B4-BE49-F238E27FC236}">
                <a16:creationId xmlns:a16="http://schemas.microsoft.com/office/drawing/2014/main" id="{F18300A7-3BD4-D2F1-6F2A-5FA229B1F653}"/>
              </a:ext>
            </a:extLst>
          </p:cNvPr>
          <p:cNvSpPr txBox="1"/>
          <p:nvPr/>
        </p:nvSpPr>
        <p:spPr>
          <a:xfrm>
            <a:off x="3403281" y="6279922"/>
            <a:ext cx="4572000" cy="369332"/>
          </a:xfrm>
          <a:prstGeom prst="rect">
            <a:avLst/>
          </a:prstGeom>
          <a:noFill/>
        </p:spPr>
        <p:txBody>
          <a:bodyPr wrap="square">
            <a:spAutoFit/>
          </a:bodyPr>
          <a:lstStyle/>
          <a:p>
            <a:pPr marL="0" marR="0" algn="ctr">
              <a:spcBef>
                <a:spcPts val="0"/>
              </a:spcBef>
              <a:spcAft>
                <a:spcPts val="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HTML form view – </a:t>
            </a:r>
            <a:r>
              <a:rPr lang="en-CA"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a:t>
            </a:r>
            <a:r>
              <a:rPr lang="en-CA" sz="1800" dirty="0">
                <a:effectLst/>
                <a:latin typeface="Calibri" panose="020F0502020204030204" pitchFamily="34" charset="0"/>
                <a:ea typeface="Calibri" panose="020F0502020204030204" pitchFamily="34" charset="0"/>
                <a:cs typeface="Times New Roman" panose="02020603050405020304" pitchFamily="18" charset="0"/>
              </a:rPr>
              <a:t>reate and </a:t>
            </a:r>
            <a:r>
              <a:rPr lang="en-CA"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a:t>
            </a:r>
            <a:r>
              <a:rPr lang="en-CA" sz="1800" dirty="0">
                <a:effectLst/>
                <a:latin typeface="Calibri" panose="020F0502020204030204" pitchFamily="34" charset="0"/>
                <a:ea typeface="Calibri" panose="020F0502020204030204" pitchFamily="34" charset="0"/>
                <a:cs typeface="Times New Roman" panose="02020603050405020304" pitchFamily="18" charset="0"/>
              </a:rPr>
              <a:t>pdate of </a:t>
            </a:r>
            <a:r>
              <a:rPr lang="en-CA"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a:t>
            </a:r>
            <a:r>
              <a:rPr lang="en-CA" sz="1800" dirty="0">
                <a:effectLst/>
                <a:latin typeface="Calibri" panose="020F0502020204030204" pitchFamily="34" charset="0"/>
                <a:ea typeface="Calibri" panose="020F0502020204030204" pitchFamily="34" charset="0"/>
                <a:cs typeface="Times New Roman" panose="02020603050405020304" pitchFamily="18" charset="0"/>
              </a:rPr>
              <a:t>R</a:t>
            </a:r>
            <a:r>
              <a:rPr lang="en-CA"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a:t>
            </a:r>
            <a:r>
              <a:rPr lang="en-CA" sz="1800" dirty="0">
                <a:effectLst/>
                <a:latin typeface="Calibri" panose="020F0502020204030204" pitchFamily="34" charset="0"/>
                <a:ea typeface="Calibri" panose="020F0502020204030204" pitchFamily="34" charset="0"/>
                <a:cs typeface="Times New Roman" panose="02020603050405020304" pitchFamily="18" charset="0"/>
              </a:rPr>
              <a:t>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wireframe-admin-mvp">
            <a:extLst>
              <a:ext uri="{FF2B5EF4-FFF2-40B4-BE49-F238E27FC236}">
                <a16:creationId xmlns:a16="http://schemas.microsoft.com/office/drawing/2014/main" id="{98B3C217-5B6C-9AA3-ADB6-265F4A91F43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148522" y="2413516"/>
            <a:ext cx="6153331" cy="3920599"/>
          </a:xfrm>
          <a:prstGeom prst="rect">
            <a:avLst/>
          </a:prstGeom>
          <a:noFill/>
          <a:ln>
            <a:noFill/>
          </a:ln>
        </p:spPr>
      </p:pic>
      <p:sp>
        <p:nvSpPr>
          <p:cNvPr id="2" name="TextBox 1">
            <a:extLst>
              <a:ext uri="{FF2B5EF4-FFF2-40B4-BE49-F238E27FC236}">
                <a16:creationId xmlns:a16="http://schemas.microsoft.com/office/drawing/2014/main" id="{2B241788-0376-970F-67D7-6F3DAFFB2240}"/>
              </a:ext>
            </a:extLst>
          </p:cNvPr>
          <p:cNvSpPr txBox="1"/>
          <p:nvPr/>
        </p:nvSpPr>
        <p:spPr>
          <a:xfrm>
            <a:off x="396735" y="842348"/>
            <a:ext cx="4572000" cy="1477328"/>
          </a:xfrm>
          <a:prstGeom prst="rect">
            <a:avLst/>
          </a:prstGeom>
          <a:noFill/>
        </p:spPr>
        <p:txBody>
          <a:bodyPr wrap="square">
            <a:spAutoFit/>
          </a:bodyPr>
          <a:lstStyle/>
          <a:p>
            <a:pPr marL="285750"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2 components managed by CRUD</a:t>
            </a:r>
          </a:p>
          <a:p>
            <a:pPr marL="742950" lvl="1"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Add a page</a:t>
            </a:r>
          </a:p>
          <a:p>
            <a:pPr marL="742950" lvl="1" indent="-285750">
              <a:buFont typeface="Arial" panose="020B0604020202020204" pitchFamily="34" charset="0"/>
              <a:buChar char="•"/>
            </a:pPr>
            <a:r>
              <a:rPr lang="en-CA" dirty="0">
                <a:latin typeface="Calibri" panose="020F0502020204030204" pitchFamily="34" charset="0"/>
                <a:cs typeface="Times New Roman" panose="02020603050405020304" pitchFamily="18" charset="0"/>
              </a:rPr>
              <a:t>Add a link to that page </a:t>
            </a:r>
          </a:p>
          <a:p>
            <a:pPr marL="742950" lvl="1" indent="-285750">
              <a:buFont typeface="Arial" panose="020B0604020202020204" pitchFamily="34" charset="0"/>
              <a:buChar char="•"/>
            </a:pPr>
            <a:endParaRPr lang="en-CA" dirty="0">
              <a:latin typeface="Calibri" panose="020F0502020204030204" pitchFamily="34" charset="0"/>
              <a:cs typeface="Times New Roman" panose="02020603050405020304" pitchFamily="18" charset="0"/>
            </a:endParaRPr>
          </a:p>
          <a:p>
            <a:endParaRPr lang="en-CA"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8749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5575"/>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MVP</a:t>
            </a:r>
          </a:p>
          <a:p>
            <a:endParaRPr lang="en-US" sz="2200" dirty="0">
              <a:latin typeface="ITC Franklin Gothic Std Bk Cd"/>
              <a:cs typeface="ITC Franklin Gothic Std Bk Cd"/>
            </a:endParaRPr>
          </a:p>
        </p:txBody>
      </p:sp>
      <p:sp>
        <p:nvSpPr>
          <p:cNvPr id="5" name="TextBox 4">
            <a:extLst>
              <a:ext uri="{FF2B5EF4-FFF2-40B4-BE49-F238E27FC236}">
                <a16:creationId xmlns:a16="http://schemas.microsoft.com/office/drawing/2014/main" id="{F18300A7-3BD4-D2F1-6F2A-5FA229B1F653}"/>
              </a:ext>
            </a:extLst>
          </p:cNvPr>
          <p:cNvSpPr txBox="1"/>
          <p:nvPr/>
        </p:nvSpPr>
        <p:spPr>
          <a:xfrm>
            <a:off x="4374832" y="5158880"/>
            <a:ext cx="4572000" cy="646331"/>
          </a:xfrm>
          <a:prstGeom prst="rect">
            <a:avLst/>
          </a:prstGeom>
          <a:noFill/>
        </p:spPr>
        <p:txBody>
          <a:bodyPr wrap="square">
            <a:spAutoFit/>
          </a:bodyPr>
          <a:lstStyle/>
          <a:p>
            <a:pPr marL="0" marR="0" algn="ctr">
              <a:spcBef>
                <a:spcPts val="0"/>
              </a:spcBef>
              <a:spcAft>
                <a:spcPts val="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A listing of all pages – select either Edit or Delete – Update or Delete in CRUD.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wireframe-admin-list-view-mvp">
            <a:extLst>
              <a:ext uri="{FF2B5EF4-FFF2-40B4-BE49-F238E27FC236}">
                <a16:creationId xmlns:a16="http://schemas.microsoft.com/office/drawing/2014/main" id="{09D254AB-4AE2-7102-9809-4A6C897BA7A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060745" y="1245144"/>
            <a:ext cx="5928995" cy="3926840"/>
          </a:xfrm>
          <a:prstGeom prst="rect">
            <a:avLst/>
          </a:prstGeom>
          <a:noFill/>
          <a:ln>
            <a:noFill/>
          </a:ln>
        </p:spPr>
      </p:pic>
      <p:sp>
        <p:nvSpPr>
          <p:cNvPr id="6" name="TextBox 5">
            <a:extLst>
              <a:ext uri="{FF2B5EF4-FFF2-40B4-BE49-F238E27FC236}">
                <a16:creationId xmlns:a16="http://schemas.microsoft.com/office/drawing/2014/main" id="{FC2B65D8-00F2-B7D5-79CF-AA338F024E5F}"/>
              </a:ext>
            </a:extLst>
          </p:cNvPr>
          <p:cNvSpPr txBox="1"/>
          <p:nvPr/>
        </p:nvSpPr>
        <p:spPr>
          <a:xfrm>
            <a:off x="325710" y="1129682"/>
            <a:ext cx="2801211" cy="3139321"/>
          </a:xfrm>
          <a:prstGeom prst="rect">
            <a:avLst/>
          </a:prstGeom>
          <a:noFill/>
        </p:spPr>
        <p:txBody>
          <a:bodyPr wrap="square">
            <a:spAutoFit/>
          </a:bodyPr>
          <a:lstStyle/>
          <a:p>
            <a:pPr marL="285750" indent="-285750">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output page that generates a list all of the pages entered into the database. </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each page reference (a link to that page) would be options to edit or delete. </a:t>
            </a:r>
          </a:p>
          <a:p>
            <a:pPr marL="285750"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button or link to create a new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CA"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1280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85800"/>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Add a new page feature </a:t>
            </a:r>
          </a:p>
          <a:p>
            <a:endParaRPr lang="en-US" sz="2200" dirty="0">
              <a:latin typeface="ITC Franklin Gothic Std Bk Cd"/>
              <a:cs typeface="ITC Franklin Gothic Std Bk Cd"/>
            </a:endParaRPr>
          </a:p>
        </p:txBody>
      </p:sp>
      <p:sp>
        <p:nvSpPr>
          <p:cNvPr id="4" name="TextBox 3">
            <a:extLst>
              <a:ext uri="{FF2B5EF4-FFF2-40B4-BE49-F238E27FC236}">
                <a16:creationId xmlns:a16="http://schemas.microsoft.com/office/drawing/2014/main" id="{ACAB02B2-0028-DD22-5FDA-1F798376C34E}"/>
              </a:ext>
            </a:extLst>
          </p:cNvPr>
          <p:cNvSpPr txBox="1"/>
          <p:nvPr/>
        </p:nvSpPr>
        <p:spPr>
          <a:xfrm>
            <a:off x="628650" y="1542400"/>
            <a:ext cx="6090557" cy="3139321"/>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What other features can you add? </a:t>
            </a:r>
          </a:p>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A page has a title, body content, navigation term, the ability to add images, and perhaps other documents like PDF files.</a:t>
            </a:r>
          </a:p>
          <a:p>
            <a:pPr marL="285750" marR="0" indent="-285750">
              <a:spcBef>
                <a:spcPts val="0"/>
              </a:spcBef>
              <a:spcAft>
                <a:spcPts val="0"/>
              </a:spcAft>
              <a:buFont typeface="Arial" panose="020B0604020202020204" pitchFamily="34" charset="0"/>
              <a:buChar char="•"/>
            </a:pPr>
            <a:r>
              <a:rPr lang="en-CA" sz="1800" b="1" dirty="0">
                <a:effectLst/>
                <a:latin typeface="Calibri" panose="020F0502020204030204" pitchFamily="34" charset="0"/>
                <a:ea typeface="Calibri" panose="020F0502020204030204" pitchFamily="34" charset="0"/>
                <a:cs typeface="Times New Roman" panose="02020603050405020304" pitchFamily="18" charset="0"/>
              </a:rPr>
              <a:t>Think of text fields as an HTML form that issues commands to the database. </a:t>
            </a:r>
          </a:p>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Your database now has several columns for each of these elements including a link to the menu system. </a:t>
            </a:r>
          </a:p>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Start with text areas – then adding elements to the MVP is easy to do. </a:t>
            </a:r>
          </a:p>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Remember MVP – “minimum” viable product – do not add too many of these new elements at the same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79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8022" y="208746"/>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Adding links to the menu feature</a:t>
            </a:r>
          </a:p>
          <a:p>
            <a:endParaRPr lang="en-US" sz="2200" dirty="0">
              <a:latin typeface="ITC Franklin Gothic Std Bk Cd"/>
              <a:cs typeface="ITC Franklin Gothic Std Bk Cd"/>
            </a:endParaRPr>
          </a:p>
        </p:txBody>
      </p:sp>
      <p:sp>
        <p:nvSpPr>
          <p:cNvPr id="4" name="TextBox 3">
            <a:extLst>
              <a:ext uri="{FF2B5EF4-FFF2-40B4-BE49-F238E27FC236}">
                <a16:creationId xmlns:a16="http://schemas.microsoft.com/office/drawing/2014/main" id="{ED109489-B710-2DC7-AACA-FCDA99E98BA4}"/>
              </a:ext>
            </a:extLst>
          </p:cNvPr>
          <p:cNvSpPr txBox="1"/>
          <p:nvPr/>
        </p:nvSpPr>
        <p:spPr>
          <a:xfrm>
            <a:off x="416378" y="774663"/>
            <a:ext cx="7968343" cy="2862322"/>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CA" b="1" dirty="0">
                <a:latin typeface="Calibri" panose="020F0502020204030204" pitchFamily="34" charset="0"/>
                <a:ea typeface="Calibri" panose="020F0502020204030204" pitchFamily="34" charset="0"/>
                <a:cs typeface="Times New Roman" panose="02020603050405020304" pitchFamily="18" charset="0"/>
              </a:rPr>
              <a:t>M</a:t>
            </a:r>
            <a:r>
              <a:rPr lang="en-CA" sz="1800" b="1" dirty="0">
                <a:effectLst/>
                <a:latin typeface="Calibri" panose="020F0502020204030204" pitchFamily="34" charset="0"/>
                <a:ea typeface="Calibri" panose="020F0502020204030204" pitchFamily="34" charset="0"/>
                <a:cs typeface="Times New Roman" panose="02020603050405020304" pitchFamily="18" charset="0"/>
              </a:rPr>
              <a:t>enu system </a:t>
            </a:r>
            <a:r>
              <a:rPr lang="en-CA" sz="1800" dirty="0">
                <a:effectLst/>
                <a:latin typeface="Calibri" panose="020F0502020204030204" pitchFamily="34" charset="0"/>
                <a:ea typeface="Calibri" panose="020F0502020204030204" pitchFamily="34" charset="0"/>
                <a:cs typeface="Times New Roman" panose="02020603050405020304" pitchFamily="18" charset="0"/>
              </a:rPr>
              <a:t>= web site navigation that is on every page. 	</a:t>
            </a:r>
          </a:p>
          <a:p>
            <a:pPr marL="742950" lvl="1" indent="-285750">
              <a:buFont typeface="Arial" panose="020B0604020202020204" pitchFamily="34" charset="0"/>
              <a:buChar char="•"/>
            </a:pPr>
            <a:r>
              <a:rPr lang="en-CA" b="1" dirty="0">
                <a:effectLst/>
                <a:latin typeface="Calibri" panose="020F0502020204030204" pitchFamily="34" charset="0"/>
                <a:ea typeface="Calibri" panose="020F0502020204030204" pitchFamily="34" charset="0"/>
                <a:cs typeface="Times New Roman" panose="02020603050405020304" pitchFamily="18" charset="0"/>
              </a:rPr>
              <a:t>essence of creating a scalable Web site</a:t>
            </a:r>
            <a:r>
              <a:rPr lang="en-CA"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spcBef>
                <a:spcPts val="0"/>
              </a:spcBef>
              <a:spcAft>
                <a:spcPts val="0"/>
              </a:spcAft>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Adding </a:t>
            </a:r>
            <a:r>
              <a:rPr lang="en-CA" sz="1800" dirty="0">
                <a:effectLst/>
                <a:latin typeface="Calibri" panose="020F0502020204030204" pitchFamily="34" charset="0"/>
                <a:ea typeface="Calibri" panose="020F0502020204030204" pitchFamily="34" charset="0"/>
                <a:cs typeface="Times New Roman" panose="02020603050405020304" pitchFamily="18" charset="0"/>
              </a:rPr>
              <a:t>content is means of adding navigation. </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pages = main navigation </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adding products = navigation to the products pages</a:t>
            </a:r>
          </a:p>
          <a:p>
            <a:pPr marL="285750" marR="0" indent="-285750">
              <a:spcBef>
                <a:spcPts val="0"/>
              </a:spcBef>
              <a:spcAft>
                <a:spcPts val="0"/>
              </a:spcAft>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C</a:t>
            </a:r>
            <a:r>
              <a:rPr lang="en-CA" sz="1800" dirty="0">
                <a:effectLst/>
                <a:latin typeface="Calibri" panose="020F0502020204030204" pitchFamily="34" charset="0"/>
                <a:ea typeface="Calibri" panose="020F0502020204030204" pitchFamily="34" charset="0"/>
                <a:cs typeface="Times New Roman" panose="02020603050405020304" pitchFamily="18" charset="0"/>
              </a:rPr>
              <a:t>reating a series of links </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CA" dirty="0">
                <a:effectLst/>
                <a:latin typeface="Calibri" panose="020F0502020204030204" pitchFamily="34" charset="0"/>
                <a:ea typeface="Calibri" panose="020F0502020204030204" pitchFamily="34" charset="0"/>
                <a:cs typeface="Times New Roman" panose="02020603050405020304" pitchFamily="18" charset="0"/>
              </a:rPr>
              <a:t>main navigation = parent links </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secondary navigation = child links. </a:t>
            </a:r>
          </a:p>
          <a:p>
            <a:pPr marL="285750" marR="0" indent="-285750">
              <a:spcBef>
                <a:spcPts val="0"/>
              </a:spcBef>
              <a:spcAft>
                <a:spcPts val="0"/>
              </a:spcAft>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D</a:t>
            </a:r>
            <a:r>
              <a:rPr lang="en-CA" sz="1800" dirty="0">
                <a:effectLst/>
                <a:latin typeface="Calibri" panose="020F0502020204030204" pitchFamily="34" charset="0"/>
                <a:ea typeface="Calibri" panose="020F0502020204030204" pitchFamily="34" charset="0"/>
                <a:cs typeface="Times New Roman" panose="02020603050405020304" pitchFamily="18" charset="0"/>
              </a:rPr>
              <a:t>atabase would have to account for this parent and child relationship. </a:t>
            </a:r>
            <a:endParaRPr lang="en-CA"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For the MVP = primary navigation.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0F9B603-6DD3-2A42-2D66-6F0A3DF01BA1}"/>
              </a:ext>
            </a:extLst>
          </p:cNvPr>
          <p:cNvPicPr>
            <a:picLocks noChangeAspect="1"/>
          </p:cNvPicPr>
          <p:nvPr/>
        </p:nvPicPr>
        <p:blipFill>
          <a:blip r:embed="rId3"/>
          <a:stretch>
            <a:fillRect/>
          </a:stretch>
        </p:blipFill>
        <p:spPr>
          <a:xfrm>
            <a:off x="0" y="3636985"/>
            <a:ext cx="9144000" cy="3253409"/>
          </a:xfrm>
          <a:prstGeom prst="rect">
            <a:avLst/>
          </a:prstGeom>
        </p:spPr>
      </p:pic>
    </p:spTree>
    <p:extLst>
      <p:ext uri="{BB962C8B-B14F-4D97-AF65-F5344CB8AC3E}">
        <p14:creationId xmlns:p14="http://schemas.microsoft.com/office/powerpoint/2010/main" val="238448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229" y="360215"/>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Database structure</a:t>
            </a:r>
          </a:p>
          <a:p>
            <a:endParaRPr lang="en-US" sz="2200" dirty="0">
              <a:latin typeface="ITC Franklin Gothic Std Bk Cd"/>
              <a:cs typeface="ITC Franklin Gothic Std Bk Cd"/>
            </a:endParaRPr>
          </a:p>
        </p:txBody>
      </p:sp>
      <p:sp>
        <p:nvSpPr>
          <p:cNvPr id="4" name="TextBox 3">
            <a:extLst>
              <a:ext uri="{FF2B5EF4-FFF2-40B4-BE49-F238E27FC236}">
                <a16:creationId xmlns:a16="http://schemas.microsoft.com/office/drawing/2014/main" id="{ED109489-B710-2DC7-AACA-FCDA99E98BA4}"/>
              </a:ext>
            </a:extLst>
          </p:cNvPr>
          <p:cNvSpPr txBox="1"/>
          <p:nvPr/>
        </p:nvSpPr>
        <p:spPr>
          <a:xfrm>
            <a:off x="359229" y="1182877"/>
            <a:ext cx="2914650" cy="3416320"/>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CA" dirty="0">
                <a:latin typeface="Calibri" panose="020F0502020204030204" pitchFamily="34" charset="0"/>
                <a:ea typeface="Calibri" panose="020F0502020204030204" pitchFamily="34" charset="0"/>
                <a:cs typeface="Times New Roman" panose="02020603050405020304" pitchFamily="18" charset="0"/>
              </a:rPr>
              <a:t>P</a:t>
            </a:r>
            <a:r>
              <a:rPr lang="en-CA" sz="1800" dirty="0">
                <a:effectLst/>
                <a:latin typeface="Calibri" panose="020F0502020204030204" pitchFamily="34" charset="0"/>
                <a:ea typeface="Calibri" panose="020F0502020204030204" pitchFamily="34" charset="0"/>
                <a:cs typeface="Times New Roman" panose="02020603050405020304" pitchFamily="18" charset="0"/>
              </a:rPr>
              <a:t>rimary navigation, parent, subsequent tables with secondary navigation linked to the primary navigation and then linked to the individual page. </a:t>
            </a:r>
          </a:p>
          <a:p>
            <a:pPr marL="285750" marR="0" indent="-285750">
              <a:spcBef>
                <a:spcPts val="0"/>
              </a:spcBef>
              <a:spcAft>
                <a:spcPts val="0"/>
              </a:spcAft>
              <a:buFont typeface="Arial" panose="020B0604020202020204" pitchFamily="34" charset="0"/>
              <a:buChar char="•"/>
            </a:pPr>
            <a:r>
              <a:rPr lang="en-CA" sz="1800" dirty="0">
                <a:effectLst/>
                <a:latin typeface="Calibri" panose="020F0502020204030204" pitchFamily="34" charset="0"/>
                <a:ea typeface="Calibri" panose="020F0502020204030204" pitchFamily="34" charset="0"/>
                <a:cs typeface="Times New Roman" panose="02020603050405020304" pitchFamily="18" charset="0"/>
              </a:rPr>
              <a:t>tables would be linked to the each of the pages on the Web site.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F45EF26-06C6-1AC5-DC25-D69743E5A869}"/>
              </a:ext>
            </a:extLst>
          </p:cNvPr>
          <p:cNvSpPr txBox="1"/>
          <p:nvPr/>
        </p:nvSpPr>
        <p:spPr>
          <a:xfrm>
            <a:off x="3763736" y="5280708"/>
            <a:ext cx="4572000" cy="923330"/>
          </a:xfrm>
          <a:prstGeom prst="rect">
            <a:avLst/>
          </a:prstGeom>
          <a:noFill/>
        </p:spPr>
        <p:txBody>
          <a:bodyPr wrap="square">
            <a:spAutoFit/>
          </a:bodyPr>
          <a:lstStyle/>
          <a:p>
            <a:pPr marL="0" marR="0">
              <a:spcBef>
                <a:spcPts val="0"/>
              </a:spcBef>
              <a:spcAft>
                <a:spcPts val="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Please note: this is not a final database design. We would have to ensure that it is optimized and functional for our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AF70BBC-0ACD-F541-0B7D-C39659D377EC}"/>
              </a:ext>
            </a:extLst>
          </p:cNvPr>
          <p:cNvPicPr>
            <a:picLocks noChangeAspect="1"/>
          </p:cNvPicPr>
          <p:nvPr/>
        </p:nvPicPr>
        <p:blipFill>
          <a:blip r:embed="rId3"/>
          <a:stretch>
            <a:fillRect/>
          </a:stretch>
        </p:blipFill>
        <p:spPr>
          <a:xfrm>
            <a:off x="3381729" y="1093006"/>
            <a:ext cx="5403042" cy="3764744"/>
          </a:xfrm>
          <a:prstGeom prst="rect">
            <a:avLst/>
          </a:prstGeom>
        </p:spPr>
      </p:pic>
    </p:spTree>
    <p:extLst>
      <p:ext uri="{BB962C8B-B14F-4D97-AF65-F5344CB8AC3E}">
        <p14:creationId xmlns:p14="http://schemas.microsoft.com/office/powerpoint/2010/main" val="3308984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2321" y="351235"/>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Summary </a:t>
            </a:r>
          </a:p>
          <a:p>
            <a:endParaRPr lang="en-US" sz="2200" dirty="0">
              <a:latin typeface="ITC Franklin Gothic Std Bk Cd"/>
              <a:cs typeface="ITC Franklin Gothic Std Bk Cd"/>
            </a:endParaRPr>
          </a:p>
        </p:txBody>
      </p:sp>
      <p:sp>
        <p:nvSpPr>
          <p:cNvPr id="4" name="TextBox 3">
            <a:extLst>
              <a:ext uri="{FF2B5EF4-FFF2-40B4-BE49-F238E27FC236}">
                <a16:creationId xmlns:a16="http://schemas.microsoft.com/office/drawing/2014/main" id="{ED109489-B710-2DC7-AACA-FCDA99E98BA4}"/>
              </a:ext>
            </a:extLst>
          </p:cNvPr>
          <p:cNvSpPr txBox="1"/>
          <p:nvPr/>
        </p:nvSpPr>
        <p:spPr>
          <a:xfrm>
            <a:off x="555171" y="1182877"/>
            <a:ext cx="7429500" cy="2862322"/>
          </a:xfrm>
          <a:prstGeom prst="rect">
            <a:avLst/>
          </a:prstGeom>
          <a:noFill/>
        </p:spPr>
        <p:txBody>
          <a:bodyPr wrap="square">
            <a:spAutoFit/>
          </a:bodyPr>
          <a:lstStyle/>
          <a:p>
            <a:pPr marL="0" marR="0">
              <a:spcBef>
                <a:spcPts val="0"/>
              </a:spcBef>
              <a:spcAft>
                <a:spcPts val="0"/>
              </a:spcAft>
            </a:pPr>
            <a:r>
              <a:rPr lang="en-CA" dirty="0" err="1">
                <a:latin typeface="Calibri" panose="020F0502020204030204" pitchFamily="34" charset="0"/>
                <a:ea typeface="Calibri" panose="020F0502020204030204" pitchFamily="34" charset="0"/>
                <a:cs typeface="Times New Roman" panose="02020603050405020304" pitchFamily="18" charset="0"/>
              </a:rPr>
              <a:t>Github</a:t>
            </a:r>
            <a:r>
              <a:rPr lang="en-CA" dirty="0">
                <a:latin typeface="Calibri" panose="020F0502020204030204" pitchFamily="34" charset="0"/>
                <a:ea typeface="Calibri" panose="020F0502020204030204" pitchFamily="34" charset="0"/>
                <a:cs typeface="Times New Roman" panose="02020603050405020304" pitchFamily="18" charset="0"/>
              </a:rPr>
              <a:t> pages: easy way to host a simple site fast on your student developer account</a:t>
            </a:r>
          </a:p>
          <a:p>
            <a:pPr marL="0" marR="0">
              <a:spcBef>
                <a:spcPts val="0"/>
              </a:spcBef>
              <a:spcAft>
                <a:spcPts val="0"/>
              </a:spcAft>
            </a:pPr>
            <a:endParaRPr lang="en-CA"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Calibri" panose="020F0502020204030204" pitchFamily="34" charset="0"/>
                <a:ea typeface="Calibri" panose="020F0502020204030204" pitchFamily="34" charset="0"/>
                <a:cs typeface="Times New Roman" panose="02020603050405020304" pitchFamily="18" charset="0"/>
              </a:rPr>
              <a:t>MVP: Minimum viable product : </a:t>
            </a:r>
            <a:r>
              <a:rPr lang="en-CA" b="0" i="0" dirty="0">
                <a:solidFill>
                  <a:srgbClr val="444444"/>
                </a:solidFill>
                <a:effectLst/>
                <a:latin typeface="ProximaNova"/>
              </a:rPr>
              <a:t>a basic, launchable version of the product that supports minimal yet must-have features</a:t>
            </a:r>
          </a:p>
          <a:p>
            <a:pPr marL="0" marR="0">
              <a:spcBef>
                <a:spcPts val="0"/>
              </a:spcBef>
              <a:spcAft>
                <a:spcPts val="0"/>
              </a:spcAft>
            </a:pPr>
            <a:endParaRPr lang="en-CA"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dirty="0">
                <a:latin typeface="Calibri" panose="020F0502020204030204" pitchFamily="34" charset="0"/>
                <a:ea typeface="Calibri" panose="020F0502020204030204" pitchFamily="34" charset="0"/>
                <a:cs typeface="Times New Roman" panose="02020603050405020304" pitchFamily="18" charset="0"/>
              </a:rPr>
              <a:t>C</a:t>
            </a:r>
            <a:r>
              <a:rPr lang="en-CA" sz="1800" dirty="0">
                <a:effectLst/>
                <a:latin typeface="Calibri" panose="020F0502020204030204" pitchFamily="34" charset="0"/>
                <a:ea typeface="Calibri" panose="020F0502020204030204" pitchFamily="34" charset="0"/>
                <a:cs typeface="Times New Roman" panose="02020603050405020304" pitchFamily="18" charset="0"/>
              </a:rPr>
              <a:t>ontent management system (CMS): pages and links. As well as a means to add new pages and add new links. Or to edit those pages and links.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063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537904"/>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 Set up repository 1/2</a:t>
            </a:r>
          </a:p>
        </p:txBody>
      </p:sp>
      <p:sp>
        <p:nvSpPr>
          <p:cNvPr id="2" name="TextBox 1">
            <a:extLst>
              <a:ext uri="{FF2B5EF4-FFF2-40B4-BE49-F238E27FC236}">
                <a16:creationId xmlns:a16="http://schemas.microsoft.com/office/drawing/2014/main" id="{5A265ED1-4506-4050-C66E-C0D58875BCD0}"/>
              </a:ext>
            </a:extLst>
          </p:cNvPr>
          <p:cNvSpPr txBox="1"/>
          <p:nvPr/>
        </p:nvSpPr>
        <p:spPr>
          <a:xfrm>
            <a:off x="685799" y="1418884"/>
            <a:ext cx="7281042" cy="464871"/>
          </a:xfrm>
          <a:prstGeom prst="rect">
            <a:avLst/>
          </a:prstGeom>
          <a:noFill/>
        </p:spPr>
        <p:txBody>
          <a:bodyPr wrap="square">
            <a:spAutoFit/>
          </a:bodyPr>
          <a:lstStyle/>
          <a:p>
            <a:pPr marL="342900" indent="-342900">
              <a:lnSpc>
                <a:spcPct val="150000"/>
              </a:lnSpc>
              <a:buAutoNum type="arabicPeriod"/>
            </a:pPr>
            <a:r>
              <a:rPr lang="en-CA" dirty="0">
                <a:latin typeface="Calibri" panose="020F0502020204030204" pitchFamily="34" charset="0"/>
                <a:cs typeface="Calibri" panose="020F0502020204030204" pitchFamily="34" charset="0"/>
              </a:rPr>
              <a:t>Login to </a:t>
            </a:r>
            <a:r>
              <a:rPr lang="en-CA" dirty="0" err="1">
                <a:latin typeface="Calibri" panose="020F0502020204030204" pitchFamily="34" charset="0"/>
                <a:cs typeface="Calibri" panose="020F0502020204030204" pitchFamily="34" charset="0"/>
              </a:rPr>
              <a:t>Github</a:t>
            </a:r>
            <a:r>
              <a:rPr lang="en-CA" dirty="0">
                <a:latin typeface="Calibri" panose="020F0502020204030204" pitchFamily="34" charset="0"/>
                <a:cs typeface="Calibri" panose="020F0502020204030204" pitchFamily="34" charset="0"/>
              </a:rPr>
              <a:t>. Let’s create a new repository: </a:t>
            </a:r>
            <a:endParaRPr lang="en-CA" b="0" i="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30CBF33-1807-EDB5-6AFC-5671DBEA9F2A}"/>
              </a:ext>
            </a:extLst>
          </p:cNvPr>
          <p:cNvPicPr>
            <a:picLocks noChangeAspect="1"/>
          </p:cNvPicPr>
          <p:nvPr/>
        </p:nvPicPr>
        <p:blipFill>
          <a:blip r:embed="rId3"/>
          <a:stretch>
            <a:fillRect/>
          </a:stretch>
        </p:blipFill>
        <p:spPr>
          <a:xfrm>
            <a:off x="873156" y="2001287"/>
            <a:ext cx="4537953" cy="1705300"/>
          </a:xfrm>
          <a:prstGeom prst="rect">
            <a:avLst/>
          </a:prstGeom>
        </p:spPr>
      </p:pic>
      <p:sp>
        <p:nvSpPr>
          <p:cNvPr id="6" name="Arrow: Left 5">
            <a:extLst>
              <a:ext uri="{FF2B5EF4-FFF2-40B4-BE49-F238E27FC236}">
                <a16:creationId xmlns:a16="http://schemas.microsoft.com/office/drawing/2014/main" id="{C6F77669-FE74-E62E-6636-1177E64C5125}"/>
              </a:ext>
            </a:extLst>
          </p:cNvPr>
          <p:cNvSpPr/>
          <p:nvPr/>
        </p:nvSpPr>
        <p:spPr>
          <a:xfrm>
            <a:off x="5502729" y="2456958"/>
            <a:ext cx="930728" cy="71029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6BA491F-1640-97B5-2CB9-34C1247EF7B0}"/>
              </a:ext>
            </a:extLst>
          </p:cNvPr>
          <p:cNvSpPr txBox="1"/>
          <p:nvPr/>
        </p:nvSpPr>
        <p:spPr>
          <a:xfrm>
            <a:off x="685799" y="3824119"/>
            <a:ext cx="7281042" cy="880369"/>
          </a:xfrm>
          <a:prstGeom prst="rect">
            <a:avLst/>
          </a:prstGeom>
          <a:noFill/>
        </p:spPr>
        <p:txBody>
          <a:bodyPr wrap="square">
            <a:spAutoFit/>
          </a:bodyPr>
          <a:lstStyle/>
          <a:p>
            <a:pPr>
              <a:lnSpc>
                <a:spcPct val="150000"/>
              </a:lnSpc>
            </a:pPr>
            <a:r>
              <a:rPr lang="en-CA" dirty="0">
                <a:latin typeface="Calibri" panose="020F0502020204030204" pitchFamily="34" charset="0"/>
                <a:cs typeface="Calibri" panose="020F0502020204030204" pitchFamily="34" charset="0"/>
              </a:rPr>
              <a:t>2. Name your repository. The repo name must be &lt;user&gt;.github.io in lowercase</a:t>
            </a:r>
          </a:p>
        </p:txBody>
      </p:sp>
      <p:pic>
        <p:nvPicPr>
          <p:cNvPr id="10" name="Picture 9">
            <a:extLst>
              <a:ext uri="{FF2B5EF4-FFF2-40B4-BE49-F238E27FC236}">
                <a16:creationId xmlns:a16="http://schemas.microsoft.com/office/drawing/2014/main" id="{A06FACB1-5EFA-E2DE-A0C2-C0BD0970BCBE}"/>
              </a:ext>
            </a:extLst>
          </p:cNvPr>
          <p:cNvPicPr>
            <a:picLocks noChangeAspect="1"/>
          </p:cNvPicPr>
          <p:nvPr/>
        </p:nvPicPr>
        <p:blipFill>
          <a:blip r:embed="rId4"/>
          <a:stretch>
            <a:fillRect/>
          </a:stretch>
        </p:blipFill>
        <p:spPr>
          <a:xfrm>
            <a:off x="873156" y="4704488"/>
            <a:ext cx="6490607" cy="2026631"/>
          </a:xfrm>
          <a:prstGeom prst="rect">
            <a:avLst/>
          </a:prstGeom>
        </p:spPr>
      </p:pic>
    </p:spTree>
    <p:extLst>
      <p:ext uri="{BB962C8B-B14F-4D97-AF65-F5344CB8AC3E}">
        <p14:creationId xmlns:p14="http://schemas.microsoft.com/office/powerpoint/2010/main" val="965666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32F41-0999-B700-B204-AF23F8093D77}"/>
              </a:ext>
            </a:extLst>
          </p:cNvPr>
          <p:cNvSpPr txBox="1"/>
          <p:nvPr/>
        </p:nvSpPr>
        <p:spPr>
          <a:xfrm>
            <a:off x="693965" y="1183758"/>
            <a:ext cx="6670221" cy="4247317"/>
          </a:xfrm>
          <a:prstGeom prst="rect">
            <a:avLst/>
          </a:prstGeom>
          <a:noFill/>
        </p:spPr>
        <p:txBody>
          <a:bodyPr wrap="square">
            <a:spAutoFit/>
          </a:bodyPr>
          <a:lstStyle/>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Your assignment is: working in </a:t>
            </a:r>
            <a:r>
              <a:rPr lang="en-CA" b="1" dirty="0">
                <a:latin typeface="Calibri" panose="020F0502020204030204" pitchFamily="34" charset="0"/>
                <a:ea typeface="Calibri" panose="020F0502020204030204" pitchFamily="34" charset="0"/>
                <a:cs typeface="Times New Roman" panose="02020603050405020304" pitchFamily="18" charset="0"/>
              </a:rPr>
              <a:t>your teams and </a:t>
            </a:r>
            <a:r>
              <a:rPr lang="en-CA" sz="1800" b="1" dirty="0">
                <a:effectLst/>
                <a:latin typeface="Calibri" panose="020F0502020204030204" pitchFamily="34" charset="0"/>
                <a:ea typeface="Calibri" panose="020F0502020204030204" pitchFamily="34" charset="0"/>
                <a:cs typeface="Times New Roman" panose="02020603050405020304" pitchFamily="18" charset="0"/>
              </a:rPr>
              <a:t>in 250 words or less describe either </a:t>
            </a:r>
            <a:r>
              <a:rPr lang="en-CA" sz="1800" b="1" dirty="0" err="1">
                <a:effectLst/>
                <a:latin typeface="Calibri" panose="020F0502020204030204" pitchFamily="34" charset="0"/>
                <a:ea typeface="Calibri" panose="020F0502020204030204" pitchFamily="34" charset="0"/>
                <a:cs typeface="Times New Roman" panose="02020603050405020304" pitchFamily="18" charset="0"/>
              </a:rPr>
              <a:t>ebay</a:t>
            </a:r>
            <a:r>
              <a:rPr lang="en-CA" sz="1800" b="1" dirty="0">
                <a:effectLst/>
                <a:latin typeface="Calibri" panose="020F0502020204030204" pitchFamily="34" charset="0"/>
                <a:ea typeface="Calibri" panose="020F0502020204030204" pitchFamily="34" charset="0"/>
                <a:cs typeface="Times New Roman" panose="02020603050405020304" pitchFamily="18" charset="0"/>
              </a:rPr>
              <a:t>, Facebook, or </a:t>
            </a:r>
            <a:r>
              <a:rPr lang="en-CA" sz="1800" b="1" dirty="0" err="1">
                <a:effectLst/>
                <a:latin typeface="Calibri" panose="020F0502020204030204" pitchFamily="34" charset="0"/>
                <a:ea typeface="Calibri" panose="020F0502020204030204" pitchFamily="34" charset="0"/>
                <a:cs typeface="Times New Roman" panose="02020603050405020304" pitchFamily="18" charset="0"/>
              </a:rPr>
              <a:t>Youtube</a:t>
            </a:r>
            <a:r>
              <a:rPr lang="en-CA" sz="1800" b="1" dirty="0">
                <a:effectLst/>
                <a:latin typeface="Calibri" panose="020F0502020204030204" pitchFamily="34" charset="0"/>
                <a:ea typeface="Calibri" panose="020F0502020204030204" pitchFamily="34" charset="0"/>
                <a:cs typeface="Times New Roman" panose="02020603050405020304" pitchFamily="18" charset="0"/>
              </a:rPr>
              <a:t>, Airbnb as an MVP. I will ask you to present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Questions to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What would an MVP look like? What kind of users are there? Who can do what to the content? What can users do? One thing you can consider doing is writing a few user stories to explain how the Web site works.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“A registered user can change their password.”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You don’t have to consider all functions just enough to make the system work.  That would make it the least needed to be functional.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F2F9D99-9421-5B5F-D88B-7DE64128BB4C}"/>
              </a:ext>
            </a:extLst>
          </p:cNvPr>
          <p:cNvSpPr txBox="1"/>
          <p:nvPr/>
        </p:nvSpPr>
        <p:spPr>
          <a:xfrm>
            <a:off x="612321" y="351235"/>
            <a:ext cx="7496176" cy="954107"/>
          </a:xfrm>
          <a:prstGeom prst="rect">
            <a:avLst/>
          </a:prstGeom>
          <a:noFill/>
        </p:spPr>
        <p:txBody>
          <a:bodyPr wrap="square" lIns="0" tIns="0" rIns="0" bIns="0" rtlCol="0">
            <a:spAutoFit/>
          </a:bodyPr>
          <a:lstStyle/>
          <a:p>
            <a:r>
              <a:rPr lang="en-US" sz="4000" dirty="0">
                <a:solidFill>
                  <a:srgbClr val="008EC8"/>
                </a:solidFill>
                <a:latin typeface="ITC Franklin Gothic Std Bk Cd"/>
                <a:cs typeface="ITC Franklin Gothic Std Bk Cd"/>
              </a:rPr>
              <a:t>Assignments: Due today</a:t>
            </a:r>
          </a:p>
          <a:p>
            <a:endParaRPr lang="en-US" sz="2200" dirty="0">
              <a:latin typeface="ITC Franklin Gothic Std Bk Cd"/>
              <a:cs typeface="ITC Franklin Gothic Std Bk Cd"/>
            </a:endParaRPr>
          </a:p>
        </p:txBody>
      </p:sp>
    </p:spTree>
    <p:extLst>
      <p:ext uri="{BB962C8B-B14F-4D97-AF65-F5344CB8AC3E}">
        <p14:creationId xmlns:p14="http://schemas.microsoft.com/office/powerpoint/2010/main" val="4074824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271" y="230128"/>
            <a:ext cx="8623267" cy="1231106"/>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Uploading folder to repository for multiple folders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F7F815-26F4-D1B8-6879-25D173606D84}"/>
                  </a:ext>
                </a:extLst>
              </p14:cNvPr>
              <p14:cNvContentPartPr/>
              <p14:nvPr/>
            </p14:nvContentPartPr>
            <p14:xfrm>
              <a:off x="5878041" y="2244883"/>
              <a:ext cx="360" cy="360"/>
            </p14:xfrm>
          </p:contentPart>
        </mc:Choice>
        <mc:Fallback xmlns="">
          <p:pic>
            <p:nvPicPr>
              <p:cNvPr id="4" name="Ink 3">
                <a:extLst>
                  <a:ext uri="{FF2B5EF4-FFF2-40B4-BE49-F238E27FC236}">
                    <a16:creationId xmlns:a16="http://schemas.microsoft.com/office/drawing/2014/main" id="{93F7F815-26F4-D1B8-6879-25D173606D84}"/>
                  </a:ext>
                </a:extLst>
              </p:cNvPr>
              <p:cNvPicPr/>
              <p:nvPr/>
            </p:nvPicPr>
            <p:blipFill>
              <a:blip r:embed="rId4"/>
              <a:stretch>
                <a:fillRect/>
              </a:stretch>
            </p:blipFill>
            <p:spPr>
              <a:xfrm>
                <a:off x="5869401" y="223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C8A65C-07B4-DD26-18DD-D91696775D99}"/>
                  </a:ext>
                </a:extLst>
              </p14:cNvPr>
              <p14:cNvContentPartPr/>
              <p14:nvPr/>
            </p14:nvContentPartPr>
            <p14:xfrm>
              <a:off x="5837001" y="2318323"/>
              <a:ext cx="360" cy="360"/>
            </p14:xfrm>
          </p:contentPart>
        </mc:Choice>
        <mc:Fallback xmlns="">
          <p:pic>
            <p:nvPicPr>
              <p:cNvPr id="5" name="Ink 4">
                <a:extLst>
                  <a:ext uri="{FF2B5EF4-FFF2-40B4-BE49-F238E27FC236}">
                    <a16:creationId xmlns:a16="http://schemas.microsoft.com/office/drawing/2014/main" id="{BFC8A65C-07B4-DD26-18DD-D91696775D99}"/>
                  </a:ext>
                </a:extLst>
              </p:cNvPr>
              <p:cNvPicPr/>
              <p:nvPr/>
            </p:nvPicPr>
            <p:blipFill>
              <a:blip r:embed="rId4"/>
              <a:stretch>
                <a:fillRect/>
              </a:stretch>
            </p:blipFill>
            <p:spPr>
              <a:xfrm>
                <a:off x="5828361" y="230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272791-636C-D514-AFFE-73FF057A1BE9}"/>
                  </a:ext>
                </a:extLst>
              </p14:cNvPr>
              <p14:cNvContentPartPr/>
              <p14:nvPr/>
            </p14:nvContentPartPr>
            <p14:xfrm>
              <a:off x="5755641" y="2359363"/>
              <a:ext cx="360" cy="360"/>
            </p14:xfrm>
          </p:contentPart>
        </mc:Choice>
        <mc:Fallback xmlns="">
          <p:pic>
            <p:nvPicPr>
              <p:cNvPr id="6" name="Ink 5">
                <a:extLst>
                  <a:ext uri="{FF2B5EF4-FFF2-40B4-BE49-F238E27FC236}">
                    <a16:creationId xmlns:a16="http://schemas.microsoft.com/office/drawing/2014/main" id="{8E272791-636C-D514-AFFE-73FF057A1BE9}"/>
                  </a:ext>
                </a:extLst>
              </p:cNvPr>
              <p:cNvPicPr/>
              <p:nvPr/>
            </p:nvPicPr>
            <p:blipFill>
              <a:blip r:embed="rId4"/>
              <a:stretch>
                <a:fillRect/>
              </a:stretch>
            </p:blipFill>
            <p:spPr>
              <a:xfrm>
                <a:off x="5746641" y="2350363"/>
                <a:ext cx="18000" cy="18000"/>
              </a:xfrm>
              <a:prstGeom prst="rect">
                <a:avLst/>
              </a:prstGeom>
            </p:spPr>
          </p:pic>
        </mc:Fallback>
      </mc:AlternateContent>
      <p:pic>
        <p:nvPicPr>
          <p:cNvPr id="8" name="Picture 7">
            <a:extLst>
              <a:ext uri="{FF2B5EF4-FFF2-40B4-BE49-F238E27FC236}">
                <a16:creationId xmlns:a16="http://schemas.microsoft.com/office/drawing/2014/main" id="{759CF86D-F470-CCB0-6D53-BC076753599E}"/>
              </a:ext>
            </a:extLst>
          </p:cNvPr>
          <p:cNvPicPr>
            <a:picLocks noChangeAspect="1"/>
          </p:cNvPicPr>
          <p:nvPr/>
        </p:nvPicPr>
        <p:blipFill>
          <a:blip r:embed="rId7"/>
          <a:stretch>
            <a:fillRect/>
          </a:stretch>
        </p:blipFill>
        <p:spPr>
          <a:xfrm>
            <a:off x="5661268" y="1482298"/>
            <a:ext cx="3181722" cy="3039681"/>
          </a:xfrm>
          <a:prstGeom prst="rect">
            <a:avLst/>
          </a:prstGeom>
        </p:spPr>
      </p:pic>
      <p:sp>
        <p:nvSpPr>
          <p:cNvPr id="10" name="TextBox 9">
            <a:extLst>
              <a:ext uri="{FF2B5EF4-FFF2-40B4-BE49-F238E27FC236}">
                <a16:creationId xmlns:a16="http://schemas.microsoft.com/office/drawing/2014/main" id="{E269BB98-EF94-F12C-5D4C-27375070D5C0}"/>
              </a:ext>
            </a:extLst>
          </p:cNvPr>
          <p:cNvSpPr txBox="1"/>
          <p:nvPr/>
        </p:nvSpPr>
        <p:spPr>
          <a:xfrm>
            <a:off x="228599" y="1565842"/>
            <a:ext cx="5233308" cy="880369"/>
          </a:xfrm>
          <a:prstGeom prst="rect">
            <a:avLst/>
          </a:prstGeom>
          <a:noFill/>
        </p:spPr>
        <p:txBody>
          <a:bodyPr wrap="square">
            <a:spAutoFit/>
          </a:bodyPr>
          <a:lstStyle/>
          <a:p>
            <a:pPr marL="342900" indent="-342900">
              <a:lnSpc>
                <a:spcPct val="150000"/>
              </a:lnSpc>
              <a:buAutoNum type="arabicPeriod"/>
            </a:pPr>
            <a:r>
              <a:rPr lang="en-CA" b="0" i="0" dirty="0">
                <a:effectLst/>
                <a:latin typeface="Calibri" panose="020F0502020204030204" pitchFamily="34" charset="0"/>
                <a:cs typeface="Calibri" panose="020F0502020204030204" pitchFamily="34" charset="0"/>
              </a:rPr>
              <a:t>Create your small web site on </a:t>
            </a:r>
            <a:r>
              <a:rPr lang="en-CA" b="0" i="0">
                <a:effectLst/>
                <a:latin typeface="Calibri" panose="020F0502020204030204" pitchFamily="34" charset="0"/>
                <a:cs typeface="Calibri" panose="020F0502020204030204" pitchFamily="34" charset="0"/>
              </a:rPr>
              <a:t>Github</a:t>
            </a:r>
            <a:endParaRPr lang="en-CA" b="0" i="0" dirty="0">
              <a:effectLst/>
              <a:latin typeface="Calibri" panose="020F0502020204030204" pitchFamily="34" charset="0"/>
              <a:cs typeface="Calibri" panose="020F0502020204030204" pitchFamily="34" charset="0"/>
            </a:endParaRPr>
          </a:p>
          <a:p>
            <a:pPr marL="342900" indent="-342900">
              <a:lnSpc>
                <a:spcPct val="150000"/>
              </a:lnSpc>
              <a:buAutoNum type="arabicPeriod"/>
            </a:pPr>
            <a:r>
              <a:rPr lang="en-CA" dirty="0">
                <a:latin typeface="Calibri" panose="020F0502020204030204" pitchFamily="34" charset="0"/>
                <a:cs typeface="Calibri" panose="020F0502020204030204" pitchFamily="34" charset="0"/>
              </a:rPr>
              <a:t>Send me the working link by email.</a:t>
            </a:r>
            <a:endParaRPr lang="en-CA" b="0" i="0" dirty="0">
              <a:effectLst/>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30DF0ECD-5E4D-C28D-BFC8-C1A2BAE1DA7D}"/>
              </a:ext>
            </a:extLst>
          </p:cNvPr>
          <p:cNvPicPr>
            <a:picLocks noChangeAspect="1"/>
          </p:cNvPicPr>
          <p:nvPr/>
        </p:nvPicPr>
        <p:blipFill>
          <a:blip r:embed="rId8"/>
          <a:stretch>
            <a:fillRect/>
          </a:stretch>
        </p:blipFill>
        <p:spPr>
          <a:xfrm>
            <a:off x="1232601" y="4358577"/>
            <a:ext cx="3810532" cy="1867161"/>
          </a:xfrm>
          <a:prstGeom prst="rect">
            <a:avLst/>
          </a:prstGeom>
        </p:spPr>
      </p:pic>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F8FAF1D-3982-3B7F-F476-BD49C04F0AC5}"/>
                  </a:ext>
                </a:extLst>
              </p14:cNvPr>
              <p14:cNvContentPartPr/>
              <p14:nvPr/>
            </p14:nvContentPartPr>
            <p14:xfrm>
              <a:off x="1232601" y="3639883"/>
              <a:ext cx="1510920" cy="9360"/>
            </p14:xfrm>
          </p:contentPart>
        </mc:Choice>
        <mc:Fallback xmlns="">
          <p:pic>
            <p:nvPicPr>
              <p:cNvPr id="15" name="Ink 14">
                <a:extLst>
                  <a:ext uri="{FF2B5EF4-FFF2-40B4-BE49-F238E27FC236}">
                    <a16:creationId xmlns:a16="http://schemas.microsoft.com/office/drawing/2014/main" id="{3F8FAF1D-3982-3B7F-F476-BD49C04F0AC5}"/>
                  </a:ext>
                </a:extLst>
              </p:cNvPr>
              <p:cNvPicPr/>
              <p:nvPr/>
            </p:nvPicPr>
            <p:blipFill>
              <a:blip r:embed="rId10"/>
              <a:stretch>
                <a:fillRect/>
              </a:stretch>
            </p:blipFill>
            <p:spPr>
              <a:xfrm>
                <a:off x="1178601" y="3532243"/>
                <a:ext cx="161856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229DF89-7602-4069-8C44-E64DD07C429D}"/>
                  </a:ext>
                </a:extLst>
              </p14:cNvPr>
              <p14:cNvContentPartPr/>
              <p14:nvPr/>
            </p14:nvContentPartPr>
            <p14:xfrm>
              <a:off x="3058161" y="3673363"/>
              <a:ext cx="3600" cy="360"/>
            </p14:xfrm>
          </p:contentPart>
        </mc:Choice>
        <mc:Fallback xmlns="">
          <p:pic>
            <p:nvPicPr>
              <p:cNvPr id="16" name="Ink 15">
                <a:extLst>
                  <a:ext uri="{FF2B5EF4-FFF2-40B4-BE49-F238E27FC236}">
                    <a16:creationId xmlns:a16="http://schemas.microsoft.com/office/drawing/2014/main" id="{F229DF89-7602-4069-8C44-E64DD07C429D}"/>
                  </a:ext>
                </a:extLst>
              </p:cNvPr>
              <p:cNvPicPr/>
              <p:nvPr/>
            </p:nvPicPr>
            <p:blipFill>
              <a:blip r:embed="rId12"/>
              <a:stretch>
                <a:fillRect/>
              </a:stretch>
            </p:blipFill>
            <p:spPr>
              <a:xfrm>
                <a:off x="3004521" y="3565723"/>
                <a:ext cx="111240" cy="216000"/>
              </a:xfrm>
              <a:prstGeom prst="rect">
                <a:avLst/>
              </a:prstGeom>
            </p:spPr>
          </p:pic>
        </mc:Fallback>
      </mc:AlternateContent>
    </p:spTree>
    <p:extLst>
      <p:ext uri="{BB962C8B-B14F-4D97-AF65-F5344CB8AC3E}">
        <p14:creationId xmlns:p14="http://schemas.microsoft.com/office/powerpoint/2010/main" val="115338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7828" y="233080"/>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Set up repository 2/2</a:t>
            </a:r>
          </a:p>
        </p:txBody>
      </p:sp>
      <p:sp>
        <p:nvSpPr>
          <p:cNvPr id="2" name="TextBox 1">
            <a:extLst>
              <a:ext uri="{FF2B5EF4-FFF2-40B4-BE49-F238E27FC236}">
                <a16:creationId xmlns:a16="http://schemas.microsoft.com/office/drawing/2014/main" id="{5A265ED1-4506-4050-C66E-C0D58875BCD0}"/>
              </a:ext>
            </a:extLst>
          </p:cNvPr>
          <p:cNvSpPr txBox="1"/>
          <p:nvPr/>
        </p:nvSpPr>
        <p:spPr>
          <a:xfrm>
            <a:off x="587828" y="873929"/>
            <a:ext cx="7281042" cy="464871"/>
          </a:xfrm>
          <a:prstGeom prst="rect">
            <a:avLst/>
          </a:prstGeom>
          <a:noFill/>
        </p:spPr>
        <p:txBody>
          <a:bodyPr wrap="square">
            <a:spAutoFit/>
          </a:bodyPr>
          <a:lstStyle/>
          <a:p>
            <a:pPr>
              <a:lnSpc>
                <a:spcPct val="150000"/>
              </a:lnSpc>
            </a:pPr>
            <a:r>
              <a:rPr lang="en-CA" dirty="0">
                <a:latin typeface="Calibri" panose="020F0502020204030204" pitchFamily="34" charset="0"/>
                <a:cs typeface="Calibri" panose="020F0502020204030204" pitchFamily="34" charset="0"/>
              </a:rPr>
              <a:t>3. Choose the visibility. </a:t>
            </a:r>
            <a:endParaRPr lang="en-CA" b="0" i="0"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6BA491F-1640-97B5-2CB9-34C1247EF7B0}"/>
              </a:ext>
            </a:extLst>
          </p:cNvPr>
          <p:cNvSpPr txBox="1"/>
          <p:nvPr/>
        </p:nvSpPr>
        <p:spPr>
          <a:xfrm>
            <a:off x="587828" y="2854864"/>
            <a:ext cx="7281042" cy="464871"/>
          </a:xfrm>
          <a:prstGeom prst="rect">
            <a:avLst/>
          </a:prstGeom>
          <a:noFill/>
        </p:spPr>
        <p:txBody>
          <a:bodyPr wrap="square">
            <a:spAutoFit/>
          </a:bodyPr>
          <a:lstStyle/>
          <a:p>
            <a:pPr>
              <a:lnSpc>
                <a:spcPct val="150000"/>
              </a:lnSpc>
            </a:pPr>
            <a:r>
              <a:rPr lang="en-CA" dirty="0">
                <a:latin typeface="Calibri" panose="020F0502020204030204" pitchFamily="34" charset="0"/>
                <a:cs typeface="Calibri" panose="020F0502020204030204" pitchFamily="34" charset="0"/>
              </a:rPr>
              <a:t>4. Do not add a readme file </a:t>
            </a:r>
          </a:p>
        </p:txBody>
      </p:sp>
      <p:pic>
        <p:nvPicPr>
          <p:cNvPr id="11" name="Picture 10">
            <a:extLst>
              <a:ext uri="{FF2B5EF4-FFF2-40B4-BE49-F238E27FC236}">
                <a16:creationId xmlns:a16="http://schemas.microsoft.com/office/drawing/2014/main" id="{A7FAD065-CC64-FCF4-61FD-9C1619F30C1E}"/>
              </a:ext>
            </a:extLst>
          </p:cNvPr>
          <p:cNvPicPr>
            <a:picLocks noChangeAspect="1"/>
          </p:cNvPicPr>
          <p:nvPr/>
        </p:nvPicPr>
        <p:blipFill>
          <a:blip r:embed="rId3"/>
          <a:stretch>
            <a:fillRect/>
          </a:stretch>
        </p:blipFill>
        <p:spPr>
          <a:xfrm>
            <a:off x="685799" y="1372015"/>
            <a:ext cx="5282673" cy="1346564"/>
          </a:xfrm>
          <a:prstGeom prst="rect">
            <a:avLst/>
          </a:prstGeom>
        </p:spPr>
      </p:pic>
      <p:pic>
        <p:nvPicPr>
          <p:cNvPr id="13" name="Picture 12">
            <a:extLst>
              <a:ext uri="{FF2B5EF4-FFF2-40B4-BE49-F238E27FC236}">
                <a16:creationId xmlns:a16="http://schemas.microsoft.com/office/drawing/2014/main" id="{65A789AC-FBF4-041E-D803-D02EF57994B7}"/>
              </a:ext>
            </a:extLst>
          </p:cNvPr>
          <p:cNvPicPr>
            <a:picLocks noChangeAspect="1"/>
          </p:cNvPicPr>
          <p:nvPr/>
        </p:nvPicPr>
        <p:blipFill>
          <a:blip r:embed="rId4"/>
          <a:stretch>
            <a:fillRect/>
          </a:stretch>
        </p:blipFill>
        <p:spPr>
          <a:xfrm>
            <a:off x="685799" y="3429000"/>
            <a:ext cx="5944430" cy="1400370"/>
          </a:xfrm>
          <a:prstGeom prst="rect">
            <a:avLst/>
          </a:prstGeom>
        </p:spPr>
      </p:pic>
      <p:sp>
        <p:nvSpPr>
          <p:cNvPr id="14" name="TextBox 13">
            <a:extLst>
              <a:ext uri="{FF2B5EF4-FFF2-40B4-BE49-F238E27FC236}">
                <a16:creationId xmlns:a16="http://schemas.microsoft.com/office/drawing/2014/main" id="{88C9C33E-8922-539D-9FAA-FB4C853A5FC3}"/>
              </a:ext>
            </a:extLst>
          </p:cNvPr>
          <p:cNvSpPr txBox="1"/>
          <p:nvPr/>
        </p:nvSpPr>
        <p:spPr>
          <a:xfrm>
            <a:off x="685799" y="5009993"/>
            <a:ext cx="7281042" cy="464871"/>
          </a:xfrm>
          <a:prstGeom prst="rect">
            <a:avLst/>
          </a:prstGeom>
          <a:noFill/>
        </p:spPr>
        <p:txBody>
          <a:bodyPr wrap="square">
            <a:spAutoFit/>
          </a:bodyPr>
          <a:lstStyle/>
          <a:p>
            <a:pPr>
              <a:lnSpc>
                <a:spcPct val="150000"/>
              </a:lnSpc>
            </a:pPr>
            <a:r>
              <a:rPr lang="en-CA" dirty="0">
                <a:latin typeface="Calibri" panose="020F0502020204030204" pitchFamily="34" charset="0"/>
                <a:cs typeface="Calibri" panose="020F0502020204030204" pitchFamily="34" charset="0"/>
              </a:rPr>
              <a:t>5. Click on “Create repository” </a:t>
            </a:r>
          </a:p>
        </p:txBody>
      </p:sp>
      <p:pic>
        <p:nvPicPr>
          <p:cNvPr id="16" name="Picture 15">
            <a:extLst>
              <a:ext uri="{FF2B5EF4-FFF2-40B4-BE49-F238E27FC236}">
                <a16:creationId xmlns:a16="http://schemas.microsoft.com/office/drawing/2014/main" id="{50A8D70F-2773-1007-4137-3A9893B1C62E}"/>
              </a:ext>
            </a:extLst>
          </p:cNvPr>
          <p:cNvPicPr>
            <a:picLocks noChangeAspect="1"/>
          </p:cNvPicPr>
          <p:nvPr/>
        </p:nvPicPr>
        <p:blipFill>
          <a:blip r:embed="rId5"/>
          <a:stretch>
            <a:fillRect/>
          </a:stretch>
        </p:blipFill>
        <p:spPr>
          <a:xfrm>
            <a:off x="685799" y="5510127"/>
            <a:ext cx="5044977" cy="1155815"/>
          </a:xfrm>
          <a:prstGeom prst="rect">
            <a:avLst/>
          </a:prstGeom>
        </p:spPr>
      </p:pic>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7C371125-9FBC-8C5F-BC15-D6B2AB600B65}"/>
                  </a:ext>
                </a:extLst>
              </p14:cNvPr>
              <p14:cNvContentPartPr/>
              <p14:nvPr/>
            </p14:nvContentPartPr>
            <p14:xfrm>
              <a:off x="803481" y="4158643"/>
              <a:ext cx="235440" cy="243360"/>
            </p14:xfrm>
          </p:contentPart>
        </mc:Choice>
        <mc:Fallback xmlns="">
          <p:pic>
            <p:nvPicPr>
              <p:cNvPr id="17" name="Ink 16">
                <a:extLst>
                  <a:ext uri="{FF2B5EF4-FFF2-40B4-BE49-F238E27FC236}">
                    <a16:creationId xmlns:a16="http://schemas.microsoft.com/office/drawing/2014/main" id="{7C371125-9FBC-8C5F-BC15-D6B2AB600B65}"/>
                  </a:ext>
                </a:extLst>
              </p:cNvPr>
              <p:cNvPicPr/>
              <p:nvPr/>
            </p:nvPicPr>
            <p:blipFill>
              <a:blip r:embed="rId7"/>
              <a:stretch>
                <a:fillRect/>
              </a:stretch>
            </p:blipFill>
            <p:spPr>
              <a:xfrm>
                <a:off x="794841" y="4150003"/>
                <a:ext cx="253080" cy="261000"/>
              </a:xfrm>
              <a:prstGeom prst="rect">
                <a:avLst/>
              </a:prstGeom>
            </p:spPr>
          </p:pic>
        </mc:Fallback>
      </mc:AlternateContent>
    </p:spTree>
    <p:extLst>
      <p:ext uri="{BB962C8B-B14F-4D97-AF65-F5344CB8AC3E}">
        <p14:creationId xmlns:p14="http://schemas.microsoft.com/office/powerpoint/2010/main" val="130438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799" y="685800"/>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Your repository is set up:  </a:t>
            </a:r>
          </a:p>
        </p:txBody>
      </p:sp>
      <p:sp>
        <p:nvSpPr>
          <p:cNvPr id="5" name="TextBox 4">
            <a:extLst>
              <a:ext uri="{FF2B5EF4-FFF2-40B4-BE49-F238E27FC236}">
                <a16:creationId xmlns:a16="http://schemas.microsoft.com/office/drawing/2014/main" id="{D78B4690-5698-A0F4-3EA3-8F12F4799333}"/>
              </a:ext>
            </a:extLst>
          </p:cNvPr>
          <p:cNvSpPr txBox="1"/>
          <p:nvPr/>
        </p:nvSpPr>
        <p:spPr>
          <a:xfrm>
            <a:off x="1159702" y="6009942"/>
            <a:ext cx="5167242" cy="464871"/>
          </a:xfrm>
          <a:prstGeom prst="rect">
            <a:avLst/>
          </a:prstGeom>
          <a:noFill/>
        </p:spPr>
        <p:txBody>
          <a:bodyPr wrap="square">
            <a:spAutoFit/>
          </a:bodyPr>
          <a:lstStyle/>
          <a:p>
            <a:pPr>
              <a:lnSpc>
                <a:spcPct val="150000"/>
              </a:lnSpc>
            </a:pPr>
            <a:r>
              <a:rPr lang="en-CA" dirty="0">
                <a:latin typeface="Calibri" panose="020F0502020204030204" pitchFamily="34" charset="0"/>
                <a:cs typeface="Calibri" panose="020F0502020204030204" pitchFamily="34" charset="0"/>
              </a:rPr>
              <a:t>We will circle back to the README.md file….</a:t>
            </a:r>
          </a:p>
        </p:txBody>
      </p:sp>
      <p:pic>
        <p:nvPicPr>
          <p:cNvPr id="6" name="Picture 5">
            <a:extLst>
              <a:ext uri="{FF2B5EF4-FFF2-40B4-BE49-F238E27FC236}">
                <a16:creationId xmlns:a16="http://schemas.microsoft.com/office/drawing/2014/main" id="{1FF69D8E-467E-0632-F889-E82DDF4A847D}"/>
              </a:ext>
            </a:extLst>
          </p:cNvPr>
          <p:cNvPicPr>
            <a:picLocks noChangeAspect="1"/>
          </p:cNvPicPr>
          <p:nvPr/>
        </p:nvPicPr>
        <p:blipFill>
          <a:blip r:embed="rId3"/>
          <a:stretch>
            <a:fillRect/>
          </a:stretch>
        </p:blipFill>
        <p:spPr>
          <a:xfrm>
            <a:off x="1159702" y="1301353"/>
            <a:ext cx="4739485" cy="4378817"/>
          </a:xfrm>
          <a:prstGeom prst="rect">
            <a:avLst/>
          </a:prstGeom>
        </p:spPr>
      </p:pic>
    </p:spTree>
    <p:extLst>
      <p:ext uri="{BB962C8B-B14F-4D97-AF65-F5344CB8AC3E}">
        <p14:creationId xmlns:p14="http://schemas.microsoft.com/office/powerpoint/2010/main" val="239527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4156" y="230128"/>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Creating your site </a:t>
            </a:r>
          </a:p>
        </p:txBody>
      </p:sp>
      <p:sp>
        <p:nvSpPr>
          <p:cNvPr id="2" name="TextBox 1">
            <a:extLst>
              <a:ext uri="{FF2B5EF4-FFF2-40B4-BE49-F238E27FC236}">
                <a16:creationId xmlns:a16="http://schemas.microsoft.com/office/drawing/2014/main" id="{5A265ED1-4506-4050-C66E-C0D58875BCD0}"/>
              </a:ext>
            </a:extLst>
          </p:cNvPr>
          <p:cNvSpPr txBox="1"/>
          <p:nvPr/>
        </p:nvSpPr>
        <p:spPr>
          <a:xfrm>
            <a:off x="604156" y="975546"/>
            <a:ext cx="7281042" cy="2957861"/>
          </a:xfrm>
          <a:prstGeom prst="rect">
            <a:avLst/>
          </a:prstGeom>
          <a:noFill/>
        </p:spPr>
        <p:txBody>
          <a:bodyPr wrap="square">
            <a:spAutoFit/>
          </a:bodyPr>
          <a:lstStyle/>
          <a:p>
            <a:pPr>
              <a:lnSpc>
                <a:spcPct val="150000"/>
              </a:lnSpc>
            </a:pPr>
            <a:r>
              <a:rPr lang="en-CA" b="0" i="0" dirty="0">
                <a:effectLst/>
                <a:latin typeface="Calibri" panose="020F0502020204030204" pitchFamily="34" charset="0"/>
                <a:cs typeface="Calibri" panose="020F0502020204030204" pitchFamily="34" charset="0"/>
              </a:rPr>
              <a:t>With your repository set up, we are going to add your Week 3 website. </a:t>
            </a:r>
          </a:p>
          <a:p>
            <a:pPr>
              <a:lnSpc>
                <a:spcPct val="150000"/>
              </a:lnSpc>
            </a:pPr>
            <a:r>
              <a:rPr lang="en-CA" dirty="0">
                <a:latin typeface="Calibri" panose="020F0502020204030204" pitchFamily="34" charset="0"/>
                <a:cs typeface="Calibri" panose="020F0502020204030204" pitchFamily="34" charset="0"/>
              </a:rPr>
              <a:t>There are several ways to add files: </a:t>
            </a:r>
          </a:p>
          <a:p>
            <a:pPr marL="342900" indent="-342900">
              <a:lnSpc>
                <a:spcPct val="150000"/>
              </a:lnSpc>
              <a:buAutoNum type="arabicParenBoth"/>
            </a:pPr>
            <a:r>
              <a:rPr lang="en-CA" dirty="0">
                <a:latin typeface="Calibri" panose="020F0502020204030204" pitchFamily="34" charset="0"/>
                <a:cs typeface="Calibri" panose="020F0502020204030204" pitchFamily="34" charset="0"/>
              </a:rPr>
              <a:t>Upload files by dragging and dropping</a:t>
            </a:r>
          </a:p>
          <a:p>
            <a:pPr>
              <a:lnSpc>
                <a:spcPct val="150000"/>
              </a:lnSpc>
            </a:pPr>
            <a:r>
              <a:rPr lang="en-CA" dirty="0">
                <a:latin typeface="Calibri" panose="020F0502020204030204" pitchFamily="34" charset="0"/>
                <a:cs typeface="Calibri" panose="020F0502020204030204" pitchFamily="34" charset="0"/>
              </a:rPr>
              <a:t>(2) Use </a:t>
            </a:r>
            <a:r>
              <a:rPr lang="en-CA" dirty="0" err="1">
                <a:latin typeface="Calibri" panose="020F0502020204030204" pitchFamily="34" charset="0"/>
                <a:cs typeface="Calibri" panose="020F0502020204030204" pitchFamily="34" charset="0"/>
              </a:rPr>
              <a:t>Github</a:t>
            </a:r>
            <a:r>
              <a:rPr lang="en-CA" dirty="0">
                <a:latin typeface="Calibri" panose="020F0502020204030204" pitchFamily="34" charset="0"/>
                <a:cs typeface="Calibri" panose="020F0502020204030204" pitchFamily="34" charset="0"/>
              </a:rPr>
              <a:t> desktop </a:t>
            </a:r>
          </a:p>
          <a:p>
            <a:pPr>
              <a:lnSpc>
                <a:spcPct val="150000"/>
              </a:lnSpc>
            </a:pPr>
            <a:r>
              <a:rPr lang="en-CA" dirty="0">
                <a:latin typeface="Calibri" panose="020F0502020204030204" pitchFamily="34" charset="0"/>
                <a:cs typeface="Calibri" panose="020F0502020204030204" pitchFamily="34" charset="0"/>
              </a:rPr>
              <a:t>(3) Use terminal on VS code</a:t>
            </a:r>
          </a:p>
          <a:p>
            <a:pPr marL="342900" indent="-342900">
              <a:lnSpc>
                <a:spcPct val="150000"/>
              </a:lnSpc>
              <a:buAutoNum type="arabicParenBoth"/>
            </a:pPr>
            <a:endParaRPr lang="en-CA" dirty="0">
              <a:latin typeface="Calibri" panose="020F0502020204030204" pitchFamily="34" charset="0"/>
              <a:cs typeface="Calibri" panose="020F0502020204030204" pitchFamily="34" charset="0"/>
            </a:endParaRPr>
          </a:p>
          <a:p>
            <a:pPr>
              <a:lnSpc>
                <a:spcPct val="150000"/>
              </a:lnSpc>
            </a:pPr>
            <a:r>
              <a:rPr lang="en-CA" dirty="0">
                <a:latin typeface="Calibri" panose="020F0502020204030204" pitchFamily="34" charset="0"/>
                <a:cs typeface="Calibri" panose="020F0502020204030204" pitchFamily="34" charset="0"/>
              </a:rPr>
              <a:t> </a:t>
            </a:r>
            <a:endParaRPr lang="en-CA" b="0" i="0" dirty="0">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02ED0B39-5127-7EB3-B383-DC839ECDFF38}"/>
              </a:ext>
            </a:extLst>
          </p:cNvPr>
          <p:cNvPicPr>
            <a:picLocks noChangeAspect="1"/>
          </p:cNvPicPr>
          <p:nvPr/>
        </p:nvPicPr>
        <p:blipFill>
          <a:blip r:embed="rId3"/>
          <a:stretch>
            <a:fillRect/>
          </a:stretch>
        </p:blipFill>
        <p:spPr>
          <a:xfrm>
            <a:off x="4815989" y="1477501"/>
            <a:ext cx="4110475" cy="1771434"/>
          </a:xfrm>
          <a:prstGeom prst="rect">
            <a:avLst/>
          </a:prstGeom>
        </p:spPr>
      </p:pic>
      <p:pic>
        <p:nvPicPr>
          <p:cNvPr id="14" name="Picture 13">
            <a:extLst>
              <a:ext uri="{FF2B5EF4-FFF2-40B4-BE49-F238E27FC236}">
                <a16:creationId xmlns:a16="http://schemas.microsoft.com/office/drawing/2014/main" id="{5564F64F-FD3D-BE5E-4875-3B21A55EF57C}"/>
              </a:ext>
            </a:extLst>
          </p:cNvPr>
          <p:cNvPicPr>
            <a:picLocks noChangeAspect="1"/>
          </p:cNvPicPr>
          <p:nvPr/>
        </p:nvPicPr>
        <p:blipFill>
          <a:blip r:embed="rId4"/>
          <a:stretch>
            <a:fillRect/>
          </a:stretch>
        </p:blipFill>
        <p:spPr>
          <a:xfrm>
            <a:off x="199543" y="5048900"/>
            <a:ext cx="6477904" cy="1667108"/>
          </a:xfrm>
          <a:prstGeom prst="rect">
            <a:avLst/>
          </a:prstGeom>
        </p:spPr>
      </p:pic>
      <p:pic>
        <p:nvPicPr>
          <p:cNvPr id="16" name="Picture 15">
            <a:extLst>
              <a:ext uri="{FF2B5EF4-FFF2-40B4-BE49-F238E27FC236}">
                <a16:creationId xmlns:a16="http://schemas.microsoft.com/office/drawing/2014/main" id="{59AE6A6B-6AA3-9C72-4477-C14E44B63F23}"/>
              </a:ext>
            </a:extLst>
          </p:cNvPr>
          <p:cNvPicPr>
            <a:picLocks noChangeAspect="1"/>
          </p:cNvPicPr>
          <p:nvPr/>
        </p:nvPicPr>
        <p:blipFill>
          <a:blip r:embed="rId5"/>
          <a:stretch>
            <a:fillRect/>
          </a:stretch>
        </p:blipFill>
        <p:spPr>
          <a:xfrm>
            <a:off x="4713865" y="3270257"/>
            <a:ext cx="3825980" cy="3040736"/>
          </a:xfrm>
          <a:prstGeom prst="rect">
            <a:avLst/>
          </a:prstGeom>
        </p:spPr>
      </p:pic>
      <p:cxnSp>
        <p:nvCxnSpPr>
          <p:cNvPr id="18" name="Straight Arrow Connector 17">
            <a:extLst>
              <a:ext uri="{FF2B5EF4-FFF2-40B4-BE49-F238E27FC236}">
                <a16:creationId xmlns:a16="http://schemas.microsoft.com/office/drawing/2014/main" id="{B65B18C7-CCFD-3801-97A9-B6027DFA06CF}"/>
              </a:ext>
            </a:extLst>
          </p:cNvPr>
          <p:cNvCxnSpPr/>
          <p:nvPr/>
        </p:nvCxnSpPr>
        <p:spPr>
          <a:xfrm flipV="1">
            <a:off x="4131129" y="1809100"/>
            <a:ext cx="538842" cy="1520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F7BC06B-CC35-D634-FE98-458434A31522}"/>
              </a:ext>
            </a:extLst>
          </p:cNvPr>
          <p:cNvCxnSpPr>
            <a:cxnSpLocks/>
          </p:cNvCxnSpPr>
          <p:nvPr/>
        </p:nvCxnSpPr>
        <p:spPr>
          <a:xfrm>
            <a:off x="3020786" y="2617688"/>
            <a:ext cx="1562846" cy="941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E2F38B3-46A9-73FF-B8E7-7E12FC6873F7}"/>
              </a:ext>
            </a:extLst>
          </p:cNvPr>
          <p:cNvCxnSpPr/>
          <p:nvPr/>
        </p:nvCxnSpPr>
        <p:spPr>
          <a:xfrm>
            <a:off x="2661557" y="3076667"/>
            <a:ext cx="0" cy="16902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EEDD39EC-023C-90C7-C04B-0EF5B64AD8F3}"/>
                  </a:ext>
                </a:extLst>
              </p14:cNvPr>
              <p14:cNvContentPartPr/>
              <p14:nvPr/>
            </p14:nvContentPartPr>
            <p14:xfrm>
              <a:off x="6571761" y="2602363"/>
              <a:ext cx="833760" cy="272160"/>
            </p14:xfrm>
          </p:contentPart>
        </mc:Choice>
        <mc:Fallback xmlns="">
          <p:pic>
            <p:nvPicPr>
              <p:cNvPr id="23" name="Ink 22">
                <a:extLst>
                  <a:ext uri="{FF2B5EF4-FFF2-40B4-BE49-F238E27FC236}">
                    <a16:creationId xmlns:a16="http://schemas.microsoft.com/office/drawing/2014/main" id="{EEDD39EC-023C-90C7-C04B-0EF5B64AD8F3}"/>
                  </a:ext>
                </a:extLst>
              </p:cNvPr>
              <p:cNvPicPr/>
              <p:nvPr/>
            </p:nvPicPr>
            <p:blipFill>
              <a:blip r:embed="rId7"/>
              <a:stretch>
                <a:fillRect/>
              </a:stretch>
            </p:blipFill>
            <p:spPr>
              <a:xfrm>
                <a:off x="6562761" y="2593363"/>
                <a:ext cx="8514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2CF568DA-08BD-6EFD-8FA7-0F14A95208F5}"/>
                  </a:ext>
                </a:extLst>
              </p14:cNvPr>
              <p14:cNvContentPartPr/>
              <p14:nvPr/>
            </p14:nvContentPartPr>
            <p14:xfrm>
              <a:off x="6978201" y="1974523"/>
              <a:ext cx="892440" cy="312480"/>
            </p14:xfrm>
          </p:contentPart>
        </mc:Choice>
        <mc:Fallback xmlns="">
          <p:pic>
            <p:nvPicPr>
              <p:cNvPr id="24" name="Ink 23">
                <a:extLst>
                  <a:ext uri="{FF2B5EF4-FFF2-40B4-BE49-F238E27FC236}">
                    <a16:creationId xmlns:a16="http://schemas.microsoft.com/office/drawing/2014/main" id="{2CF568DA-08BD-6EFD-8FA7-0F14A95208F5}"/>
                  </a:ext>
                </a:extLst>
              </p:cNvPr>
              <p:cNvPicPr/>
              <p:nvPr/>
            </p:nvPicPr>
            <p:blipFill>
              <a:blip r:embed="rId9"/>
              <a:stretch>
                <a:fillRect/>
              </a:stretch>
            </p:blipFill>
            <p:spPr>
              <a:xfrm>
                <a:off x="6969201" y="1965523"/>
                <a:ext cx="910080" cy="330120"/>
              </a:xfrm>
              <a:prstGeom prst="rect">
                <a:avLst/>
              </a:prstGeom>
            </p:spPr>
          </p:pic>
        </mc:Fallback>
      </mc:AlternateContent>
      <p:grpSp>
        <p:nvGrpSpPr>
          <p:cNvPr id="27" name="Group 26">
            <a:extLst>
              <a:ext uri="{FF2B5EF4-FFF2-40B4-BE49-F238E27FC236}">
                <a16:creationId xmlns:a16="http://schemas.microsoft.com/office/drawing/2014/main" id="{BF69C829-0B0C-9472-116C-45998E3CE54C}"/>
              </a:ext>
            </a:extLst>
          </p:cNvPr>
          <p:cNvGrpSpPr/>
          <p:nvPr/>
        </p:nvGrpSpPr>
        <p:grpSpPr>
          <a:xfrm>
            <a:off x="7429281" y="2424523"/>
            <a:ext cx="229320" cy="239040"/>
            <a:chOff x="7429281" y="2424523"/>
            <a:chExt cx="229320" cy="239040"/>
          </a:xfrm>
        </p:grpSpPr>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7FED9DA1-922B-C927-BC3E-28A78B8010CE}"/>
                    </a:ext>
                  </a:extLst>
                </p14:cNvPr>
                <p14:cNvContentPartPr/>
                <p14:nvPr/>
              </p14:nvContentPartPr>
              <p14:xfrm>
                <a:off x="7495881" y="2424523"/>
                <a:ext cx="162720" cy="170280"/>
              </p14:xfrm>
            </p:contentPart>
          </mc:Choice>
          <mc:Fallback xmlns="">
            <p:pic>
              <p:nvPicPr>
                <p:cNvPr id="25" name="Ink 24">
                  <a:extLst>
                    <a:ext uri="{FF2B5EF4-FFF2-40B4-BE49-F238E27FC236}">
                      <a16:creationId xmlns:a16="http://schemas.microsoft.com/office/drawing/2014/main" id="{7FED9DA1-922B-C927-BC3E-28A78B8010CE}"/>
                    </a:ext>
                  </a:extLst>
                </p:cNvPr>
                <p:cNvPicPr/>
                <p:nvPr/>
              </p:nvPicPr>
              <p:blipFill>
                <a:blip r:embed="rId11"/>
                <a:stretch>
                  <a:fillRect/>
                </a:stretch>
              </p:blipFill>
              <p:spPr>
                <a:xfrm>
                  <a:off x="7486881" y="2415523"/>
                  <a:ext cx="1803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0D6AFB8F-9466-C16B-1CDB-B48907D86F73}"/>
                    </a:ext>
                  </a:extLst>
                </p14:cNvPr>
                <p14:cNvContentPartPr/>
                <p14:nvPr/>
              </p14:nvContentPartPr>
              <p14:xfrm>
                <a:off x="7429281" y="2571403"/>
                <a:ext cx="223560" cy="92160"/>
              </p14:xfrm>
            </p:contentPart>
          </mc:Choice>
          <mc:Fallback xmlns="">
            <p:pic>
              <p:nvPicPr>
                <p:cNvPr id="26" name="Ink 25">
                  <a:extLst>
                    <a:ext uri="{FF2B5EF4-FFF2-40B4-BE49-F238E27FC236}">
                      <a16:creationId xmlns:a16="http://schemas.microsoft.com/office/drawing/2014/main" id="{0D6AFB8F-9466-C16B-1CDB-B48907D86F73}"/>
                    </a:ext>
                  </a:extLst>
                </p:cNvPr>
                <p:cNvPicPr/>
                <p:nvPr/>
              </p:nvPicPr>
              <p:blipFill>
                <a:blip r:embed="rId13"/>
                <a:stretch>
                  <a:fillRect/>
                </a:stretch>
              </p:blipFill>
              <p:spPr>
                <a:xfrm>
                  <a:off x="7420641" y="2562763"/>
                  <a:ext cx="241200" cy="109800"/>
                </a:xfrm>
                <a:prstGeom prst="rect">
                  <a:avLst/>
                </a:prstGeom>
              </p:spPr>
            </p:pic>
          </mc:Fallback>
        </mc:AlternateContent>
      </p:grpSp>
    </p:spTree>
    <p:extLst>
      <p:ext uri="{BB962C8B-B14F-4D97-AF65-F5344CB8AC3E}">
        <p14:creationId xmlns:p14="http://schemas.microsoft.com/office/powerpoint/2010/main" val="120743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4156" y="230128"/>
            <a:ext cx="7600951" cy="615553"/>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Creating your site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F7F815-26F4-D1B8-6879-25D173606D84}"/>
                  </a:ext>
                </a:extLst>
              </p14:cNvPr>
              <p14:cNvContentPartPr/>
              <p14:nvPr/>
            </p14:nvContentPartPr>
            <p14:xfrm>
              <a:off x="5878041" y="2244883"/>
              <a:ext cx="360" cy="360"/>
            </p14:xfrm>
          </p:contentPart>
        </mc:Choice>
        <mc:Fallback xmlns="">
          <p:pic>
            <p:nvPicPr>
              <p:cNvPr id="4" name="Ink 3">
                <a:extLst>
                  <a:ext uri="{FF2B5EF4-FFF2-40B4-BE49-F238E27FC236}">
                    <a16:creationId xmlns:a16="http://schemas.microsoft.com/office/drawing/2014/main" id="{93F7F815-26F4-D1B8-6879-25D173606D84}"/>
                  </a:ext>
                </a:extLst>
              </p:cNvPr>
              <p:cNvPicPr/>
              <p:nvPr/>
            </p:nvPicPr>
            <p:blipFill>
              <a:blip r:embed="rId4"/>
              <a:stretch>
                <a:fillRect/>
              </a:stretch>
            </p:blipFill>
            <p:spPr>
              <a:xfrm>
                <a:off x="5869401" y="223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C8A65C-07B4-DD26-18DD-D91696775D99}"/>
                  </a:ext>
                </a:extLst>
              </p14:cNvPr>
              <p14:cNvContentPartPr/>
              <p14:nvPr/>
            </p14:nvContentPartPr>
            <p14:xfrm>
              <a:off x="5837001" y="2318323"/>
              <a:ext cx="360" cy="360"/>
            </p14:xfrm>
          </p:contentPart>
        </mc:Choice>
        <mc:Fallback xmlns="">
          <p:pic>
            <p:nvPicPr>
              <p:cNvPr id="5" name="Ink 4">
                <a:extLst>
                  <a:ext uri="{FF2B5EF4-FFF2-40B4-BE49-F238E27FC236}">
                    <a16:creationId xmlns:a16="http://schemas.microsoft.com/office/drawing/2014/main" id="{BFC8A65C-07B4-DD26-18DD-D91696775D99}"/>
                  </a:ext>
                </a:extLst>
              </p:cNvPr>
              <p:cNvPicPr/>
              <p:nvPr/>
            </p:nvPicPr>
            <p:blipFill>
              <a:blip r:embed="rId4"/>
              <a:stretch>
                <a:fillRect/>
              </a:stretch>
            </p:blipFill>
            <p:spPr>
              <a:xfrm>
                <a:off x="5828361" y="230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272791-636C-D514-AFFE-73FF057A1BE9}"/>
                  </a:ext>
                </a:extLst>
              </p14:cNvPr>
              <p14:cNvContentPartPr/>
              <p14:nvPr/>
            </p14:nvContentPartPr>
            <p14:xfrm>
              <a:off x="5755641" y="2359363"/>
              <a:ext cx="360" cy="360"/>
            </p14:xfrm>
          </p:contentPart>
        </mc:Choice>
        <mc:Fallback xmlns="">
          <p:pic>
            <p:nvPicPr>
              <p:cNvPr id="6" name="Ink 5">
                <a:extLst>
                  <a:ext uri="{FF2B5EF4-FFF2-40B4-BE49-F238E27FC236}">
                    <a16:creationId xmlns:a16="http://schemas.microsoft.com/office/drawing/2014/main" id="{8E272791-636C-D514-AFFE-73FF057A1BE9}"/>
                  </a:ext>
                </a:extLst>
              </p:cNvPr>
              <p:cNvPicPr/>
              <p:nvPr/>
            </p:nvPicPr>
            <p:blipFill>
              <a:blip r:embed="rId4"/>
              <a:stretch>
                <a:fillRect/>
              </a:stretch>
            </p:blipFill>
            <p:spPr>
              <a:xfrm>
                <a:off x="5746641" y="2350363"/>
                <a:ext cx="18000" cy="18000"/>
              </a:xfrm>
              <a:prstGeom prst="rect">
                <a:avLst/>
              </a:prstGeom>
            </p:spPr>
          </p:pic>
        </mc:Fallback>
      </mc:AlternateContent>
      <p:sp>
        <p:nvSpPr>
          <p:cNvPr id="7" name="TextBox 6">
            <a:extLst>
              <a:ext uri="{FF2B5EF4-FFF2-40B4-BE49-F238E27FC236}">
                <a16:creationId xmlns:a16="http://schemas.microsoft.com/office/drawing/2014/main" id="{0FF86BF0-1816-455C-A91D-7F7027C17446}"/>
              </a:ext>
            </a:extLst>
          </p:cNvPr>
          <p:cNvSpPr txBox="1"/>
          <p:nvPr/>
        </p:nvSpPr>
        <p:spPr>
          <a:xfrm>
            <a:off x="604156" y="1047501"/>
            <a:ext cx="7281042" cy="1295868"/>
          </a:xfrm>
          <a:prstGeom prst="rect">
            <a:avLst/>
          </a:prstGeom>
          <a:noFill/>
        </p:spPr>
        <p:txBody>
          <a:bodyPr wrap="square">
            <a:spAutoFit/>
          </a:bodyPr>
          <a:lstStyle/>
          <a:p>
            <a:pPr algn="l">
              <a:lnSpc>
                <a:spcPct val="150000"/>
              </a:lnSpc>
            </a:pPr>
            <a:r>
              <a:rPr lang="en-US" dirty="0">
                <a:latin typeface="Calibri" panose="020F0502020204030204" pitchFamily="34" charset="0"/>
                <a:cs typeface="Times New Roman" panose="02020603050405020304" pitchFamily="18" charset="0"/>
              </a:rPr>
              <a:t>In order to publish your site, Github pages will look for an</a:t>
            </a:r>
            <a:r>
              <a:rPr lang="en-US" b="1" dirty="0">
                <a:latin typeface="Calibri" panose="020F0502020204030204" pitchFamily="34" charset="0"/>
                <a:cs typeface="Times New Roman" panose="02020603050405020304" pitchFamily="18" charset="0"/>
              </a:rPr>
              <a:t> index.html </a:t>
            </a:r>
            <a:r>
              <a:rPr lang="en-US" dirty="0">
                <a:latin typeface="Calibri" panose="020F0502020204030204" pitchFamily="34" charset="0"/>
                <a:cs typeface="Times New Roman" panose="02020603050405020304" pitchFamily="18" charset="0"/>
              </a:rPr>
              <a:t>file as an entry file for your site. </a:t>
            </a:r>
            <a:endParaRPr lang="en-CA"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CA" b="0" i="0" dirty="0">
              <a:effectLst/>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9D993B8-3B87-770A-C7E0-30108A6AE009}"/>
              </a:ext>
            </a:extLst>
          </p:cNvPr>
          <p:cNvSpPr txBox="1"/>
          <p:nvPr/>
        </p:nvSpPr>
        <p:spPr>
          <a:xfrm>
            <a:off x="751114" y="4853871"/>
            <a:ext cx="5886450" cy="923330"/>
          </a:xfrm>
          <a:prstGeom prst="rect">
            <a:avLst/>
          </a:prstGeom>
          <a:noFill/>
        </p:spPr>
        <p:txBody>
          <a:bodyPr wrap="square">
            <a:spAutoFit/>
          </a:bodyPr>
          <a:lstStyle/>
          <a:p>
            <a:r>
              <a:rPr lang="en-CA" b="0" i="0" dirty="0">
                <a:effectLst/>
                <a:latin typeface="-apple-system"/>
              </a:rPr>
              <a:t>*** Note: GitHub Pages sites are publicly available even if the repository for the site is private. </a:t>
            </a:r>
            <a:r>
              <a:rPr lang="en-CA" dirty="0">
                <a:latin typeface="-apple-system"/>
              </a:rPr>
              <a:t>R</a:t>
            </a:r>
            <a:r>
              <a:rPr lang="en-CA" b="0" i="0" dirty="0">
                <a:effectLst/>
                <a:latin typeface="-apple-system"/>
              </a:rPr>
              <a:t>emove any sensitive data before publishing. </a:t>
            </a:r>
            <a:endParaRPr lang="en-US" dirty="0"/>
          </a:p>
        </p:txBody>
      </p:sp>
      <p:pic>
        <p:nvPicPr>
          <p:cNvPr id="12" name="Picture 11">
            <a:extLst>
              <a:ext uri="{FF2B5EF4-FFF2-40B4-BE49-F238E27FC236}">
                <a16:creationId xmlns:a16="http://schemas.microsoft.com/office/drawing/2014/main" id="{C9E68007-2E7C-182F-0BD3-BB61F1EF0186}"/>
              </a:ext>
            </a:extLst>
          </p:cNvPr>
          <p:cNvPicPr>
            <a:picLocks noChangeAspect="1"/>
          </p:cNvPicPr>
          <p:nvPr/>
        </p:nvPicPr>
        <p:blipFill>
          <a:blip r:embed="rId7"/>
          <a:stretch>
            <a:fillRect/>
          </a:stretch>
        </p:blipFill>
        <p:spPr>
          <a:xfrm>
            <a:off x="751114" y="2244883"/>
            <a:ext cx="1629002" cy="1924319"/>
          </a:xfrm>
          <a:prstGeom prst="rect">
            <a:avLst/>
          </a:prstGeom>
        </p:spPr>
      </p:pic>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93D9D7E-5E65-D690-3780-8B69BBD99E79}"/>
                  </a:ext>
                </a:extLst>
              </p14:cNvPr>
              <p14:cNvContentPartPr/>
              <p14:nvPr/>
            </p14:nvContentPartPr>
            <p14:xfrm>
              <a:off x="848121" y="3631603"/>
              <a:ext cx="991080" cy="280440"/>
            </p14:xfrm>
          </p:contentPart>
        </mc:Choice>
        <mc:Fallback xmlns="">
          <p:pic>
            <p:nvPicPr>
              <p:cNvPr id="13" name="Ink 12">
                <a:extLst>
                  <a:ext uri="{FF2B5EF4-FFF2-40B4-BE49-F238E27FC236}">
                    <a16:creationId xmlns:a16="http://schemas.microsoft.com/office/drawing/2014/main" id="{C93D9D7E-5E65-D690-3780-8B69BBD99E79}"/>
                  </a:ext>
                </a:extLst>
              </p:cNvPr>
              <p:cNvPicPr/>
              <p:nvPr/>
            </p:nvPicPr>
            <p:blipFill>
              <a:blip r:embed="rId9"/>
              <a:stretch>
                <a:fillRect/>
              </a:stretch>
            </p:blipFill>
            <p:spPr>
              <a:xfrm>
                <a:off x="839481" y="3622963"/>
                <a:ext cx="1008720" cy="298080"/>
              </a:xfrm>
              <a:prstGeom prst="rect">
                <a:avLst/>
              </a:prstGeom>
            </p:spPr>
          </p:pic>
        </mc:Fallback>
      </mc:AlternateContent>
    </p:spTree>
    <p:extLst>
      <p:ext uri="{BB962C8B-B14F-4D97-AF65-F5344CB8AC3E}">
        <p14:creationId xmlns:p14="http://schemas.microsoft.com/office/powerpoint/2010/main" val="274286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271" y="230128"/>
            <a:ext cx="8623267" cy="1231106"/>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Uploading folder to repository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3F7F815-26F4-D1B8-6879-25D173606D84}"/>
                  </a:ext>
                </a:extLst>
              </p14:cNvPr>
              <p14:cNvContentPartPr/>
              <p14:nvPr/>
            </p14:nvContentPartPr>
            <p14:xfrm>
              <a:off x="5878041" y="2244883"/>
              <a:ext cx="360" cy="360"/>
            </p14:xfrm>
          </p:contentPart>
        </mc:Choice>
        <mc:Fallback xmlns="">
          <p:pic>
            <p:nvPicPr>
              <p:cNvPr id="4" name="Ink 3">
                <a:extLst>
                  <a:ext uri="{FF2B5EF4-FFF2-40B4-BE49-F238E27FC236}">
                    <a16:creationId xmlns:a16="http://schemas.microsoft.com/office/drawing/2014/main" id="{93F7F815-26F4-D1B8-6879-25D173606D84}"/>
                  </a:ext>
                </a:extLst>
              </p:cNvPr>
              <p:cNvPicPr/>
              <p:nvPr/>
            </p:nvPicPr>
            <p:blipFill>
              <a:blip r:embed="rId4"/>
              <a:stretch>
                <a:fillRect/>
              </a:stretch>
            </p:blipFill>
            <p:spPr>
              <a:xfrm>
                <a:off x="5869401" y="223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FC8A65C-07B4-DD26-18DD-D91696775D99}"/>
                  </a:ext>
                </a:extLst>
              </p14:cNvPr>
              <p14:cNvContentPartPr/>
              <p14:nvPr/>
            </p14:nvContentPartPr>
            <p14:xfrm>
              <a:off x="5837001" y="2318323"/>
              <a:ext cx="360" cy="360"/>
            </p14:xfrm>
          </p:contentPart>
        </mc:Choice>
        <mc:Fallback xmlns="">
          <p:pic>
            <p:nvPicPr>
              <p:cNvPr id="5" name="Ink 4">
                <a:extLst>
                  <a:ext uri="{FF2B5EF4-FFF2-40B4-BE49-F238E27FC236}">
                    <a16:creationId xmlns:a16="http://schemas.microsoft.com/office/drawing/2014/main" id="{BFC8A65C-07B4-DD26-18DD-D91696775D99}"/>
                  </a:ext>
                </a:extLst>
              </p:cNvPr>
              <p:cNvPicPr/>
              <p:nvPr/>
            </p:nvPicPr>
            <p:blipFill>
              <a:blip r:embed="rId4"/>
              <a:stretch>
                <a:fillRect/>
              </a:stretch>
            </p:blipFill>
            <p:spPr>
              <a:xfrm>
                <a:off x="5828361" y="230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272791-636C-D514-AFFE-73FF057A1BE9}"/>
                  </a:ext>
                </a:extLst>
              </p14:cNvPr>
              <p14:cNvContentPartPr/>
              <p14:nvPr/>
            </p14:nvContentPartPr>
            <p14:xfrm>
              <a:off x="5755641" y="2359363"/>
              <a:ext cx="360" cy="360"/>
            </p14:xfrm>
          </p:contentPart>
        </mc:Choice>
        <mc:Fallback xmlns="">
          <p:pic>
            <p:nvPicPr>
              <p:cNvPr id="6" name="Ink 5">
                <a:extLst>
                  <a:ext uri="{FF2B5EF4-FFF2-40B4-BE49-F238E27FC236}">
                    <a16:creationId xmlns:a16="http://schemas.microsoft.com/office/drawing/2014/main" id="{8E272791-636C-D514-AFFE-73FF057A1BE9}"/>
                  </a:ext>
                </a:extLst>
              </p:cNvPr>
              <p:cNvPicPr/>
              <p:nvPr/>
            </p:nvPicPr>
            <p:blipFill>
              <a:blip r:embed="rId4"/>
              <a:stretch>
                <a:fillRect/>
              </a:stretch>
            </p:blipFill>
            <p:spPr>
              <a:xfrm>
                <a:off x="5746641" y="2350363"/>
                <a:ext cx="18000" cy="18000"/>
              </a:xfrm>
              <a:prstGeom prst="rect">
                <a:avLst/>
              </a:prstGeom>
            </p:spPr>
          </p:pic>
        </mc:Fallback>
      </mc:AlternateContent>
      <p:sp>
        <p:nvSpPr>
          <p:cNvPr id="7" name="TextBox 6">
            <a:extLst>
              <a:ext uri="{FF2B5EF4-FFF2-40B4-BE49-F238E27FC236}">
                <a16:creationId xmlns:a16="http://schemas.microsoft.com/office/drawing/2014/main" id="{0FF86BF0-1816-455C-A91D-7F7027C17446}"/>
              </a:ext>
            </a:extLst>
          </p:cNvPr>
          <p:cNvSpPr txBox="1"/>
          <p:nvPr/>
        </p:nvSpPr>
        <p:spPr>
          <a:xfrm>
            <a:off x="604156" y="1047501"/>
            <a:ext cx="7281042" cy="880369"/>
          </a:xfrm>
          <a:prstGeom prst="rect">
            <a:avLst/>
          </a:prstGeom>
          <a:noFill/>
        </p:spPr>
        <p:txBody>
          <a:bodyPr wrap="square">
            <a:spAutoFit/>
          </a:bodyPr>
          <a:lstStyle/>
          <a:p>
            <a:pPr algn="l">
              <a:lnSpc>
                <a:spcPct val="150000"/>
              </a:lnSpc>
            </a:pPr>
            <a:endParaRPr lang="en-CA"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CA" b="0" i="0" dirty="0">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59CF86D-F470-CCB0-6D53-BC076753599E}"/>
              </a:ext>
            </a:extLst>
          </p:cNvPr>
          <p:cNvPicPr>
            <a:picLocks noChangeAspect="1"/>
          </p:cNvPicPr>
          <p:nvPr/>
        </p:nvPicPr>
        <p:blipFill>
          <a:blip r:embed="rId7"/>
          <a:stretch>
            <a:fillRect/>
          </a:stretch>
        </p:blipFill>
        <p:spPr>
          <a:xfrm>
            <a:off x="5756001" y="1047500"/>
            <a:ext cx="3181722" cy="3039681"/>
          </a:xfrm>
          <a:prstGeom prst="rect">
            <a:avLst/>
          </a:prstGeom>
        </p:spPr>
      </p:pic>
      <p:sp>
        <p:nvSpPr>
          <p:cNvPr id="10" name="TextBox 9">
            <a:extLst>
              <a:ext uri="{FF2B5EF4-FFF2-40B4-BE49-F238E27FC236}">
                <a16:creationId xmlns:a16="http://schemas.microsoft.com/office/drawing/2014/main" id="{E269BB98-EF94-F12C-5D4C-27375070D5C0}"/>
              </a:ext>
            </a:extLst>
          </p:cNvPr>
          <p:cNvSpPr txBox="1"/>
          <p:nvPr/>
        </p:nvSpPr>
        <p:spPr>
          <a:xfrm>
            <a:off x="228599" y="1565842"/>
            <a:ext cx="5233308" cy="880369"/>
          </a:xfrm>
          <a:prstGeom prst="rect">
            <a:avLst/>
          </a:prstGeom>
          <a:noFill/>
        </p:spPr>
        <p:txBody>
          <a:bodyPr wrap="square">
            <a:spAutoFit/>
          </a:bodyPr>
          <a:lstStyle/>
          <a:p>
            <a:pPr>
              <a:lnSpc>
                <a:spcPct val="150000"/>
              </a:lnSpc>
            </a:pPr>
            <a:r>
              <a:rPr lang="en-CA" b="0" i="0" dirty="0">
                <a:effectLst/>
                <a:latin typeface="Calibri" panose="020F0502020204030204" pitchFamily="34" charset="0"/>
                <a:cs typeface="Calibri" panose="020F0502020204030204" pitchFamily="34" charset="0"/>
              </a:rPr>
              <a:t>1. Open VS code</a:t>
            </a:r>
            <a:r>
              <a:rPr lang="en-CA" dirty="0">
                <a:latin typeface="Calibri" panose="020F0502020204030204" pitchFamily="34" charset="0"/>
                <a:cs typeface="Calibri" panose="020F0502020204030204" pitchFamily="34" charset="0"/>
              </a:rPr>
              <a:t>. </a:t>
            </a:r>
            <a:r>
              <a:rPr lang="en-CA" b="0" i="0" dirty="0">
                <a:effectLst/>
                <a:latin typeface="Calibri" panose="020F0502020204030204" pitchFamily="34" charset="0"/>
                <a:cs typeface="Calibri" panose="020F0502020204030204" pitchFamily="34" charset="0"/>
              </a:rPr>
              <a:t>Go to the top navigation and click on “Terminal” &gt; New Terminal </a:t>
            </a:r>
          </a:p>
        </p:txBody>
      </p:sp>
      <p:sp>
        <p:nvSpPr>
          <p:cNvPr id="18" name="TextBox 17">
            <a:extLst>
              <a:ext uri="{FF2B5EF4-FFF2-40B4-BE49-F238E27FC236}">
                <a16:creationId xmlns:a16="http://schemas.microsoft.com/office/drawing/2014/main" id="{592B5C9E-F863-C1A2-291B-1FCB63FAFD13}"/>
              </a:ext>
            </a:extLst>
          </p:cNvPr>
          <p:cNvSpPr txBox="1"/>
          <p:nvPr/>
        </p:nvSpPr>
        <p:spPr>
          <a:xfrm>
            <a:off x="308462" y="4431860"/>
            <a:ext cx="6704659" cy="1295868"/>
          </a:xfrm>
          <a:prstGeom prst="rect">
            <a:avLst/>
          </a:prstGeom>
          <a:noFill/>
        </p:spPr>
        <p:txBody>
          <a:bodyPr wrap="square">
            <a:spAutoFit/>
          </a:bodyPr>
          <a:lstStyle/>
          <a:p>
            <a:pPr marL="342900" indent="-342900">
              <a:lnSpc>
                <a:spcPct val="150000"/>
              </a:lnSpc>
              <a:buAutoNum type="arabicPeriod" startAt="2"/>
            </a:pPr>
            <a:r>
              <a:rPr lang="en-CA" dirty="0">
                <a:latin typeface="Calibri" panose="020F0502020204030204" pitchFamily="34" charset="0"/>
                <a:cs typeface="Calibri" panose="020F0502020204030204" pitchFamily="34" charset="0"/>
              </a:rPr>
              <a:t>In your terminal, Initialize your repo. This means you are setting up your local repo to transport your folders and files to </a:t>
            </a:r>
            <a:r>
              <a:rPr lang="en-CA" dirty="0" err="1">
                <a:latin typeface="Calibri" panose="020F0502020204030204" pitchFamily="34" charset="0"/>
                <a:cs typeface="Calibri" panose="020F0502020204030204" pitchFamily="34" charset="0"/>
              </a:rPr>
              <a:t>Github</a:t>
            </a:r>
            <a:endParaRPr lang="en-CA" b="0" i="0" dirty="0">
              <a:effectLst/>
              <a:latin typeface="Calibri" panose="020F0502020204030204" pitchFamily="34" charset="0"/>
              <a:cs typeface="Calibri" panose="020F0502020204030204" pitchFamily="34" charset="0"/>
            </a:endParaRPr>
          </a:p>
          <a:p>
            <a:pPr lvl="2">
              <a:lnSpc>
                <a:spcPct val="150000"/>
              </a:lnSpc>
            </a:pPr>
            <a:r>
              <a:rPr lang="en-CA" dirty="0">
                <a:latin typeface="Calibri" panose="020F0502020204030204" pitchFamily="34" charset="0"/>
                <a:cs typeface="Calibri" panose="020F0502020204030204" pitchFamily="34" charset="0"/>
              </a:rPr>
              <a:t>Git </a:t>
            </a:r>
            <a:r>
              <a:rPr lang="en-CA" dirty="0" err="1">
                <a:latin typeface="Calibri" panose="020F0502020204030204" pitchFamily="34" charset="0"/>
                <a:cs typeface="Calibri" panose="020F0502020204030204" pitchFamily="34" charset="0"/>
              </a:rPr>
              <a:t>init</a:t>
            </a:r>
            <a:endParaRPr lang="en-CA"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777581C-07B5-F534-DB9A-112726C9E849}"/>
              </a:ext>
            </a:extLst>
          </p:cNvPr>
          <p:cNvPicPr>
            <a:picLocks noChangeAspect="1"/>
          </p:cNvPicPr>
          <p:nvPr/>
        </p:nvPicPr>
        <p:blipFill>
          <a:blip r:embed="rId8"/>
          <a:stretch>
            <a:fillRect/>
          </a:stretch>
        </p:blipFill>
        <p:spPr>
          <a:xfrm>
            <a:off x="416130" y="2567341"/>
            <a:ext cx="5277587" cy="1600423"/>
          </a:xfrm>
          <a:prstGeom prst="rect">
            <a:avLst/>
          </a:prstGeom>
        </p:spPr>
      </p:pic>
      <p:pic>
        <p:nvPicPr>
          <p:cNvPr id="12" name="Picture 11">
            <a:extLst>
              <a:ext uri="{FF2B5EF4-FFF2-40B4-BE49-F238E27FC236}">
                <a16:creationId xmlns:a16="http://schemas.microsoft.com/office/drawing/2014/main" id="{074C8E13-2561-E1F8-16AA-82B686569FD9}"/>
              </a:ext>
            </a:extLst>
          </p:cNvPr>
          <p:cNvPicPr>
            <a:picLocks noChangeAspect="1"/>
          </p:cNvPicPr>
          <p:nvPr/>
        </p:nvPicPr>
        <p:blipFill>
          <a:blip r:embed="rId9"/>
          <a:stretch>
            <a:fillRect/>
          </a:stretch>
        </p:blipFill>
        <p:spPr>
          <a:xfrm>
            <a:off x="1102089" y="5877117"/>
            <a:ext cx="5677692" cy="390580"/>
          </a:xfrm>
          <a:prstGeom prst="rect">
            <a:avLst/>
          </a:prstGeom>
        </p:spPr>
      </p:pic>
    </p:spTree>
    <p:extLst>
      <p:ext uri="{BB962C8B-B14F-4D97-AF65-F5344CB8AC3E}">
        <p14:creationId xmlns:p14="http://schemas.microsoft.com/office/powerpoint/2010/main" val="55794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271" y="230128"/>
            <a:ext cx="8623267" cy="1231106"/>
          </a:xfrm>
          <a:prstGeom prst="rect">
            <a:avLst/>
          </a:prstGeom>
          <a:noFill/>
        </p:spPr>
        <p:txBody>
          <a:bodyPr wrap="square" lIns="0" tIns="0" rIns="0" bIns="0" rtlCol="0">
            <a:spAutoFit/>
          </a:bodyPr>
          <a:lstStyle/>
          <a:p>
            <a:r>
              <a:rPr lang="en-US" sz="4000" dirty="0">
                <a:solidFill>
                  <a:srgbClr val="008EC8"/>
                </a:solidFill>
                <a:latin typeface="Calibri" panose="020F0502020204030204" pitchFamily="34" charset="0"/>
                <a:cs typeface="Calibri" panose="020F0502020204030204" pitchFamily="34" charset="0"/>
              </a:rPr>
              <a:t>Github pages: Uploading folder to repository</a:t>
            </a:r>
          </a:p>
        </p:txBody>
      </p:sp>
      <p:sp>
        <p:nvSpPr>
          <p:cNvPr id="7" name="TextBox 6">
            <a:extLst>
              <a:ext uri="{FF2B5EF4-FFF2-40B4-BE49-F238E27FC236}">
                <a16:creationId xmlns:a16="http://schemas.microsoft.com/office/drawing/2014/main" id="{0FF86BF0-1816-455C-A91D-7F7027C17446}"/>
              </a:ext>
            </a:extLst>
          </p:cNvPr>
          <p:cNvSpPr txBox="1"/>
          <p:nvPr/>
        </p:nvSpPr>
        <p:spPr>
          <a:xfrm>
            <a:off x="604156" y="1047501"/>
            <a:ext cx="7281042" cy="880369"/>
          </a:xfrm>
          <a:prstGeom prst="rect">
            <a:avLst/>
          </a:prstGeom>
          <a:noFill/>
        </p:spPr>
        <p:txBody>
          <a:bodyPr wrap="square">
            <a:spAutoFit/>
          </a:bodyPr>
          <a:lstStyle/>
          <a:p>
            <a:pPr algn="l">
              <a:lnSpc>
                <a:spcPct val="150000"/>
              </a:lnSpc>
            </a:pPr>
            <a:endParaRPr lang="en-CA"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CA" b="0" i="0" dirty="0">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59CF86D-F470-CCB0-6D53-BC076753599E}"/>
              </a:ext>
            </a:extLst>
          </p:cNvPr>
          <p:cNvPicPr>
            <a:picLocks noChangeAspect="1"/>
          </p:cNvPicPr>
          <p:nvPr/>
        </p:nvPicPr>
        <p:blipFill>
          <a:blip r:embed="rId3"/>
          <a:stretch>
            <a:fillRect/>
          </a:stretch>
        </p:blipFill>
        <p:spPr>
          <a:xfrm>
            <a:off x="5975797" y="3831233"/>
            <a:ext cx="3168203" cy="3026767"/>
          </a:xfrm>
          <a:prstGeom prst="rect">
            <a:avLst/>
          </a:prstGeom>
        </p:spPr>
      </p:pic>
      <p:sp>
        <p:nvSpPr>
          <p:cNvPr id="10" name="TextBox 9">
            <a:extLst>
              <a:ext uri="{FF2B5EF4-FFF2-40B4-BE49-F238E27FC236}">
                <a16:creationId xmlns:a16="http://schemas.microsoft.com/office/drawing/2014/main" id="{E269BB98-EF94-F12C-5D4C-27375070D5C0}"/>
              </a:ext>
            </a:extLst>
          </p:cNvPr>
          <p:cNvSpPr txBox="1"/>
          <p:nvPr/>
        </p:nvSpPr>
        <p:spPr>
          <a:xfrm>
            <a:off x="121691" y="1614347"/>
            <a:ext cx="8210940" cy="2491451"/>
          </a:xfrm>
          <a:prstGeom prst="rect">
            <a:avLst/>
          </a:prstGeom>
          <a:noFill/>
        </p:spPr>
        <p:txBody>
          <a:bodyPr wrap="square">
            <a:spAutoFit/>
          </a:bodyPr>
          <a:lstStyle/>
          <a:p>
            <a:pPr>
              <a:lnSpc>
                <a:spcPct val="150000"/>
              </a:lnSpc>
            </a:pPr>
            <a:r>
              <a:rPr lang="en-CA" b="0" i="0" dirty="0">
                <a:effectLst/>
                <a:latin typeface="Calibri" panose="020F0502020204030204" pitchFamily="34" charset="0"/>
                <a:cs typeface="Calibri" panose="020F0502020204030204" pitchFamily="34" charset="0"/>
              </a:rPr>
              <a:t>3. </a:t>
            </a:r>
            <a:r>
              <a:rPr lang="en-CA" dirty="0">
                <a:latin typeface="Calibri" panose="020F0502020204030204" pitchFamily="34" charset="0"/>
                <a:cs typeface="Calibri" panose="020F0502020204030204" pitchFamily="34" charset="0"/>
              </a:rPr>
              <a:t>Get your folder and contents ready to transfer. Type the following</a:t>
            </a:r>
          </a:p>
          <a:p>
            <a:pPr>
              <a:lnSpc>
                <a:spcPct val="150000"/>
              </a:lnSpc>
            </a:pPr>
            <a:r>
              <a:rPr lang="en-CA" b="0" i="0" dirty="0">
                <a:effectLst/>
                <a:latin typeface="Calibri" panose="020F0502020204030204" pitchFamily="34" charset="0"/>
                <a:cs typeface="Calibri" panose="020F0502020204030204" pitchFamily="34" charset="0"/>
              </a:rPr>
              <a:t>	</a:t>
            </a:r>
            <a:r>
              <a:rPr lang="en-CA" sz="2000" b="0" i="0" dirty="0">
                <a:effectLst/>
                <a:latin typeface="Calibri" panose="020F0502020204030204" pitchFamily="34" charset="0"/>
                <a:cs typeface="Calibri" panose="020F0502020204030204" pitchFamily="34" charset="0"/>
              </a:rPr>
              <a:t>git add </a:t>
            </a:r>
            <a:r>
              <a:rPr lang="en-CA" sz="2800" b="0" i="0" dirty="0">
                <a:effectLst/>
                <a:latin typeface="Calibri" panose="020F0502020204030204" pitchFamily="34" charset="0"/>
                <a:cs typeface="Calibri" panose="020F0502020204030204" pitchFamily="34" charset="0"/>
              </a:rPr>
              <a:t>. </a:t>
            </a:r>
            <a:endParaRPr lang="en-CA" sz="2000" b="0" i="0" dirty="0">
              <a:effectLst/>
              <a:latin typeface="Calibri" panose="020F0502020204030204" pitchFamily="34" charset="0"/>
              <a:cs typeface="Calibri" panose="020F0502020204030204" pitchFamily="34" charset="0"/>
            </a:endParaRPr>
          </a:p>
          <a:p>
            <a:pPr>
              <a:lnSpc>
                <a:spcPct val="150000"/>
              </a:lnSpc>
            </a:pPr>
            <a:r>
              <a:rPr lang="en-CA" sz="2000" dirty="0">
                <a:latin typeface="Calibri" panose="020F0502020204030204" pitchFamily="34" charset="0"/>
                <a:cs typeface="Calibri" panose="020F0502020204030204" pitchFamily="34" charset="0"/>
              </a:rPr>
              <a:t>	git commit –m “your message”</a:t>
            </a:r>
          </a:p>
          <a:p>
            <a:pPr>
              <a:lnSpc>
                <a:spcPct val="150000"/>
              </a:lnSpc>
            </a:pPr>
            <a:r>
              <a:rPr lang="en-CA" sz="2000" b="0" i="0" dirty="0">
                <a:effectLst/>
                <a:latin typeface="Calibri" panose="020F0502020204030204" pitchFamily="34" charset="0"/>
                <a:cs typeface="Calibri" panose="020F0502020204030204" pitchFamily="34" charset="0"/>
              </a:rPr>
              <a:t>	</a:t>
            </a:r>
            <a:r>
              <a:rPr lang="en-CA" sz="2000" dirty="0">
                <a:latin typeface="Calibri" panose="020F0502020204030204" pitchFamily="34" charset="0"/>
                <a:cs typeface="Calibri" panose="020F0502020204030204" pitchFamily="34" charset="0"/>
              </a:rPr>
              <a:t>git remote add origin </a:t>
            </a:r>
            <a:r>
              <a:rPr lang="en-CA" sz="2000" dirty="0">
                <a:latin typeface="Calibri" panose="020F0502020204030204" pitchFamily="34" charset="0"/>
                <a:cs typeface="Calibri" panose="020F0502020204030204" pitchFamily="34" charset="0"/>
                <a:hlinkClick r:id="rId4"/>
              </a:rPr>
              <a:t>https://github.com/jemta/week3.github.io</a:t>
            </a:r>
            <a:endParaRPr lang="en-CA" sz="2000" dirty="0">
              <a:latin typeface="Calibri" panose="020F0502020204030204" pitchFamily="34" charset="0"/>
              <a:cs typeface="Calibri" panose="020F0502020204030204" pitchFamily="34" charset="0"/>
            </a:endParaRPr>
          </a:p>
          <a:p>
            <a:pPr>
              <a:lnSpc>
                <a:spcPct val="150000"/>
              </a:lnSpc>
            </a:pPr>
            <a:r>
              <a:rPr lang="en-CA" sz="2000" dirty="0">
                <a:latin typeface="Calibri" panose="020F0502020204030204" pitchFamily="34" charset="0"/>
                <a:cs typeface="Calibri" panose="020F0502020204030204" pitchFamily="34" charset="0"/>
              </a:rPr>
              <a:t>	git push --set-upstream origin main</a:t>
            </a:r>
            <a:endParaRPr lang="en-CA" sz="20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254599"/>
      </p:ext>
    </p:extLst>
  </p:cSld>
  <p:clrMapOvr>
    <a:masterClrMapping/>
  </p:clrMapOvr>
</p:sld>
</file>

<file path=ppt/theme/theme1.xml><?xml version="1.0" encoding="utf-8"?>
<a:theme xmlns:a="http://schemas.openxmlformats.org/drawingml/2006/main" name="Humber Conten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Humber Section Star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8249</TotalTime>
  <Words>1768</Words>
  <Application>Microsoft Macintosh PowerPoint</Application>
  <PresentationFormat>On-screen Show (4:3)</PresentationFormat>
  <Paragraphs>241</Paragraphs>
  <Slides>31</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-apple-system</vt:lpstr>
      <vt:lpstr>Arial</vt:lpstr>
      <vt:lpstr>Calibri</vt:lpstr>
      <vt:lpstr>ITC Franklin Gothic Std Bk Cd</vt:lpstr>
      <vt:lpstr>ITC Franklin Gothic Std MedCd</vt:lpstr>
      <vt:lpstr>Mukta Vaani</vt:lpstr>
      <vt:lpstr>ProximaNova</vt:lpstr>
      <vt:lpstr>Humber Content Slide</vt:lpstr>
      <vt:lpstr>Humber Section Start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SOS Incorporated</dc:creator>
  <cp:lastModifiedBy>Bernie Monette</cp:lastModifiedBy>
  <cp:revision>97</cp:revision>
  <dcterms:created xsi:type="dcterms:W3CDTF">2013-11-05T15:35:21Z</dcterms:created>
  <dcterms:modified xsi:type="dcterms:W3CDTF">2023-02-06T14:56:35Z</dcterms:modified>
</cp:coreProperties>
</file>