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</p:embeddedFont>
    <p:embeddedFont>
      <p:font typeface="Raleway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2C72CB-F068-4C9D-8CE5-7684663E7B15}">
  <a:tblStyle styleId="{402C72CB-F068-4C9D-8CE5-7684663E7B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895497-A46D-4CBF-B9D3-F0E7D086BB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88" autoAdjust="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8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3.fntdata" /><Relationship Id="rId42" Type="http://schemas.openxmlformats.org/officeDocument/2006/relationships/font" Target="fonts/font11.fntdata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2.fntdata" /><Relationship Id="rId38" Type="http://schemas.openxmlformats.org/officeDocument/2006/relationships/font" Target="fonts/font7.fntdata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1.fntdata" /><Relationship Id="rId37" Type="http://schemas.openxmlformats.org/officeDocument/2006/relationships/font" Target="fonts/font6.fntdata" /><Relationship Id="rId40" Type="http://schemas.openxmlformats.org/officeDocument/2006/relationships/font" Target="fonts/font9.fntdata" /><Relationship Id="rId45" Type="http://schemas.openxmlformats.org/officeDocument/2006/relationships/font" Target="fonts/font14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5.fntdata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4" Type="http://schemas.openxmlformats.org/officeDocument/2006/relationships/font" Target="fonts/font1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4.fntdata" /><Relationship Id="rId43" Type="http://schemas.openxmlformats.org/officeDocument/2006/relationships/font" Target="fonts/font12.fntdata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233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76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99340154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99340154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4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658b3f3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658b3f3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8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9340154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9340154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13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658b3f3e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658b3f3e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03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9340154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99340154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67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99340154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99340154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500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9ddb416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9ddb416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484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ddb416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ddb416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013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aa5948d6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aa5948d6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736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aa5948d6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aa5948d6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2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b2a7ea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b2a7ea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327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aa5948d6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aa5948d6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84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658b3f3e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658b3f3e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834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658b3f3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658b3f3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368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658b3f3e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658b3f3e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63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658b3f3e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658b3f3e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05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aa5948d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aa5948d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67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aa5948d6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aa5948d6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79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658b3f3e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658b3f3e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60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aa5948d6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aa5948d6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603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58b3f3e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58b3f3e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4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9ddb416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9ddb416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33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ddb416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9ddb416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12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9340154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9340154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028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9340154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99340154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43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ddb4160f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ddb4160f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7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9340154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9340154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34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ddb4160f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ddb4160f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70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5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7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1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BBG Uygulama-1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(111110001)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(?)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(1101110010)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(?)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(465)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(?)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(111110001)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lang="tr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761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162" name="Google Shape;162;p23"/>
          <p:cNvSpPr txBox="1"/>
          <p:nvPr/>
        </p:nvSpPr>
        <p:spPr>
          <a:xfrm>
            <a:off x="5714300" y="2064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(465)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tr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100110101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1600950" y="24385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001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998100" y="24385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04500" y="24385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80675" y="27745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112525" y="27922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709125" y="27745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046400" y="2078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(1101110010)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lang="tr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372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3952800" y="24722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0010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299400" y="245462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0111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2897675" y="24750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091650" y="27063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493300" y="27063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970375" y="26877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540000" y="24909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6050500" y="24767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6680850" y="247052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388775" y="26783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5972950" y="26776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6658150" y="26473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(A1DB)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(?)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(443)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(?)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(BCD)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(?)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(A1DB)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lang="tr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1010000111011011</a:t>
            </a: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194" name="Google Shape;194;p25"/>
          <p:cNvSpPr txBox="1"/>
          <p:nvPr/>
        </p:nvSpPr>
        <p:spPr>
          <a:xfrm>
            <a:off x="7105525" y="20744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(BCD)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lang="tr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5715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30000" y="23898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820150" y="23774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422750" y="23774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2086650" y="23960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6700" y="265842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57850" y="26557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0001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262400" y="26504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879375" y="26504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107350" y="20788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(443)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lang="tr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123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983475" y="23960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4	   4	     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884975" y="265842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100        100      011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4045500" y="31396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170975" y="2993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tr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100100011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3820400" y="34249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0001      0010       0011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3980100" y="37539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1                2                3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818575" y="2658413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1011   1100   1101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915900" y="2993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tr">
                <a:latin typeface="Lato"/>
                <a:ea typeface="Lato"/>
                <a:cs typeface="Lato"/>
                <a:sym typeface="Lato"/>
              </a:rPr>
              <a:t>101111001101</a:t>
            </a:r>
            <a:r>
              <a:rPr lang="tr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tr" sz="1600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6970925" y="23898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B	C	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818575" y="34249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101    111    001    101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970925" y="372112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5         7          1          5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1'e Tümleyen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432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1’e tümleme, bit dizisi içerisindeki 1’lerin 0,  0’ların 1 yapılmasıyla elde edilir.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N bit sayısı olmak üzere, 			Değer aralığı:  </a:t>
            </a:r>
            <a:r>
              <a:rPr lang="tr" b="1"/>
              <a:t>-(2</a:t>
            </a:r>
            <a:r>
              <a:rPr lang="tr" b="1" baseline="30000"/>
              <a:t>(N-1)</a:t>
            </a:r>
            <a:r>
              <a:rPr lang="tr" b="1"/>
              <a:t>-1) … (2</a:t>
            </a:r>
            <a:r>
              <a:rPr lang="tr" b="1" baseline="30000"/>
              <a:t>(N-1)</a:t>
            </a:r>
            <a:r>
              <a:rPr lang="tr" b="1"/>
              <a:t>-1)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225" y="2078875"/>
            <a:ext cx="4255925" cy="11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400" y="3124600"/>
            <a:ext cx="4133925" cy="1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2'ye Tümleyen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75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2’ye tümleme, bit dizisi içerisindeki 1’lerin 0,  0’ların 1 yapılması ve sonrasında sayıya 1 eklenmesiyle olur.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tr"/>
              <a:t>N bit sayısı olmak üzere,			Değer aralığı:  </a:t>
            </a:r>
            <a:r>
              <a:rPr lang="tr" b="1"/>
              <a:t>-(2</a:t>
            </a:r>
            <a:r>
              <a:rPr lang="tr" b="1" baseline="30000"/>
              <a:t>(N-1)</a:t>
            </a:r>
            <a:r>
              <a:rPr lang="tr" b="1"/>
              <a:t>) … (2</a:t>
            </a:r>
            <a:r>
              <a:rPr lang="tr" b="1" baseline="30000"/>
              <a:t>(N-1)</a:t>
            </a:r>
            <a:r>
              <a:rPr lang="tr" b="1"/>
              <a:t>-1)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175" y="2078875"/>
            <a:ext cx="3929975" cy="12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622" y="3182500"/>
            <a:ext cx="1917068" cy="11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2’ye tümleyen örnekler</a:t>
            </a:r>
            <a:endParaRPr/>
          </a:p>
        </p:txBody>
      </p:sp>
      <p:graphicFrame>
        <p:nvGraphicFramePr>
          <p:cNvPr id="236" name="Google Shape;236;p28"/>
          <p:cNvGraphicFramePr/>
          <p:nvPr/>
        </p:nvGraphicFramePr>
        <p:xfrm>
          <a:off x="35625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{9D895497-A46D-4CBF-B9D3-F0E7D086BB91}</a:tableStyleId>
              </a:tblPr>
              <a:tblGrid>
                <a:gridCol w="13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Decimal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(-128,127)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Binary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2's complement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1000 0100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0111 1100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1111 0110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0000 1010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0001 0011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1110 1101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0110 0010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1001 1110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1111 1111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0000 0001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0000 0001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1111 1111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7" name="Google Shape;237;p28"/>
          <p:cNvGraphicFramePr/>
          <p:nvPr/>
        </p:nvGraphicFramePr>
        <p:xfrm>
          <a:off x="49242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{9D895497-A46D-4CBF-B9D3-F0E7D086BB91}</a:tableStyleId>
              </a:tblPr>
              <a:tblGrid>
                <a:gridCol w="12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Decimal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(-128,127)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Binary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2's complement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2’ye tümleyen örnekler</a:t>
            </a:r>
            <a:endParaRPr/>
          </a:p>
        </p:txBody>
      </p:sp>
      <p:graphicFrame>
        <p:nvGraphicFramePr>
          <p:cNvPr id="243" name="Google Shape;243;p29"/>
          <p:cNvGraphicFramePr/>
          <p:nvPr/>
        </p:nvGraphicFramePr>
        <p:xfrm>
          <a:off x="356250" y="1853850"/>
          <a:ext cx="4030475" cy="3142685"/>
        </p:xfrm>
        <a:graphic>
          <a:graphicData uri="http://schemas.openxmlformats.org/drawingml/2006/table">
            <a:tbl>
              <a:tblPr>
                <a:noFill/>
                <a:tableStyleId>{9D895497-A46D-4CBF-B9D3-F0E7D086BB91}</a:tableStyleId>
              </a:tblPr>
              <a:tblGrid>
                <a:gridCol w="13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Decimal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(-128,127)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Binary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2's complement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-124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1000 0100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0111 1100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1111 0110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0000 1010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0001 0011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1110 1101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0110 0010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1001 1110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1111 1111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0000 0001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0000 0001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1111 1111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4" name="Google Shape;244;p29"/>
          <p:cNvGraphicFramePr/>
          <p:nvPr/>
        </p:nvGraphicFramePr>
        <p:xfrm>
          <a:off x="4924200" y="1853850"/>
          <a:ext cx="3531850" cy="3142700"/>
        </p:xfrm>
        <a:graphic>
          <a:graphicData uri="http://schemas.openxmlformats.org/drawingml/2006/table">
            <a:tbl>
              <a:tblPr>
                <a:noFill/>
                <a:tableStyleId>{9D895497-A46D-4CBF-B9D3-F0E7D086BB91}</a:tableStyleId>
              </a:tblPr>
              <a:tblGrid>
                <a:gridCol w="12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Decimal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(-128,127)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Binary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2's complement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0000 1101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1111 0011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0011 0000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1101 0000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32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0010 0000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1110 0000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-32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1110 0000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0010 0000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0011 1111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0011 1111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0011 1100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1100 0100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Excess notation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tr"/>
              <a:t>Bir sayıyı Excess-16 formatında ifade edebilmek için kaç bit gereklidir?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tr"/>
              <a:t>29/8 sayısını binary 8-bit floating point olarak yazınız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Excess notation</a:t>
            </a:r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tr"/>
              <a:t>Bir sayıyı Excess-16 formatında ifade edebilmek için kaç bit gereklidir?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	16 = 2</a:t>
            </a:r>
            <a:r>
              <a:rPr lang="tr" baseline="30000"/>
              <a:t>4</a:t>
            </a:r>
            <a:r>
              <a:rPr lang="tr"/>
              <a:t> = 2</a:t>
            </a:r>
            <a:r>
              <a:rPr lang="tr" baseline="30000"/>
              <a:t>N-1</a:t>
            </a:r>
            <a:r>
              <a:rPr lang="tr"/>
              <a:t> =&gt; N = 5 bits</a:t>
            </a:r>
            <a:endParaRPr baseline="-250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tr"/>
              <a:t>29/8 sayısını binary 8-bit floating point olarak yazınız.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tr"/>
              <a:t>Sayı pozitif olduğu için işaret biti 0 olmalıdır.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tr"/>
              <a:t>29/8 = 3 + 5/8 = 011.101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tr"/>
              <a:t>0.11101 * 2</a:t>
            </a:r>
            <a:r>
              <a:rPr lang="tr" baseline="30000"/>
              <a:t>2</a:t>
            </a:r>
            <a:endParaRPr baseline="300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tr"/>
              <a:t>2 = 110 (Excess-4)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tr"/>
              <a:t> 0 110 1110  </a:t>
            </a:r>
            <a:r>
              <a:rPr lang="tr">
                <a:solidFill>
                  <a:schemeClr val="accent3"/>
                </a:solidFill>
              </a:rPr>
              <a:t>=?</a:t>
            </a:r>
            <a:r>
              <a:rPr lang="tr"/>
              <a:t>  3 + 5/8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Bazı terimler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 bit,</a:t>
            </a:r>
            <a:r>
              <a:rPr lang="tr">
                <a:solidFill>
                  <a:schemeClr val="accent3"/>
                </a:solidFill>
              </a:rPr>
              <a:t>      1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4 bits = 1 nibble,  </a:t>
            </a:r>
            <a:r>
              <a:rPr lang="tr">
                <a:solidFill>
                  <a:schemeClr val="accent3"/>
                </a:solidFill>
              </a:rPr>
              <a:t>0111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8 bits = 1 byte, </a:t>
            </a:r>
            <a:r>
              <a:rPr lang="tr">
                <a:solidFill>
                  <a:schemeClr val="accent3"/>
                </a:solidFill>
              </a:rPr>
              <a:t>0001 0111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16 bits = 2 byte = 1 word,  </a:t>
            </a:r>
            <a:r>
              <a:rPr lang="tr">
                <a:solidFill>
                  <a:schemeClr val="accent3"/>
                </a:solidFill>
              </a:rPr>
              <a:t>0001 0111 0001 0111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32 bits = 4 byte = 2 word = 1 double word, </a:t>
            </a:r>
            <a:r>
              <a:rPr lang="tr">
                <a:solidFill>
                  <a:schemeClr val="accent3"/>
                </a:solidFill>
              </a:rPr>
              <a:t>0001 0111 0001 0111 0001 0111 0001 0111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25" y="2112525"/>
            <a:ext cx="272773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Truncation Error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100" y="2046050"/>
            <a:ext cx="4403725" cy="7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1681250" y="2706300"/>
            <a:ext cx="35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 bit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2687475" y="2706300"/>
            <a:ext cx="35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3 bit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4437375" y="2706300"/>
            <a:ext cx="35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4 bit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32"/>
          <p:cNvCxnSpPr/>
          <p:nvPr/>
        </p:nvCxnSpPr>
        <p:spPr>
          <a:xfrm>
            <a:off x="1321750" y="3418850"/>
            <a:ext cx="21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2"/>
          <p:cNvSpPr txBox="1"/>
          <p:nvPr/>
        </p:nvSpPr>
        <p:spPr>
          <a:xfrm>
            <a:off x="1278325" y="3359525"/>
            <a:ext cx="357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Lato"/>
                <a:ea typeface="Lato"/>
                <a:cs typeface="Lato"/>
                <a:sym typeface="Lato"/>
              </a:rPr>
              <a:t>8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1085975" y="3190250"/>
            <a:ext cx="357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Lato"/>
                <a:ea typeface="Lato"/>
                <a:cs typeface="Lato"/>
                <a:sym typeface="Lato"/>
              </a:rPr>
              <a:t>2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278325" y="3114050"/>
            <a:ext cx="357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Lato"/>
                <a:ea typeface="Lato"/>
                <a:cs typeface="Lato"/>
                <a:sym typeface="Lato"/>
              </a:rPr>
              <a:t>7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694150" y="32187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= 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Truncation Error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900"/>
              <a:t>    </a:t>
            </a:r>
            <a:endParaRPr sz="1900"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100" y="2046050"/>
            <a:ext cx="4403725" cy="7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1681250" y="2706300"/>
            <a:ext cx="35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 bit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2687475" y="2706300"/>
            <a:ext cx="35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3 bit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4437375" y="2706300"/>
            <a:ext cx="359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4 bit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2" name="Google Shape;282;p33"/>
          <p:cNvGraphicFramePr/>
          <p:nvPr/>
        </p:nvGraphicFramePr>
        <p:xfrm>
          <a:off x="2284625" y="3715175"/>
          <a:ext cx="4751400" cy="411450"/>
        </p:xfrm>
        <a:graphic>
          <a:graphicData uri="http://schemas.openxmlformats.org/drawingml/2006/table">
            <a:tbl>
              <a:tblPr>
                <a:noFill/>
                <a:tableStyleId>{9D895497-A46D-4CBF-B9D3-F0E7D086BB91}</a:tableStyleId>
              </a:tblPr>
              <a:tblGrid>
                <a:gridCol w="158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110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500"/>
                        <a:t>1011</a:t>
                      </a:r>
                      <a:endParaRPr sz="1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3" name="Google Shape;283;p33"/>
          <p:cNvSpPr txBox="1"/>
          <p:nvPr/>
        </p:nvSpPr>
        <p:spPr>
          <a:xfrm>
            <a:off x="1240875" y="42790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10.111</a:t>
            </a:r>
            <a:endParaRPr/>
          </a:p>
        </p:txBody>
      </p:sp>
      <p:cxnSp>
        <p:nvCxnSpPr>
          <p:cNvPr id="284" name="Google Shape;284;p33"/>
          <p:cNvCxnSpPr/>
          <p:nvPr/>
        </p:nvCxnSpPr>
        <p:spPr>
          <a:xfrm>
            <a:off x="6061950" y="4299875"/>
            <a:ext cx="967800" cy="130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33"/>
          <p:cNvSpPr txBox="1"/>
          <p:nvPr/>
        </p:nvSpPr>
        <p:spPr>
          <a:xfrm>
            <a:off x="7271850" y="43174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7253200" y="44084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10.11      =   </a:t>
            </a: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 + 6/8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1048750" y="322342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2 ⅞  =  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Logic Gates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A= 0, B=1, C=0 için çıktı ne olur?</a:t>
            </a: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875" y="2238700"/>
            <a:ext cx="3465000" cy="18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Logic Gates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A= 0, B=1, C=0 için çıktı ne olur?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875" y="2238700"/>
            <a:ext cx="3465000" cy="18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4572000" y="217155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4601200" y="271155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4601200" y="337715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5991775" y="229545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6020100" y="357030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7450625" y="2887325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5054975" y="3150900"/>
            <a:ext cx="4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Logic Gates Bitwise Örnekler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1010 AND 1100 = </a:t>
            </a:r>
            <a:r>
              <a:rPr lang="tr" sz="1800">
                <a:solidFill>
                  <a:schemeClr val="accent3"/>
                </a:solidFill>
              </a:rPr>
              <a:t>?</a:t>
            </a: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0011 OR 1100 = </a:t>
            </a:r>
            <a:r>
              <a:rPr lang="tr" sz="1800">
                <a:solidFill>
                  <a:schemeClr val="accent3"/>
                </a:solidFill>
              </a:rPr>
              <a:t>?</a:t>
            </a: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1011 XOR 1000 = </a:t>
            </a:r>
            <a:r>
              <a:rPr lang="tr" sz="1800">
                <a:solidFill>
                  <a:schemeClr val="accent3"/>
                </a:solidFill>
              </a:rPr>
              <a:t>?</a:t>
            </a: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800"/>
              <a:t>1001 NAND 0101 = </a:t>
            </a:r>
            <a:r>
              <a:rPr lang="tr" sz="1800">
                <a:solidFill>
                  <a:schemeClr val="accent3"/>
                </a:solidFill>
              </a:rPr>
              <a:t>?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Logic Gates Bitwise Örnekler</a:t>
            </a:r>
            <a:endParaRPr/>
          </a:p>
        </p:txBody>
      </p:sp>
      <p:sp>
        <p:nvSpPr>
          <p:cNvPr id="320" name="Google Shape;320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1010 AND 1100 = </a:t>
            </a:r>
            <a:r>
              <a:rPr lang="tr" sz="1800">
                <a:solidFill>
                  <a:schemeClr val="accent3"/>
                </a:solidFill>
              </a:rPr>
              <a:t>1000</a:t>
            </a: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0011 OR 1100 = </a:t>
            </a:r>
            <a:r>
              <a:rPr lang="tr" sz="1800">
                <a:solidFill>
                  <a:schemeClr val="accent3"/>
                </a:solidFill>
              </a:rPr>
              <a:t>1111</a:t>
            </a: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800"/>
              <a:t>1011 XOR 1000 = </a:t>
            </a:r>
            <a:r>
              <a:rPr lang="tr" sz="1800">
                <a:solidFill>
                  <a:schemeClr val="accent3"/>
                </a:solidFill>
              </a:rPr>
              <a:t>0011</a:t>
            </a: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800"/>
              <a:t>1001 NAND 0101 = </a:t>
            </a:r>
            <a:r>
              <a:rPr lang="tr" sz="1800">
                <a:solidFill>
                  <a:schemeClr val="accent3"/>
                </a:solidFill>
              </a:rPr>
              <a:t>1110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Binary Toplama Çıkarma İşlemi</a:t>
            </a:r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4C4C4C"/>
                </a:solidFill>
              </a:rPr>
              <a:t>9 + 12 = (?)</a:t>
            </a:r>
            <a:r>
              <a:rPr lang="tr" sz="1500" baseline="-25000">
                <a:solidFill>
                  <a:srgbClr val="4C4C4C"/>
                </a:solidFill>
              </a:rPr>
              <a:t>2</a:t>
            </a:r>
            <a:endParaRPr sz="1500" baseline="-25000">
              <a:solidFill>
                <a:srgbClr val="4C4C4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4C4C4C"/>
                </a:solidFill>
              </a:rPr>
              <a:t>9 - 12 = (?)</a:t>
            </a:r>
            <a:r>
              <a:rPr lang="tr" sz="1500" baseline="-25000">
                <a:solidFill>
                  <a:srgbClr val="4C4C4C"/>
                </a:solidFill>
              </a:rPr>
              <a:t>2</a:t>
            </a:r>
            <a:endParaRPr sz="1500" baseline="-25000">
              <a:solidFill>
                <a:srgbClr val="4C4C4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4C4C4C"/>
                </a:solidFill>
              </a:rPr>
              <a:t>26 - 12 = </a:t>
            </a:r>
            <a:r>
              <a:rPr lang="tr" sz="1500">
                <a:solidFill>
                  <a:srgbClr val="4C4C4C"/>
                </a:solidFill>
              </a:rPr>
              <a:t>(?)</a:t>
            </a:r>
            <a:r>
              <a:rPr lang="tr" sz="1500" baseline="-25000">
                <a:solidFill>
                  <a:srgbClr val="4C4C4C"/>
                </a:solidFill>
              </a:rPr>
              <a:t>2</a:t>
            </a:r>
            <a:endParaRPr sz="1400">
              <a:solidFill>
                <a:srgbClr val="4C4C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solidFill>
                <a:srgbClr val="4C4C4C"/>
              </a:solidFill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3046575" y="20788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Binary Toplama Çıkarma İşlemi</a:t>
            </a:r>
            <a:endParaRPr/>
          </a:p>
        </p:txBody>
      </p:sp>
      <p:sp>
        <p:nvSpPr>
          <p:cNvPr id="333" name="Google Shape;333;p39"/>
          <p:cNvSpPr txBox="1">
            <a:spLocks noGrp="1"/>
          </p:cNvSpPr>
          <p:nvPr>
            <p:ph type="body" idx="1"/>
          </p:nvPr>
        </p:nvSpPr>
        <p:spPr>
          <a:xfrm>
            <a:off x="69330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/>
              <a:t>9 + 12 = (</a:t>
            </a:r>
            <a:r>
              <a:rPr lang="tr" sz="1400">
                <a:solidFill>
                  <a:schemeClr val="accent3"/>
                </a:solidFill>
              </a:rPr>
              <a:t>00010101</a:t>
            </a:r>
            <a:r>
              <a:rPr lang="tr" sz="1500"/>
              <a:t>)</a:t>
            </a:r>
            <a:r>
              <a:rPr lang="tr" sz="1500" baseline="-25000"/>
              <a:t>2</a:t>
            </a:r>
            <a:endParaRPr sz="1500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aseline="-25000"/>
          </a:p>
        </p:txBody>
      </p:sp>
      <p:sp>
        <p:nvSpPr>
          <p:cNvPr id="334" name="Google Shape;334;p39"/>
          <p:cNvSpPr txBox="1"/>
          <p:nvPr/>
        </p:nvSpPr>
        <p:spPr>
          <a:xfrm>
            <a:off x="1827375" y="20788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729450" y="2479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00001001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2602300" y="2071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9 - 12 = (</a:t>
            </a:r>
            <a:r>
              <a:rPr lang="tr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11111101</a:t>
            </a:r>
            <a:r>
              <a:rPr lang="t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tr" sz="1500" baseline="-2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693300" y="274702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00001100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8" name="Google Shape;338;p39"/>
          <p:cNvCxnSpPr/>
          <p:nvPr/>
        </p:nvCxnSpPr>
        <p:spPr>
          <a:xfrm>
            <a:off x="673775" y="3133450"/>
            <a:ext cx="10983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9" name="Google Shape;339;p39"/>
          <p:cNvSpPr txBox="1"/>
          <p:nvPr/>
        </p:nvSpPr>
        <p:spPr>
          <a:xfrm>
            <a:off x="540575" y="2787750"/>
            <a:ext cx="2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729450" y="312450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00010101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2602300" y="2469963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 + (-12) </a:t>
            </a:r>
            <a:endParaRPr/>
          </a:p>
        </p:txBody>
      </p:sp>
      <p:sp>
        <p:nvSpPr>
          <p:cNvPr id="342" name="Google Shape;342;p39"/>
          <p:cNvSpPr txBox="1"/>
          <p:nvPr/>
        </p:nvSpPr>
        <p:spPr>
          <a:xfrm>
            <a:off x="2695800" y="27041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-12 -&gt; 12 = (00001100) </a:t>
            </a:r>
            <a:endParaRPr/>
          </a:p>
        </p:txBody>
      </p:sp>
      <p:sp>
        <p:nvSpPr>
          <p:cNvPr id="343" name="Google Shape;343;p39"/>
          <p:cNvSpPr txBox="1"/>
          <p:nvPr/>
        </p:nvSpPr>
        <p:spPr>
          <a:xfrm>
            <a:off x="3531475" y="30611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1’s complement -&gt; 11110011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5751150" y="3268975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5" name="Google Shape;345;p39"/>
          <p:cNvCxnSpPr/>
          <p:nvPr/>
        </p:nvCxnSpPr>
        <p:spPr>
          <a:xfrm>
            <a:off x="4944900" y="3620500"/>
            <a:ext cx="100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39"/>
          <p:cNvSpPr txBox="1"/>
          <p:nvPr/>
        </p:nvSpPr>
        <p:spPr>
          <a:xfrm>
            <a:off x="4944900" y="3308950"/>
            <a:ext cx="2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4595700" y="3553250"/>
            <a:ext cx="15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-12 = 11110100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2661100" y="3763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00001001</a:t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2628700" y="4014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11110100</a:t>
            </a:r>
            <a:endParaRPr/>
          </a:p>
        </p:txBody>
      </p:sp>
      <p:cxnSp>
        <p:nvCxnSpPr>
          <p:cNvPr id="350" name="Google Shape;350;p39"/>
          <p:cNvCxnSpPr/>
          <p:nvPr/>
        </p:nvCxnSpPr>
        <p:spPr>
          <a:xfrm rot="10800000" flipH="1">
            <a:off x="2661100" y="4303100"/>
            <a:ext cx="8313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9"/>
          <p:cNvSpPr txBox="1"/>
          <p:nvPr/>
        </p:nvSpPr>
        <p:spPr>
          <a:xfrm>
            <a:off x="2517650" y="4014325"/>
            <a:ext cx="2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2646550" y="4307150"/>
            <a:ext cx="357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11111101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6904250" y="2116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4C4C4C"/>
                </a:solidFill>
                <a:latin typeface="Lato"/>
                <a:ea typeface="Lato"/>
                <a:cs typeface="Lato"/>
                <a:sym typeface="Lato"/>
              </a:rPr>
              <a:t>26 - 12 = </a:t>
            </a:r>
            <a:r>
              <a:rPr lang="tr" sz="1500">
                <a:solidFill>
                  <a:srgbClr val="4C4C4C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tr" sz="135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0001110</a:t>
            </a:r>
            <a:r>
              <a:rPr lang="tr" sz="1500">
                <a:solidFill>
                  <a:srgbClr val="4C4C4C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tr" sz="1500" baseline="-25000">
                <a:solidFill>
                  <a:srgbClr val="4C4C4C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6983450" y="25691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0011010</a:t>
            </a:r>
            <a:endParaRPr sz="1700"/>
          </a:p>
        </p:txBody>
      </p:sp>
      <p:sp>
        <p:nvSpPr>
          <p:cNvPr id="355" name="Google Shape;355;p39"/>
          <p:cNvSpPr txBox="1"/>
          <p:nvPr/>
        </p:nvSpPr>
        <p:spPr>
          <a:xfrm>
            <a:off x="6983450" y="285157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0001100</a:t>
            </a:r>
            <a:endParaRPr sz="1700"/>
          </a:p>
        </p:txBody>
      </p:sp>
      <p:cxnSp>
        <p:nvCxnSpPr>
          <p:cNvPr id="356" name="Google Shape;356;p39"/>
          <p:cNvCxnSpPr/>
          <p:nvPr/>
        </p:nvCxnSpPr>
        <p:spPr>
          <a:xfrm>
            <a:off x="6819500" y="3237050"/>
            <a:ext cx="10896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357;p39"/>
          <p:cNvSpPr txBox="1"/>
          <p:nvPr/>
        </p:nvSpPr>
        <p:spPr>
          <a:xfrm>
            <a:off x="6819500" y="2920150"/>
            <a:ext cx="3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Lato"/>
                <a:ea typeface="Lato"/>
                <a:cs typeface="Lato"/>
                <a:sym typeface="Lato"/>
              </a:rPr>
              <a:t>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6983450" y="31608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0001110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Overflow</a:t>
            </a:r>
            <a:endParaRPr/>
          </a:p>
        </p:txBody>
      </p:sp>
      <p:sp>
        <p:nvSpPr>
          <p:cNvPr id="364" name="Google Shape;364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2"/>
                </a:solidFill>
              </a:rPr>
              <a:t>01111111 + 01111110 = ?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2"/>
                </a:solidFill>
              </a:rPr>
              <a:t>Overflow nasıl tespit edilir?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Overflow</a:t>
            </a:r>
            <a:endParaRPr/>
          </a:p>
        </p:txBody>
      </p:sp>
      <p:sp>
        <p:nvSpPr>
          <p:cNvPr id="370" name="Google Shape;370;p4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/>
              <a:t>01111111 + 01111110 = (</a:t>
            </a:r>
            <a:r>
              <a:rPr lang="tr" sz="1600">
                <a:solidFill>
                  <a:schemeClr val="accent3"/>
                </a:solidFill>
              </a:rPr>
              <a:t>11111101</a:t>
            </a:r>
            <a:r>
              <a:rPr lang="tr" sz="1600"/>
              <a:t>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600"/>
              <a:t>               127 + 126 = 253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250" y="1447050"/>
            <a:ext cx="3186480" cy="148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1"/>
          <p:cNvSpPr txBox="1"/>
          <p:nvPr/>
        </p:nvSpPr>
        <p:spPr>
          <a:xfrm>
            <a:off x="779075" y="3373675"/>
            <a:ext cx="684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8 bitlik (+127, -128 arasındaki sayılar) işaretli sayılardan 127 +126 = 253 sayısı,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8 bitlik işaretli sayı olarak gösterilemez.</a:t>
            </a:r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729450" y="2973475"/>
            <a:ext cx="684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n-bitlik işaretli sayılarla toplama yapılırken sonuç n-bitten daha fazla çıkabilir. </a:t>
            </a:r>
            <a:endParaRPr/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75" y="4026000"/>
            <a:ext cx="5573701" cy="10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Terim örnekleri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</a:rPr>
              <a:t>0101 0111 0001 0111 0001 0111 0001 0111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Highest byte: ?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Highest nibble:  ?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chemeClr val="dk2"/>
                </a:solidFill>
              </a:rPr>
              <a:t>Lowest word: ?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Terim örnekleri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accent3"/>
                </a:solidFill>
              </a:rPr>
              <a:t>0101 0111 0001 0111 0001 0111 0001 0111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Highest byte(the most significant byte) : </a:t>
            </a:r>
            <a:r>
              <a:rPr lang="tr">
                <a:solidFill>
                  <a:schemeClr val="accent3"/>
                </a:solidFill>
              </a:rPr>
              <a:t>0101 0111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Highest bit(the most significant bit, MSB) : </a:t>
            </a:r>
            <a:r>
              <a:rPr lang="tr">
                <a:solidFill>
                  <a:schemeClr val="accent3"/>
                </a:solidFill>
              </a:rPr>
              <a:t>0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2"/>
                </a:solidFill>
              </a:rPr>
              <a:t>Highest nibble: </a:t>
            </a:r>
            <a:r>
              <a:rPr lang="tr">
                <a:solidFill>
                  <a:schemeClr val="accent3"/>
                </a:solidFill>
              </a:rPr>
              <a:t>0101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chemeClr val="dk2"/>
                </a:solidFill>
              </a:rPr>
              <a:t>Lowest word: </a:t>
            </a:r>
            <a:r>
              <a:rPr lang="tr">
                <a:solidFill>
                  <a:schemeClr val="accent3"/>
                </a:solidFill>
              </a:rPr>
              <a:t>0001 0111 0001 0111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375" y="492925"/>
            <a:ext cx="4691243" cy="26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037" y="3182575"/>
            <a:ext cx="5199925" cy="19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(157)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(?)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(842)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(?)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(1600)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(?)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630175" y="629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(157)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lang="tr" sz="1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10011101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(842)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tr" sz="1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1512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(1600)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r>
              <a:rPr lang="tr" sz="17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640</a:t>
            </a:r>
            <a:r>
              <a:rPr lang="tr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tr" sz="17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7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2944400" y="1480150"/>
          <a:ext cx="1059075" cy="3145296"/>
        </p:xfrm>
        <a:graphic>
          <a:graphicData uri="http://schemas.openxmlformats.org/drawingml/2006/table">
            <a:tbl>
              <a:tblPr>
                <a:noFill/>
                <a:tableStyleId>{402C72CB-F068-4C9D-8CE5-7684663E7B15}</a:tableStyleId>
              </a:tblPr>
              <a:tblGrid>
                <a:gridCol w="3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6" name="Google Shape;126;p19"/>
          <p:cNvCxnSpPr/>
          <p:nvPr/>
        </p:nvCxnSpPr>
        <p:spPr>
          <a:xfrm rot="10800000">
            <a:off x="4132375" y="3908925"/>
            <a:ext cx="1860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27" name="Google Shape;127;p19"/>
          <p:cNvGraphicFramePr/>
          <p:nvPr/>
        </p:nvGraphicFramePr>
        <p:xfrm>
          <a:off x="4865075" y="1480150"/>
          <a:ext cx="1229900" cy="1490352"/>
        </p:xfrm>
        <a:graphic>
          <a:graphicData uri="http://schemas.openxmlformats.org/drawingml/2006/table">
            <a:tbl>
              <a:tblPr>
                <a:noFill/>
                <a:tableStyleId>{402C72CB-F068-4C9D-8CE5-7684663E7B15}</a:tableStyleId>
              </a:tblPr>
              <a:tblGrid>
                <a:gridCol w="39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8</a:t>
                      </a:r>
                      <a:endParaRPr sz="1200"/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105</a:t>
                      </a:r>
                      <a:endParaRPr sz="1200"/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</a:t>
                      </a:r>
                      <a:endParaRPr sz="1200"/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8</a:t>
                      </a:r>
                      <a:endParaRPr sz="1200"/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13</a:t>
                      </a:r>
                      <a:endParaRPr sz="1200"/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5</a:t>
                      </a:r>
                      <a:endParaRPr sz="1200"/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8</a:t>
                      </a:r>
                      <a:endParaRPr sz="1200"/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</a:t>
                      </a:r>
                      <a:endParaRPr sz="1200"/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/>
                        <a:t>1</a:t>
                      </a:r>
                      <a:endParaRPr sz="1200"/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8" name="Google Shape;128;p19"/>
          <p:cNvCxnSpPr/>
          <p:nvPr/>
        </p:nvCxnSpPr>
        <p:spPr>
          <a:xfrm rot="10800000">
            <a:off x="6257800" y="2277000"/>
            <a:ext cx="1860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29" name="Google Shape;129;p19"/>
          <p:cNvGraphicFramePr/>
          <p:nvPr/>
        </p:nvGraphicFramePr>
        <p:xfrm>
          <a:off x="6751225" y="1480150"/>
          <a:ext cx="1229900" cy="1389798"/>
        </p:xfrm>
        <a:graphic>
          <a:graphicData uri="http://schemas.openxmlformats.org/drawingml/2006/table">
            <a:tbl>
              <a:tblPr>
                <a:noFill/>
                <a:tableStyleId>{402C72CB-F068-4C9D-8CE5-7684663E7B15}</a:tableStyleId>
              </a:tblPr>
              <a:tblGrid>
                <a:gridCol w="39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91425" marB="91425">
                    <a:lnL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0" name="Google Shape;130;p19"/>
          <p:cNvCxnSpPr/>
          <p:nvPr/>
        </p:nvCxnSpPr>
        <p:spPr>
          <a:xfrm rot="10800000">
            <a:off x="8147450" y="2078875"/>
            <a:ext cx="1860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(110010)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(?)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(3220)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(?)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(2F0C)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(?)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Sayı tabanları arası dönüşüm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(110010)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(3220)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(2F0C)</a:t>
            </a:r>
            <a:r>
              <a:rPr lang="tr" sz="16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t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 sz="160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143" name="Google Shape;143;p21"/>
          <p:cNvSpPr txBox="1"/>
          <p:nvPr/>
        </p:nvSpPr>
        <p:spPr>
          <a:xfrm>
            <a:off x="2562425" y="20507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/>
              <a:t>	</a:t>
            </a:r>
            <a:endParaRPr sz="1100"/>
          </a:p>
        </p:txBody>
      </p:sp>
      <p:sp>
        <p:nvSpPr>
          <p:cNvPr id="144" name="Google Shape;144;p21"/>
          <p:cNvSpPr txBox="1"/>
          <p:nvPr/>
        </p:nvSpPr>
        <p:spPr>
          <a:xfrm>
            <a:off x="1867725" y="2078875"/>
            <a:ext cx="347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" sz="16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 + 2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 + 2</a:t>
            </a:r>
            <a:r>
              <a:rPr lang="tr" sz="18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 + 2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tr" sz="9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 + 2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tr" sz="9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 + 2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057425" y="20941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lang="tr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tr" sz="16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tr" sz="1600" baseline="-25000"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1867725" y="2653175"/>
            <a:ext cx="347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tr" sz="16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x3 + 8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+ 8</a:t>
            </a:r>
            <a:r>
              <a:rPr lang="tr" sz="18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+ 8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4210900" y="2668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lang="tr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1680</a:t>
            </a:r>
            <a:r>
              <a:rPr lang="tr" sz="16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tr" sz="1600" baseline="-25000"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1867725" y="3184050"/>
            <a:ext cx="347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tr" sz="16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x2 + 16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xF + 16</a:t>
            </a:r>
            <a:r>
              <a:rPr lang="tr" sz="18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 + 16</a:t>
            </a:r>
            <a:r>
              <a:rPr lang="tr" sz="1600" baseline="30000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tr">
                <a:solidFill>
                  <a:srgbClr val="4C4C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xC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521325" y="3227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Calibri"/>
                <a:ea typeface="Calibri"/>
                <a:cs typeface="Calibri"/>
                <a:sym typeface="Calibri"/>
              </a:rPr>
              <a:t>= (</a:t>
            </a:r>
            <a:r>
              <a:rPr lang="tr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12044</a:t>
            </a:r>
            <a:r>
              <a:rPr lang="tr" sz="1600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tr" sz="1600" baseline="-25000"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On-screen Show (16:9)</PresentationFormat>
  <Paragraphs>341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Streamline</vt:lpstr>
      <vt:lpstr>BBG Uygulama-1</vt:lpstr>
      <vt:lpstr>Bazı terimler</vt:lpstr>
      <vt:lpstr>Terim örnekleri</vt:lpstr>
      <vt:lpstr>Terim örnekleri</vt:lpstr>
      <vt:lpstr>PowerPoint Presentation</vt:lpstr>
      <vt:lpstr>Sayı tabanları arası dönüşüm</vt:lpstr>
      <vt:lpstr>Sayı tabanları arası dönüşüm </vt:lpstr>
      <vt:lpstr>Sayı tabanları arası dönüşüm </vt:lpstr>
      <vt:lpstr>Sayı tabanları arası dönüşüm </vt:lpstr>
      <vt:lpstr>Sayı tabanları arası dönüşüm </vt:lpstr>
      <vt:lpstr>Sayı tabanları arası dönüşüm </vt:lpstr>
      <vt:lpstr>Sayı tabanları arası dönüşüm </vt:lpstr>
      <vt:lpstr>Sayı tabanları arası dönüşüm </vt:lpstr>
      <vt:lpstr>1'e Tümleyen</vt:lpstr>
      <vt:lpstr>2'ye Tümleyen</vt:lpstr>
      <vt:lpstr>2’ye tümleyen örnekler</vt:lpstr>
      <vt:lpstr>2’ye tümleyen örnekler</vt:lpstr>
      <vt:lpstr>Excess notation </vt:lpstr>
      <vt:lpstr>Excess notation</vt:lpstr>
      <vt:lpstr>Truncation Error</vt:lpstr>
      <vt:lpstr>Truncation Error</vt:lpstr>
      <vt:lpstr>Logic Gates</vt:lpstr>
      <vt:lpstr>Logic Gates</vt:lpstr>
      <vt:lpstr>Logic Gates Bitwise Örnekler</vt:lpstr>
      <vt:lpstr>Logic Gates Bitwise Örnekler</vt:lpstr>
      <vt:lpstr>Binary Toplama Çıkarma İşlemi</vt:lpstr>
      <vt:lpstr>Binary Toplama Çıkarma İşlemi</vt:lpstr>
      <vt:lpstr>Overflow</vt:lpstr>
      <vt:lpstr>Overflow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BBG Uygulama-1</dc:title>
  <cp:lastModifiedBy>ŞEHMUS YAKUT</cp:lastModifiedBy>
  <cp:revision>3</cp:revision>
  <dcterms:modified xsi:type="dcterms:W3CDTF">2021-10-28T08:33:30Z</dcterms:modified>
</cp:coreProperties>
</file>