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8" r:id="rId5"/>
    <p:sldId id="269" r:id="rId6"/>
    <p:sldId id="266" r:id="rId7"/>
    <p:sldId id="267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31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4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07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0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26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6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9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6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9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9E4B-FA25-44FE-B359-B9A19F992F3D}" type="datetimeFigureOut">
              <a:rPr lang="tr-TR" smtClean="0"/>
              <a:t>2.06.2020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62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lity.com/media/train/10-Gcd.pdf" TargetMode="External"/><Relationship Id="rId2" Type="http://schemas.openxmlformats.org/officeDocument/2006/relationships/hyperlink" Target="https://www.whitman.edu/mathematics/higher_math_online/section03.0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plan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1,2,8,9 Haziran </a:t>
            </a:r>
            <a:r>
              <a:rPr lang="tr-TR" sz="3600" dirty="0" smtClean="0"/>
              <a:t>günleri saat 10:00-14:00 arası uygulama derslerimiz olacak.</a:t>
            </a:r>
          </a:p>
          <a:p>
            <a:r>
              <a:rPr lang="tr-TR" sz="3600" dirty="0" smtClean="0"/>
              <a:t>Her ders: 4 soru (4 saat)</a:t>
            </a:r>
          </a:p>
          <a:p>
            <a:r>
              <a:rPr lang="tr-TR" sz="3600" dirty="0" smtClean="0"/>
              <a:t>Her saat başı yeni soru</a:t>
            </a:r>
          </a:p>
          <a:p>
            <a:r>
              <a:rPr lang="tr-TR" sz="3600" dirty="0" smtClean="0"/>
              <a:t>Soru anlatımı (5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çözüm süresi (30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çözüm(x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ara (y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9722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Uygulama dersi 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2 Haziran 2020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250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5: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5257800" cy="4455211"/>
          </a:xfrm>
        </p:spPr>
        <p:txBody>
          <a:bodyPr>
            <a:noAutofit/>
          </a:bodyPr>
          <a:lstStyle/>
          <a:p>
            <a:r>
              <a:rPr lang="tr-TR" sz="2400" dirty="0" err="1" smtClean="0"/>
              <a:t>x^N</a:t>
            </a:r>
            <a:r>
              <a:rPr lang="tr-TR" sz="2400" dirty="0" smtClean="0"/>
              <a:t> </a:t>
            </a:r>
            <a:r>
              <a:rPr lang="tr-TR" sz="2400" dirty="0"/>
              <a:t>değeri x sayısının </a:t>
            </a:r>
            <a:r>
              <a:rPr lang="tr-TR" sz="2400" dirty="0" smtClean="0"/>
              <a:t>N </a:t>
            </a:r>
            <a:r>
              <a:rPr lang="tr-TR" sz="2400" dirty="0"/>
              <a:t>kez kendisi ile çarpılması ile hesaplanır. </a:t>
            </a:r>
            <a:endParaRPr lang="tr-TR" sz="2400" dirty="0" smtClean="0"/>
          </a:p>
          <a:p>
            <a:r>
              <a:rPr lang="tr-TR" sz="2400" dirty="0" smtClean="0"/>
              <a:t>Bu </a:t>
            </a:r>
            <a:r>
              <a:rPr lang="tr-TR" sz="2400" dirty="0"/>
              <a:t>işlem aşağıda açıklanan algoritma kullanılarak da yapılabilir.</a:t>
            </a:r>
          </a:p>
          <a:p>
            <a:r>
              <a:rPr lang="tr-TR" sz="2400" dirty="0"/>
              <a:t>N</a:t>
            </a:r>
            <a:r>
              <a:rPr lang="tr-TR" sz="2400" dirty="0" smtClean="0"/>
              <a:t> </a:t>
            </a:r>
            <a:r>
              <a:rPr lang="tr-TR" sz="2400" dirty="0"/>
              <a:t>sayısının </a:t>
            </a:r>
            <a:r>
              <a:rPr lang="tr-TR" sz="2400" dirty="0" err="1"/>
              <a:t>binary</a:t>
            </a:r>
            <a:r>
              <a:rPr lang="tr-TR" sz="2400" dirty="0"/>
              <a:t> gösterimi hesaplanır.</a:t>
            </a:r>
          </a:p>
          <a:p>
            <a:pPr lvl="0"/>
            <a:r>
              <a:rPr lang="tr-TR" sz="2400" dirty="0"/>
              <a:t>x^1, x^2, x^4, x^8, x^16, x^32 ….. değerleri hesaplanır. Karşılıklı değerler çarpılır</a:t>
            </a:r>
            <a:r>
              <a:rPr lang="tr-TR" sz="2400" dirty="0" smtClean="0"/>
              <a:t>.</a:t>
            </a:r>
            <a:endParaRPr lang="tr-TR" sz="2400" dirty="0"/>
          </a:p>
          <a:p>
            <a:r>
              <a:rPr lang="tr-TR" sz="2400" dirty="0" smtClean="0"/>
              <a:t>Ana programda yazınız</a:t>
            </a:r>
          </a:p>
          <a:p>
            <a:r>
              <a:rPr lang="tr-TR" sz="2400" dirty="0" smtClean="0"/>
              <a:t>Programınızın karmaşıklığı nedir?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591869" y="4817542"/>
            <a:ext cx="50223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Örnek çıktı: </a:t>
            </a:r>
          </a:p>
          <a:p>
            <a:r>
              <a:rPr lang="es-ES" sz="2400" dirty="0" smtClean="0"/>
              <a:t>x^y icin x ve y degerlerini veriniz</a:t>
            </a:r>
          </a:p>
          <a:p>
            <a:r>
              <a:rPr lang="es-ES" sz="2400" dirty="0" smtClean="0"/>
              <a:t>2</a:t>
            </a:r>
          </a:p>
          <a:p>
            <a:r>
              <a:rPr lang="es-ES" sz="2400" dirty="0" smtClean="0"/>
              <a:t>15</a:t>
            </a:r>
          </a:p>
          <a:p>
            <a:r>
              <a:rPr lang="es-ES" sz="2400" dirty="0" smtClean="0"/>
              <a:t>sonuc:32768</a:t>
            </a:r>
            <a:endParaRPr lang="en-US" sz="2400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6334662" y="365125"/>
            <a:ext cx="511581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Örnek:</a:t>
            </a:r>
          </a:p>
          <a:p>
            <a:r>
              <a:rPr lang="tr-TR" sz="2400" dirty="0" smtClean="0"/>
              <a:t>2^25 </a:t>
            </a:r>
            <a:r>
              <a:rPr lang="tr-TR" sz="2400" dirty="0"/>
              <a:t>x=2 </a:t>
            </a:r>
            <a:r>
              <a:rPr lang="tr-TR" sz="2400" dirty="0" smtClean="0"/>
              <a:t>N=25</a:t>
            </a:r>
            <a:endParaRPr lang="tr-TR" sz="2400" dirty="0"/>
          </a:p>
          <a:p>
            <a:r>
              <a:rPr lang="tr-TR" sz="2400" dirty="0"/>
              <a:t>25= 1 </a:t>
            </a:r>
            <a:r>
              <a:rPr lang="tr-TR" sz="2400" dirty="0" smtClean="0"/>
              <a:t>1 0 0 1</a:t>
            </a:r>
          </a:p>
          <a:p>
            <a:r>
              <a:rPr lang="tr-TR" sz="2400" dirty="0" smtClean="0"/>
              <a:t> </a:t>
            </a:r>
          </a:p>
          <a:p>
            <a:r>
              <a:rPr lang="tr-TR" sz="2400" dirty="0" smtClean="0"/>
              <a:t>2^1	=</a:t>
            </a:r>
            <a:r>
              <a:rPr lang="tr-TR" sz="2400" dirty="0" smtClean="0">
                <a:solidFill>
                  <a:srgbClr val="FF0000"/>
                </a:solidFill>
              </a:rPr>
              <a:t>2</a:t>
            </a:r>
            <a:r>
              <a:rPr lang="tr-TR" sz="2400" dirty="0" smtClean="0"/>
              <a:t>		* </a:t>
            </a:r>
            <a:r>
              <a:rPr lang="tr-TR" sz="2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tr-TR" sz="2400" dirty="0" smtClean="0"/>
              <a:t>2^2</a:t>
            </a:r>
            <a:r>
              <a:rPr lang="tr-TR" sz="2400" dirty="0"/>
              <a:t>	=</a:t>
            </a:r>
            <a:r>
              <a:rPr lang="tr-TR" sz="2400" dirty="0">
                <a:solidFill>
                  <a:srgbClr val="FF0000"/>
                </a:solidFill>
              </a:rPr>
              <a:t>4</a:t>
            </a:r>
            <a:r>
              <a:rPr lang="tr-TR" sz="2400" dirty="0"/>
              <a:t>		* </a:t>
            </a:r>
            <a:r>
              <a:rPr lang="tr-TR" sz="2400" dirty="0">
                <a:solidFill>
                  <a:srgbClr val="FF0000"/>
                </a:solidFill>
              </a:rPr>
              <a:t>0</a:t>
            </a:r>
          </a:p>
          <a:p>
            <a:r>
              <a:rPr lang="tr-TR" sz="2400" dirty="0"/>
              <a:t>2^4	=</a:t>
            </a:r>
            <a:r>
              <a:rPr lang="tr-TR" sz="2400" dirty="0">
                <a:solidFill>
                  <a:srgbClr val="FF0000"/>
                </a:solidFill>
              </a:rPr>
              <a:t>16</a:t>
            </a:r>
            <a:r>
              <a:rPr lang="tr-TR" sz="2400" dirty="0"/>
              <a:t>		* </a:t>
            </a:r>
            <a:r>
              <a:rPr lang="tr-TR" sz="2400" dirty="0">
                <a:solidFill>
                  <a:srgbClr val="FF0000"/>
                </a:solidFill>
              </a:rPr>
              <a:t>0</a:t>
            </a:r>
          </a:p>
          <a:p>
            <a:r>
              <a:rPr lang="tr-TR" sz="2400" dirty="0"/>
              <a:t>2^8	=</a:t>
            </a:r>
            <a:r>
              <a:rPr lang="tr-TR" sz="2400" dirty="0">
                <a:solidFill>
                  <a:srgbClr val="FF0000"/>
                </a:solidFill>
              </a:rPr>
              <a:t>256</a:t>
            </a:r>
            <a:r>
              <a:rPr lang="tr-TR" sz="2400" dirty="0"/>
              <a:t>		* </a:t>
            </a:r>
            <a:r>
              <a:rPr lang="tr-TR" sz="2400" dirty="0">
                <a:solidFill>
                  <a:srgbClr val="FF0000"/>
                </a:solidFill>
              </a:rPr>
              <a:t>1</a:t>
            </a:r>
          </a:p>
          <a:p>
            <a:r>
              <a:rPr lang="tr-TR" sz="2400" dirty="0"/>
              <a:t>2^16	=</a:t>
            </a:r>
            <a:r>
              <a:rPr lang="tr-TR" sz="2400" dirty="0">
                <a:solidFill>
                  <a:srgbClr val="FF0000"/>
                </a:solidFill>
              </a:rPr>
              <a:t>65536</a:t>
            </a:r>
            <a:r>
              <a:rPr lang="tr-TR" sz="2400" dirty="0"/>
              <a:t>	</a:t>
            </a:r>
            <a:r>
              <a:rPr lang="tr-TR" sz="2400" dirty="0" smtClean="0"/>
              <a:t>* </a:t>
            </a:r>
            <a:r>
              <a:rPr lang="tr-TR" sz="2400" dirty="0">
                <a:solidFill>
                  <a:srgbClr val="FF0000"/>
                </a:solidFill>
              </a:rPr>
              <a:t>1</a:t>
            </a:r>
          </a:p>
          <a:p>
            <a:r>
              <a:rPr lang="tr-TR" sz="2400" dirty="0"/>
              <a:t>	</a:t>
            </a:r>
          </a:p>
          <a:p>
            <a:r>
              <a:rPr lang="tr-TR" sz="2400" dirty="0" smtClean="0"/>
              <a:t>2^25</a:t>
            </a:r>
            <a:r>
              <a:rPr lang="tr-TR" sz="2400" dirty="0"/>
              <a:t>	</a:t>
            </a:r>
            <a:r>
              <a:rPr lang="tr-TR" sz="2400" dirty="0" smtClean="0"/>
              <a:t>=</a:t>
            </a:r>
            <a:r>
              <a:rPr lang="en-US" sz="2400" dirty="0" smtClean="0"/>
              <a:t> 2^16 * 2^8 * 2^1=</a:t>
            </a:r>
          </a:p>
          <a:p>
            <a:r>
              <a:rPr lang="tr-TR" sz="2400" dirty="0" smtClean="0"/>
              <a:t>65536 </a:t>
            </a:r>
            <a:r>
              <a:rPr lang="tr-TR" sz="2400" dirty="0"/>
              <a:t>* 256 * 2 = </a:t>
            </a:r>
            <a:r>
              <a:rPr lang="tr-TR" sz="2400" dirty="0" smtClean="0"/>
              <a:t>33554432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599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6: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4749800" cy="3119318"/>
          </a:xfrm>
        </p:spPr>
        <p:txBody>
          <a:bodyPr>
            <a:noAutofit/>
          </a:bodyPr>
          <a:lstStyle/>
          <a:p>
            <a:r>
              <a:rPr lang="tr-TR" sz="2400" dirty="0"/>
              <a:t>Verilen iki pozitif tam sayının en büyük ortak bölenini bulmak için </a:t>
            </a:r>
            <a:r>
              <a:rPr lang="tr-TR" sz="2400" dirty="0" err="1"/>
              <a:t>HesaplaS</a:t>
            </a:r>
            <a:r>
              <a:rPr lang="tr-TR" sz="2400" dirty="0"/>
              <a:t>() fonksiyonunu kullanmaktadır. Aynı işlemi yapabilecek </a:t>
            </a:r>
            <a:r>
              <a:rPr lang="tr-TR" sz="2400" dirty="0" err="1"/>
              <a:t>HesaplaR</a:t>
            </a:r>
            <a:r>
              <a:rPr lang="tr-TR" sz="2400" dirty="0"/>
              <a:t>() isimli </a:t>
            </a:r>
            <a:r>
              <a:rPr lang="tr-TR" sz="2400" dirty="0" err="1"/>
              <a:t>recursive</a:t>
            </a:r>
            <a:r>
              <a:rPr lang="tr-TR" sz="2400" dirty="0"/>
              <a:t> fonksiyonu </a:t>
            </a:r>
            <a:r>
              <a:rPr lang="tr-TR" sz="2400" dirty="0" smtClean="0"/>
              <a:t>yazınız.</a:t>
            </a:r>
          </a:p>
          <a:p>
            <a:r>
              <a:rPr lang="tr-TR" sz="2400" dirty="0" smtClean="0"/>
              <a:t>Önce </a:t>
            </a:r>
            <a:r>
              <a:rPr lang="tr-TR" sz="2400" dirty="0" err="1" smtClean="0"/>
              <a:t>HesaplaS</a:t>
            </a:r>
            <a:r>
              <a:rPr lang="tr-TR" sz="2400" dirty="0" smtClean="0"/>
              <a:t> in mekanizmasını analiz edin.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473700" y="203191"/>
            <a:ext cx="60579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hesaplaS</a:t>
            </a:r>
            <a:r>
              <a:rPr lang="tr-TR" sz="1600" dirty="0" smtClean="0"/>
              <a:t>(</a:t>
            </a:r>
            <a:r>
              <a:rPr lang="tr-TR" sz="1600" dirty="0" err="1" smtClean="0"/>
              <a:t>int</a:t>
            </a:r>
            <a:r>
              <a:rPr lang="tr-TR" sz="1600" dirty="0" smtClean="0"/>
              <a:t> s1, </a:t>
            </a:r>
            <a:r>
              <a:rPr lang="tr-TR" sz="1600" dirty="0" err="1" smtClean="0"/>
              <a:t>int</a:t>
            </a:r>
            <a:r>
              <a:rPr lang="tr-TR" sz="1600" dirty="0" smtClean="0"/>
              <a:t> s2)</a:t>
            </a:r>
          </a:p>
          <a:p>
            <a:r>
              <a:rPr lang="tr-TR" sz="1600" dirty="0" smtClean="0"/>
              <a:t>{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int</a:t>
            </a:r>
            <a:r>
              <a:rPr lang="tr-TR" sz="1600" dirty="0" smtClean="0"/>
              <a:t> y;</a:t>
            </a:r>
          </a:p>
          <a:p>
            <a:r>
              <a:rPr lang="tr-TR" sz="1600" dirty="0" smtClean="0"/>
              <a:t>	y=s1%s2;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while</a:t>
            </a:r>
            <a:r>
              <a:rPr lang="tr-TR" sz="1600" dirty="0" smtClean="0"/>
              <a:t> (y&gt;0)</a:t>
            </a:r>
          </a:p>
          <a:p>
            <a:r>
              <a:rPr lang="tr-TR" sz="1600" dirty="0" smtClean="0"/>
              <a:t>	{	</a:t>
            </a:r>
          </a:p>
          <a:p>
            <a:r>
              <a:rPr lang="tr-TR" sz="1600" dirty="0" smtClean="0"/>
              <a:t>		s1=s2;</a:t>
            </a:r>
          </a:p>
          <a:p>
            <a:r>
              <a:rPr lang="tr-TR" sz="1600" dirty="0" smtClean="0"/>
              <a:t>		s2=y;</a:t>
            </a:r>
          </a:p>
          <a:p>
            <a:r>
              <a:rPr lang="tr-TR" sz="1600" dirty="0" smtClean="0"/>
              <a:t>		y=s1%s2;</a:t>
            </a:r>
          </a:p>
          <a:p>
            <a:r>
              <a:rPr lang="tr-TR" sz="1600" dirty="0" smtClean="0"/>
              <a:t>	}</a:t>
            </a:r>
          </a:p>
          <a:p>
            <a:r>
              <a:rPr lang="tr-TR" sz="1600" dirty="0" smtClean="0"/>
              <a:t>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s2;</a:t>
            </a:r>
          </a:p>
          <a:p>
            <a:r>
              <a:rPr lang="tr-TR" sz="1600" dirty="0" smtClean="0"/>
              <a:t>}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err="1" smtClean="0"/>
              <a:t>int</a:t>
            </a:r>
            <a:r>
              <a:rPr lang="tr-TR" sz="1600" dirty="0" smtClean="0"/>
              <a:t> main()</a:t>
            </a:r>
          </a:p>
          <a:p>
            <a:r>
              <a:rPr lang="tr-TR" sz="1600" dirty="0" smtClean="0"/>
              <a:t>{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int</a:t>
            </a:r>
            <a:r>
              <a:rPr lang="tr-TR" sz="1600" dirty="0" smtClean="0"/>
              <a:t> s1, s2;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printf</a:t>
            </a:r>
            <a:r>
              <a:rPr lang="tr-TR" sz="1600" dirty="0" smtClean="0"/>
              <a:t>("</a:t>
            </a:r>
            <a:r>
              <a:rPr lang="tr-TR" sz="1600" dirty="0" err="1" smtClean="0"/>
              <a:t>Iki</a:t>
            </a:r>
            <a:r>
              <a:rPr lang="tr-TR" sz="1600" dirty="0" smtClean="0"/>
              <a:t> pozitif </a:t>
            </a:r>
            <a:r>
              <a:rPr lang="tr-TR" sz="1600" dirty="0" err="1" smtClean="0"/>
              <a:t>sayi</a:t>
            </a:r>
            <a:r>
              <a:rPr lang="tr-TR" sz="1600" dirty="0" smtClean="0"/>
              <a:t> veriniz: ");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scanf</a:t>
            </a:r>
            <a:r>
              <a:rPr lang="tr-TR" sz="1600" dirty="0" smtClean="0"/>
              <a:t>("%d %d", &amp;s1, &amp;s2);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printf</a:t>
            </a:r>
            <a:r>
              <a:rPr lang="tr-TR" sz="1600" dirty="0" smtClean="0"/>
              <a:t>("</a:t>
            </a:r>
            <a:r>
              <a:rPr lang="tr-TR" sz="1600" dirty="0" err="1" smtClean="0"/>
              <a:t>hesaplaS</a:t>
            </a:r>
            <a:r>
              <a:rPr lang="tr-TR" sz="1600" dirty="0" smtClean="0"/>
              <a:t> sonucu=%d\n", </a:t>
            </a:r>
            <a:r>
              <a:rPr lang="tr-TR" sz="1600" dirty="0" err="1" smtClean="0"/>
              <a:t>hesaplaS</a:t>
            </a:r>
            <a:r>
              <a:rPr lang="tr-TR" sz="1600" dirty="0" smtClean="0"/>
              <a:t>(s1,s2));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printf</a:t>
            </a:r>
            <a:r>
              <a:rPr lang="tr-TR" sz="1600" dirty="0" smtClean="0"/>
              <a:t>("</a:t>
            </a:r>
            <a:r>
              <a:rPr lang="tr-TR" sz="1600" dirty="0" err="1" smtClean="0"/>
              <a:t>hesaplaR</a:t>
            </a:r>
            <a:r>
              <a:rPr lang="tr-TR" sz="1600" dirty="0" smtClean="0"/>
              <a:t> sonucu=%d\n", </a:t>
            </a:r>
            <a:r>
              <a:rPr lang="tr-TR" sz="1600" dirty="0" err="1" smtClean="0"/>
              <a:t>hesaplaR</a:t>
            </a:r>
            <a:r>
              <a:rPr lang="tr-TR" sz="1600" dirty="0" smtClean="0"/>
              <a:t>(s1,s2));</a:t>
            </a:r>
          </a:p>
          <a:p>
            <a:r>
              <a:rPr lang="tr-TR" sz="1600" dirty="0" smtClean="0"/>
              <a:t>   </a:t>
            </a:r>
            <a:r>
              <a:rPr lang="tr-TR" sz="1600" dirty="0" err="1" smtClean="0"/>
              <a:t>return</a:t>
            </a:r>
            <a:r>
              <a:rPr lang="tr-TR" sz="1600" dirty="0" smtClean="0"/>
              <a:t> 0;</a:t>
            </a:r>
          </a:p>
          <a:p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5" name="Dikdörtgen 4"/>
          <p:cNvSpPr/>
          <p:nvPr/>
        </p:nvSpPr>
        <p:spPr>
          <a:xfrm>
            <a:off x="635000" y="4711691"/>
            <a:ext cx="320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Örnek çıktı: </a:t>
            </a:r>
          </a:p>
          <a:p>
            <a:r>
              <a:rPr lang="en-US" sz="2000" dirty="0" err="1" smtClean="0"/>
              <a:t>Iki</a:t>
            </a:r>
            <a:r>
              <a:rPr lang="en-US" sz="2000" dirty="0" smtClean="0"/>
              <a:t> </a:t>
            </a:r>
            <a:r>
              <a:rPr lang="en-US" sz="2000" dirty="0" err="1" smtClean="0"/>
              <a:t>pozitif</a:t>
            </a:r>
            <a:r>
              <a:rPr lang="en-US" sz="2000" dirty="0" smtClean="0"/>
              <a:t> </a:t>
            </a:r>
            <a:r>
              <a:rPr lang="en-US" sz="2000" dirty="0" err="1" smtClean="0"/>
              <a:t>sayi</a:t>
            </a:r>
            <a:r>
              <a:rPr lang="en-US" sz="2000" dirty="0" smtClean="0"/>
              <a:t> </a:t>
            </a:r>
            <a:r>
              <a:rPr lang="en-US" sz="2000" dirty="0" err="1" smtClean="0"/>
              <a:t>veriniz</a:t>
            </a:r>
            <a:r>
              <a:rPr lang="en-US" sz="2000" dirty="0" smtClean="0"/>
              <a:t>: 48</a:t>
            </a:r>
          </a:p>
          <a:p>
            <a:r>
              <a:rPr lang="en-US" sz="2000" dirty="0" smtClean="0"/>
              <a:t>32</a:t>
            </a:r>
          </a:p>
          <a:p>
            <a:r>
              <a:rPr lang="en-US" sz="2000" dirty="0" err="1" smtClean="0"/>
              <a:t>hesaplaS</a:t>
            </a:r>
            <a:r>
              <a:rPr lang="en-US" sz="2000" dirty="0" smtClean="0"/>
              <a:t> </a:t>
            </a:r>
            <a:r>
              <a:rPr lang="en-US" sz="2000" dirty="0" err="1" smtClean="0"/>
              <a:t>sonucu</a:t>
            </a:r>
            <a:r>
              <a:rPr lang="en-US" sz="2000" dirty="0" smtClean="0"/>
              <a:t>=16</a:t>
            </a:r>
          </a:p>
          <a:p>
            <a:r>
              <a:rPr lang="en-US" sz="2000" dirty="0" err="1" smtClean="0"/>
              <a:t>hesaplaR</a:t>
            </a:r>
            <a:r>
              <a:rPr lang="en-US" sz="2000" dirty="0" smtClean="0"/>
              <a:t> </a:t>
            </a:r>
            <a:r>
              <a:rPr lang="en-US" sz="2000" dirty="0" err="1" smtClean="0"/>
              <a:t>sonucu</a:t>
            </a:r>
            <a:r>
              <a:rPr lang="en-US" sz="2000" dirty="0" smtClean="0"/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35754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EBOB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ebob</a:t>
            </a:r>
            <a:r>
              <a:rPr lang="tr-TR" dirty="0" smtClean="0"/>
              <a:t>(a,0)=a</a:t>
            </a:r>
          </a:p>
          <a:p>
            <a:r>
              <a:rPr lang="tr-TR" dirty="0" err="1" smtClean="0"/>
              <a:t>ebob</a:t>
            </a:r>
            <a:r>
              <a:rPr lang="tr-TR" dirty="0" smtClean="0"/>
              <a:t>(</a:t>
            </a:r>
            <a:r>
              <a:rPr lang="tr-TR" dirty="0" err="1" smtClean="0"/>
              <a:t>a,b</a:t>
            </a:r>
            <a:r>
              <a:rPr lang="tr-TR" dirty="0" smtClean="0"/>
              <a:t>)=</a:t>
            </a:r>
            <a:r>
              <a:rPr lang="tr-TR" dirty="0" err="1" smtClean="0"/>
              <a:t>ebob</a:t>
            </a:r>
            <a:r>
              <a:rPr lang="tr-TR" dirty="0" smtClean="0"/>
              <a:t>(</a:t>
            </a:r>
            <a:r>
              <a:rPr lang="tr-TR" dirty="0" err="1" smtClean="0"/>
              <a:t>b,a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b)</a:t>
            </a:r>
          </a:p>
          <a:p>
            <a:endParaRPr lang="tr-TR" dirty="0" smtClean="0"/>
          </a:p>
          <a:p>
            <a:r>
              <a:rPr lang="tr-TR" dirty="0" smtClean="0"/>
              <a:t>Öklid’in Elementler kitabından</a:t>
            </a:r>
          </a:p>
          <a:p>
            <a:r>
              <a:rPr lang="tr-TR" dirty="0" smtClean="0"/>
              <a:t>Meraklılara:</a:t>
            </a:r>
          </a:p>
          <a:p>
            <a:pPr lvl="1"/>
            <a:r>
              <a:rPr lang="tr-TR" sz="2000" dirty="0" smtClean="0">
                <a:hlinkClick r:id="rId2"/>
              </a:rPr>
              <a:t>https</a:t>
            </a:r>
            <a:r>
              <a:rPr lang="tr-TR" sz="2000" dirty="0">
                <a:hlinkClick r:id="rId2"/>
              </a:rPr>
              <a:t>://</a:t>
            </a:r>
            <a:r>
              <a:rPr lang="tr-TR" sz="2000" dirty="0" smtClean="0">
                <a:hlinkClick r:id="rId2"/>
              </a:rPr>
              <a:t>www.whitman.edu/mathematics/higher_math_online/section03.03.html</a:t>
            </a:r>
            <a:endParaRPr lang="tr-TR" sz="2000" dirty="0" smtClean="0"/>
          </a:p>
          <a:p>
            <a:pPr lvl="1"/>
            <a:r>
              <a:rPr lang="tr-TR" sz="2000" dirty="0">
                <a:hlinkClick r:id="rId3"/>
              </a:rPr>
              <a:t>https://codility.com/media/train/10-Gcd.pdf</a:t>
            </a:r>
            <a:endParaRPr lang="tr-TR" sz="2000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632728" y="662499"/>
            <a:ext cx="193674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MathJax_Main"/>
              </a:rPr>
              <a:t>(198,168</a:t>
            </a:r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)=</a:t>
            </a:r>
          </a:p>
          <a:p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(</a:t>
            </a:r>
            <a:r>
              <a:rPr lang="tr-TR" sz="2800" dirty="0">
                <a:solidFill>
                  <a:srgbClr val="000000"/>
                </a:solidFill>
                <a:latin typeface="MathJax_Main"/>
              </a:rPr>
              <a:t>168,30</a:t>
            </a:r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)=</a:t>
            </a:r>
          </a:p>
          <a:p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(</a:t>
            </a:r>
            <a:r>
              <a:rPr lang="tr-TR" sz="2800" dirty="0">
                <a:solidFill>
                  <a:srgbClr val="000000"/>
                </a:solidFill>
                <a:latin typeface="MathJax_Main"/>
              </a:rPr>
              <a:t>30,18</a:t>
            </a:r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)=</a:t>
            </a:r>
          </a:p>
          <a:p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(</a:t>
            </a:r>
            <a:r>
              <a:rPr lang="tr-TR" sz="2800" dirty="0">
                <a:solidFill>
                  <a:srgbClr val="000000"/>
                </a:solidFill>
                <a:latin typeface="MathJax_Main"/>
              </a:rPr>
              <a:t>18,12</a:t>
            </a:r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)=</a:t>
            </a:r>
          </a:p>
          <a:p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(</a:t>
            </a:r>
            <a:r>
              <a:rPr lang="tr-TR" sz="2800" dirty="0">
                <a:solidFill>
                  <a:srgbClr val="000000"/>
                </a:solidFill>
                <a:latin typeface="MathJax_Main"/>
              </a:rPr>
              <a:t>12,6</a:t>
            </a:r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)=</a:t>
            </a:r>
          </a:p>
          <a:p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(</a:t>
            </a:r>
            <a:r>
              <a:rPr lang="tr-TR" sz="2800" dirty="0">
                <a:solidFill>
                  <a:srgbClr val="000000"/>
                </a:solidFill>
                <a:latin typeface="MathJax_Main"/>
              </a:rPr>
              <a:t>6,0</a:t>
            </a:r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)=</a:t>
            </a:r>
          </a:p>
          <a:p>
            <a:r>
              <a:rPr lang="tr-TR" sz="2800" dirty="0" smtClean="0">
                <a:solidFill>
                  <a:srgbClr val="000000"/>
                </a:solidFill>
                <a:latin typeface="MathJax_Main"/>
              </a:rPr>
              <a:t>6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3099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7: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4749800" cy="4579408"/>
          </a:xfrm>
        </p:spPr>
        <p:txBody>
          <a:bodyPr>
            <a:noAutofit/>
          </a:bodyPr>
          <a:lstStyle/>
          <a:p>
            <a:r>
              <a:rPr lang="tr-TR" dirty="0" smtClean="0"/>
              <a:t>Girilen iki </a:t>
            </a:r>
            <a:r>
              <a:rPr lang="en-US" dirty="0" err="1" smtClean="0"/>
              <a:t>İngilizce</a:t>
            </a:r>
            <a:r>
              <a:rPr lang="en-US" dirty="0" smtClean="0"/>
              <a:t> </a:t>
            </a:r>
            <a:r>
              <a:rPr lang="tr-TR" dirty="0" smtClean="0"/>
              <a:t>kelimenin </a:t>
            </a:r>
            <a:r>
              <a:rPr lang="tr-TR" dirty="0" smtClean="0"/>
              <a:t>X olup olmadığını bulma (</a:t>
            </a:r>
            <a:r>
              <a:rPr lang="en-US" dirty="0" smtClean="0"/>
              <a:t>X: </a:t>
            </a:r>
            <a:r>
              <a:rPr lang="tr-TR" dirty="0" smtClean="0"/>
              <a:t>aynı harflerden oluşan, harf sayısı önemli).</a:t>
            </a:r>
          </a:p>
          <a:p>
            <a:r>
              <a:rPr lang="tr-TR" dirty="0" smtClean="0"/>
              <a:t>Ör: </a:t>
            </a:r>
          </a:p>
          <a:p>
            <a:r>
              <a:rPr lang="tr-TR" dirty="0" smtClean="0"/>
              <a:t>ali ve </a:t>
            </a:r>
            <a:r>
              <a:rPr lang="tr-TR" dirty="0" smtClean="0"/>
              <a:t>ia</a:t>
            </a:r>
            <a:r>
              <a:rPr lang="en-US" dirty="0" smtClean="0"/>
              <a:t>l</a:t>
            </a:r>
            <a:r>
              <a:rPr lang="tr-TR" dirty="0" smtClean="0"/>
              <a:t> </a:t>
            </a:r>
            <a:r>
              <a:rPr lang="tr-TR" dirty="0" smtClean="0"/>
              <a:t>X  </a:t>
            </a:r>
          </a:p>
          <a:p>
            <a:r>
              <a:rPr lang="tr-TR" dirty="0" smtClean="0"/>
              <a:t>ali ve illa X değil</a:t>
            </a:r>
          </a:p>
          <a:p>
            <a:r>
              <a:rPr lang="tr-TR" dirty="0" smtClean="0"/>
              <a:t>Ana program yanda</a:t>
            </a:r>
          </a:p>
          <a:p>
            <a:r>
              <a:rPr lang="en-US" dirty="0" smtClean="0"/>
              <a:t>find_</a:t>
            </a:r>
            <a:r>
              <a:rPr lang="tr-TR" dirty="0" smtClean="0"/>
              <a:t>x fonksiyonunu yazınız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473700" y="203191"/>
            <a:ext cx="652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char array1[100], array2[100];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flag;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("Enter the string\n");</a:t>
            </a:r>
          </a:p>
          <a:p>
            <a:r>
              <a:rPr lang="en-US" sz="2000" dirty="0" smtClean="0"/>
              <a:t>    gets(array1);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("Enter another string\n");</a:t>
            </a:r>
          </a:p>
          <a:p>
            <a:r>
              <a:rPr lang="en-US" sz="2000" dirty="0" smtClean="0"/>
              <a:t>    gets(array2);</a:t>
            </a:r>
          </a:p>
          <a:p>
            <a:r>
              <a:rPr lang="en-US" sz="2000" dirty="0" smtClean="0"/>
              <a:t>    flag = find_</a:t>
            </a:r>
            <a:r>
              <a:rPr lang="tr-TR" sz="2000" dirty="0" smtClean="0"/>
              <a:t>x</a:t>
            </a:r>
            <a:r>
              <a:rPr lang="en-US" sz="2000" dirty="0" smtClean="0"/>
              <a:t>(array1, array2);</a:t>
            </a:r>
          </a:p>
          <a:p>
            <a:r>
              <a:rPr lang="en-US" sz="2000" dirty="0" smtClean="0"/>
              <a:t>    if (flag == 1)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and %s are </a:t>
            </a:r>
            <a:r>
              <a:rPr lang="tr-TR" sz="2000" dirty="0" smtClean="0"/>
              <a:t>x</a:t>
            </a:r>
            <a:r>
              <a:rPr lang="en-US" sz="2000" dirty="0" smtClean="0"/>
              <a:t>.\n", array1, array2);</a:t>
            </a:r>
          </a:p>
          <a:p>
            <a:r>
              <a:rPr lang="en-US" sz="2000" dirty="0" smtClean="0"/>
              <a:t>    else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and %s are not </a:t>
            </a:r>
            <a:r>
              <a:rPr lang="tr-TR" sz="2000" dirty="0" smtClean="0"/>
              <a:t>x</a:t>
            </a:r>
            <a:r>
              <a:rPr lang="en-US" sz="2000" dirty="0" smtClean="0"/>
              <a:t>.\n", array1, array2);</a:t>
            </a:r>
          </a:p>
          <a:p>
            <a:r>
              <a:rPr lang="en-US" sz="2000" dirty="0" smtClean="0"/>
              <a:t>    return 0;</a:t>
            </a:r>
          </a:p>
          <a:p>
            <a:r>
              <a:rPr lang="en-US" sz="2000" dirty="0" smtClean="0"/>
              <a:t>}</a:t>
            </a:r>
          </a:p>
          <a:p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5588000" y="4949836"/>
            <a:ext cx="322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Örnek çıktı: </a:t>
            </a:r>
          </a:p>
          <a:p>
            <a:r>
              <a:rPr lang="en-US" sz="1600" dirty="0" smtClean="0"/>
              <a:t>Enter the string</a:t>
            </a:r>
          </a:p>
          <a:p>
            <a:r>
              <a:rPr lang="en-US" sz="1600" dirty="0" err="1" smtClean="0"/>
              <a:t>aaabbc</a:t>
            </a:r>
            <a:endParaRPr lang="en-US" sz="1600" dirty="0" smtClean="0"/>
          </a:p>
          <a:p>
            <a:r>
              <a:rPr lang="en-US" sz="1600" dirty="0" smtClean="0"/>
              <a:t>Enter another string</a:t>
            </a:r>
          </a:p>
          <a:p>
            <a:r>
              <a:rPr lang="en-US" sz="1600" dirty="0" err="1" smtClean="0"/>
              <a:t>abaacb</a:t>
            </a:r>
            <a:endParaRPr lang="en-US" sz="1600" dirty="0" smtClean="0"/>
          </a:p>
          <a:p>
            <a:r>
              <a:rPr lang="en-US" sz="1600" dirty="0" err="1" smtClean="0"/>
              <a:t>aaabbc</a:t>
            </a:r>
            <a:r>
              <a:rPr lang="en-US" sz="1600" dirty="0" smtClean="0"/>
              <a:t> and </a:t>
            </a:r>
            <a:r>
              <a:rPr lang="en-US" sz="1600" dirty="0" err="1" smtClean="0"/>
              <a:t>abaacb</a:t>
            </a:r>
            <a:r>
              <a:rPr lang="en-US" sz="1600" dirty="0" smtClean="0"/>
              <a:t> are </a:t>
            </a:r>
            <a:r>
              <a:rPr lang="tr-TR" sz="1600" dirty="0" smtClean="0"/>
              <a:t>x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8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8: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4521200" cy="1400175"/>
          </a:xfrm>
        </p:spPr>
        <p:txBody>
          <a:bodyPr>
            <a:noAutofit/>
          </a:bodyPr>
          <a:lstStyle/>
          <a:p>
            <a:r>
              <a:rPr lang="tr-TR" dirty="0" smtClean="0"/>
              <a:t>Verilen İngilizce bir metindeki ‘.’, ‘!’ ve ‘?’ sonrasındaki harfleri büyük harf yapmak.</a:t>
            </a:r>
          </a:p>
          <a:p>
            <a:r>
              <a:rPr lang="tr-TR" dirty="0" smtClean="0"/>
              <a:t>Ana program yanda</a:t>
            </a:r>
          </a:p>
          <a:p>
            <a:r>
              <a:rPr lang="en-US" dirty="0" err="1" smtClean="0"/>
              <a:t>makeCapital</a:t>
            </a:r>
            <a:r>
              <a:rPr lang="tr-TR" dirty="0" smtClean="0"/>
              <a:t> fonksiyonunu yazınız.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165850" y="622291"/>
            <a:ext cx="5016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string.h</a:t>
            </a:r>
            <a:r>
              <a:rPr lang="en-US" sz="2400" dirty="0" smtClean="0"/>
              <a:t>&gt;</a:t>
            </a:r>
            <a:endParaRPr lang="tr-TR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tr-TR" sz="2400" dirty="0" smtClean="0"/>
              <a:t>  </a:t>
            </a:r>
            <a:r>
              <a:rPr lang="en-US" sz="2400" dirty="0" smtClean="0"/>
              <a:t>char </a:t>
            </a:r>
            <a:r>
              <a:rPr lang="en-US" sz="2400" dirty="0" err="1" smtClean="0"/>
              <a:t>sampleString</a:t>
            </a:r>
            <a:r>
              <a:rPr lang="en-US" sz="2400" dirty="0" smtClean="0"/>
              <a:t>[]={"in 1983.the ANSI formed a committee! to establish a standard. </a:t>
            </a:r>
            <a:r>
              <a:rPr lang="en-US" sz="2400" dirty="0" smtClean="0"/>
              <a:t>but </a:t>
            </a:r>
            <a:r>
              <a:rPr lang="en-US" sz="2400" dirty="0" smtClean="0"/>
              <a:t>?</a:t>
            </a:r>
            <a:r>
              <a:rPr lang="en-US" sz="2400" dirty="0" err="1" smtClean="0"/>
              <a:t>when.specification</a:t>
            </a:r>
            <a:r>
              <a:rPr lang="en-US" sz="2400" dirty="0" smtClean="0"/>
              <a:t>"};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("%s\n",</a:t>
            </a:r>
            <a:r>
              <a:rPr lang="en-US" sz="2400" dirty="0" err="1" smtClean="0"/>
              <a:t>sampleString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makeCapital</a:t>
            </a:r>
            <a:r>
              <a:rPr lang="en-US" sz="2400" dirty="0" smtClean="0"/>
              <a:t>(</a:t>
            </a:r>
            <a:r>
              <a:rPr lang="en-US" sz="2400" dirty="0" err="1" smtClean="0"/>
              <a:t>sampleString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("%s\n",</a:t>
            </a:r>
            <a:r>
              <a:rPr lang="en-US" sz="2400" dirty="0" err="1" smtClean="0"/>
              <a:t>sampleString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return 0;</a:t>
            </a:r>
          </a:p>
          <a:p>
            <a:r>
              <a:rPr lang="en-US" sz="2400" dirty="0" smtClean="0"/>
              <a:t>}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330200" y="5178436"/>
            <a:ext cx="11671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Örnek çıktı: </a:t>
            </a:r>
          </a:p>
          <a:p>
            <a:r>
              <a:rPr lang="en-US" sz="2400" dirty="0" smtClean="0"/>
              <a:t>in 1983.the ANSI formed a committee! to establish a standard. </a:t>
            </a:r>
            <a:r>
              <a:rPr lang="en-US" sz="2400" dirty="0" smtClean="0"/>
              <a:t>but </a:t>
            </a:r>
            <a:r>
              <a:rPr lang="en-US" sz="2400" dirty="0" smtClean="0"/>
              <a:t>?</a:t>
            </a:r>
            <a:r>
              <a:rPr lang="en-US" sz="2400" dirty="0" err="1" smtClean="0"/>
              <a:t>when.specification</a:t>
            </a:r>
            <a:endParaRPr lang="en-US" sz="2400" dirty="0" smtClean="0"/>
          </a:p>
          <a:p>
            <a:r>
              <a:rPr lang="en-US" sz="2400" dirty="0" smtClean="0"/>
              <a:t>In 1983.The ANSI formed a committee! To establish a standard. But ?</a:t>
            </a:r>
            <a:r>
              <a:rPr lang="en-US" sz="2400" dirty="0" err="1" smtClean="0"/>
              <a:t>When.Specification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488</Words>
  <Application>Microsoft Office PowerPoint</Application>
  <PresentationFormat>Geniş ekran</PresentationFormat>
  <Paragraphs>125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MathJax_Main</vt:lpstr>
      <vt:lpstr>Office Teması</vt:lpstr>
      <vt:lpstr>Genel plan</vt:lpstr>
      <vt:lpstr>Uygulama dersi 2</vt:lpstr>
      <vt:lpstr>Soru 5:</vt:lpstr>
      <vt:lpstr>Soru 6:</vt:lpstr>
      <vt:lpstr>EBOB</vt:lpstr>
      <vt:lpstr>Soru 7:</vt:lpstr>
      <vt:lpstr>Soru 8: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Uygulama dersi 1</dc:title>
  <dc:creator>FATiH</dc:creator>
  <cp:lastModifiedBy>Windows User</cp:lastModifiedBy>
  <cp:revision>34</cp:revision>
  <dcterms:created xsi:type="dcterms:W3CDTF">2020-05-31T17:54:52Z</dcterms:created>
  <dcterms:modified xsi:type="dcterms:W3CDTF">2020-06-02T12:48:48Z</dcterms:modified>
</cp:coreProperties>
</file>