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18.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4076" r:id="rId2"/>
    <p:sldMasterId id="2147484088" r:id="rId3"/>
    <p:sldMasterId id="2147484100" r:id="rId4"/>
    <p:sldMasterId id="2147484112" r:id="rId5"/>
    <p:sldMasterId id="2147484124" r:id="rId6"/>
    <p:sldMasterId id="2147484136" r:id="rId7"/>
    <p:sldMasterId id="2147484148" r:id="rId8"/>
  </p:sldMasterIdLst>
  <p:notesMasterIdLst>
    <p:notesMasterId r:id="rId314"/>
  </p:notesMasterIdLst>
  <p:handoutMasterIdLst>
    <p:handoutMasterId r:id="rId315"/>
  </p:handoutMasterIdLst>
  <p:sldIdLst>
    <p:sldId id="264" r:id="rId9"/>
    <p:sldId id="360" r:id="rId10"/>
    <p:sldId id="704" r:id="rId11"/>
    <p:sldId id="353" r:id="rId12"/>
    <p:sldId id="410" r:id="rId13"/>
    <p:sldId id="411" r:id="rId14"/>
    <p:sldId id="412" r:id="rId15"/>
    <p:sldId id="413" r:id="rId16"/>
    <p:sldId id="415" r:id="rId17"/>
    <p:sldId id="416" r:id="rId18"/>
    <p:sldId id="417" r:id="rId19"/>
    <p:sldId id="418" r:id="rId20"/>
    <p:sldId id="419" r:id="rId21"/>
    <p:sldId id="420" r:id="rId22"/>
    <p:sldId id="422" r:id="rId23"/>
    <p:sldId id="626" r:id="rId24"/>
    <p:sldId id="627" r:id="rId25"/>
    <p:sldId id="628" r:id="rId26"/>
    <p:sldId id="629" r:id="rId27"/>
    <p:sldId id="421" r:id="rId28"/>
    <p:sldId id="423" r:id="rId29"/>
    <p:sldId id="424" r:id="rId30"/>
    <p:sldId id="425" r:id="rId31"/>
    <p:sldId id="426" r:id="rId32"/>
    <p:sldId id="427" r:id="rId33"/>
    <p:sldId id="428" r:id="rId34"/>
    <p:sldId id="429" r:id="rId35"/>
    <p:sldId id="430" r:id="rId36"/>
    <p:sldId id="431" r:id="rId37"/>
    <p:sldId id="693" r:id="rId38"/>
    <p:sldId id="432" r:id="rId39"/>
    <p:sldId id="433" r:id="rId40"/>
    <p:sldId id="695" r:id="rId41"/>
    <p:sldId id="434" r:id="rId42"/>
    <p:sldId id="435" r:id="rId43"/>
    <p:sldId id="436" r:id="rId44"/>
    <p:sldId id="437" r:id="rId45"/>
    <p:sldId id="438" r:id="rId46"/>
    <p:sldId id="439" r:id="rId47"/>
    <p:sldId id="440" r:id="rId48"/>
    <p:sldId id="441" r:id="rId49"/>
    <p:sldId id="442" r:id="rId50"/>
    <p:sldId id="443" r:id="rId51"/>
    <p:sldId id="694"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71" r:id="rId80"/>
    <p:sldId id="472" r:id="rId81"/>
    <p:sldId id="473" r:id="rId82"/>
    <p:sldId id="474" r:id="rId83"/>
    <p:sldId id="475" r:id="rId84"/>
    <p:sldId id="476" r:id="rId85"/>
    <p:sldId id="477" r:id="rId86"/>
    <p:sldId id="478" r:id="rId87"/>
    <p:sldId id="479" r:id="rId88"/>
    <p:sldId id="480" r:id="rId89"/>
    <p:sldId id="481" r:id="rId90"/>
    <p:sldId id="482" r:id="rId91"/>
    <p:sldId id="483" r:id="rId92"/>
    <p:sldId id="484" r:id="rId93"/>
    <p:sldId id="485" r:id="rId94"/>
    <p:sldId id="486" r:id="rId95"/>
    <p:sldId id="487" r:id="rId96"/>
    <p:sldId id="488" r:id="rId97"/>
    <p:sldId id="489" r:id="rId98"/>
    <p:sldId id="490" r:id="rId99"/>
    <p:sldId id="491" r:id="rId100"/>
    <p:sldId id="492" r:id="rId101"/>
    <p:sldId id="493" r:id="rId102"/>
    <p:sldId id="494" r:id="rId103"/>
    <p:sldId id="495" r:id="rId104"/>
    <p:sldId id="496" r:id="rId105"/>
    <p:sldId id="510" r:id="rId106"/>
    <p:sldId id="511" r:id="rId107"/>
    <p:sldId id="512" r:id="rId108"/>
    <p:sldId id="513" r:id="rId109"/>
    <p:sldId id="514" r:id="rId110"/>
    <p:sldId id="515" r:id="rId111"/>
    <p:sldId id="516" r:id="rId112"/>
    <p:sldId id="517" r:id="rId113"/>
    <p:sldId id="518" r:id="rId114"/>
    <p:sldId id="519" r:id="rId115"/>
    <p:sldId id="520" r:id="rId116"/>
    <p:sldId id="521" r:id="rId117"/>
    <p:sldId id="522" r:id="rId118"/>
    <p:sldId id="523" r:id="rId119"/>
    <p:sldId id="524" r:id="rId120"/>
    <p:sldId id="525" r:id="rId121"/>
    <p:sldId id="526" r:id="rId122"/>
    <p:sldId id="527" r:id="rId123"/>
    <p:sldId id="528" r:id="rId124"/>
    <p:sldId id="529" r:id="rId125"/>
    <p:sldId id="530" r:id="rId126"/>
    <p:sldId id="531" r:id="rId127"/>
    <p:sldId id="532" r:id="rId128"/>
    <p:sldId id="533" r:id="rId129"/>
    <p:sldId id="535" r:id="rId130"/>
    <p:sldId id="536" r:id="rId131"/>
    <p:sldId id="698" r:id="rId132"/>
    <p:sldId id="699" r:id="rId133"/>
    <p:sldId id="537" r:id="rId134"/>
    <p:sldId id="538" r:id="rId135"/>
    <p:sldId id="539" r:id="rId136"/>
    <p:sldId id="541" r:id="rId137"/>
    <p:sldId id="542" r:id="rId138"/>
    <p:sldId id="543" r:id="rId139"/>
    <p:sldId id="581" r:id="rId140"/>
    <p:sldId id="544" r:id="rId141"/>
    <p:sldId id="715" r:id="rId142"/>
    <p:sldId id="716" r:id="rId143"/>
    <p:sldId id="714" r:id="rId144"/>
    <p:sldId id="545" r:id="rId145"/>
    <p:sldId id="546" r:id="rId146"/>
    <p:sldId id="547" r:id="rId147"/>
    <p:sldId id="548" r:id="rId148"/>
    <p:sldId id="700" r:id="rId149"/>
    <p:sldId id="572" r:id="rId150"/>
    <p:sldId id="573" r:id="rId151"/>
    <p:sldId id="574" r:id="rId152"/>
    <p:sldId id="576" r:id="rId153"/>
    <p:sldId id="577" r:id="rId154"/>
    <p:sldId id="589" r:id="rId155"/>
    <p:sldId id="578" r:id="rId156"/>
    <p:sldId id="579" r:id="rId157"/>
    <p:sldId id="549" r:id="rId158"/>
    <p:sldId id="550" r:id="rId159"/>
    <p:sldId id="551" r:id="rId160"/>
    <p:sldId id="590" r:id="rId161"/>
    <p:sldId id="552" r:id="rId162"/>
    <p:sldId id="553" r:id="rId163"/>
    <p:sldId id="554" r:id="rId164"/>
    <p:sldId id="555" r:id="rId165"/>
    <p:sldId id="556" r:id="rId166"/>
    <p:sldId id="558" r:id="rId167"/>
    <p:sldId id="559" r:id="rId168"/>
    <p:sldId id="560" r:id="rId169"/>
    <p:sldId id="580" r:id="rId170"/>
    <p:sldId id="561" r:id="rId171"/>
    <p:sldId id="562" r:id="rId172"/>
    <p:sldId id="582" r:id="rId173"/>
    <p:sldId id="583" r:id="rId174"/>
    <p:sldId id="584" r:id="rId175"/>
    <p:sldId id="585" r:id="rId176"/>
    <p:sldId id="586" r:id="rId177"/>
    <p:sldId id="587" r:id="rId178"/>
    <p:sldId id="588" r:id="rId179"/>
    <p:sldId id="563" r:id="rId180"/>
    <p:sldId id="701" r:id="rId181"/>
    <p:sldId id="703" r:id="rId182"/>
    <p:sldId id="569" r:id="rId183"/>
    <p:sldId id="591" r:id="rId184"/>
    <p:sldId id="592" r:id="rId185"/>
    <p:sldId id="594" r:id="rId186"/>
    <p:sldId id="595" r:id="rId187"/>
    <p:sldId id="596" r:id="rId188"/>
    <p:sldId id="597" r:id="rId189"/>
    <p:sldId id="598" r:id="rId190"/>
    <p:sldId id="599" r:id="rId191"/>
    <p:sldId id="600" r:id="rId192"/>
    <p:sldId id="601" r:id="rId193"/>
    <p:sldId id="602" r:id="rId194"/>
    <p:sldId id="603" r:id="rId195"/>
    <p:sldId id="615" r:id="rId196"/>
    <p:sldId id="604" r:id="rId197"/>
    <p:sldId id="606" r:id="rId198"/>
    <p:sldId id="611" r:id="rId199"/>
    <p:sldId id="607" r:id="rId200"/>
    <p:sldId id="612" r:id="rId201"/>
    <p:sldId id="614" r:id="rId202"/>
    <p:sldId id="613" r:id="rId203"/>
    <p:sldId id="616" r:id="rId204"/>
    <p:sldId id="609" r:id="rId205"/>
    <p:sldId id="619" r:id="rId206"/>
    <p:sldId id="617" r:id="rId207"/>
    <p:sldId id="620" r:id="rId208"/>
    <p:sldId id="625" r:id="rId209"/>
    <p:sldId id="649" r:id="rId210"/>
    <p:sldId id="650" r:id="rId211"/>
    <p:sldId id="621" r:id="rId212"/>
    <p:sldId id="622" r:id="rId213"/>
    <p:sldId id="623" r:id="rId214"/>
    <p:sldId id="624" r:id="rId215"/>
    <p:sldId id="618" r:id="rId216"/>
    <p:sldId id="632" r:id="rId217"/>
    <p:sldId id="633" r:id="rId218"/>
    <p:sldId id="634" r:id="rId219"/>
    <p:sldId id="635" r:id="rId220"/>
    <p:sldId id="636" r:id="rId221"/>
    <p:sldId id="637" r:id="rId222"/>
    <p:sldId id="638" r:id="rId223"/>
    <p:sldId id="640" r:id="rId224"/>
    <p:sldId id="643" r:id="rId225"/>
    <p:sldId id="644" r:id="rId226"/>
    <p:sldId id="645" r:id="rId227"/>
    <p:sldId id="646" r:id="rId228"/>
    <p:sldId id="648" r:id="rId229"/>
    <p:sldId id="647" r:id="rId230"/>
    <p:sldId id="651" r:id="rId231"/>
    <p:sldId id="652" r:id="rId232"/>
    <p:sldId id="654" r:id="rId233"/>
    <p:sldId id="655" r:id="rId234"/>
    <p:sldId id="656" r:id="rId235"/>
    <p:sldId id="657" r:id="rId236"/>
    <p:sldId id="658" r:id="rId237"/>
    <p:sldId id="659" r:id="rId238"/>
    <p:sldId id="660" r:id="rId239"/>
    <p:sldId id="653" r:id="rId240"/>
    <p:sldId id="662" r:id="rId241"/>
    <p:sldId id="663" r:id="rId242"/>
    <p:sldId id="664" r:id="rId243"/>
    <p:sldId id="665" r:id="rId244"/>
    <p:sldId id="668" r:id="rId245"/>
    <p:sldId id="669" r:id="rId246"/>
    <p:sldId id="667" r:id="rId247"/>
    <p:sldId id="666" r:id="rId248"/>
    <p:sldId id="671" r:id="rId249"/>
    <p:sldId id="670" r:id="rId250"/>
    <p:sldId id="672" r:id="rId251"/>
    <p:sldId id="673" r:id="rId252"/>
    <p:sldId id="674" r:id="rId253"/>
    <p:sldId id="675" r:id="rId254"/>
    <p:sldId id="676" r:id="rId255"/>
    <p:sldId id="677" r:id="rId256"/>
    <p:sldId id="678" r:id="rId257"/>
    <p:sldId id="679" r:id="rId258"/>
    <p:sldId id="680" r:id="rId259"/>
    <p:sldId id="705" r:id="rId260"/>
    <p:sldId id="681" r:id="rId261"/>
    <p:sldId id="682" r:id="rId262"/>
    <p:sldId id="683" r:id="rId263"/>
    <p:sldId id="706" r:id="rId264"/>
    <p:sldId id="707" r:id="rId265"/>
    <p:sldId id="708" r:id="rId266"/>
    <p:sldId id="709" r:id="rId267"/>
    <p:sldId id="710" r:id="rId268"/>
    <p:sldId id="684" r:id="rId269"/>
    <p:sldId id="685" r:id="rId270"/>
    <p:sldId id="686" r:id="rId271"/>
    <p:sldId id="687" r:id="rId272"/>
    <p:sldId id="688" r:id="rId273"/>
    <p:sldId id="689" r:id="rId274"/>
    <p:sldId id="690" r:id="rId275"/>
    <p:sldId id="691" r:id="rId276"/>
    <p:sldId id="692" r:id="rId277"/>
    <p:sldId id="661" r:id="rId278"/>
    <p:sldId id="711" r:id="rId279"/>
    <p:sldId id="282" r:id="rId280"/>
    <p:sldId id="283" r:id="rId281"/>
    <p:sldId id="303" r:id="rId282"/>
    <p:sldId id="284" r:id="rId283"/>
    <p:sldId id="285" r:id="rId284"/>
    <p:sldId id="286" r:id="rId285"/>
    <p:sldId id="287" r:id="rId286"/>
    <p:sldId id="288" r:id="rId287"/>
    <p:sldId id="296" r:id="rId288"/>
    <p:sldId id="297" r:id="rId289"/>
    <p:sldId id="298" r:id="rId290"/>
    <p:sldId id="299" r:id="rId291"/>
    <p:sldId id="300" r:id="rId292"/>
    <p:sldId id="301" r:id="rId293"/>
    <p:sldId id="302" r:id="rId294"/>
    <p:sldId id="713" r:id="rId295"/>
    <p:sldId id="257" r:id="rId296"/>
    <p:sldId id="258" r:id="rId297"/>
    <p:sldId id="271" r:id="rId298"/>
    <p:sldId id="712" r:id="rId299"/>
    <p:sldId id="265" r:id="rId300"/>
    <p:sldId id="266" r:id="rId301"/>
    <p:sldId id="267" r:id="rId302"/>
    <p:sldId id="268" r:id="rId303"/>
    <p:sldId id="259" r:id="rId304"/>
    <p:sldId id="260" r:id="rId305"/>
    <p:sldId id="262" r:id="rId306"/>
    <p:sldId id="261" r:id="rId307"/>
    <p:sldId id="263" r:id="rId308"/>
    <p:sldId id="272" r:id="rId309"/>
    <p:sldId id="273" r:id="rId310"/>
    <p:sldId id="275" r:id="rId311"/>
    <p:sldId id="269" r:id="rId312"/>
    <p:sldId id="270" r:id="rId313"/>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unus" initials="y" lastIdx="37" clrIdx="0"/>
  <p:cmAuthor id="1" name="Yunus Emre Selçuk" initials="YES" lastIdx="6" clrIdx="1"/>
  <p:cmAuthor id="2" name="yselc" initials="y" lastIdx="3" clrIdx="2">
    <p:extLst>
      <p:ext uri="{19B8F6BF-5375-455C-9EA6-DF929625EA0E}">
        <p15:presenceInfo xmlns:p15="http://schemas.microsoft.com/office/powerpoint/2012/main" userId="yselc" providerId="None"/>
      </p:ext>
    </p:extLst>
  </p:cmAuthor>
  <p:cmAuthor id="3" name="cihan" initials="c" lastIdx="1" clrIdx="3"/>
  <p:cmAuthor id="4" name="Microsoft hesabı" initials="Mh" lastIdx="10" clrIdx="4">
    <p:extLst>
      <p:ext uri="{19B8F6BF-5375-455C-9EA6-DF929625EA0E}">
        <p15:presenceInfo xmlns:p15="http://schemas.microsoft.com/office/powerpoint/2012/main" userId="b041f6654f5c40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1" autoAdjust="0"/>
    <p:restoredTop sz="70607" autoAdjust="0"/>
  </p:normalViewPr>
  <p:slideViewPr>
    <p:cSldViewPr>
      <p:cViewPr>
        <p:scale>
          <a:sx n="115" d="100"/>
          <a:sy n="115" d="100"/>
        </p:scale>
        <p:origin x="197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9.xml"/><Relationship Id="rId299" Type="http://schemas.openxmlformats.org/officeDocument/2006/relationships/slide" Target="slides/slide291.xml"/><Relationship Id="rId21" Type="http://schemas.openxmlformats.org/officeDocument/2006/relationships/slide" Target="slides/slide13.xml"/><Relationship Id="rId63" Type="http://schemas.openxmlformats.org/officeDocument/2006/relationships/slide" Target="slides/slide55.xml"/><Relationship Id="rId159" Type="http://schemas.openxmlformats.org/officeDocument/2006/relationships/slide" Target="slides/slide151.xml"/><Relationship Id="rId170" Type="http://schemas.openxmlformats.org/officeDocument/2006/relationships/slide" Target="slides/slide162.xml"/><Relationship Id="rId226" Type="http://schemas.openxmlformats.org/officeDocument/2006/relationships/slide" Target="slides/slide218.xml"/><Relationship Id="rId268" Type="http://schemas.openxmlformats.org/officeDocument/2006/relationships/slide" Target="slides/slide260.xml"/><Relationship Id="rId32" Type="http://schemas.openxmlformats.org/officeDocument/2006/relationships/slide" Target="slides/slide24.xml"/><Relationship Id="rId74" Type="http://schemas.openxmlformats.org/officeDocument/2006/relationships/slide" Target="slides/slide66.xml"/><Relationship Id="rId128" Type="http://schemas.openxmlformats.org/officeDocument/2006/relationships/slide" Target="slides/slide120.xml"/><Relationship Id="rId5" Type="http://schemas.openxmlformats.org/officeDocument/2006/relationships/slideMaster" Target="slideMasters/slideMaster5.xml"/><Relationship Id="rId181" Type="http://schemas.openxmlformats.org/officeDocument/2006/relationships/slide" Target="slides/slide173.xml"/><Relationship Id="rId237" Type="http://schemas.openxmlformats.org/officeDocument/2006/relationships/slide" Target="slides/slide229.xml"/><Relationship Id="rId279" Type="http://schemas.openxmlformats.org/officeDocument/2006/relationships/slide" Target="slides/slide271.xml"/><Relationship Id="rId43" Type="http://schemas.openxmlformats.org/officeDocument/2006/relationships/slide" Target="slides/slide35.xml"/><Relationship Id="rId139" Type="http://schemas.openxmlformats.org/officeDocument/2006/relationships/slide" Target="slides/slide131.xml"/><Relationship Id="rId290" Type="http://schemas.openxmlformats.org/officeDocument/2006/relationships/slide" Target="slides/slide282.xml"/><Relationship Id="rId304" Type="http://schemas.openxmlformats.org/officeDocument/2006/relationships/slide" Target="slides/slide296.xml"/><Relationship Id="rId85" Type="http://schemas.openxmlformats.org/officeDocument/2006/relationships/slide" Target="slides/slide77.xml"/><Relationship Id="rId150" Type="http://schemas.openxmlformats.org/officeDocument/2006/relationships/slide" Target="slides/slide142.xml"/><Relationship Id="rId192" Type="http://schemas.openxmlformats.org/officeDocument/2006/relationships/slide" Target="slides/slide184.xml"/><Relationship Id="rId206" Type="http://schemas.openxmlformats.org/officeDocument/2006/relationships/slide" Target="slides/slide198.xml"/><Relationship Id="rId248" Type="http://schemas.openxmlformats.org/officeDocument/2006/relationships/slide" Target="slides/slide240.xml"/><Relationship Id="rId12" Type="http://schemas.openxmlformats.org/officeDocument/2006/relationships/slide" Target="slides/slide4.xml"/><Relationship Id="rId108" Type="http://schemas.openxmlformats.org/officeDocument/2006/relationships/slide" Target="slides/slide100.xml"/><Relationship Id="rId315" Type="http://schemas.openxmlformats.org/officeDocument/2006/relationships/handoutMaster" Target="handoutMasters/handoutMaster1.xml"/><Relationship Id="rId54" Type="http://schemas.openxmlformats.org/officeDocument/2006/relationships/slide" Target="slides/slide46.xml"/><Relationship Id="rId96" Type="http://schemas.openxmlformats.org/officeDocument/2006/relationships/slide" Target="slides/slide88.xml"/><Relationship Id="rId161" Type="http://schemas.openxmlformats.org/officeDocument/2006/relationships/slide" Target="slides/slide153.xml"/><Relationship Id="rId217" Type="http://schemas.openxmlformats.org/officeDocument/2006/relationships/slide" Target="slides/slide209.xml"/><Relationship Id="rId259" Type="http://schemas.openxmlformats.org/officeDocument/2006/relationships/slide" Target="slides/slide251.xml"/><Relationship Id="rId23" Type="http://schemas.openxmlformats.org/officeDocument/2006/relationships/slide" Target="slides/slide15.xml"/><Relationship Id="rId119" Type="http://schemas.openxmlformats.org/officeDocument/2006/relationships/slide" Target="slides/slide111.xml"/><Relationship Id="rId270" Type="http://schemas.openxmlformats.org/officeDocument/2006/relationships/slide" Target="slides/slide262.xml"/><Relationship Id="rId65" Type="http://schemas.openxmlformats.org/officeDocument/2006/relationships/slide" Target="slides/slide57.xml"/><Relationship Id="rId130" Type="http://schemas.openxmlformats.org/officeDocument/2006/relationships/slide" Target="slides/slide122.xml"/><Relationship Id="rId172" Type="http://schemas.openxmlformats.org/officeDocument/2006/relationships/slide" Target="slides/slide164.xml"/><Relationship Id="rId228" Type="http://schemas.openxmlformats.org/officeDocument/2006/relationships/slide" Target="slides/slide220.xml"/><Relationship Id="rId13" Type="http://schemas.openxmlformats.org/officeDocument/2006/relationships/slide" Target="slides/slide5.xml"/><Relationship Id="rId109" Type="http://schemas.openxmlformats.org/officeDocument/2006/relationships/slide" Target="slides/slide101.xml"/><Relationship Id="rId260" Type="http://schemas.openxmlformats.org/officeDocument/2006/relationships/slide" Target="slides/slide252.xml"/><Relationship Id="rId281" Type="http://schemas.openxmlformats.org/officeDocument/2006/relationships/slide" Target="slides/slide273.xml"/><Relationship Id="rId316" Type="http://schemas.openxmlformats.org/officeDocument/2006/relationships/commentAuthors" Target="commentAuthors.xml"/><Relationship Id="rId34" Type="http://schemas.openxmlformats.org/officeDocument/2006/relationships/slide" Target="slides/slide26.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20" Type="http://schemas.openxmlformats.org/officeDocument/2006/relationships/slide" Target="slides/slide112.xml"/><Relationship Id="rId141" Type="http://schemas.openxmlformats.org/officeDocument/2006/relationships/slide" Target="slides/slide133.xml"/><Relationship Id="rId7" Type="http://schemas.openxmlformats.org/officeDocument/2006/relationships/slideMaster" Target="slideMasters/slideMaster7.xml"/><Relationship Id="rId162" Type="http://schemas.openxmlformats.org/officeDocument/2006/relationships/slide" Target="slides/slide154.xml"/><Relationship Id="rId183" Type="http://schemas.openxmlformats.org/officeDocument/2006/relationships/slide" Target="slides/slide175.xml"/><Relationship Id="rId218" Type="http://schemas.openxmlformats.org/officeDocument/2006/relationships/slide" Target="slides/slide210.xml"/><Relationship Id="rId239" Type="http://schemas.openxmlformats.org/officeDocument/2006/relationships/slide" Target="slides/slide231.xml"/><Relationship Id="rId250" Type="http://schemas.openxmlformats.org/officeDocument/2006/relationships/slide" Target="slides/slide242.xml"/><Relationship Id="rId271" Type="http://schemas.openxmlformats.org/officeDocument/2006/relationships/slide" Target="slides/slide263.xml"/><Relationship Id="rId292" Type="http://schemas.openxmlformats.org/officeDocument/2006/relationships/slide" Target="slides/slide284.xml"/><Relationship Id="rId306" Type="http://schemas.openxmlformats.org/officeDocument/2006/relationships/slide" Target="slides/slide298.xml"/><Relationship Id="rId24" Type="http://schemas.openxmlformats.org/officeDocument/2006/relationships/slide" Target="slides/slide16.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31" Type="http://schemas.openxmlformats.org/officeDocument/2006/relationships/slide" Target="slides/slide123.xml"/><Relationship Id="rId152" Type="http://schemas.openxmlformats.org/officeDocument/2006/relationships/slide" Target="slides/slide144.xml"/><Relationship Id="rId173" Type="http://schemas.openxmlformats.org/officeDocument/2006/relationships/slide" Target="slides/slide165.xml"/><Relationship Id="rId194" Type="http://schemas.openxmlformats.org/officeDocument/2006/relationships/slide" Target="slides/slide186.xml"/><Relationship Id="rId208" Type="http://schemas.openxmlformats.org/officeDocument/2006/relationships/slide" Target="slides/slide200.xml"/><Relationship Id="rId229" Type="http://schemas.openxmlformats.org/officeDocument/2006/relationships/slide" Target="slides/slide221.xml"/><Relationship Id="rId240" Type="http://schemas.openxmlformats.org/officeDocument/2006/relationships/slide" Target="slides/slide232.xml"/><Relationship Id="rId261" Type="http://schemas.openxmlformats.org/officeDocument/2006/relationships/slide" Target="slides/slide253.xml"/><Relationship Id="rId14" Type="http://schemas.openxmlformats.org/officeDocument/2006/relationships/slide" Target="slides/slide6.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282" Type="http://schemas.openxmlformats.org/officeDocument/2006/relationships/slide" Target="slides/slide274.xml"/><Relationship Id="rId317" Type="http://schemas.openxmlformats.org/officeDocument/2006/relationships/presProps" Target="presProps.xml"/><Relationship Id="rId8" Type="http://schemas.openxmlformats.org/officeDocument/2006/relationships/slideMaster" Target="slideMasters/slideMaster8.xml"/><Relationship Id="rId98" Type="http://schemas.openxmlformats.org/officeDocument/2006/relationships/slide" Target="slides/slide90.xml"/><Relationship Id="rId121" Type="http://schemas.openxmlformats.org/officeDocument/2006/relationships/slide" Target="slides/slide113.xml"/><Relationship Id="rId142" Type="http://schemas.openxmlformats.org/officeDocument/2006/relationships/slide" Target="slides/slide134.xml"/><Relationship Id="rId163" Type="http://schemas.openxmlformats.org/officeDocument/2006/relationships/slide" Target="slides/slide155.xml"/><Relationship Id="rId184" Type="http://schemas.openxmlformats.org/officeDocument/2006/relationships/slide" Target="slides/slide176.xml"/><Relationship Id="rId219" Type="http://schemas.openxmlformats.org/officeDocument/2006/relationships/slide" Target="slides/slide211.xml"/><Relationship Id="rId230" Type="http://schemas.openxmlformats.org/officeDocument/2006/relationships/slide" Target="slides/slide222.xml"/><Relationship Id="rId251" Type="http://schemas.openxmlformats.org/officeDocument/2006/relationships/slide" Target="slides/slide24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272" Type="http://schemas.openxmlformats.org/officeDocument/2006/relationships/slide" Target="slides/slide264.xml"/><Relationship Id="rId293" Type="http://schemas.openxmlformats.org/officeDocument/2006/relationships/slide" Target="slides/slide285.xml"/><Relationship Id="rId307" Type="http://schemas.openxmlformats.org/officeDocument/2006/relationships/slide" Target="slides/slide299.xml"/><Relationship Id="rId88" Type="http://schemas.openxmlformats.org/officeDocument/2006/relationships/slide" Target="slides/slide80.xml"/><Relationship Id="rId111" Type="http://schemas.openxmlformats.org/officeDocument/2006/relationships/slide" Target="slides/slide103.xml"/><Relationship Id="rId132" Type="http://schemas.openxmlformats.org/officeDocument/2006/relationships/slide" Target="slides/slide124.xml"/><Relationship Id="rId153" Type="http://schemas.openxmlformats.org/officeDocument/2006/relationships/slide" Target="slides/slide145.xml"/><Relationship Id="rId174" Type="http://schemas.openxmlformats.org/officeDocument/2006/relationships/slide" Target="slides/slide166.xml"/><Relationship Id="rId195" Type="http://schemas.openxmlformats.org/officeDocument/2006/relationships/slide" Target="slides/slide187.xml"/><Relationship Id="rId209" Type="http://schemas.openxmlformats.org/officeDocument/2006/relationships/slide" Target="slides/slide201.xml"/><Relationship Id="rId220" Type="http://schemas.openxmlformats.org/officeDocument/2006/relationships/slide" Target="slides/slide212.xml"/><Relationship Id="rId241" Type="http://schemas.openxmlformats.org/officeDocument/2006/relationships/slide" Target="slides/slide233.xml"/><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262" Type="http://schemas.openxmlformats.org/officeDocument/2006/relationships/slide" Target="slides/slide254.xml"/><Relationship Id="rId283" Type="http://schemas.openxmlformats.org/officeDocument/2006/relationships/slide" Target="slides/slide275.xml"/><Relationship Id="rId318" Type="http://schemas.openxmlformats.org/officeDocument/2006/relationships/viewProps" Target="viewProps.xml"/><Relationship Id="rId78" Type="http://schemas.openxmlformats.org/officeDocument/2006/relationships/slide" Target="slides/slide70.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slide" Target="slides/slide114.xml"/><Relationship Id="rId143" Type="http://schemas.openxmlformats.org/officeDocument/2006/relationships/slide" Target="slides/slide135.xml"/><Relationship Id="rId164" Type="http://schemas.openxmlformats.org/officeDocument/2006/relationships/slide" Target="slides/slide156.xml"/><Relationship Id="rId185" Type="http://schemas.openxmlformats.org/officeDocument/2006/relationships/slide" Target="slides/slide177.xml"/><Relationship Id="rId9" Type="http://schemas.openxmlformats.org/officeDocument/2006/relationships/slide" Target="slides/slide1.xml"/><Relationship Id="rId210" Type="http://schemas.openxmlformats.org/officeDocument/2006/relationships/slide" Target="slides/slide202.xml"/><Relationship Id="rId26" Type="http://schemas.openxmlformats.org/officeDocument/2006/relationships/slide" Target="slides/slide18.xml"/><Relationship Id="rId231" Type="http://schemas.openxmlformats.org/officeDocument/2006/relationships/slide" Target="slides/slide223.xml"/><Relationship Id="rId252" Type="http://schemas.openxmlformats.org/officeDocument/2006/relationships/slide" Target="slides/slide244.xml"/><Relationship Id="rId273" Type="http://schemas.openxmlformats.org/officeDocument/2006/relationships/slide" Target="slides/slide265.xml"/><Relationship Id="rId294" Type="http://schemas.openxmlformats.org/officeDocument/2006/relationships/slide" Target="slides/slide286.xml"/><Relationship Id="rId308" Type="http://schemas.openxmlformats.org/officeDocument/2006/relationships/slide" Target="slides/slide300.xml"/><Relationship Id="rId47" Type="http://schemas.openxmlformats.org/officeDocument/2006/relationships/slide" Target="slides/slide39.xml"/><Relationship Id="rId68" Type="http://schemas.openxmlformats.org/officeDocument/2006/relationships/slide" Target="slides/slide60.xml"/><Relationship Id="rId89" Type="http://schemas.openxmlformats.org/officeDocument/2006/relationships/slide" Target="slides/slide81.xml"/><Relationship Id="rId112" Type="http://schemas.openxmlformats.org/officeDocument/2006/relationships/slide" Target="slides/slide104.xml"/><Relationship Id="rId133" Type="http://schemas.openxmlformats.org/officeDocument/2006/relationships/slide" Target="slides/slide125.xml"/><Relationship Id="rId154" Type="http://schemas.openxmlformats.org/officeDocument/2006/relationships/slide" Target="slides/slide146.xml"/><Relationship Id="rId175" Type="http://schemas.openxmlformats.org/officeDocument/2006/relationships/slide" Target="slides/slide167.xml"/><Relationship Id="rId196" Type="http://schemas.openxmlformats.org/officeDocument/2006/relationships/slide" Target="slides/slide188.xml"/><Relationship Id="rId200" Type="http://schemas.openxmlformats.org/officeDocument/2006/relationships/slide" Target="slides/slide192.xml"/><Relationship Id="rId16" Type="http://schemas.openxmlformats.org/officeDocument/2006/relationships/slide" Target="slides/slide8.xml"/><Relationship Id="rId221" Type="http://schemas.openxmlformats.org/officeDocument/2006/relationships/slide" Target="slides/slide213.xml"/><Relationship Id="rId242" Type="http://schemas.openxmlformats.org/officeDocument/2006/relationships/slide" Target="slides/slide234.xml"/><Relationship Id="rId263" Type="http://schemas.openxmlformats.org/officeDocument/2006/relationships/slide" Target="slides/slide255.xml"/><Relationship Id="rId284" Type="http://schemas.openxmlformats.org/officeDocument/2006/relationships/slide" Target="slides/slide276.xml"/><Relationship Id="rId319" Type="http://schemas.openxmlformats.org/officeDocument/2006/relationships/theme" Target="theme/theme1.xml"/><Relationship Id="rId37" Type="http://schemas.openxmlformats.org/officeDocument/2006/relationships/slide" Target="slides/slide29.xml"/><Relationship Id="rId58" Type="http://schemas.openxmlformats.org/officeDocument/2006/relationships/slide" Target="slides/slide50.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slide" Target="slides/slide115.xml"/><Relationship Id="rId144" Type="http://schemas.openxmlformats.org/officeDocument/2006/relationships/slide" Target="slides/slide136.xml"/><Relationship Id="rId90" Type="http://schemas.openxmlformats.org/officeDocument/2006/relationships/slide" Target="slides/slide82.xml"/><Relationship Id="rId165" Type="http://schemas.openxmlformats.org/officeDocument/2006/relationships/slide" Target="slides/slide157.xml"/><Relationship Id="rId186" Type="http://schemas.openxmlformats.org/officeDocument/2006/relationships/slide" Target="slides/slide178.xml"/><Relationship Id="rId211" Type="http://schemas.openxmlformats.org/officeDocument/2006/relationships/slide" Target="slides/slide203.xml"/><Relationship Id="rId232" Type="http://schemas.openxmlformats.org/officeDocument/2006/relationships/slide" Target="slides/slide224.xml"/><Relationship Id="rId253" Type="http://schemas.openxmlformats.org/officeDocument/2006/relationships/slide" Target="slides/slide245.xml"/><Relationship Id="rId274" Type="http://schemas.openxmlformats.org/officeDocument/2006/relationships/slide" Target="slides/slide266.xml"/><Relationship Id="rId295" Type="http://schemas.openxmlformats.org/officeDocument/2006/relationships/slide" Target="slides/slide287.xml"/><Relationship Id="rId309" Type="http://schemas.openxmlformats.org/officeDocument/2006/relationships/slide" Target="slides/slide301.xml"/><Relationship Id="rId27" Type="http://schemas.openxmlformats.org/officeDocument/2006/relationships/slide" Target="slides/slide19.xml"/><Relationship Id="rId48" Type="http://schemas.openxmlformats.org/officeDocument/2006/relationships/slide" Target="slides/slide40.xml"/><Relationship Id="rId69" Type="http://schemas.openxmlformats.org/officeDocument/2006/relationships/slide" Target="slides/slide61.xml"/><Relationship Id="rId113" Type="http://schemas.openxmlformats.org/officeDocument/2006/relationships/slide" Target="slides/slide105.xml"/><Relationship Id="rId134" Type="http://schemas.openxmlformats.org/officeDocument/2006/relationships/slide" Target="slides/slide126.xml"/><Relationship Id="rId320" Type="http://schemas.openxmlformats.org/officeDocument/2006/relationships/tableStyles" Target="tableStyles.xml"/><Relationship Id="rId80" Type="http://schemas.openxmlformats.org/officeDocument/2006/relationships/slide" Target="slides/slide72.xml"/><Relationship Id="rId155" Type="http://schemas.openxmlformats.org/officeDocument/2006/relationships/slide" Target="slides/slide147.xml"/><Relationship Id="rId176" Type="http://schemas.openxmlformats.org/officeDocument/2006/relationships/slide" Target="slides/slide168.xml"/><Relationship Id="rId197" Type="http://schemas.openxmlformats.org/officeDocument/2006/relationships/slide" Target="slides/slide189.xml"/><Relationship Id="rId201" Type="http://schemas.openxmlformats.org/officeDocument/2006/relationships/slide" Target="slides/slide193.xml"/><Relationship Id="rId222" Type="http://schemas.openxmlformats.org/officeDocument/2006/relationships/slide" Target="slides/slide214.xml"/><Relationship Id="rId243" Type="http://schemas.openxmlformats.org/officeDocument/2006/relationships/slide" Target="slides/slide235.xml"/><Relationship Id="rId264" Type="http://schemas.openxmlformats.org/officeDocument/2006/relationships/slide" Target="slides/slide256.xml"/><Relationship Id="rId285" Type="http://schemas.openxmlformats.org/officeDocument/2006/relationships/slide" Target="slides/slide277.xml"/><Relationship Id="rId17" Type="http://schemas.openxmlformats.org/officeDocument/2006/relationships/slide" Target="slides/slide9.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24" Type="http://schemas.openxmlformats.org/officeDocument/2006/relationships/slide" Target="slides/slide116.xml"/><Relationship Id="rId310" Type="http://schemas.openxmlformats.org/officeDocument/2006/relationships/slide" Target="slides/slide302.xml"/><Relationship Id="rId70" Type="http://schemas.openxmlformats.org/officeDocument/2006/relationships/slide" Target="slides/slide62.xml"/><Relationship Id="rId91" Type="http://schemas.openxmlformats.org/officeDocument/2006/relationships/slide" Target="slides/slide83.xml"/><Relationship Id="rId145" Type="http://schemas.openxmlformats.org/officeDocument/2006/relationships/slide" Target="slides/slide137.xml"/><Relationship Id="rId166" Type="http://schemas.openxmlformats.org/officeDocument/2006/relationships/slide" Target="slides/slide158.xml"/><Relationship Id="rId187" Type="http://schemas.openxmlformats.org/officeDocument/2006/relationships/slide" Target="slides/slide179.xml"/><Relationship Id="rId1" Type="http://schemas.openxmlformats.org/officeDocument/2006/relationships/slideMaster" Target="slideMasters/slideMaster1.xml"/><Relationship Id="rId212" Type="http://schemas.openxmlformats.org/officeDocument/2006/relationships/slide" Target="slides/slide204.xml"/><Relationship Id="rId233" Type="http://schemas.openxmlformats.org/officeDocument/2006/relationships/slide" Target="slides/slide225.xml"/><Relationship Id="rId254" Type="http://schemas.openxmlformats.org/officeDocument/2006/relationships/slide" Target="slides/slide246.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slide" Target="slides/slide106.xml"/><Relationship Id="rId275" Type="http://schemas.openxmlformats.org/officeDocument/2006/relationships/slide" Target="slides/slide267.xml"/><Relationship Id="rId296" Type="http://schemas.openxmlformats.org/officeDocument/2006/relationships/slide" Target="slides/slide288.xml"/><Relationship Id="rId300" Type="http://schemas.openxmlformats.org/officeDocument/2006/relationships/slide" Target="slides/slide292.xml"/><Relationship Id="rId60" Type="http://schemas.openxmlformats.org/officeDocument/2006/relationships/slide" Target="slides/slide52.xml"/><Relationship Id="rId81" Type="http://schemas.openxmlformats.org/officeDocument/2006/relationships/slide" Target="slides/slide73.xml"/><Relationship Id="rId135" Type="http://schemas.openxmlformats.org/officeDocument/2006/relationships/slide" Target="slides/slide127.xml"/><Relationship Id="rId156" Type="http://schemas.openxmlformats.org/officeDocument/2006/relationships/slide" Target="slides/slide148.xml"/><Relationship Id="rId177" Type="http://schemas.openxmlformats.org/officeDocument/2006/relationships/slide" Target="slides/slide169.xml"/><Relationship Id="rId198" Type="http://schemas.openxmlformats.org/officeDocument/2006/relationships/slide" Target="slides/slide190.xml"/><Relationship Id="rId202" Type="http://schemas.openxmlformats.org/officeDocument/2006/relationships/slide" Target="slides/slide194.xml"/><Relationship Id="rId223" Type="http://schemas.openxmlformats.org/officeDocument/2006/relationships/slide" Target="slides/slide215.xml"/><Relationship Id="rId244" Type="http://schemas.openxmlformats.org/officeDocument/2006/relationships/slide" Target="slides/slide236.xml"/><Relationship Id="rId18" Type="http://schemas.openxmlformats.org/officeDocument/2006/relationships/slide" Target="slides/slide10.xml"/><Relationship Id="rId39" Type="http://schemas.openxmlformats.org/officeDocument/2006/relationships/slide" Target="slides/slide31.xml"/><Relationship Id="rId265" Type="http://schemas.openxmlformats.org/officeDocument/2006/relationships/slide" Target="slides/slide257.xml"/><Relationship Id="rId286" Type="http://schemas.openxmlformats.org/officeDocument/2006/relationships/slide" Target="slides/slide278.xml"/><Relationship Id="rId50" Type="http://schemas.openxmlformats.org/officeDocument/2006/relationships/slide" Target="slides/slide42.xml"/><Relationship Id="rId104" Type="http://schemas.openxmlformats.org/officeDocument/2006/relationships/slide" Target="slides/slide96.xml"/><Relationship Id="rId125" Type="http://schemas.openxmlformats.org/officeDocument/2006/relationships/slide" Target="slides/slide117.xml"/><Relationship Id="rId146" Type="http://schemas.openxmlformats.org/officeDocument/2006/relationships/slide" Target="slides/slide138.xml"/><Relationship Id="rId167" Type="http://schemas.openxmlformats.org/officeDocument/2006/relationships/slide" Target="slides/slide159.xml"/><Relationship Id="rId188" Type="http://schemas.openxmlformats.org/officeDocument/2006/relationships/slide" Target="slides/slide180.xml"/><Relationship Id="rId311" Type="http://schemas.openxmlformats.org/officeDocument/2006/relationships/slide" Target="slides/slide303.xml"/><Relationship Id="rId71" Type="http://schemas.openxmlformats.org/officeDocument/2006/relationships/slide" Target="slides/slide63.xml"/><Relationship Id="rId92" Type="http://schemas.openxmlformats.org/officeDocument/2006/relationships/slide" Target="slides/slide84.xml"/><Relationship Id="rId213" Type="http://schemas.openxmlformats.org/officeDocument/2006/relationships/slide" Target="slides/slide205.xml"/><Relationship Id="rId234" Type="http://schemas.openxmlformats.org/officeDocument/2006/relationships/slide" Target="slides/slide226.xml"/><Relationship Id="rId2" Type="http://schemas.openxmlformats.org/officeDocument/2006/relationships/slideMaster" Target="slideMasters/slideMaster2.xml"/><Relationship Id="rId29" Type="http://schemas.openxmlformats.org/officeDocument/2006/relationships/slide" Target="slides/slide21.xml"/><Relationship Id="rId255" Type="http://schemas.openxmlformats.org/officeDocument/2006/relationships/slide" Target="slides/slide247.xml"/><Relationship Id="rId276" Type="http://schemas.openxmlformats.org/officeDocument/2006/relationships/slide" Target="slides/slide268.xml"/><Relationship Id="rId297" Type="http://schemas.openxmlformats.org/officeDocument/2006/relationships/slide" Target="slides/slide289.xml"/><Relationship Id="rId40" Type="http://schemas.openxmlformats.org/officeDocument/2006/relationships/slide" Target="slides/slide32.xml"/><Relationship Id="rId115" Type="http://schemas.openxmlformats.org/officeDocument/2006/relationships/slide" Target="slides/slide107.xml"/><Relationship Id="rId136" Type="http://schemas.openxmlformats.org/officeDocument/2006/relationships/slide" Target="slides/slide128.xml"/><Relationship Id="rId157" Type="http://schemas.openxmlformats.org/officeDocument/2006/relationships/slide" Target="slides/slide149.xml"/><Relationship Id="rId178" Type="http://schemas.openxmlformats.org/officeDocument/2006/relationships/slide" Target="slides/slide170.xml"/><Relationship Id="rId301" Type="http://schemas.openxmlformats.org/officeDocument/2006/relationships/slide" Target="slides/slide293.xml"/><Relationship Id="rId61" Type="http://schemas.openxmlformats.org/officeDocument/2006/relationships/slide" Target="slides/slide53.xml"/><Relationship Id="rId82" Type="http://schemas.openxmlformats.org/officeDocument/2006/relationships/slide" Target="slides/slide74.xml"/><Relationship Id="rId199" Type="http://schemas.openxmlformats.org/officeDocument/2006/relationships/slide" Target="slides/slide191.xml"/><Relationship Id="rId203" Type="http://schemas.openxmlformats.org/officeDocument/2006/relationships/slide" Target="slides/slide195.xml"/><Relationship Id="rId19" Type="http://schemas.openxmlformats.org/officeDocument/2006/relationships/slide" Target="slides/slide11.xml"/><Relationship Id="rId224" Type="http://schemas.openxmlformats.org/officeDocument/2006/relationships/slide" Target="slides/slide216.xml"/><Relationship Id="rId245" Type="http://schemas.openxmlformats.org/officeDocument/2006/relationships/slide" Target="slides/slide237.xml"/><Relationship Id="rId266" Type="http://schemas.openxmlformats.org/officeDocument/2006/relationships/slide" Target="slides/slide258.xml"/><Relationship Id="rId287" Type="http://schemas.openxmlformats.org/officeDocument/2006/relationships/slide" Target="slides/slide279.xml"/><Relationship Id="rId30" Type="http://schemas.openxmlformats.org/officeDocument/2006/relationships/slide" Target="slides/slide22.xml"/><Relationship Id="rId105" Type="http://schemas.openxmlformats.org/officeDocument/2006/relationships/slide" Target="slides/slide97.xml"/><Relationship Id="rId126" Type="http://schemas.openxmlformats.org/officeDocument/2006/relationships/slide" Target="slides/slide118.xml"/><Relationship Id="rId147" Type="http://schemas.openxmlformats.org/officeDocument/2006/relationships/slide" Target="slides/slide139.xml"/><Relationship Id="rId168" Type="http://schemas.openxmlformats.org/officeDocument/2006/relationships/slide" Target="slides/slide160.xml"/><Relationship Id="rId312" Type="http://schemas.openxmlformats.org/officeDocument/2006/relationships/slide" Target="slides/slide304.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189" Type="http://schemas.openxmlformats.org/officeDocument/2006/relationships/slide" Target="slides/slide181.xml"/><Relationship Id="rId3" Type="http://schemas.openxmlformats.org/officeDocument/2006/relationships/slideMaster" Target="slideMasters/slideMaster3.xml"/><Relationship Id="rId214" Type="http://schemas.openxmlformats.org/officeDocument/2006/relationships/slide" Target="slides/slide206.xml"/><Relationship Id="rId235" Type="http://schemas.openxmlformats.org/officeDocument/2006/relationships/slide" Target="slides/slide227.xml"/><Relationship Id="rId256" Type="http://schemas.openxmlformats.org/officeDocument/2006/relationships/slide" Target="slides/slide248.xml"/><Relationship Id="rId277" Type="http://schemas.openxmlformats.org/officeDocument/2006/relationships/slide" Target="slides/slide269.xml"/><Relationship Id="rId298" Type="http://schemas.openxmlformats.org/officeDocument/2006/relationships/slide" Target="slides/slide290.xml"/><Relationship Id="rId116" Type="http://schemas.openxmlformats.org/officeDocument/2006/relationships/slide" Target="slides/slide108.xml"/><Relationship Id="rId137" Type="http://schemas.openxmlformats.org/officeDocument/2006/relationships/slide" Target="slides/slide129.xml"/><Relationship Id="rId158" Type="http://schemas.openxmlformats.org/officeDocument/2006/relationships/slide" Target="slides/slide150.xml"/><Relationship Id="rId302" Type="http://schemas.openxmlformats.org/officeDocument/2006/relationships/slide" Target="slides/slide294.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179" Type="http://schemas.openxmlformats.org/officeDocument/2006/relationships/slide" Target="slides/slide171.xml"/><Relationship Id="rId190" Type="http://schemas.openxmlformats.org/officeDocument/2006/relationships/slide" Target="slides/slide182.xml"/><Relationship Id="rId204" Type="http://schemas.openxmlformats.org/officeDocument/2006/relationships/slide" Target="slides/slide196.xml"/><Relationship Id="rId225" Type="http://schemas.openxmlformats.org/officeDocument/2006/relationships/slide" Target="slides/slide217.xml"/><Relationship Id="rId246" Type="http://schemas.openxmlformats.org/officeDocument/2006/relationships/slide" Target="slides/slide238.xml"/><Relationship Id="rId267" Type="http://schemas.openxmlformats.org/officeDocument/2006/relationships/slide" Target="slides/slide259.xml"/><Relationship Id="rId288" Type="http://schemas.openxmlformats.org/officeDocument/2006/relationships/slide" Target="slides/slide280.xml"/><Relationship Id="rId106" Type="http://schemas.openxmlformats.org/officeDocument/2006/relationships/slide" Target="slides/slide98.xml"/><Relationship Id="rId127" Type="http://schemas.openxmlformats.org/officeDocument/2006/relationships/slide" Target="slides/slide119.xml"/><Relationship Id="rId313" Type="http://schemas.openxmlformats.org/officeDocument/2006/relationships/slide" Target="slides/slide305.xml"/><Relationship Id="rId10" Type="http://schemas.openxmlformats.org/officeDocument/2006/relationships/slide" Target="slides/slide2.xml"/><Relationship Id="rId31" Type="http://schemas.openxmlformats.org/officeDocument/2006/relationships/slide" Target="slides/slide23.xml"/><Relationship Id="rId52" Type="http://schemas.openxmlformats.org/officeDocument/2006/relationships/slide" Target="slides/slide44.xml"/><Relationship Id="rId73" Type="http://schemas.openxmlformats.org/officeDocument/2006/relationships/slide" Target="slides/slide65.xml"/><Relationship Id="rId94" Type="http://schemas.openxmlformats.org/officeDocument/2006/relationships/slide" Target="slides/slide86.xml"/><Relationship Id="rId148" Type="http://schemas.openxmlformats.org/officeDocument/2006/relationships/slide" Target="slides/slide140.xml"/><Relationship Id="rId169" Type="http://schemas.openxmlformats.org/officeDocument/2006/relationships/slide" Target="slides/slide161.xml"/><Relationship Id="rId4" Type="http://schemas.openxmlformats.org/officeDocument/2006/relationships/slideMaster" Target="slideMasters/slideMaster4.xml"/><Relationship Id="rId180" Type="http://schemas.openxmlformats.org/officeDocument/2006/relationships/slide" Target="slides/slide172.xml"/><Relationship Id="rId215" Type="http://schemas.openxmlformats.org/officeDocument/2006/relationships/slide" Target="slides/slide207.xml"/><Relationship Id="rId236" Type="http://schemas.openxmlformats.org/officeDocument/2006/relationships/slide" Target="slides/slide228.xml"/><Relationship Id="rId257" Type="http://schemas.openxmlformats.org/officeDocument/2006/relationships/slide" Target="slides/slide249.xml"/><Relationship Id="rId278" Type="http://schemas.openxmlformats.org/officeDocument/2006/relationships/slide" Target="slides/slide270.xml"/><Relationship Id="rId303" Type="http://schemas.openxmlformats.org/officeDocument/2006/relationships/slide" Target="slides/slide295.xml"/><Relationship Id="rId42" Type="http://schemas.openxmlformats.org/officeDocument/2006/relationships/slide" Target="slides/slide34.xml"/><Relationship Id="rId84" Type="http://schemas.openxmlformats.org/officeDocument/2006/relationships/slide" Target="slides/slide76.xml"/><Relationship Id="rId138" Type="http://schemas.openxmlformats.org/officeDocument/2006/relationships/slide" Target="slides/slide130.xml"/><Relationship Id="rId191" Type="http://schemas.openxmlformats.org/officeDocument/2006/relationships/slide" Target="slides/slide183.xml"/><Relationship Id="rId205" Type="http://schemas.openxmlformats.org/officeDocument/2006/relationships/slide" Target="slides/slide197.xml"/><Relationship Id="rId247" Type="http://schemas.openxmlformats.org/officeDocument/2006/relationships/slide" Target="slides/slide239.xml"/><Relationship Id="rId107" Type="http://schemas.openxmlformats.org/officeDocument/2006/relationships/slide" Target="slides/slide99.xml"/><Relationship Id="rId289" Type="http://schemas.openxmlformats.org/officeDocument/2006/relationships/slide" Target="slides/slide281.xml"/><Relationship Id="rId11" Type="http://schemas.openxmlformats.org/officeDocument/2006/relationships/slide" Target="slides/slide3.xml"/><Relationship Id="rId53" Type="http://schemas.openxmlformats.org/officeDocument/2006/relationships/slide" Target="slides/slide45.xml"/><Relationship Id="rId149" Type="http://schemas.openxmlformats.org/officeDocument/2006/relationships/slide" Target="slides/slide141.xml"/><Relationship Id="rId314" Type="http://schemas.openxmlformats.org/officeDocument/2006/relationships/notesMaster" Target="notesMasters/notesMaster1.xml"/><Relationship Id="rId95" Type="http://schemas.openxmlformats.org/officeDocument/2006/relationships/slide" Target="slides/slide87.xml"/><Relationship Id="rId160" Type="http://schemas.openxmlformats.org/officeDocument/2006/relationships/slide" Target="slides/slide152.xml"/><Relationship Id="rId216" Type="http://schemas.openxmlformats.org/officeDocument/2006/relationships/slide" Target="slides/slide208.xml"/><Relationship Id="rId258" Type="http://schemas.openxmlformats.org/officeDocument/2006/relationships/slide" Target="slides/slide250.xml"/><Relationship Id="rId22" Type="http://schemas.openxmlformats.org/officeDocument/2006/relationships/slide" Target="slides/slide14.xml"/><Relationship Id="rId64" Type="http://schemas.openxmlformats.org/officeDocument/2006/relationships/slide" Target="slides/slide56.xml"/><Relationship Id="rId118" Type="http://schemas.openxmlformats.org/officeDocument/2006/relationships/slide" Target="slides/slide110.xml"/><Relationship Id="rId171" Type="http://schemas.openxmlformats.org/officeDocument/2006/relationships/slide" Target="slides/slide163.xml"/><Relationship Id="rId227" Type="http://schemas.openxmlformats.org/officeDocument/2006/relationships/slide" Target="slides/slide219.xml"/><Relationship Id="rId269" Type="http://schemas.openxmlformats.org/officeDocument/2006/relationships/slide" Target="slides/slide261.xml"/><Relationship Id="rId33" Type="http://schemas.openxmlformats.org/officeDocument/2006/relationships/slide" Target="slides/slide25.xml"/><Relationship Id="rId129" Type="http://schemas.openxmlformats.org/officeDocument/2006/relationships/slide" Target="slides/slide121.xml"/><Relationship Id="rId280" Type="http://schemas.openxmlformats.org/officeDocument/2006/relationships/slide" Target="slides/slide272.xml"/><Relationship Id="rId75" Type="http://schemas.openxmlformats.org/officeDocument/2006/relationships/slide" Target="slides/slide67.xml"/><Relationship Id="rId140" Type="http://schemas.openxmlformats.org/officeDocument/2006/relationships/slide" Target="slides/slide132.xml"/><Relationship Id="rId182" Type="http://schemas.openxmlformats.org/officeDocument/2006/relationships/slide" Target="slides/slide174.xml"/><Relationship Id="rId6" Type="http://schemas.openxmlformats.org/officeDocument/2006/relationships/slideMaster" Target="slideMasters/slideMaster6.xml"/><Relationship Id="rId238" Type="http://schemas.openxmlformats.org/officeDocument/2006/relationships/slide" Target="slides/slide230.xml"/><Relationship Id="rId291" Type="http://schemas.openxmlformats.org/officeDocument/2006/relationships/slide" Target="slides/slide283.xml"/><Relationship Id="rId305" Type="http://schemas.openxmlformats.org/officeDocument/2006/relationships/slide" Target="slides/slide297.xml"/><Relationship Id="rId44" Type="http://schemas.openxmlformats.org/officeDocument/2006/relationships/slide" Target="slides/slide36.xml"/><Relationship Id="rId86" Type="http://schemas.openxmlformats.org/officeDocument/2006/relationships/slide" Target="slides/slide78.xml"/><Relationship Id="rId151" Type="http://schemas.openxmlformats.org/officeDocument/2006/relationships/slide" Target="slides/slide143.xml"/><Relationship Id="rId193" Type="http://schemas.openxmlformats.org/officeDocument/2006/relationships/slide" Target="slides/slide185.xml"/><Relationship Id="rId207" Type="http://schemas.openxmlformats.org/officeDocument/2006/relationships/slide" Target="slides/slide199.xml"/><Relationship Id="rId249" Type="http://schemas.openxmlformats.org/officeDocument/2006/relationships/slide" Target="slides/slide24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0-02T13:32:15.119" idx="2">
    <p:pos x="3197" y="3450"/>
    <p:text>Uygun bir yerde void pointer konusunu da işle. İleride dosya işlemlerinde fonksiyon parametresi olarak geçiyor/</p:text>
    <p:extLst>
      <p:ext uri="{C676402C-5697-4E1C-873F-D02D1690AC5C}">
        <p15:threadingInfo xmlns:p15="http://schemas.microsoft.com/office/powerpoint/2012/main" timeZoneBias="-1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0" dt="2020-12-08T11:22:39.534" idx="30">
    <p:pos x="4406" y="2071"/>
    <p:text>Function pointer'ın söz verdiği esnekliği sağlayacak daha iyi bir örnek bulup notlara ekle veya ayrı lab uygulaması yap.</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0" dt="2019-12-05T14:45:18.102" idx="13">
    <p:pos x="5455" y="3405"/>
    <p:text>Buffering konusunu almadım, gerekiyor muydu?</p:text>
    <p:extLst>
      <p:ext uri="{C676402C-5697-4E1C-873F-D02D1690AC5C}">
        <p15:threadingInfo xmlns:p15="http://schemas.microsoft.com/office/powerpoint/2012/main" timeZoneBias="-1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0" dt="2020-12-15T09:22:01.321" idx="31">
    <p:pos x="1271" y="3630"/>
    <p:text>rb ve rb+ şeklinde örneklemeyi bu veya sonraki yansı gibi biryerlere nasıl koyarsın?</p:text>
    <p:extLst>
      <p:ext uri="{C676402C-5697-4E1C-873F-D02D1690AC5C}">
        <p15:threadingInfo xmlns:p15="http://schemas.microsoft.com/office/powerpoint/2012/main" timeZoneBias="-1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4" dt="2021-12-21T11:55:34.597" idx="9">
    <p:pos x="4790" y="2819"/>
    <p:text>OR:   while ((num_read = fread( block, sizeof(DATA), BLOCKSIZE, fp1 )) &lt;= BLOCKSIZE &amp;&amp; num_read &gt; 0 )</p:text>
    <p:extLst>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0" dt="2020-12-22T09:15:40.389" idx="32">
    <p:pos x="3793" y="3642"/>
    <p:text>Hem bunu diyor hem de write açıp SEEK_SET'ten ileri gitmeye olumsuz bir şey demiyor. Bunları dene.</p:text>
    <p:extLst>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0" dt="2020-12-22T09:18:26.730" idx="33">
    <p:pos x="3302" y="3054"/>
    <p:text>Buna da bir bak.</p:text>
    <p:extLst>
      <p:ext uri="{C676402C-5697-4E1C-873F-D02D1690AC5C}">
        <p15:threadingInfo xmlns:p15="http://schemas.microsoft.com/office/powerpoint/2012/main" timeZoneBias="-1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4" dt="2021-12-28T10:28:25.947" idx="10">
    <p:pos x="4157" y="2684"/>
    <p:text>How to sanitize? Which unsafe characters?</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11-08T11:48:00.365" idx="2">
    <p:pos x="283" y="2417"/>
    <p:text>Bu ArrayOfPointers.c tam bu konunun örneği olmamış, öncekinin örneği olmuş. Bu yansıyı iyi inceleyip örnekle. Adres no'ları da 4'er mi artar bak.</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10-02T13:39:44.097" idx="3">
    <p:pos x="1908" y="2210"/>
    <p:text>Ek örnek: 
Write a function that return compresses a sparse matrix
The function should take a matrix as a parameter 
The function should return a new matrix 3 x n or n x 3
Peki sıkıştırma algoritması ne?</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1-08-23T16:06:51.164" idx="35">
    <p:pos x="3498" y="2250"/>
    <p:text>https://www.tutorialspoint.com/getopt-function-in-c-to-parse-command-line-arguments</p:text>
    <p:extLst>
      <p:ext uri="{C676402C-5697-4E1C-873F-D02D1690AC5C}">
        <p15:threadingInfo xmlns:p15="http://schemas.microsoft.com/office/powerpoint/2012/main" timeZoneBias="-180"/>
      </p:ext>
    </p:extLst>
  </p:cm>
  <p:cm authorId="0" dt="2021-08-23T16:07:49.759" idx="36">
    <p:pos x="3498" y="2386"/>
    <p:text>https://stackoverflow.com/questions/10404448/getopt-h-compiling-linux-c-code-in-windows</p:text>
    <p:extLst>
      <p:ext uri="{C676402C-5697-4E1C-873F-D02D1690AC5C}">
        <p15:threadingInfo xmlns:p15="http://schemas.microsoft.com/office/powerpoint/2012/main" timeZoneBias="-180">
          <p15:parentCm authorId="0" idx="35"/>
        </p15:threadingInfo>
      </p:ext>
    </p:extLst>
  </p:cm>
  <p:cm authorId="0" dt="2021-08-23T16:07:58.780" idx="37">
    <p:pos x="3498" y="2522"/>
    <p:text>https://www.codeproject.com/Articles/1940/XGetopt-A-Unix-compatible-getopt-for-MFC-and-Win32</p:text>
    <p:extLst>
      <p:ext uri="{C676402C-5697-4E1C-873F-D02D1690AC5C}">
        <p15:threadingInfo xmlns:p15="http://schemas.microsoft.com/office/powerpoint/2012/main" timeZoneBias="-180">
          <p15:parentCm authorId="0" idx="35"/>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20-12-08T09:14:40.444" idx="25">
    <p:pos x="3575" y="2769"/>
    <p:text>Önceki örnekte Bitfield nedeniyle fazla değişen bir şey olmadığını göstermek için bir düzenleme yap.</p:text>
    <p:extLst>
      <p:ext uri="{C676402C-5697-4E1C-873F-D02D1690AC5C}">
        <p15:threadingInfo xmlns:p15="http://schemas.microsoft.com/office/powerpoint/2012/main" timeZoneBias="-180"/>
      </p:ext>
    </p:extLst>
  </p:cm>
  <p:cm authorId="0" dt="2020-12-08T09:19:14.190" idx="26">
    <p:pos x="3575" y="2905"/>
    <p:text>typedef struct personalstat EMPLOYEE;</p:text>
    <p:extLst>
      <p:ext uri="{C676402C-5697-4E1C-873F-D02D1690AC5C}">
        <p15:threadingInfo xmlns:p15="http://schemas.microsoft.com/office/powerpoint/2012/main" timeZoneBias="-180">
          <p15:parentCm authorId="0" idx="25"/>
        </p15:threadingInfo>
      </p:ext>
    </p:extLst>
  </p:cm>
  <p:cm authorId="0" dt="2020-12-08T09:24:18.298" idx="27">
    <p:pos x="3575" y="3041"/>
    <p:text>öyle yazıp kurtarabilirsin.</p:text>
    <p:extLst>
      <p:ext uri="{C676402C-5697-4E1C-873F-D02D1690AC5C}">
        <p15:threadingInfo xmlns:p15="http://schemas.microsoft.com/office/powerpoint/2012/main" timeZoneBias="-180">
          <p15:parentCm authorId="0" idx="25"/>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9-11-19T09:59:54.051" idx="10">
    <p:pos x="4824" y="1035"/>
    <p:text>Sonra 2 örnek yerine 2.yi tek örnek ver.</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19-11-25T08:51:19.175" idx="11">
    <p:pos x="1419" y="594"/>
    <p:text>Kitap: p271 örneği varsa ekle</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19-11-25T08:51:19.175" idx="11">
    <p:pos x="1419" y="594"/>
    <p:text>Kitap: p271 örneği varsa ekle</p:text>
    <p:extLst>
      <p:ext uri="{C676402C-5697-4E1C-873F-D02D1690AC5C}">
        <p15:threadingInfo xmlns:p15="http://schemas.microsoft.com/office/powerpoint/2012/main" timeZoneBias="-1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0" dt="2020-12-08T10:09:07.496" idx="28">
    <p:pos x="5027" y="1564"/>
    <p:text>Önceki örnekten buna geçişi kodladım: Ders malzemesi\kodlar\union.c</p:text>
    <p:extLst>
      <p:ext uri="{C676402C-5697-4E1C-873F-D02D1690AC5C}">
        <p15:threadingInfo xmlns:p15="http://schemas.microsoft.com/office/powerpoint/2012/main" timeZoneBias="-180"/>
      </p:ext>
    </p:extLst>
  </p:cm>
  <p:cm authorId="0" dt="2020-12-08T10:58:55.558" idx="29">
    <p:pos x="4424" y="2878"/>
    <p:text>union'un aynı alanda farklı tür veriyi simgelemesine daha iyi örnek olarak TCK sayısal long, yabancı ise pas.no String olarak modelle.</p:text>
    <p:extLst>
      <p:ext uri="{C676402C-5697-4E1C-873F-D02D1690AC5C}">
        <p15:threadingInfo xmlns:p15="http://schemas.microsoft.com/office/powerpoint/2012/main" timeZoneBias="-180"/>
      </p:ext>
    </p:extLst>
  </p:cm>
  <p:cm authorId="4" dt="2021-12-14T10:45:56.915" idx="8">
    <p:pos x="4424" y="3014"/>
    <p:text>Alt: Şehir Plaka ve doğduğu semt. Plaka-şehir tablosu da gerekir.</p:text>
    <p:extLst>
      <p:ext uri="{C676402C-5697-4E1C-873F-D02D1690AC5C}">
        <p15:threadingInfo xmlns:p15="http://schemas.microsoft.com/office/powerpoint/2012/main" timeZoneBias="-180">
          <p15:parentCm authorId="0" idx="29"/>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E4D34-2ED8-4D1D-B786-906481EDDB2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6DE3949-564C-4A0B-94F4-2497375DF27B}">
      <dgm:prSet phldrT="[Text]"/>
      <dgm:spPr/>
      <dgm:t>
        <a:bodyPr/>
        <a:lstStyle/>
        <a:p>
          <a:r>
            <a:rPr lang="en-US" dirty="0"/>
            <a:t>Data types</a:t>
          </a:r>
        </a:p>
      </dgm:t>
    </dgm:pt>
    <dgm:pt modelId="{16B7A970-B61E-49E9-BFBB-E8DD745593D3}" type="parTrans" cxnId="{02826957-1451-43D5-9997-6E35CBDAEB92}">
      <dgm:prSet/>
      <dgm:spPr/>
      <dgm:t>
        <a:bodyPr/>
        <a:lstStyle/>
        <a:p>
          <a:endParaRPr lang="en-US"/>
        </a:p>
      </dgm:t>
    </dgm:pt>
    <dgm:pt modelId="{2815F37C-6FED-467A-9748-5622F0B3BCA9}" type="sibTrans" cxnId="{02826957-1451-43D5-9997-6E35CBDAEB92}">
      <dgm:prSet/>
      <dgm:spPr/>
      <dgm:t>
        <a:bodyPr/>
        <a:lstStyle/>
        <a:p>
          <a:endParaRPr lang="en-US"/>
        </a:p>
      </dgm:t>
    </dgm:pt>
    <dgm:pt modelId="{EE342788-790B-4049-A379-B42F2FEECC77}">
      <dgm:prSet phldrT="[Text]"/>
      <dgm:spPr/>
      <dgm:t>
        <a:bodyPr/>
        <a:lstStyle/>
        <a:p>
          <a:r>
            <a:rPr lang="en-US" dirty="0"/>
            <a:t>void</a:t>
          </a:r>
        </a:p>
      </dgm:t>
    </dgm:pt>
    <dgm:pt modelId="{2FD2D5D1-E08D-4BFC-AD00-7E637C875714}" type="parTrans" cxnId="{6061D1C5-C85D-4695-AE9A-2218A77D6E14}">
      <dgm:prSet/>
      <dgm:spPr/>
      <dgm:t>
        <a:bodyPr/>
        <a:lstStyle/>
        <a:p>
          <a:endParaRPr lang="en-US"/>
        </a:p>
      </dgm:t>
    </dgm:pt>
    <dgm:pt modelId="{DCC2CB91-BBF0-4858-9DE7-C16CE50C5B81}" type="sibTrans" cxnId="{6061D1C5-C85D-4695-AE9A-2218A77D6E14}">
      <dgm:prSet/>
      <dgm:spPr/>
      <dgm:t>
        <a:bodyPr/>
        <a:lstStyle/>
        <a:p>
          <a:endParaRPr lang="en-US"/>
        </a:p>
      </dgm:t>
    </dgm:pt>
    <dgm:pt modelId="{F89BE0DE-EC45-4D0D-9748-29145B0CD16E}">
      <dgm:prSet phldrT="[Text]"/>
      <dgm:spPr/>
      <dgm:t>
        <a:bodyPr/>
        <a:lstStyle/>
        <a:p>
          <a:r>
            <a:rPr lang="en-US" dirty="0"/>
            <a:t>Scalar types</a:t>
          </a:r>
        </a:p>
      </dgm:t>
    </dgm:pt>
    <dgm:pt modelId="{507F71C9-F383-42AB-A21A-076E06D67954}" type="parTrans" cxnId="{4C34EE3A-3A2B-4B5E-96C0-D77C8C7DB921}">
      <dgm:prSet/>
      <dgm:spPr/>
      <dgm:t>
        <a:bodyPr/>
        <a:lstStyle/>
        <a:p>
          <a:endParaRPr lang="en-US"/>
        </a:p>
      </dgm:t>
    </dgm:pt>
    <dgm:pt modelId="{62BBFEA4-14D5-4869-AC7D-361549A4D888}" type="sibTrans" cxnId="{4C34EE3A-3A2B-4B5E-96C0-D77C8C7DB921}">
      <dgm:prSet/>
      <dgm:spPr/>
      <dgm:t>
        <a:bodyPr/>
        <a:lstStyle/>
        <a:p>
          <a:endParaRPr lang="en-US"/>
        </a:p>
      </dgm:t>
    </dgm:pt>
    <dgm:pt modelId="{6AB53D11-9103-4123-93FD-6673D8B9CB8A}">
      <dgm:prSet phldrT="[Text]"/>
      <dgm:spPr/>
      <dgm:t>
        <a:bodyPr/>
        <a:lstStyle/>
        <a:p>
          <a:r>
            <a:rPr lang="en-US" dirty="0"/>
            <a:t>Arithmetic types</a:t>
          </a:r>
        </a:p>
      </dgm:t>
    </dgm:pt>
    <dgm:pt modelId="{884D1509-36FD-4B56-9B8E-6044BA8A205E}" type="parTrans" cxnId="{66A90D2A-3628-49C3-B11C-236EDA3D212D}">
      <dgm:prSet/>
      <dgm:spPr/>
      <dgm:t>
        <a:bodyPr/>
        <a:lstStyle/>
        <a:p>
          <a:endParaRPr lang="en-US"/>
        </a:p>
      </dgm:t>
    </dgm:pt>
    <dgm:pt modelId="{B5CBD6CC-5F55-46A3-A101-8CAF2872E615}" type="sibTrans" cxnId="{66A90D2A-3628-49C3-B11C-236EDA3D212D}">
      <dgm:prSet/>
      <dgm:spPr/>
      <dgm:t>
        <a:bodyPr/>
        <a:lstStyle/>
        <a:p>
          <a:endParaRPr lang="en-US"/>
        </a:p>
      </dgm:t>
    </dgm:pt>
    <dgm:pt modelId="{1346B8AE-95B6-4016-8A70-D0E789E1E0EC}">
      <dgm:prSet phldrT="[Text]"/>
      <dgm:spPr/>
      <dgm:t>
        <a:bodyPr/>
        <a:lstStyle/>
        <a:p>
          <a:r>
            <a:rPr lang="en-US" dirty="0"/>
            <a:t>Aggregate types</a:t>
          </a:r>
        </a:p>
      </dgm:t>
    </dgm:pt>
    <dgm:pt modelId="{7900B182-F675-4F0C-A51A-EE894BB3D01C}" type="parTrans" cxnId="{C52E3ED2-0A43-4D16-B662-E6050865719D}">
      <dgm:prSet/>
      <dgm:spPr/>
      <dgm:t>
        <a:bodyPr/>
        <a:lstStyle/>
        <a:p>
          <a:endParaRPr lang="en-US"/>
        </a:p>
      </dgm:t>
    </dgm:pt>
    <dgm:pt modelId="{22C5C357-A7D8-4C82-AD2D-300532D51F81}" type="sibTrans" cxnId="{C52E3ED2-0A43-4D16-B662-E6050865719D}">
      <dgm:prSet/>
      <dgm:spPr/>
      <dgm:t>
        <a:bodyPr/>
        <a:lstStyle/>
        <a:p>
          <a:endParaRPr lang="en-US"/>
        </a:p>
      </dgm:t>
    </dgm:pt>
    <dgm:pt modelId="{8E016D23-96BB-455D-A3BC-BA49293E4724}">
      <dgm:prSet phldrT="[Text]"/>
      <dgm:spPr/>
      <dgm:t>
        <a:bodyPr/>
        <a:lstStyle/>
        <a:p>
          <a:r>
            <a:rPr lang="en-US" dirty="0"/>
            <a:t>Integral types</a:t>
          </a:r>
        </a:p>
      </dgm:t>
    </dgm:pt>
    <dgm:pt modelId="{18D74FE2-9250-41D9-8FA7-5684A668872B}" type="parTrans" cxnId="{BC033A4B-8DAC-4FBE-B979-A208E7178448}">
      <dgm:prSet/>
      <dgm:spPr/>
      <dgm:t>
        <a:bodyPr/>
        <a:lstStyle/>
        <a:p>
          <a:endParaRPr lang="en-US"/>
        </a:p>
      </dgm:t>
    </dgm:pt>
    <dgm:pt modelId="{ED1E16BC-6BDE-4657-A6CA-8B97AAE87659}" type="sibTrans" cxnId="{BC033A4B-8DAC-4FBE-B979-A208E7178448}">
      <dgm:prSet/>
      <dgm:spPr/>
      <dgm:t>
        <a:bodyPr/>
        <a:lstStyle/>
        <a:p>
          <a:endParaRPr lang="en-US"/>
        </a:p>
      </dgm:t>
    </dgm:pt>
    <dgm:pt modelId="{D0FD3545-7405-4CCD-BD65-6763AB6F1A42}">
      <dgm:prSet phldrT="[Text]"/>
      <dgm:spPr/>
      <dgm:t>
        <a:bodyPr/>
        <a:lstStyle/>
        <a:p>
          <a:r>
            <a:rPr lang="en-US" dirty="0"/>
            <a:t>Floating types</a:t>
          </a:r>
        </a:p>
      </dgm:t>
    </dgm:pt>
    <dgm:pt modelId="{D0EBF55A-8851-40D4-BADD-073AC2925BB1}" type="parTrans" cxnId="{9673C15F-D754-4A81-BDE1-3F998039F921}">
      <dgm:prSet/>
      <dgm:spPr/>
      <dgm:t>
        <a:bodyPr/>
        <a:lstStyle/>
        <a:p>
          <a:endParaRPr lang="en-US"/>
        </a:p>
      </dgm:t>
    </dgm:pt>
    <dgm:pt modelId="{925123DC-3391-4432-8CD7-81C1FA24A66B}" type="sibTrans" cxnId="{9673C15F-D754-4A81-BDE1-3F998039F921}">
      <dgm:prSet/>
      <dgm:spPr/>
      <dgm:t>
        <a:bodyPr/>
        <a:lstStyle/>
        <a:p>
          <a:endParaRPr lang="en-US"/>
        </a:p>
      </dgm:t>
    </dgm:pt>
    <dgm:pt modelId="{1A22FF24-4427-4DCD-AB3A-6056EE1E6EC8}">
      <dgm:prSet phldrT="[Text]"/>
      <dgm:spPr/>
      <dgm:t>
        <a:bodyPr/>
        <a:lstStyle/>
        <a:p>
          <a:r>
            <a:rPr lang="en-US" dirty="0"/>
            <a:t>Pointers</a:t>
          </a:r>
        </a:p>
      </dgm:t>
    </dgm:pt>
    <dgm:pt modelId="{1D68C24A-9763-4423-8513-3C4E580A888E}" type="parTrans" cxnId="{E95E5DF0-13ED-433B-8960-031B044FA9AA}">
      <dgm:prSet/>
      <dgm:spPr/>
      <dgm:t>
        <a:bodyPr/>
        <a:lstStyle/>
        <a:p>
          <a:endParaRPr lang="en-US"/>
        </a:p>
      </dgm:t>
    </dgm:pt>
    <dgm:pt modelId="{4E738825-4CCE-46E1-983D-8C08957B5318}" type="sibTrans" cxnId="{E95E5DF0-13ED-433B-8960-031B044FA9AA}">
      <dgm:prSet/>
      <dgm:spPr/>
      <dgm:t>
        <a:bodyPr/>
        <a:lstStyle/>
        <a:p>
          <a:endParaRPr lang="en-US"/>
        </a:p>
      </dgm:t>
    </dgm:pt>
    <dgm:pt modelId="{12FD8750-8667-4806-A440-08E3A60D10DC}">
      <dgm:prSet phldrT="[Text]"/>
      <dgm:spPr/>
      <dgm:t>
        <a:bodyPr/>
        <a:lstStyle/>
        <a:p>
          <a:r>
            <a:rPr lang="en-US" dirty="0" err="1"/>
            <a:t>enum</a:t>
          </a:r>
          <a:r>
            <a:rPr lang="en-US" dirty="0"/>
            <a:t> </a:t>
          </a:r>
        </a:p>
      </dgm:t>
    </dgm:pt>
    <dgm:pt modelId="{7571E2C8-DCE1-46A2-85A5-74952941DD25}" type="parTrans" cxnId="{1DAF3263-D4F5-442F-B381-C62366CF7D42}">
      <dgm:prSet/>
      <dgm:spPr/>
      <dgm:t>
        <a:bodyPr/>
        <a:lstStyle/>
        <a:p>
          <a:endParaRPr lang="en-US"/>
        </a:p>
      </dgm:t>
    </dgm:pt>
    <dgm:pt modelId="{0C53F87C-06EC-434B-8816-479B4C95BE5C}" type="sibTrans" cxnId="{1DAF3263-D4F5-442F-B381-C62366CF7D42}">
      <dgm:prSet/>
      <dgm:spPr/>
      <dgm:t>
        <a:bodyPr/>
        <a:lstStyle/>
        <a:p>
          <a:endParaRPr lang="en-US"/>
        </a:p>
      </dgm:t>
    </dgm:pt>
    <dgm:pt modelId="{9168651D-1827-4EA0-A91C-814E3813F51A}" type="pres">
      <dgm:prSet presAssocID="{4CBE4D34-2ED8-4D1D-B786-906481EDDB24}" presName="hierChild1" presStyleCnt="0">
        <dgm:presLayoutVars>
          <dgm:chPref val="1"/>
          <dgm:dir/>
          <dgm:animOne val="branch"/>
          <dgm:animLvl val="lvl"/>
          <dgm:resizeHandles/>
        </dgm:presLayoutVars>
      </dgm:prSet>
      <dgm:spPr/>
    </dgm:pt>
    <dgm:pt modelId="{5C80425F-F15F-4F55-B82F-88D9C9B49C1D}" type="pres">
      <dgm:prSet presAssocID="{F6DE3949-564C-4A0B-94F4-2497375DF27B}" presName="hierRoot1" presStyleCnt="0"/>
      <dgm:spPr/>
    </dgm:pt>
    <dgm:pt modelId="{A8E9A725-C6B6-4774-A958-BCB57C627078}" type="pres">
      <dgm:prSet presAssocID="{F6DE3949-564C-4A0B-94F4-2497375DF27B}" presName="composite" presStyleCnt="0"/>
      <dgm:spPr/>
    </dgm:pt>
    <dgm:pt modelId="{A0413312-4954-4806-91CC-849D8461E530}" type="pres">
      <dgm:prSet presAssocID="{F6DE3949-564C-4A0B-94F4-2497375DF27B}" presName="background" presStyleLbl="node0" presStyleIdx="0" presStyleCnt="1"/>
      <dgm:spPr/>
    </dgm:pt>
    <dgm:pt modelId="{C4D5B341-1F8E-4A63-875D-84C5233ACF8A}" type="pres">
      <dgm:prSet presAssocID="{F6DE3949-564C-4A0B-94F4-2497375DF27B}" presName="text" presStyleLbl="fgAcc0" presStyleIdx="0" presStyleCnt="1">
        <dgm:presLayoutVars>
          <dgm:chPref val="3"/>
        </dgm:presLayoutVars>
      </dgm:prSet>
      <dgm:spPr/>
    </dgm:pt>
    <dgm:pt modelId="{3700B743-4A8D-4E94-96FD-A319E8FC1ACE}" type="pres">
      <dgm:prSet presAssocID="{F6DE3949-564C-4A0B-94F4-2497375DF27B}" presName="hierChild2" presStyleCnt="0"/>
      <dgm:spPr/>
    </dgm:pt>
    <dgm:pt modelId="{A3C50563-07C4-4BEA-B192-E7441DAFBF48}" type="pres">
      <dgm:prSet presAssocID="{2FD2D5D1-E08D-4BFC-AD00-7E637C875714}" presName="Name10" presStyleLbl="parChTrans1D2" presStyleIdx="0" presStyleCnt="3"/>
      <dgm:spPr/>
    </dgm:pt>
    <dgm:pt modelId="{6480566A-7DA1-45E1-9043-5FCAEAF81B82}" type="pres">
      <dgm:prSet presAssocID="{EE342788-790B-4049-A379-B42F2FEECC77}" presName="hierRoot2" presStyleCnt="0"/>
      <dgm:spPr/>
    </dgm:pt>
    <dgm:pt modelId="{0EC14A5F-AE16-4983-9635-9B07407AF85A}" type="pres">
      <dgm:prSet presAssocID="{EE342788-790B-4049-A379-B42F2FEECC77}" presName="composite2" presStyleCnt="0"/>
      <dgm:spPr/>
    </dgm:pt>
    <dgm:pt modelId="{AB8AE2DC-E8DB-4525-BA7D-3AE7A033053C}" type="pres">
      <dgm:prSet presAssocID="{EE342788-790B-4049-A379-B42F2FEECC77}" presName="background2" presStyleLbl="node2" presStyleIdx="0" presStyleCnt="3"/>
      <dgm:spPr/>
    </dgm:pt>
    <dgm:pt modelId="{925F71CC-A876-4CBA-AF46-5E9F5A13363D}" type="pres">
      <dgm:prSet presAssocID="{EE342788-790B-4049-A379-B42F2FEECC77}" presName="text2" presStyleLbl="fgAcc2" presStyleIdx="0" presStyleCnt="3" custLinFactX="-100000" custLinFactNeighborX="-148857" custLinFactNeighborY="3374">
        <dgm:presLayoutVars>
          <dgm:chPref val="3"/>
        </dgm:presLayoutVars>
      </dgm:prSet>
      <dgm:spPr/>
    </dgm:pt>
    <dgm:pt modelId="{DD3AAE64-3400-4115-A7D2-3D878F561A13}" type="pres">
      <dgm:prSet presAssocID="{EE342788-790B-4049-A379-B42F2FEECC77}" presName="hierChild3" presStyleCnt="0"/>
      <dgm:spPr/>
    </dgm:pt>
    <dgm:pt modelId="{62EA2CDA-54D8-493F-9633-EF7C0AB5CC0D}" type="pres">
      <dgm:prSet presAssocID="{507F71C9-F383-42AB-A21A-076E06D67954}" presName="Name10" presStyleLbl="parChTrans1D2" presStyleIdx="1" presStyleCnt="3"/>
      <dgm:spPr/>
    </dgm:pt>
    <dgm:pt modelId="{C2001E5B-3F39-4AA6-99CD-E1A76B64E280}" type="pres">
      <dgm:prSet presAssocID="{F89BE0DE-EC45-4D0D-9748-29145B0CD16E}" presName="hierRoot2" presStyleCnt="0"/>
      <dgm:spPr/>
    </dgm:pt>
    <dgm:pt modelId="{718C88A1-7768-420F-8C5E-5BD1B33A1766}" type="pres">
      <dgm:prSet presAssocID="{F89BE0DE-EC45-4D0D-9748-29145B0CD16E}" presName="composite2" presStyleCnt="0"/>
      <dgm:spPr/>
    </dgm:pt>
    <dgm:pt modelId="{659AACC8-A6FC-4875-A64B-A8D57BF38735}" type="pres">
      <dgm:prSet presAssocID="{F89BE0DE-EC45-4D0D-9748-29145B0CD16E}" presName="background2" presStyleLbl="node2" presStyleIdx="1" presStyleCnt="3"/>
      <dgm:spPr/>
    </dgm:pt>
    <dgm:pt modelId="{D2DDCB7B-070E-4B05-9FB3-DC9CB1FA17FF}" type="pres">
      <dgm:prSet presAssocID="{F89BE0DE-EC45-4D0D-9748-29145B0CD16E}" presName="text2" presStyleLbl="fgAcc2" presStyleIdx="1" presStyleCnt="3">
        <dgm:presLayoutVars>
          <dgm:chPref val="3"/>
        </dgm:presLayoutVars>
      </dgm:prSet>
      <dgm:spPr/>
    </dgm:pt>
    <dgm:pt modelId="{7BEEB236-4C44-4401-9A9C-DDEED346B48D}" type="pres">
      <dgm:prSet presAssocID="{F89BE0DE-EC45-4D0D-9748-29145B0CD16E}" presName="hierChild3" presStyleCnt="0"/>
      <dgm:spPr/>
    </dgm:pt>
    <dgm:pt modelId="{C4582E94-9300-464F-B10A-465034BCE5D6}" type="pres">
      <dgm:prSet presAssocID="{884D1509-36FD-4B56-9B8E-6044BA8A205E}" presName="Name17" presStyleLbl="parChTrans1D3" presStyleIdx="0" presStyleCnt="3"/>
      <dgm:spPr/>
    </dgm:pt>
    <dgm:pt modelId="{B90F7A49-4BE3-45E4-8F9D-D69EE7865FA7}" type="pres">
      <dgm:prSet presAssocID="{6AB53D11-9103-4123-93FD-6673D8B9CB8A}" presName="hierRoot3" presStyleCnt="0"/>
      <dgm:spPr/>
    </dgm:pt>
    <dgm:pt modelId="{63A518C1-3D59-4DEF-B7BD-44EB7F9E02AE}" type="pres">
      <dgm:prSet presAssocID="{6AB53D11-9103-4123-93FD-6673D8B9CB8A}" presName="composite3" presStyleCnt="0"/>
      <dgm:spPr/>
    </dgm:pt>
    <dgm:pt modelId="{7F61C57A-5206-4862-9DE4-8C2F84062629}" type="pres">
      <dgm:prSet presAssocID="{6AB53D11-9103-4123-93FD-6673D8B9CB8A}" presName="background3" presStyleLbl="node3" presStyleIdx="0" presStyleCnt="3"/>
      <dgm:spPr/>
    </dgm:pt>
    <dgm:pt modelId="{00ED6D09-D19C-48E9-97AA-F93B39E0F0FE}" type="pres">
      <dgm:prSet presAssocID="{6AB53D11-9103-4123-93FD-6673D8B9CB8A}" presName="text3" presStyleLbl="fgAcc3" presStyleIdx="0" presStyleCnt="3" custLinFactX="-12920" custLinFactNeighborX="-100000" custLinFactNeighborY="-1617">
        <dgm:presLayoutVars>
          <dgm:chPref val="3"/>
        </dgm:presLayoutVars>
      </dgm:prSet>
      <dgm:spPr/>
    </dgm:pt>
    <dgm:pt modelId="{EAE03F13-30AE-465F-A73C-CB58864CF528}" type="pres">
      <dgm:prSet presAssocID="{6AB53D11-9103-4123-93FD-6673D8B9CB8A}" presName="hierChild4" presStyleCnt="0"/>
      <dgm:spPr/>
    </dgm:pt>
    <dgm:pt modelId="{04BDF700-F537-43C3-871A-68341C2195D2}" type="pres">
      <dgm:prSet presAssocID="{18D74FE2-9250-41D9-8FA7-5684A668872B}" presName="Name23" presStyleLbl="parChTrans1D4" presStyleIdx="0" presStyleCnt="2"/>
      <dgm:spPr/>
    </dgm:pt>
    <dgm:pt modelId="{E5C04ED4-E77D-4F0C-B28B-40A0016E1960}" type="pres">
      <dgm:prSet presAssocID="{8E016D23-96BB-455D-A3BC-BA49293E4724}" presName="hierRoot4" presStyleCnt="0"/>
      <dgm:spPr/>
    </dgm:pt>
    <dgm:pt modelId="{9F3C0B79-7A2C-4E93-B796-FE545C44C196}" type="pres">
      <dgm:prSet presAssocID="{8E016D23-96BB-455D-A3BC-BA49293E4724}" presName="composite4" presStyleCnt="0"/>
      <dgm:spPr/>
    </dgm:pt>
    <dgm:pt modelId="{5D37B8EB-C77E-4307-A2C6-FFD98EA32114}" type="pres">
      <dgm:prSet presAssocID="{8E016D23-96BB-455D-A3BC-BA49293E4724}" presName="background4" presStyleLbl="node4" presStyleIdx="0" presStyleCnt="2"/>
      <dgm:spPr/>
    </dgm:pt>
    <dgm:pt modelId="{E92ED09B-118A-4F39-937D-9DB15E76EA94}" type="pres">
      <dgm:prSet presAssocID="{8E016D23-96BB-455D-A3BC-BA49293E4724}" presName="text4" presStyleLbl="fgAcc4" presStyleIdx="0" presStyleCnt="2" custLinFactX="-65273" custLinFactNeighborX="-100000">
        <dgm:presLayoutVars>
          <dgm:chPref val="3"/>
        </dgm:presLayoutVars>
      </dgm:prSet>
      <dgm:spPr/>
    </dgm:pt>
    <dgm:pt modelId="{41753ABD-99A4-4213-AABF-1A2707264B7B}" type="pres">
      <dgm:prSet presAssocID="{8E016D23-96BB-455D-A3BC-BA49293E4724}" presName="hierChild5" presStyleCnt="0"/>
      <dgm:spPr/>
    </dgm:pt>
    <dgm:pt modelId="{3C1540F6-BA6F-4BDA-BC12-5FA58C4B1625}" type="pres">
      <dgm:prSet presAssocID="{D0EBF55A-8851-40D4-BADD-073AC2925BB1}" presName="Name23" presStyleLbl="parChTrans1D4" presStyleIdx="1" presStyleCnt="2"/>
      <dgm:spPr/>
    </dgm:pt>
    <dgm:pt modelId="{4056995E-B8D3-46FB-9967-24B1C67C79F0}" type="pres">
      <dgm:prSet presAssocID="{D0FD3545-7405-4CCD-BD65-6763AB6F1A42}" presName="hierRoot4" presStyleCnt="0"/>
      <dgm:spPr/>
    </dgm:pt>
    <dgm:pt modelId="{EEEC68BF-1AD3-4BD1-84A3-3A540EA231CF}" type="pres">
      <dgm:prSet presAssocID="{D0FD3545-7405-4CCD-BD65-6763AB6F1A42}" presName="composite4" presStyleCnt="0"/>
      <dgm:spPr/>
    </dgm:pt>
    <dgm:pt modelId="{95736908-F5B2-437E-A24D-67D6B12F7A29}" type="pres">
      <dgm:prSet presAssocID="{D0FD3545-7405-4CCD-BD65-6763AB6F1A42}" presName="background4" presStyleLbl="node4" presStyleIdx="1" presStyleCnt="2"/>
      <dgm:spPr/>
    </dgm:pt>
    <dgm:pt modelId="{85F6679A-0DCF-45CD-B872-956233173844}" type="pres">
      <dgm:prSet presAssocID="{D0FD3545-7405-4CCD-BD65-6763AB6F1A42}" presName="text4" presStyleLbl="fgAcc4" presStyleIdx="1" presStyleCnt="2" custLinFactNeighborX="-56460">
        <dgm:presLayoutVars>
          <dgm:chPref val="3"/>
        </dgm:presLayoutVars>
      </dgm:prSet>
      <dgm:spPr/>
    </dgm:pt>
    <dgm:pt modelId="{B2BEEEF5-B057-4A7F-AB88-8BB82836FC46}" type="pres">
      <dgm:prSet presAssocID="{D0FD3545-7405-4CCD-BD65-6763AB6F1A42}" presName="hierChild5" presStyleCnt="0"/>
      <dgm:spPr/>
    </dgm:pt>
    <dgm:pt modelId="{48D5AE4B-0E2B-4C69-84FF-07713916DE17}" type="pres">
      <dgm:prSet presAssocID="{1D68C24A-9763-4423-8513-3C4E580A888E}" presName="Name17" presStyleLbl="parChTrans1D3" presStyleIdx="1" presStyleCnt="3"/>
      <dgm:spPr/>
    </dgm:pt>
    <dgm:pt modelId="{D4D5BC8B-7E31-407C-831E-B7C911BAAC5B}" type="pres">
      <dgm:prSet presAssocID="{1A22FF24-4427-4DCD-AB3A-6056EE1E6EC8}" presName="hierRoot3" presStyleCnt="0"/>
      <dgm:spPr/>
    </dgm:pt>
    <dgm:pt modelId="{70651E1C-FC8E-48C0-8305-E560EF55E2EB}" type="pres">
      <dgm:prSet presAssocID="{1A22FF24-4427-4DCD-AB3A-6056EE1E6EC8}" presName="composite3" presStyleCnt="0"/>
      <dgm:spPr/>
    </dgm:pt>
    <dgm:pt modelId="{AC48055E-3F9F-4066-B36F-4B9B8B894A87}" type="pres">
      <dgm:prSet presAssocID="{1A22FF24-4427-4DCD-AB3A-6056EE1E6EC8}" presName="background3" presStyleLbl="node3" presStyleIdx="1" presStyleCnt="3"/>
      <dgm:spPr/>
    </dgm:pt>
    <dgm:pt modelId="{154EB99B-F584-4075-BED5-991886CF31CF}" type="pres">
      <dgm:prSet presAssocID="{1A22FF24-4427-4DCD-AB3A-6056EE1E6EC8}" presName="text3" presStyleLbl="fgAcc3" presStyleIdx="1" presStyleCnt="3">
        <dgm:presLayoutVars>
          <dgm:chPref val="3"/>
        </dgm:presLayoutVars>
      </dgm:prSet>
      <dgm:spPr/>
    </dgm:pt>
    <dgm:pt modelId="{CFB5F515-3870-43E0-A131-78421221D329}" type="pres">
      <dgm:prSet presAssocID="{1A22FF24-4427-4DCD-AB3A-6056EE1E6EC8}" presName="hierChild4" presStyleCnt="0"/>
      <dgm:spPr/>
    </dgm:pt>
    <dgm:pt modelId="{00AEBB8B-C047-40A3-93D1-DE67B7C4785C}" type="pres">
      <dgm:prSet presAssocID="{7571E2C8-DCE1-46A2-85A5-74952941DD25}" presName="Name17" presStyleLbl="parChTrans1D3" presStyleIdx="2" presStyleCnt="3"/>
      <dgm:spPr/>
    </dgm:pt>
    <dgm:pt modelId="{965B0C1A-A540-4E18-9E25-B5A0DF8FC639}" type="pres">
      <dgm:prSet presAssocID="{12FD8750-8667-4806-A440-08E3A60D10DC}" presName="hierRoot3" presStyleCnt="0"/>
      <dgm:spPr/>
    </dgm:pt>
    <dgm:pt modelId="{03C65BDC-A904-4A48-8203-AE7DCF37137B}" type="pres">
      <dgm:prSet presAssocID="{12FD8750-8667-4806-A440-08E3A60D10DC}" presName="composite3" presStyleCnt="0"/>
      <dgm:spPr/>
    </dgm:pt>
    <dgm:pt modelId="{D270AEB7-1801-4B36-9509-BA3266D179D3}" type="pres">
      <dgm:prSet presAssocID="{12FD8750-8667-4806-A440-08E3A60D10DC}" presName="background3" presStyleLbl="node3" presStyleIdx="2" presStyleCnt="3"/>
      <dgm:spPr/>
    </dgm:pt>
    <dgm:pt modelId="{2D1318A8-8AD4-4270-88F9-0077190F3FC9}" type="pres">
      <dgm:prSet presAssocID="{12FD8750-8667-4806-A440-08E3A60D10DC}" presName="text3" presStyleLbl="fgAcc3" presStyleIdx="2" presStyleCnt="3" custLinFactNeighborX="62619" custLinFactNeighborY="1617">
        <dgm:presLayoutVars>
          <dgm:chPref val="3"/>
        </dgm:presLayoutVars>
      </dgm:prSet>
      <dgm:spPr/>
    </dgm:pt>
    <dgm:pt modelId="{FD872A54-9CDB-40B8-9A38-A96FFB657812}" type="pres">
      <dgm:prSet presAssocID="{12FD8750-8667-4806-A440-08E3A60D10DC}" presName="hierChild4" presStyleCnt="0"/>
      <dgm:spPr/>
    </dgm:pt>
    <dgm:pt modelId="{9EC487D1-16E0-4870-9810-457A76835390}" type="pres">
      <dgm:prSet presAssocID="{7900B182-F675-4F0C-A51A-EE894BB3D01C}" presName="Name10" presStyleLbl="parChTrans1D2" presStyleIdx="2" presStyleCnt="3"/>
      <dgm:spPr/>
    </dgm:pt>
    <dgm:pt modelId="{C03E2A75-D5B9-47C2-8981-0D224360DE70}" type="pres">
      <dgm:prSet presAssocID="{1346B8AE-95B6-4016-8A70-D0E789E1E0EC}" presName="hierRoot2" presStyleCnt="0"/>
      <dgm:spPr/>
    </dgm:pt>
    <dgm:pt modelId="{11FB51F1-796F-48C9-A409-7B8129AD8AEB}" type="pres">
      <dgm:prSet presAssocID="{1346B8AE-95B6-4016-8A70-D0E789E1E0EC}" presName="composite2" presStyleCnt="0"/>
      <dgm:spPr/>
    </dgm:pt>
    <dgm:pt modelId="{2604C422-F525-48AA-9BE5-4860AAD899EE}" type="pres">
      <dgm:prSet presAssocID="{1346B8AE-95B6-4016-8A70-D0E789E1E0EC}" presName="background2" presStyleLbl="node2" presStyleIdx="2" presStyleCnt="3"/>
      <dgm:spPr/>
    </dgm:pt>
    <dgm:pt modelId="{2435194B-B43B-48A9-B684-10BE3A21F573}" type="pres">
      <dgm:prSet presAssocID="{1346B8AE-95B6-4016-8A70-D0E789E1E0EC}" presName="text2" presStyleLbl="fgAcc2" presStyleIdx="2" presStyleCnt="3" custLinFactX="100000" custLinFactNeighborX="109584" custLinFactNeighborY="3234">
        <dgm:presLayoutVars>
          <dgm:chPref val="3"/>
        </dgm:presLayoutVars>
      </dgm:prSet>
      <dgm:spPr/>
    </dgm:pt>
    <dgm:pt modelId="{A129BB59-F551-421D-B6EE-BA1E355BBF9C}" type="pres">
      <dgm:prSet presAssocID="{1346B8AE-95B6-4016-8A70-D0E789E1E0EC}" presName="hierChild3" presStyleCnt="0"/>
      <dgm:spPr/>
    </dgm:pt>
  </dgm:ptLst>
  <dgm:cxnLst>
    <dgm:cxn modelId="{45A5C812-F665-4068-B09F-FDCC7EC67C5A}" type="presOf" srcId="{1D68C24A-9763-4423-8513-3C4E580A888E}" destId="{48D5AE4B-0E2B-4C69-84FF-07713916DE17}" srcOrd="0" destOrd="0" presId="urn:microsoft.com/office/officeart/2005/8/layout/hierarchy1"/>
    <dgm:cxn modelId="{99BF0417-977C-4C70-AA05-866E670FF974}" type="presOf" srcId="{F89BE0DE-EC45-4D0D-9748-29145B0CD16E}" destId="{D2DDCB7B-070E-4B05-9FB3-DC9CB1FA17FF}" srcOrd="0" destOrd="0" presId="urn:microsoft.com/office/officeart/2005/8/layout/hierarchy1"/>
    <dgm:cxn modelId="{62C9F623-5213-4B87-ADDF-C39815BE40C6}" type="presOf" srcId="{6AB53D11-9103-4123-93FD-6673D8B9CB8A}" destId="{00ED6D09-D19C-48E9-97AA-F93B39E0F0FE}" srcOrd="0" destOrd="0" presId="urn:microsoft.com/office/officeart/2005/8/layout/hierarchy1"/>
    <dgm:cxn modelId="{31C85327-01E9-4FBD-829B-D44391E68727}" type="presOf" srcId="{D0FD3545-7405-4CCD-BD65-6763AB6F1A42}" destId="{85F6679A-0DCF-45CD-B872-956233173844}" srcOrd="0" destOrd="0" presId="urn:microsoft.com/office/officeart/2005/8/layout/hierarchy1"/>
    <dgm:cxn modelId="{66A90D2A-3628-49C3-B11C-236EDA3D212D}" srcId="{F89BE0DE-EC45-4D0D-9748-29145B0CD16E}" destId="{6AB53D11-9103-4123-93FD-6673D8B9CB8A}" srcOrd="0" destOrd="0" parTransId="{884D1509-36FD-4B56-9B8E-6044BA8A205E}" sibTransId="{B5CBD6CC-5F55-46A3-A101-8CAF2872E615}"/>
    <dgm:cxn modelId="{4C34EE3A-3A2B-4B5E-96C0-D77C8C7DB921}" srcId="{F6DE3949-564C-4A0B-94F4-2497375DF27B}" destId="{F89BE0DE-EC45-4D0D-9748-29145B0CD16E}" srcOrd="1" destOrd="0" parTransId="{507F71C9-F383-42AB-A21A-076E06D67954}" sibTransId="{62BBFEA4-14D5-4869-AC7D-361549A4D888}"/>
    <dgm:cxn modelId="{4244B93D-DD59-481C-8A02-2A3215FF4C5F}" type="presOf" srcId="{7900B182-F675-4F0C-A51A-EE894BB3D01C}" destId="{9EC487D1-16E0-4870-9810-457A76835390}" srcOrd="0" destOrd="0" presId="urn:microsoft.com/office/officeart/2005/8/layout/hierarchy1"/>
    <dgm:cxn modelId="{24A1DE40-AFFE-42B8-B221-26879E4ABD24}" type="presOf" srcId="{507F71C9-F383-42AB-A21A-076E06D67954}" destId="{62EA2CDA-54D8-493F-9633-EF7C0AB5CC0D}" srcOrd="0" destOrd="0" presId="urn:microsoft.com/office/officeart/2005/8/layout/hierarchy1"/>
    <dgm:cxn modelId="{A389B14A-1252-4092-92A3-906ACA4781B3}" type="presOf" srcId="{F6DE3949-564C-4A0B-94F4-2497375DF27B}" destId="{C4D5B341-1F8E-4A63-875D-84C5233ACF8A}" srcOrd="0" destOrd="0" presId="urn:microsoft.com/office/officeart/2005/8/layout/hierarchy1"/>
    <dgm:cxn modelId="{BC033A4B-8DAC-4FBE-B979-A208E7178448}" srcId="{6AB53D11-9103-4123-93FD-6673D8B9CB8A}" destId="{8E016D23-96BB-455D-A3BC-BA49293E4724}" srcOrd="0" destOrd="0" parTransId="{18D74FE2-9250-41D9-8FA7-5684A668872B}" sibTransId="{ED1E16BC-6BDE-4657-A6CA-8B97AAE87659}"/>
    <dgm:cxn modelId="{02826957-1451-43D5-9997-6E35CBDAEB92}" srcId="{4CBE4D34-2ED8-4D1D-B786-906481EDDB24}" destId="{F6DE3949-564C-4A0B-94F4-2497375DF27B}" srcOrd="0" destOrd="0" parTransId="{16B7A970-B61E-49E9-BFBB-E8DD745593D3}" sibTransId="{2815F37C-6FED-467A-9748-5622F0B3BCA9}"/>
    <dgm:cxn modelId="{9673C15F-D754-4A81-BDE1-3F998039F921}" srcId="{6AB53D11-9103-4123-93FD-6673D8B9CB8A}" destId="{D0FD3545-7405-4CCD-BD65-6763AB6F1A42}" srcOrd="1" destOrd="0" parTransId="{D0EBF55A-8851-40D4-BADD-073AC2925BB1}" sibTransId="{925123DC-3391-4432-8CD7-81C1FA24A66B}"/>
    <dgm:cxn modelId="{935D4761-6E08-4648-9C13-5500EAD696D4}" type="presOf" srcId="{1346B8AE-95B6-4016-8A70-D0E789E1E0EC}" destId="{2435194B-B43B-48A9-B684-10BE3A21F573}" srcOrd="0" destOrd="0" presId="urn:microsoft.com/office/officeart/2005/8/layout/hierarchy1"/>
    <dgm:cxn modelId="{E2AD0E63-AB3F-4C20-BC2F-1E9738C74379}" type="presOf" srcId="{884D1509-36FD-4B56-9B8E-6044BA8A205E}" destId="{C4582E94-9300-464F-B10A-465034BCE5D6}" srcOrd="0" destOrd="0" presId="urn:microsoft.com/office/officeart/2005/8/layout/hierarchy1"/>
    <dgm:cxn modelId="{1DAF3263-D4F5-442F-B381-C62366CF7D42}" srcId="{F89BE0DE-EC45-4D0D-9748-29145B0CD16E}" destId="{12FD8750-8667-4806-A440-08E3A60D10DC}" srcOrd="2" destOrd="0" parTransId="{7571E2C8-DCE1-46A2-85A5-74952941DD25}" sibTransId="{0C53F87C-06EC-434B-8816-479B4C95BE5C}"/>
    <dgm:cxn modelId="{50ADD965-4608-4441-884C-6C09A82CCC76}" type="presOf" srcId="{8E016D23-96BB-455D-A3BC-BA49293E4724}" destId="{E92ED09B-118A-4F39-937D-9DB15E76EA94}" srcOrd="0" destOrd="0" presId="urn:microsoft.com/office/officeart/2005/8/layout/hierarchy1"/>
    <dgm:cxn modelId="{721D1270-7559-4B11-B987-66C2F8103061}" type="presOf" srcId="{1A22FF24-4427-4DCD-AB3A-6056EE1E6EC8}" destId="{154EB99B-F584-4075-BED5-991886CF31CF}" srcOrd="0" destOrd="0" presId="urn:microsoft.com/office/officeart/2005/8/layout/hierarchy1"/>
    <dgm:cxn modelId="{55CA677D-0E60-493B-BE04-E2D5DE10B26B}" type="presOf" srcId="{18D74FE2-9250-41D9-8FA7-5684A668872B}" destId="{04BDF700-F537-43C3-871A-68341C2195D2}" srcOrd="0" destOrd="0" presId="urn:microsoft.com/office/officeart/2005/8/layout/hierarchy1"/>
    <dgm:cxn modelId="{B8A42980-6A7F-4854-AADE-ABA52307DC1B}" type="presOf" srcId="{EE342788-790B-4049-A379-B42F2FEECC77}" destId="{925F71CC-A876-4CBA-AF46-5E9F5A13363D}" srcOrd="0" destOrd="0" presId="urn:microsoft.com/office/officeart/2005/8/layout/hierarchy1"/>
    <dgm:cxn modelId="{092E8B9D-0F19-43D7-B5B9-861840D9A58F}" type="presOf" srcId="{4CBE4D34-2ED8-4D1D-B786-906481EDDB24}" destId="{9168651D-1827-4EA0-A91C-814E3813F51A}" srcOrd="0" destOrd="0" presId="urn:microsoft.com/office/officeart/2005/8/layout/hierarchy1"/>
    <dgm:cxn modelId="{D9A130A4-655F-4813-B805-C9C239409E98}" type="presOf" srcId="{2FD2D5D1-E08D-4BFC-AD00-7E637C875714}" destId="{A3C50563-07C4-4BEA-B192-E7441DAFBF48}" srcOrd="0" destOrd="0" presId="urn:microsoft.com/office/officeart/2005/8/layout/hierarchy1"/>
    <dgm:cxn modelId="{CA90EFBD-F0B3-48E8-9DC5-E107FD7847E9}" type="presOf" srcId="{D0EBF55A-8851-40D4-BADD-073AC2925BB1}" destId="{3C1540F6-BA6F-4BDA-BC12-5FA58C4B1625}" srcOrd="0" destOrd="0" presId="urn:microsoft.com/office/officeart/2005/8/layout/hierarchy1"/>
    <dgm:cxn modelId="{6061D1C5-C85D-4695-AE9A-2218A77D6E14}" srcId="{F6DE3949-564C-4A0B-94F4-2497375DF27B}" destId="{EE342788-790B-4049-A379-B42F2FEECC77}" srcOrd="0" destOrd="0" parTransId="{2FD2D5D1-E08D-4BFC-AD00-7E637C875714}" sibTransId="{DCC2CB91-BBF0-4858-9DE7-C16CE50C5B81}"/>
    <dgm:cxn modelId="{17EAB0C9-1733-419D-9E7A-5A70796FEFA2}" type="presOf" srcId="{12FD8750-8667-4806-A440-08E3A60D10DC}" destId="{2D1318A8-8AD4-4270-88F9-0077190F3FC9}" srcOrd="0" destOrd="0" presId="urn:microsoft.com/office/officeart/2005/8/layout/hierarchy1"/>
    <dgm:cxn modelId="{C52E3ED2-0A43-4D16-B662-E6050865719D}" srcId="{F6DE3949-564C-4A0B-94F4-2497375DF27B}" destId="{1346B8AE-95B6-4016-8A70-D0E789E1E0EC}" srcOrd="2" destOrd="0" parTransId="{7900B182-F675-4F0C-A51A-EE894BB3D01C}" sibTransId="{22C5C357-A7D8-4C82-AD2D-300532D51F81}"/>
    <dgm:cxn modelId="{BF33AEE8-5156-4158-8DA1-184A5A20483D}" type="presOf" srcId="{7571E2C8-DCE1-46A2-85A5-74952941DD25}" destId="{00AEBB8B-C047-40A3-93D1-DE67B7C4785C}" srcOrd="0" destOrd="0" presId="urn:microsoft.com/office/officeart/2005/8/layout/hierarchy1"/>
    <dgm:cxn modelId="{E95E5DF0-13ED-433B-8960-031B044FA9AA}" srcId="{F89BE0DE-EC45-4D0D-9748-29145B0CD16E}" destId="{1A22FF24-4427-4DCD-AB3A-6056EE1E6EC8}" srcOrd="1" destOrd="0" parTransId="{1D68C24A-9763-4423-8513-3C4E580A888E}" sibTransId="{4E738825-4CCE-46E1-983D-8C08957B5318}"/>
    <dgm:cxn modelId="{776FAA31-2516-43DB-A186-E2FC5144E94D}" type="presParOf" srcId="{9168651D-1827-4EA0-A91C-814E3813F51A}" destId="{5C80425F-F15F-4F55-B82F-88D9C9B49C1D}" srcOrd="0" destOrd="0" presId="urn:microsoft.com/office/officeart/2005/8/layout/hierarchy1"/>
    <dgm:cxn modelId="{84BDFDB9-6DAB-4E47-9A7B-FB33FC3F2889}" type="presParOf" srcId="{5C80425F-F15F-4F55-B82F-88D9C9B49C1D}" destId="{A8E9A725-C6B6-4774-A958-BCB57C627078}" srcOrd="0" destOrd="0" presId="urn:microsoft.com/office/officeart/2005/8/layout/hierarchy1"/>
    <dgm:cxn modelId="{ADC405ED-BB6E-4E81-A5B1-0DCFAE94C177}" type="presParOf" srcId="{A8E9A725-C6B6-4774-A958-BCB57C627078}" destId="{A0413312-4954-4806-91CC-849D8461E530}" srcOrd="0" destOrd="0" presId="urn:microsoft.com/office/officeart/2005/8/layout/hierarchy1"/>
    <dgm:cxn modelId="{09874433-B121-45C0-B250-D13748D53E4C}" type="presParOf" srcId="{A8E9A725-C6B6-4774-A958-BCB57C627078}" destId="{C4D5B341-1F8E-4A63-875D-84C5233ACF8A}" srcOrd="1" destOrd="0" presId="urn:microsoft.com/office/officeart/2005/8/layout/hierarchy1"/>
    <dgm:cxn modelId="{8B745A1B-C01E-4676-959E-E446CF899F2E}" type="presParOf" srcId="{5C80425F-F15F-4F55-B82F-88D9C9B49C1D}" destId="{3700B743-4A8D-4E94-96FD-A319E8FC1ACE}" srcOrd="1" destOrd="0" presId="urn:microsoft.com/office/officeart/2005/8/layout/hierarchy1"/>
    <dgm:cxn modelId="{B1A6B084-F536-4BF0-A331-DD4EA6CDF363}" type="presParOf" srcId="{3700B743-4A8D-4E94-96FD-A319E8FC1ACE}" destId="{A3C50563-07C4-4BEA-B192-E7441DAFBF48}" srcOrd="0" destOrd="0" presId="urn:microsoft.com/office/officeart/2005/8/layout/hierarchy1"/>
    <dgm:cxn modelId="{A624A1F2-3FE4-4D5A-B9D4-C72D34905FC6}" type="presParOf" srcId="{3700B743-4A8D-4E94-96FD-A319E8FC1ACE}" destId="{6480566A-7DA1-45E1-9043-5FCAEAF81B82}" srcOrd="1" destOrd="0" presId="urn:microsoft.com/office/officeart/2005/8/layout/hierarchy1"/>
    <dgm:cxn modelId="{0280CBF5-4B98-4F6A-81CE-EF13672F4D47}" type="presParOf" srcId="{6480566A-7DA1-45E1-9043-5FCAEAF81B82}" destId="{0EC14A5F-AE16-4983-9635-9B07407AF85A}" srcOrd="0" destOrd="0" presId="urn:microsoft.com/office/officeart/2005/8/layout/hierarchy1"/>
    <dgm:cxn modelId="{11336BC2-A20E-4F24-8302-CA335AE3F07C}" type="presParOf" srcId="{0EC14A5F-AE16-4983-9635-9B07407AF85A}" destId="{AB8AE2DC-E8DB-4525-BA7D-3AE7A033053C}" srcOrd="0" destOrd="0" presId="urn:microsoft.com/office/officeart/2005/8/layout/hierarchy1"/>
    <dgm:cxn modelId="{481F7D9E-AB33-4E9D-9F59-1E7E86E498F6}" type="presParOf" srcId="{0EC14A5F-AE16-4983-9635-9B07407AF85A}" destId="{925F71CC-A876-4CBA-AF46-5E9F5A13363D}" srcOrd="1" destOrd="0" presId="urn:microsoft.com/office/officeart/2005/8/layout/hierarchy1"/>
    <dgm:cxn modelId="{DB600A26-C230-4812-9E28-B1189B0DC8FB}" type="presParOf" srcId="{6480566A-7DA1-45E1-9043-5FCAEAF81B82}" destId="{DD3AAE64-3400-4115-A7D2-3D878F561A13}" srcOrd="1" destOrd="0" presId="urn:microsoft.com/office/officeart/2005/8/layout/hierarchy1"/>
    <dgm:cxn modelId="{FCB903AB-94B4-4E10-A521-F6D326F88FB9}" type="presParOf" srcId="{3700B743-4A8D-4E94-96FD-A319E8FC1ACE}" destId="{62EA2CDA-54D8-493F-9633-EF7C0AB5CC0D}" srcOrd="2" destOrd="0" presId="urn:microsoft.com/office/officeart/2005/8/layout/hierarchy1"/>
    <dgm:cxn modelId="{F76F094D-735F-460F-B131-0A7F5ED84394}" type="presParOf" srcId="{3700B743-4A8D-4E94-96FD-A319E8FC1ACE}" destId="{C2001E5B-3F39-4AA6-99CD-E1A76B64E280}" srcOrd="3" destOrd="0" presId="urn:microsoft.com/office/officeart/2005/8/layout/hierarchy1"/>
    <dgm:cxn modelId="{3331B363-267C-4EE8-821F-D5C7E86AA091}" type="presParOf" srcId="{C2001E5B-3F39-4AA6-99CD-E1A76B64E280}" destId="{718C88A1-7768-420F-8C5E-5BD1B33A1766}" srcOrd="0" destOrd="0" presId="urn:microsoft.com/office/officeart/2005/8/layout/hierarchy1"/>
    <dgm:cxn modelId="{21CD5822-3592-41CE-87F2-915E339C3094}" type="presParOf" srcId="{718C88A1-7768-420F-8C5E-5BD1B33A1766}" destId="{659AACC8-A6FC-4875-A64B-A8D57BF38735}" srcOrd="0" destOrd="0" presId="urn:microsoft.com/office/officeart/2005/8/layout/hierarchy1"/>
    <dgm:cxn modelId="{AB39DE20-45C5-4903-A5BB-75434F17907E}" type="presParOf" srcId="{718C88A1-7768-420F-8C5E-5BD1B33A1766}" destId="{D2DDCB7B-070E-4B05-9FB3-DC9CB1FA17FF}" srcOrd="1" destOrd="0" presId="urn:microsoft.com/office/officeart/2005/8/layout/hierarchy1"/>
    <dgm:cxn modelId="{7EAF60A0-0960-4FF9-8546-A30E027B4413}" type="presParOf" srcId="{C2001E5B-3F39-4AA6-99CD-E1A76B64E280}" destId="{7BEEB236-4C44-4401-9A9C-DDEED346B48D}" srcOrd="1" destOrd="0" presId="urn:microsoft.com/office/officeart/2005/8/layout/hierarchy1"/>
    <dgm:cxn modelId="{D1BD8D3E-0C6D-4F69-A7FE-CE331FD40D3D}" type="presParOf" srcId="{7BEEB236-4C44-4401-9A9C-DDEED346B48D}" destId="{C4582E94-9300-464F-B10A-465034BCE5D6}" srcOrd="0" destOrd="0" presId="urn:microsoft.com/office/officeart/2005/8/layout/hierarchy1"/>
    <dgm:cxn modelId="{45F8C648-D6BC-4C43-B7E0-DFC8DFF65449}" type="presParOf" srcId="{7BEEB236-4C44-4401-9A9C-DDEED346B48D}" destId="{B90F7A49-4BE3-45E4-8F9D-D69EE7865FA7}" srcOrd="1" destOrd="0" presId="urn:microsoft.com/office/officeart/2005/8/layout/hierarchy1"/>
    <dgm:cxn modelId="{CEECCD9E-932E-4D6B-8F11-501D66DBD46D}" type="presParOf" srcId="{B90F7A49-4BE3-45E4-8F9D-D69EE7865FA7}" destId="{63A518C1-3D59-4DEF-B7BD-44EB7F9E02AE}" srcOrd="0" destOrd="0" presId="urn:microsoft.com/office/officeart/2005/8/layout/hierarchy1"/>
    <dgm:cxn modelId="{1ED5138D-45E9-41AC-9088-82ACEDCE7432}" type="presParOf" srcId="{63A518C1-3D59-4DEF-B7BD-44EB7F9E02AE}" destId="{7F61C57A-5206-4862-9DE4-8C2F84062629}" srcOrd="0" destOrd="0" presId="urn:microsoft.com/office/officeart/2005/8/layout/hierarchy1"/>
    <dgm:cxn modelId="{551C14EA-368E-4264-81EB-9932F1C29AA4}" type="presParOf" srcId="{63A518C1-3D59-4DEF-B7BD-44EB7F9E02AE}" destId="{00ED6D09-D19C-48E9-97AA-F93B39E0F0FE}" srcOrd="1" destOrd="0" presId="urn:microsoft.com/office/officeart/2005/8/layout/hierarchy1"/>
    <dgm:cxn modelId="{63B5F34C-F5FB-4258-B908-9DF9D104BBF4}" type="presParOf" srcId="{B90F7A49-4BE3-45E4-8F9D-D69EE7865FA7}" destId="{EAE03F13-30AE-465F-A73C-CB58864CF528}" srcOrd="1" destOrd="0" presId="urn:microsoft.com/office/officeart/2005/8/layout/hierarchy1"/>
    <dgm:cxn modelId="{EB3EB90A-3DAC-4912-8D0B-02CB89130F09}" type="presParOf" srcId="{EAE03F13-30AE-465F-A73C-CB58864CF528}" destId="{04BDF700-F537-43C3-871A-68341C2195D2}" srcOrd="0" destOrd="0" presId="urn:microsoft.com/office/officeart/2005/8/layout/hierarchy1"/>
    <dgm:cxn modelId="{568BBECA-BCC1-4A59-AE07-0AF085FAC42E}" type="presParOf" srcId="{EAE03F13-30AE-465F-A73C-CB58864CF528}" destId="{E5C04ED4-E77D-4F0C-B28B-40A0016E1960}" srcOrd="1" destOrd="0" presId="urn:microsoft.com/office/officeart/2005/8/layout/hierarchy1"/>
    <dgm:cxn modelId="{1170BBE7-63E3-443C-B899-5ED204FE25FA}" type="presParOf" srcId="{E5C04ED4-E77D-4F0C-B28B-40A0016E1960}" destId="{9F3C0B79-7A2C-4E93-B796-FE545C44C196}" srcOrd="0" destOrd="0" presId="urn:microsoft.com/office/officeart/2005/8/layout/hierarchy1"/>
    <dgm:cxn modelId="{EE7A0B82-4D94-4186-99BA-5F170AA49051}" type="presParOf" srcId="{9F3C0B79-7A2C-4E93-B796-FE545C44C196}" destId="{5D37B8EB-C77E-4307-A2C6-FFD98EA32114}" srcOrd="0" destOrd="0" presId="urn:microsoft.com/office/officeart/2005/8/layout/hierarchy1"/>
    <dgm:cxn modelId="{C4D3567F-0D0D-49B0-8467-BC3EE6092EB0}" type="presParOf" srcId="{9F3C0B79-7A2C-4E93-B796-FE545C44C196}" destId="{E92ED09B-118A-4F39-937D-9DB15E76EA94}" srcOrd="1" destOrd="0" presId="urn:microsoft.com/office/officeart/2005/8/layout/hierarchy1"/>
    <dgm:cxn modelId="{3CA306F3-B20D-4E98-BF3A-C5A6C9879F2C}" type="presParOf" srcId="{E5C04ED4-E77D-4F0C-B28B-40A0016E1960}" destId="{41753ABD-99A4-4213-AABF-1A2707264B7B}" srcOrd="1" destOrd="0" presId="urn:microsoft.com/office/officeart/2005/8/layout/hierarchy1"/>
    <dgm:cxn modelId="{7F256356-55B6-4D3D-91A3-D9403977C40E}" type="presParOf" srcId="{EAE03F13-30AE-465F-A73C-CB58864CF528}" destId="{3C1540F6-BA6F-4BDA-BC12-5FA58C4B1625}" srcOrd="2" destOrd="0" presId="urn:microsoft.com/office/officeart/2005/8/layout/hierarchy1"/>
    <dgm:cxn modelId="{E5689492-9B9E-4420-8DEB-B72C7C800D87}" type="presParOf" srcId="{EAE03F13-30AE-465F-A73C-CB58864CF528}" destId="{4056995E-B8D3-46FB-9967-24B1C67C79F0}" srcOrd="3" destOrd="0" presId="urn:microsoft.com/office/officeart/2005/8/layout/hierarchy1"/>
    <dgm:cxn modelId="{2EF02C71-4EFE-485A-835D-C4C34F0862DB}" type="presParOf" srcId="{4056995E-B8D3-46FB-9967-24B1C67C79F0}" destId="{EEEC68BF-1AD3-4BD1-84A3-3A540EA231CF}" srcOrd="0" destOrd="0" presId="urn:microsoft.com/office/officeart/2005/8/layout/hierarchy1"/>
    <dgm:cxn modelId="{AA57985B-2035-4BCB-BF82-BA4E97B913E0}" type="presParOf" srcId="{EEEC68BF-1AD3-4BD1-84A3-3A540EA231CF}" destId="{95736908-F5B2-437E-A24D-67D6B12F7A29}" srcOrd="0" destOrd="0" presId="urn:microsoft.com/office/officeart/2005/8/layout/hierarchy1"/>
    <dgm:cxn modelId="{9AF62447-E3CF-43FF-AB86-4B2E063F0761}" type="presParOf" srcId="{EEEC68BF-1AD3-4BD1-84A3-3A540EA231CF}" destId="{85F6679A-0DCF-45CD-B872-956233173844}" srcOrd="1" destOrd="0" presId="urn:microsoft.com/office/officeart/2005/8/layout/hierarchy1"/>
    <dgm:cxn modelId="{406132F0-D8F9-4CFB-98D7-D66A709E64DF}" type="presParOf" srcId="{4056995E-B8D3-46FB-9967-24B1C67C79F0}" destId="{B2BEEEF5-B057-4A7F-AB88-8BB82836FC46}" srcOrd="1" destOrd="0" presId="urn:microsoft.com/office/officeart/2005/8/layout/hierarchy1"/>
    <dgm:cxn modelId="{9514567B-2D38-4887-858E-D0E2425FE4CE}" type="presParOf" srcId="{7BEEB236-4C44-4401-9A9C-DDEED346B48D}" destId="{48D5AE4B-0E2B-4C69-84FF-07713916DE17}" srcOrd="2" destOrd="0" presId="urn:microsoft.com/office/officeart/2005/8/layout/hierarchy1"/>
    <dgm:cxn modelId="{821B1BB5-279B-462A-B14D-FA4F85CAE7C0}" type="presParOf" srcId="{7BEEB236-4C44-4401-9A9C-DDEED346B48D}" destId="{D4D5BC8B-7E31-407C-831E-B7C911BAAC5B}" srcOrd="3" destOrd="0" presId="urn:microsoft.com/office/officeart/2005/8/layout/hierarchy1"/>
    <dgm:cxn modelId="{8D7CD6C4-9907-4A46-92CD-4AA17D735526}" type="presParOf" srcId="{D4D5BC8B-7E31-407C-831E-B7C911BAAC5B}" destId="{70651E1C-FC8E-48C0-8305-E560EF55E2EB}" srcOrd="0" destOrd="0" presId="urn:microsoft.com/office/officeart/2005/8/layout/hierarchy1"/>
    <dgm:cxn modelId="{1E40E55C-A47E-445F-9C0F-B17F2AC222B1}" type="presParOf" srcId="{70651E1C-FC8E-48C0-8305-E560EF55E2EB}" destId="{AC48055E-3F9F-4066-B36F-4B9B8B894A87}" srcOrd="0" destOrd="0" presId="urn:microsoft.com/office/officeart/2005/8/layout/hierarchy1"/>
    <dgm:cxn modelId="{56CC5FEC-FE29-4B56-9E4A-C2D6D17DB43C}" type="presParOf" srcId="{70651E1C-FC8E-48C0-8305-E560EF55E2EB}" destId="{154EB99B-F584-4075-BED5-991886CF31CF}" srcOrd="1" destOrd="0" presId="urn:microsoft.com/office/officeart/2005/8/layout/hierarchy1"/>
    <dgm:cxn modelId="{786C67C5-DD53-4086-9273-CFB59E0E0BC6}" type="presParOf" srcId="{D4D5BC8B-7E31-407C-831E-B7C911BAAC5B}" destId="{CFB5F515-3870-43E0-A131-78421221D329}" srcOrd="1" destOrd="0" presId="urn:microsoft.com/office/officeart/2005/8/layout/hierarchy1"/>
    <dgm:cxn modelId="{375B6CCC-0D2F-49F7-ACBF-815CECC7A544}" type="presParOf" srcId="{7BEEB236-4C44-4401-9A9C-DDEED346B48D}" destId="{00AEBB8B-C047-40A3-93D1-DE67B7C4785C}" srcOrd="4" destOrd="0" presId="urn:microsoft.com/office/officeart/2005/8/layout/hierarchy1"/>
    <dgm:cxn modelId="{66FA3012-D32A-44A5-9D7F-EE6ADF3B283A}" type="presParOf" srcId="{7BEEB236-4C44-4401-9A9C-DDEED346B48D}" destId="{965B0C1A-A540-4E18-9E25-B5A0DF8FC639}" srcOrd="5" destOrd="0" presId="urn:microsoft.com/office/officeart/2005/8/layout/hierarchy1"/>
    <dgm:cxn modelId="{DC3D4422-2B26-4ED3-BD78-7D2171203387}" type="presParOf" srcId="{965B0C1A-A540-4E18-9E25-B5A0DF8FC639}" destId="{03C65BDC-A904-4A48-8203-AE7DCF37137B}" srcOrd="0" destOrd="0" presId="urn:microsoft.com/office/officeart/2005/8/layout/hierarchy1"/>
    <dgm:cxn modelId="{291551A1-78A5-4D9B-867E-A179D5AA3E57}" type="presParOf" srcId="{03C65BDC-A904-4A48-8203-AE7DCF37137B}" destId="{D270AEB7-1801-4B36-9509-BA3266D179D3}" srcOrd="0" destOrd="0" presId="urn:microsoft.com/office/officeart/2005/8/layout/hierarchy1"/>
    <dgm:cxn modelId="{B64E92F4-0E88-4A1A-8B9B-BE3C45328D51}" type="presParOf" srcId="{03C65BDC-A904-4A48-8203-AE7DCF37137B}" destId="{2D1318A8-8AD4-4270-88F9-0077190F3FC9}" srcOrd="1" destOrd="0" presId="urn:microsoft.com/office/officeart/2005/8/layout/hierarchy1"/>
    <dgm:cxn modelId="{B1F147BA-30F1-4EDF-9597-BBBD1F065935}" type="presParOf" srcId="{965B0C1A-A540-4E18-9E25-B5A0DF8FC639}" destId="{FD872A54-9CDB-40B8-9A38-A96FFB657812}" srcOrd="1" destOrd="0" presId="urn:microsoft.com/office/officeart/2005/8/layout/hierarchy1"/>
    <dgm:cxn modelId="{EAD45E27-4070-48F2-BEFA-90AD199973A6}" type="presParOf" srcId="{3700B743-4A8D-4E94-96FD-A319E8FC1ACE}" destId="{9EC487D1-16E0-4870-9810-457A76835390}" srcOrd="4" destOrd="0" presId="urn:microsoft.com/office/officeart/2005/8/layout/hierarchy1"/>
    <dgm:cxn modelId="{C7C13947-2A48-4170-9525-6A4456F7D754}" type="presParOf" srcId="{3700B743-4A8D-4E94-96FD-A319E8FC1ACE}" destId="{C03E2A75-D5B9-47C2-8981-0D224360DE70}" srcOrd="5" destOrd="0" presId="urn:microsoft.com/office/officeart/2005/8/layout/hierarchy1"/>
    <dgm:cxn modelId="{2BACB589-4BD7-455D-A16A-DF69E76ADD19}" type="presParOf" srcId="{C03E2A75-D5B9-47C2-8981-0D224360DE70}" destId="{11FB51F1-796F-48C9-A409-7B8129AD8AEB}" srcOrd="0" destOrd="0" presId="urn:microsoft.com/office/officeart/2005/8/layout/hierarchy1"/>
    <dgm:cxn modelId="{EFE52647-90C1-4255-9ECB-219A14A46058}" type="presParOf" srcId="{11FB51F1-796F-48C9-A409-7B8129AD8AEB}" destId="{2604C422-F525-48AA-9BE5-4860AAD899EE}" srcOrd="0" destOrd="0" presId="urn:microsoft.com/office/officeart/2005/8/layout/hierarchy1"/>
    <dgm:cxn modelId="{D7F37A94-9DCD-4E74-8F72-40758D37799A}" type="presParOf" srcId="{11FB51F1-796F-48C9-A409-7B8129AD8AEB}" destId="{2435194B-B43B-48A9-B684-10BE3A21F573}" srcOrd="1" destOrd="0" presId="urn:microsoft.com/office/officeart/2005/8/layout/hierarchy1"/>
    <dgm:cxn modelId="{FDD1C70B-6233-482C-94AB-96213FD2FEEB}" type="presParOf" srcId="{C03E2A75-D5B9-47C2-8981-0D224360DE70}" destId="{A129BB59-F551-421D-B6EE-BA1E355BBF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487D1-16E0-4870-9810-457A76835390}">
      <dsp:nvSpPr>
        <dsp:cNvPr id="0" name=""/>
        <dsp:cNvSpPr/>
      </dsp:nvSpPr>
      <dsp:spPr>
        <a:xfrm>
          <a:off x="4010698" y="538169"/>
          <a:ext cx="2805939" cy="263311"/>
        </a:xfrm>
        <a:custGeom>
          <a:avLst/>
          <a:gdLst/>
          <a:ahLst/>
          <a:cxnLst/>
          <a:rect l="0" t="0" r="0" b="0"/>
          <a:pathLst>
            <a:path>
              <a:moveTo>
                <a:pt x="0" y="0"/>
              </a:moveTo>
              <a:lnTo>
                <a:pt x="0" y="184970"/>
              </a:lnTo>
              <a:lnTo>
                <a:pt x="2805939" y="184970"/>
              </a:lnTo>
              <a:lnTo>
                <a:pt x="2805939" y="2633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AEBB8B-C047-40A3-93D1-DE67B7C4785C}">
      <dsp:nvSpPr>
        <dsp:cNvPr id="0" name=""/>
        <dsp:cNvSpPr/>
      </dsp:nvSpPr>
      <dsp:spPr>
        <a:xfrm>
          <a:off x="4010698" y="1321106"/>
          <a:ext cx="1563121" cy="254628"/>
        </a:xfrm>
        <a:custGeom>
          <a:avLst/>
          <a:gdLst/>
          <a:ahLst/>
          <a:cxnLst/>
          <a:rect l="0" t="0" r="0" b="0"/>
          <a:pathLst>
            <a:path>
              <a:moveTo>
                <a:pt x="0" y="0"/>
              </a:moveTo>
              <a:lnTo>
                <a:pt x="0" y="176287"/>
              </a:lnTo>
              <a:lnTo>
                <a:pt x="1563121" y="176287"/>
              </a:lnTo>
              <a:lnTo>
                <a:pt x="1563121" y="2546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D5AE4B-0E2B-4C69-84FF-07713916DE17}">
      <dsp:nvSpPr>
        <dsp:cNvPr id="0" name=""/>
        <dsp:cNvSpPr/>
      </dsp:nvSpPr>
      <dsp:spPr>
        <a:xfrm>
          <a:off x="3964978" y="1321106"/>
          <a:ext cx="91440" cy="245945"/>
        </a:xfrm>
        <a:custGeom>
          <a:avLst/>
          <a:gdLst/>
          <a:ahLst/>
          <a:cxnLst/>
          <a:rect l="0" t="0" r="0" b="0"/>
          <a:pathLst>
            <a:path>
              <a:moveTo>
                <a:pt x="45720" y="0"/>
              </a:moveTo>
              <a:lnTo>
                <a:pt x="45720" y="2459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1540F6-BA6F-4BDA-BC12-5FA58C4B1625}">
      <dsp:nvSpPr>
        <dsp:cNvPr id="0" name=""/>
        <dsp:cNvSpPr/>
      </dsp:nvSpPr>
      <dsp:spPr>
        <a:xfrm>
          <a:off x="2022203" y="2095359"/>
          <a:ext cx="994247" cy="254628"/>
        </a:xfrm>
        <a:custGeom>
          <a:avLst/>
          <a:gdLst/>
          <a:ahLst/>
          <a:cxnLst/>
          <a:rect l="0" t="0" r="0" b="0"/>
          <a:pathLst>
            <a:path>
              <a:moveTo>
                <a:pt x="0" y="0"/>
              </a:moveTo>
              <a:lnTo>
                <a:pt x="0" y="176287"/>
              </a:lnTo>
              <a:lnTo>
                <a:pt x="994247" y="176287"/>
              </a:lnTo>
              <a:lnTo>
                <a:pt x="994247" y="2546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BDF700-F537-43C3-871A-68341C2195D2}">
      <dsp:nvSpPr>
        <dsp:cNvPr id="0" name=""/>
        <dsp:cNvSpPr/>
      </dsp:nvSpPr>
      <dsp:spPr>
        <a:xfrm>
          <a:off x="1062687" y="2095359"/>
          <a:ext cx="959516" cy="254628"/>
        </a:xfrm>
        <a:custGeom>
          <a:avLst/>
          <a:gdLst/>
          <a:ahLst/>
          <a:cxnLst/>
          <a:rect l="0" t="0" r="0" b="0"/>
          <a:pathLst>
            <a:path>
              <a:moveTo>
                <a:pt x="959516" y="0"/>
              </a:moveTo>
              <a:lnTo>
                <a:pt x="959516" y="176287"/>
              </a:lnTo>
              <a:lnTo>
                <a:pt x="0" y="176287"/>
              </a:lnTo>
              <a:lnTo>
                <a:pt x="0" y="2546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582E94-9300-464F-B10A-465034BCE5D6}">
      <dsp:nvSpPr>
        <dsp:cNvPr id="0" name=""/>
        <dsp:cNvSpPr/>
      </dsp:nvSpPr>
      <dsp:spPr>
        <a:xfrm>
          <a:off x="2022203" y="1321106"/>
          <a:ext cx="1988494" cy="237261"/>
        </a:xfrm>
        <a:custGeom>
          <a:avLst/>
          <a:gdLst/>
          <a:ahLst/>
          <a:cxnLst/>
          <a:rect l="0" t="0" r="0" b="0"/>
          <a:pathLst>
            <a:path>
              <a:moveTo>
                <a:pt x="1988494" y="0"/>
              </a:moveTo>
              <a:lnTo>
                <a:pt x="1988494" y="158921"/>
              </a:lnTo>
              <a:lnTo>
                <a:pt x="0" y="158921"/>
              </a:lnTo>
              <a:lnTo>
                <a:pt x="0" y="2372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EA2CDA-54D8-493F-9633-EF7C0AB5CC0D}">
      <dsp:nvSpPr>
        <dsp:cNvPr id="0" name=""/>
        <dsp:cNvSpPr/>
      </dsp:nvSpPr>
      <dsp:spPr>
        <a:xfrm>
          <a:off x="3964978" y="538169"/>
          <a:ext cx="91440" cy="245945"/>
        </a:xfrm>
        <a:custGeom>
          <a:avLst/>
          <a:gdLst/>
          <a:ahLst/>
          <a:cxnLst/>
          <a:rect l="0" t="0" r="0" b="0"/>
          <a:pathLst>
            <a:path>
              <a:moveTo>
                <a:pt x="45720" y="0"/>
              </a:moveTo>
              <a:lnTo>
                <a:pt x="45720" y="245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50563-07C4-4BEA-B192-E7441DAFBF48}">
      <dsp:nvSpPr>
        <dsp:cNvPr id="0" name=""/>
        <dsp:cNvSpPr/>
      </dsp:nvSpPr>
      <dsp:spPr>
        <a:xfrm>
          <a:off x="872644" y="538169"/>
          <a:ext cx="3138054" cy="264063"/>
        </a:xfrm>
        <a:custGeom>
          <a:avLst/>
          <a:gdLst/>
          <a:ahLst/>
          <a:cxnLst/>
          <a:rect l="0" t="0" r="0" b="0"/>
          <a:pathLst>
            <a:path>
              <a:moveTo>
                <a:pt x="3138054" y="0"/>
              </a:moveTo>
              <a:lnTo>
                <a:pt x="3138054" y="185722"/>
              </a:lnTo>
              <a:lnTo>
                <a:pt x="0" y="185722"/>
              </a:lnTo>
              <a:lnTo>
                <a:pt x="0" y="2640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413312-4954-4806-91CC-849D8461E530}">
      <dsp:nvSpPr>
        <dsp:cNvPr id="0" name=""/>
        <dsp:cNvSpPr/>
      </dsp:nvSpPr>
      <dsp:spPr>
        <a:xfrm>
          <a:off x="3587870" y="1177"/>
          <a:ext cx="845656" cy="536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D5B341-1F8E-4A63-875D-84C5233ACF8A}">
      <dsp:nvSpPr>
        <dsp:cNvPr id="0" name=""/>
        <dsp:cNvSpPr/>
      </dsp:nvSpPr>
      <dsp:spPr>
        <a:xfrm>
          <a:off x="3681832" y="90441"/>
          <a:ext cx="845656" cy="536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types</a:t>
          </a:r>
        </a:p>
      </dsp:txBody>
      <dsp:txXfrm>
        <a:off x="3697560" y="106169"/>
        <a:ext cx="814200" cy="505535"/>
      </dsp:txXfrm>
    </dsp:sp>
    <dsp:sp modelId="{AB8AE2DC-E8DB-4525-BA7D-3AE7A033053C}">
      <dsp:nvSpPr>
        <dsp:cNvPr id="0" name=""/>
        <dsp:cNvSpPr/>
      </dsp:nvSpPr>
      <dsp:spPr>
        <a:xfrm>
          <a:off x="449816" y="802232"/>
          <a:ext cx="845656" cy="536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5F71CC-A876-4CBA-AF46-5E9F5A13363D}">
      <dsp:nvSpPr>
        <dsp:cNvPr id="0" name=""/>
        <dsp:cNvSpPr/>
      </dsp:nvSpPr>
      <dsp:spPr>
        <a:xfrm>
          <a:off x="543777" y="891496"/>
          <a:ext cx="845656" cy="536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void</a:t>
          </a:r>
        </a:p>
      </dsp:txBody>
      <dsp:txXfrm>
        <a:off x="559505" y="907224"/>
        <a:ext cx="814200" cy="505535"/>
      </dsp:txXfrm>
    </dsp:sp>
    <dsp:sp modelId="{659AACC8-A6FC-4875-A64B-A8D57BF38735}">
      <dsp:nvSpPr>
        <dsp:cNvPr id="0" name=""/>
        <dsp:cNvSpPr/>
      </dsp:nvSpPr>
      <dsp:spPr>
        <a:xfrm>
          <a:off x="3587870" y="784114"/>
          <a:ext cx="845656" cy="536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DDCB7B-070E-4B05-9FB3-DC9CB1FA17FF}">
      <dsp:nvSpPr>
        <dsp:cNvPr id="0" name=""/>
        <dsp:cNvSpPr/>
      </dsp:nvSpPr>
      <dsp:spPr>
        <a:xfrm>
          <a:off x="3681832" y="873378"/>
          <a:ext cx="845656" cy="536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Scalar types</a:t>
          </a:r>
        </a:p>
      </dsp:txBody>
      <dsp:txXfrm>
        <a:off x="3697560" y="889106"/>
        <a:ext cx="814200" cy="505535"/>
      </dsp:txXfrm>
    </dsp:sp>
    <dsp:sp modelId="{7F61C57A-5206-4862-9DE4-8C2F84062629}">
      <dsp:nvSpPr>
        <dsp:cNvPr id="0" name=""/>
        <dsp:cNvSpPr/>
      </dsp:nvSpPr>
      <dsp:spPr>
        <a:xfrm>
          <a:off x="1599375" y="1558367"/>
          <a:ext cx="845656" cy="536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ED6D09-D19C-48E9-97AA-F93B39E0F0FE}">
      <dsp:nvSpPr>
        <dsp:cNvPr id="0" name=""/>
        <dsp:cNvSpPr/>
      </dsp:nvSpPr>
      <dsp:spPr>
        <a:xfrm>
          <a:off x="1693337" y="1647631"/>
          <a:ext cx="845656" cy="536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Arithmetic types</a:t>
          </a:r>
        </a:p>
      </dsp:txBody>
      <dsp:txXfrm>
        <a:off x="1709065" y="1663359"/>
        <a:ext cx="814200" cy="505535"/>
      </dsp:txXfrm>
    </dsp:sp>
    <dsp:sp modelId="{5D37B8EB-C77E-4307-A2C6-FFD98EA32114}">
      <dsp:nvSpPr>
        <dsp:cNvPr id="0" name=""/>
        <dsp:cNvSpPr/>
      </dsp:nvSpPr>
      <dsp:spPr>
        <a:xfrm>
          <a:off x="639859" y="2349987"/>
          <a:ext cx="845656" cy="536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ED09B-118A-4F39-937D-9DB15E76EA94}">
      <dsp:nvSpPr>
        <dsp:cNvPr id="0" name=""/>
        <dsp:cNvSpPr/>
      </dsp:nvSpPr>
      <dsp:spPr>
        <a:xfrm>
          <a:off x="733821" y="2439251"/>
          <a:ext cx="845656" cy="536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Integral types</a:t>
          </a:r>
        </a:p>
      </dsp:txBody>
      <dsp:txXfrm>
        <a:off x="749549" y="2454979"/>
        <a:ext cx="814200" cy="505535"/>
      </dsp:txXfrm>
    </dsp:sp>
    <dsp:sp modelId="{95736908-F5B2-437E-A24D-67D6B12F7A29}">
      <dsp:nvSpPr>
        <dsp:cNvPr id="0" name=""/>
        <dsp:cNvSpPr/>
      </dsp:nvSpPr>
      <dsp:spPr>
        <a:xfrm>
          <a:off x="2593623" y="2349987"/>
          <a:ext cx="845656" cy="536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6679A-0DCF-45CD-B872-956233173844}">
      <dsp:nvSpPr>
        <dsp:cNvPr id="0" name=""/>
        <dsp:cNvSpPr/>
      </dsp:nvSpPr>
      <dsp:spPr>
        <a:xfrm>
          <a:off x="2687584" y="2439251"/>
          <a:ext cx="845656" cy="536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Floating types</a:t>
          </a:r>
        </a:p>
      </dsp:txBody>
      <dsp:txXfrm>
        <a:off x="2703312" y="2454979"/>
        <a:ext cx="814200" cy="505535"/>
      </dsp:txXfrm>
    </dsp:sp>
    <dsp:sp modelId="{AC48055E-3F9F-4066-B36F-4B9B8B894A87}">
      <dsp:nvSpPr>
        <dsp:cNvPr id="0" name=""/>
        <dsp:cNvSpPr/>
      </dsp:nvSpPr>
      <dsp:spPr>
        <a:xfrm>
          <a:off x="3587870" y="1567051"/>
          <a:ext cx="845656" cy="536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4EB99B-F584-4075-BED5-991886CF31CF}">
      <dsp:nvSpPr>
        <dsp:cNvPr id="0" name=""/>
        <dsp:cNvSpPr/>
      </dsp:nvSpPr>
      <dsp:spPr>
        <a:xfrm>
          <a:off x="3681832" y="1656314"/>
          <a:ext cx="845656" cy="536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Pointers</a:t>
          </a:r>
        </a:p>
      </dsp:txBody>
      <dsp:txXfrm>
        <a:off x="3697560" y="1672042"/>
        <a:ext cx="814200" cy="505535"/>
      </dsp:txXfrm>
    </dsp:sp>
    <dsp:sp modelId="{D270AEB7-1801-4B36-9509-BA3266D179D3}">
      <dsp:nvSpPr>
        <dsp:cNvPr id="0" name=""/>
        <dsp:cNvSpPr/>
      </dsp:nvSpPr>
      <dsp:spPr>
        <a:xfrm>
          <a:off x="5150991" y="1575734"/>
          <a:ext cx="845656" cy="536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1318A8-8AD4-4270-88F9-0077190F3FC9}">
      <dsp:nvSpPr>
        <dsp:cNvPr id="0" name=""/>
        <dsp:cNvSpPr/>
      </dsp:nvSpPr>
      <dsp:spPr>
        <a:xfrm>
          <a:off x="5244953" y="1664998"/>
          <a:ext cx="845656" cy="536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enum</a:t>
          </a:r>
          <a:r>
            <a:rPr lang="en-US" sz="1300" kern="1200" dirty="0"/>
            <a:t> </a:t>
          </a:r>
        </a:p>
      </dsp:txBody>
      <dsp:txXfrm>
        <a:off x="5260681" y="1680726"/>
        <a:ext cx="814200" cy="505535"/>
      </dsp:txXfrm>
    </dsp:sp>
    <dsp:sp modelId="{2604C422-F525-48AA-9BE5-4860AAD899EE}">
      <dsp:nvSpPr>
        <dsp:cNvPr id="0" name=""/>
        <dsp:cNvSpPr/>
      </dsp:nvSpPr>
      <dsp:spPr>
        <a:xfrm>
          <a:off x="6393810" y="801480"/>
          <a:ext cx="845656" cy="536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35194B-B43B-48A9-B684-10BE3A21F573}">
      <dsp:nvSpPr>
        <dsp:cNvPr id="0" name=""/>
        <dsp:cNvSpPr/>
      </dsp:nvSpPr>
      <dsp:spPr>
        <a:xfrm>
          <a:off x="6487772" y="890744"/>
          <a:ext cx="845656" cy="536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Aggregate types</a:t>
          </a:r>
        </a:p>
      </dsp:txBody>
      <dsp:txXfrm>
        <a:off x="6503500" y="906472"/>
        <a:ext cx="814200" cy="5055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defRPr>
            </a:lvl1pPr>
          </a:lstStyle>
          <a:p>
            <a:pPr>
              <a:defRPr/>
            </a:pPr>
            <a:endParaRPr lang="en-US"/>
          </a:p>
        </p:txBody>
      </p:sp>
      <p:sp>
        <p:nvSpPr>
          <p:cNvPr id="136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pPr>
              <a:defRPr/>
            </a:pPr>
            <a:endParaRPr lang="en-US"/>
          </a:p>
        </p:txBody>
      </p:sp>
      <p:sp>
        <p:nvSpPr>
          <p:cNvPr id="136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defRPr>
            </a:lvl1pPr>
          </a:lstStyle>
          <a:p>
            <a:pPr>
              <a:defRPr/>
            </a:pPr>
            <a:r>
              <a:rPr lang="en-US"/>
              <a:t>Yapısal Programlama Dersi Notları</a:t>
            </a:r>
          </a:p>
        </p:txBody>
      </p:sp>
      <p:sp>
        <p:nvSpPr>
          <p:cNvPr id="136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pPr>
              <a:defRPr/>
            </a:pPr>
            <a:fld id="{83388E64-8E86-4729-B27F-722E0FBF8C59}" type="slidenum">
              <a:rPr lang="en-US"/>
              <a:pPr>
                <a:defRPr/>
              </a:pPr>
              <a:t>‹#›</a:t>
            </a:fld>
            <a:endParaRPr lang="en-US"/>
          </a:p>
        </p:txBody>
      </p:sp>
    </p:spTree>
    <p:extLst>
      <p:ext uri="{BB962C8B-B14F-4D97-AF65-F5344CB8AC3E}">
        <p14:creationId xmlns:p14="http://schemas.microsoft.com/office/powerpoint/2010/main" val="15337000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defRPr>
            </a:lvl1pPr>
          </a:lstStyle>
          <a:p>
            <a:pPr>
              <a:defRPr/>
            </a:pPr>
            <a:endParaRPr lang="tr-TR"/>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pPr>
              <a:defRPr/>
            </a:pPr>
            <a:endParaRPr lang="tr-TR"/>
          </a:p>
        </p:txBody>
      </p:sp>
      <p:sp>
        <p:nvSpPr>
          <p:cNvPr id="14029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defRPr>
            </a:lvl1pPr>
          </a:lstStyle>
          <a:p>
            <a:pPr>
              <a:defRPr/>
            </a:pPr>
            <a:r>
              <a:rPr lang="tr-TR"/>
              <a:t>Yapısal Programlama Dersi Notları</a:t>
            </a:r>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pPr>
              <a:defRPr/>
            </a:pPr>
            <a:fld id="{D37472DB-1F00-4A58-96E4-30890481AD13}" type="slidenum">
              <a:rPr lang="tr-TR"/>
              <a:pPr>
                <a:defRPr/>
              </a:pPr>
              <a:t>‹#›</a:t>
            </a:fld>
            <a:endParaRPr lang="tr-TR"/>
          </a:p>
        </p:txBody>
      </p:sp>
    </p:spTree>
    <p:extLst>
      <p:ext uri="{BB962C8B-B14F-4D97-AF65-F5344CB8AC3E}">
        <p14:creationId xmlns:p14="http://schemas.microsoft.com/office/powerpoint/2010/main" val="14205817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6C7C23F7-A55C-4B8A-B86F-9100B5A09851}" type="slidenum">
              <a:rPr lang="tr-TR" altLang="tr-TR" smtClean="0"/>
              <a:pPr/>
              <a:t>1</a:t>
            </a:fld>
            <a:endParaRPr lang="tr-TR" altLang="tr-TR"/>
          </a:p>
        </p:txBody>
      </p:sp>
      <p:sp>
        <p:nvSpPr>
          <p:cNvPr id="141315" name="Rectangle 2"/>
          <p:cNvSpPr>
            <a:spLocks noGrp="1" noRot="1" noChangeAspect="1" noChangeArrowheads="1" noTextEdit="1"/>
          </p:cNvSpPr>
          <p:nvPr>
            <p:ph type="sldImg"/>
          </p:nvPr>
        </p:nvSpPr>
        <p:spPr>
          <a:xfrm>
            <a:off x="992188" y="768350"/>
            <a:ext cx="5114925" cy="3836988"/>
          </a:xfrm>
          <a:ln/>
        </p:spPr>
      </p:sp>
      <p:sp>
        <p:nvSpPr>
          <p:cNvPr id="141316" name="Rectangle 3"/>
          <p:cNvSpPr>
            <a:spLocks noGrp="1" noChangeArrowheads="1"/>
          </p:cNvSpPr>
          <p:nvPr>
            <p:ph type="body" idx="1"/>
          </p:nvPr>
        </p:nvSpPr>
        <p:spPr>
          <a:noFill/>
          <a:ln/>
        </p:spPr>
        <p:txBody>
          <a:bodyPr/>
          <a:lstStyle/>
          <a:p>
            <a:pPr eaLnBrk="1" hangingPunct="1"/>
            <a:endParaRPr lang="tr-TR" altLang="tr-TR"/>
          </a:p>
        </p:txBody>
      </p:sp>
      <p:sp>
        <p:nvSpPr>
          <p:cNvPr id="141317"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169694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58084-166C-41B4-BB73-200AD68CD400}" type="slidenum">
              <a:rPr lang="tr-TR" smtClean="0"/>
              <a:t>94</a:t>
            </a:fld>
            <a:endParaRPr lang="tr-TR"/>
          </a:p>
        </p:txBody>
      </p:sp>
    </p:spTree>
    <p:extLst>
      <p:ext uri="{BB962C8B-B14F-4D97-AF65-F5344CB8AC3E}">
        <p14:creationId xmlns:p14="http://schemas.microsoft.com/office/powerpoint/2010/main" val="3789704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C537068-E0D2-4ABD-A175-A354F23366D9}" type="slidenum">
              <a:rPr lang="tr-TR" altLang="tr-TR" smtClean="0"/>
              <a:pPr/>
              <a:t>98</a:t>
            </a:fld>
            <a:endParaRPr lang="tr-TR" altLang="tr-TR"/>
          </a:p>
        </p:txBody>
      </p:sp>
      <p:sp>
        <p:nvSpPr>
          <p:cNvPr id="143363" name="Rectangle 2"/>
          <p:cNvSpPr>
            <a:spLocks noGrp="1" noRot="1" noChangeAspect="1" noChangeArrowheads="1" noTextEdit="1"/>
          </p:cNvSpPr>
          <p:nvPr>
            <p:ph type="sldImg"/>
          </p:nvPr>
        </p:nvSpPr>
        <p:spPr>
          <a:xfrm>
            <a:off x="992188" y="768350"/>
            <a:ext cx="5114925" cy="3836988"/>
          </a:xfrm>
          <a:ln/>
        </p:spPr>
      </p:sp>
      <p:sp>
        <p:nvSpPr>
          <p:cNvPr id="143364" name="Rectangle 3"/>
          <p:cNvSpPr>
            <a:spLocks noGrp="1" noChangeArrowheads="1"/>
          </p:cNvSpPr>
          <p:nvPr>
            <p:ph type="body" idx="1"/>
          </p:nvPr>
        </p:nvSpPr>
        <p:spPr>
          <a:noFill/>
          <a:ln/>
        </p:spPr>
        <p:txBody>
          <a:bodyPr/>
          <a:lstStyle/>
          <a:p>
            <a:pPr eaLnBrk="1" hangingPunct="1"/>
            <a:endParaRPr lang="tr-TR" altLang="tr-TR"/>
          </a:p>
        </p:txBody>
      </p:sp>
      <p:sp>
        <p:nvSpPr>
          <p:cNvPr id="143365"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299729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C537068-E0D2-4ABD-A175-A354F23366D9}" type="slidenum">
              <a:rPr lang="tr-TR" altLang="tr-TR" smtClean="0"/>
              <a:pPr/>
              <a:t>112</a:t>
            </a:fld>
            <a:endParaRPr lang="tr-TR" altLang="tr-TR"/>
          </a:p>
        </p:txBody>
      </p:sp>
      <p:sp>
        <p:nvSpPr>
          <p:cNvPr id="143363" name="Rectangle 2"/>
          <p:cNvSpPr>
            <a:spLocks noGrp="1" noRot="1" noChangeAspect="1" noChangeArrowheads="1" noTextEdit="1"/>
          </p:cNvSpPr>
          <p:nvPr>
            <p:ph type="sldImg"/>
          </p:nvPr>
        </p:nvSpPr>
        <p:spPr>
          <a:xfrm>
            <a:off x="992188" y="768350"/>
            <a:ext cx="5114925" cy="3836988"/>
          </a:xfrm>
          <a:ln/>
        </p:spPr>
      </p:sp>
      <p:sp>
        <p:nvSpPr>
          <p:cNvPr id="143364" name="Rectangle 3"/>
          <p:cNvSpPr>
            <a:spLocks noGrp="1" noChangeArrowheads="1"/>
          </p:cNvSpPr>
          <p:nvPr>
            <p:ph type="body" idx="1"/>
          </p:nvPr>
        </p:nvSpPr>
        <p:spPr>
          <a:noFill/>
          <a:ln/>
        </p:spPr>
        <p:txBody>
          <a:bodyPr/>
          <a:lstStyle/>
          <a:p>
            <a:pPr eaLnBrk="1" hangingPunct="1"/>
            <a:endParaRPr lang="tr-TR" altLang="tr-TR"/>
          </a:p>
        </p:txBody>
      </p:sp>
      <p:sp>
        <p:nvSpPr>
          <p:cNvPr id="143365"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2971756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992188" y="768350"/>
            <a:ext cx="5114925" cy="3836988"/>
          </a:xfrm>
        </p:spPr>
      </p:sp>
      <p:sp>
        <p:nvSpPr>
          <p:cNvPr id="3" name="Not Yer Tutucusu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tr-TR" dirty="0" err="1"/>
              <a:t>scanf</a:t>
            </a:r>
            <a:r>
              <a:rPr lang="tr-TR" dirty="0"/>
              <a:t>("%</a:t>
            </a:r>
            <a:r>
              <a:rPr lang="tr-TR" dirty="0" err="1"/>
              <a:t>d",a</a:t>
            </a:r>
            <a:r>
              <a:rPr lang="tr-TR" dirty="0"/>
              <a:t>)</a:t>
            </a:r>
            <a:r>
              <a:rPr lang="en-US" dirty="0"/>
              <a:t>;</a:t>
            </a:r>
            <a:r>
              <a:rPr lang="tr-TR" dirty="0"/>
              <a:t> //a[0]’ı alır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tr-TR"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tr-TR" dirty="0" err="1"/>
              <a:t>scanf</a:t>
            </a:r>
            <a:r>
              <a:rPr lang="tr-TR" dirty="0"/>
              <a:t>("%d",a+1)</a:t>
            </a:r>
            <a:r>
              <a:rPr lang="en-US" dirty="0"/>
              <a:t>;</a:t>
            </a:r>
            <a:r>
              <a:rPr lang="tr-TR" dirty="0"/>
              <a:t> //a[1]’ı alır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tr-TR" dirty="0"/>
          </a:p>
        </p:txBody>
      </p:sp>
      <p:sp>
        <p:nvSpPr>
          <p:cNvPr id="4" name="Altbilgi Yer Tutucusu 3"/>
          <p:cNvSpPr>
            <a:spLocks noGrp="1"/>
          </p:cNvSpPr>
          <p:nvPr>
            <p:ph type="ftr" sz="quarter" idx="10"/>
          </p:nvPr>
        </p:nvSpPr>
        <p:spPr/>
        <p:txBody>
          <a:bodyPr/>
          <a:lstStyle/>
          <a:p>
            <a:pPr>
              <a:defRPr/>
            </a:pPr>
            <a:r>
              <a:rPr lang="tr-TR"/>
              <a:t>Yapısal Programlama Dersi Notları</a:t>
            </a:r>
          </a:p>
        </p:txBody>
      </p:sp>
      <p:sp>
        <p:nvSpPr>
          <p:cNvPr id="5" name="Slayt Numarası Yer Tutucusu 4"/>
          <p:cNvSpPr>
            <a:spLocks noGrp="1"/>
          </p:cNvSpPr>
          <p:nvPr>
            <p:ph type="sldNum" sz="quarter" idx="11"/>
          </p:nvPr>
        </p:nvSpPr>
        <p:spPr/>
        <p:txBody>
          <a:bodyPr/>
          <a:lstStyle/>
          <a:p>
            <a:pPr>
              <a:defRPr/>
            </a:pPr>
            <a:fld id="{D37472DB-1F00-4A58-96E4-30890481AD13}" type="slidenum">
              <a:rPr lang="tr-TR" smtClean="0"/>
              <a:pPr>
                <a:defRPr/>
              </a:pPr>
              <a:t>121</a:t>
            </a:fld>
            <a:endParaRPr lang="tr-TR"/>
          </a:p>
        </p:txBody>
      </p:sp>
    </p:spTree>
    <p:extLst>
      <p:ext uri="{BB962C8B-B14F-4D97-AF65-F5344CB8AC3E}">
        <p14:creationId xmlns:p14="http://schemas.microsoft.com/office/powerpoint/2010/main" val="256958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992188" y="768350"/>
            <a:ext cx="5114925" cy="3836988"/>
          </a:xfrm>
        </p:spPr>
      </p:sp>
      <p:sp>
        <p:nvSpPr>
          <p:cNvPr id="3" name="Not Yer Tutucusu 2"/>
          <p:cNvSpPr>
            <a:spLocks noGrp="1"/>
          </p:cNvSpPr>
          <p:nvPr>
            <p:ph type="body" idx="1"/>
          </p:nvPr>
        </p:nvSpPr>
        <p:spPr/>
        <p:txBody>
          <a:bodyPr/>
          <a:lstStyle/>
          <a:p>
            <a:r>
              <a:rPr lang="tr-TR" dirty="0"/>
              <a:t>Genelde son karaktere numerik 0</a:t>
            </a:r>
          </a:p>
          <a:p>
            <a:r>
              <a:rPr lang="tr-TR" dirty="0"/>
              <a:t>Veya ‘\0’ atanır. Ki</a:t>
            </a:r>
            <a:r>
              <a:rPr lang="tr-TR" baseline="0" dirty="0"/>
              <a:t> ‘\0’ ifadesinin </a:t>
            </a:r>
            <a:r>
              <a:rPr lang="tr-TR" baseline="0" dirty="0" err="1"/>
              <a:t>ascii</a:t>
            </a:r>
            <a:r>
              <a:rPr lang="tr-TR" baseline="0" dirty="0"/>
              <a:t> karşılığı 0</a:t>
            </a:r>
          </a:p>
          <a:p>
            <a:r>
              <a:rPr lang="tr-TR" baseline="0" dirty="0"/>
              <a:t>NULL kullanmak pek uygun değil. Genelde </a:t>
            </a:r>
            <a:r>
              <a:rPr lang="tr-TR" baseline="0" dirty="0" err="1"/>
              <a:t>pointer</a:t>
            </a:r>
            <a:r>
              <a:rPr lang="tr-TR" baseline="0" dirty="0"/>
              <a:t> için kullanılır. </a:t>
            </a:r>
            <a:r>
              <a:rPr lang="tr-TR" baseline="0" dirty="0" err="1"/>
              <a:t>String</a:t>
            </a:r>
            <a:r>
              <a:rPr lang="tr-TR" baseline="0" dirty="0"/>
              <a:t> için kullanmayı </a:t>
            </a:r>
            <a:r>
              <a:rPr lang="tr-TR" baseline="0"/>
              <a:t>tercih etmeyin</a:t>
            </a:r>
            <a:endParaRPr lang="tr-TR" dirty="0"/>
          </a:p>
        </p:txBody>
      </p:sp>
      <p:sp>
        <p:nvSpPr>
          <p:cNvPr id="4" name="Altbilgi Yer Tutucusu 3"/>
          <p:cNvSpPr>
            <a:spLocks noGrp="1"/>
          </p:cNvSpPr>
          <p:nvPr>
            <p:ph type="ftr" sz="quarter" idx="10"/>
          </p:nvPr>
        </p:nvSpPr>
        <p:spPr/>
        <p:txBody>
          <a:bodyPr/>
          <a:lstStyle/>
          <a:p>
            <a:pPr>
              <a:defRPr/>
            </a:pPr>
            <a:r>
              <a:rPr lang="tr-TR"/>
              <a:t>Yapısal Programlama Dersi Notları</a:t>
            </a:r>
          </a:p>
        </p:txBody>
      </p:sp>
      <p:sp>
        <p:nvSpPr>
          <p:cNvPr id="5" name="Slayt Numarası Yer Tutucusu 4"/>
          <p:cNvSpPr>
            <a:spLocks noGrp="1"/>
          </p:cNvSpPr>
          <p:nvPr>
            <p:ph type="sldNum" sz="quarter" idx="11"/>
          </p:nvPr>
        </p:nvSpPr>
        <p:spPr/>
        <p:txBody>
          <a:bodyPr/>
          <a:lstStyle/>
          <a:p>
            <a:pPr>
              <a:defRPr/>
            </a:pPr>
            <a:fld id="{D37472DB-1F00-4A58-96E4-30890481AD13}" type="slidenum">
              <a:rPr lang="tr-TR" smtClean="0"/>
              <a:pPr>
                <a:defRPr/>
              </a:pPr>
              <a:t>122</a:t>
            </a:fld>
            <a:endParaRPr lang="tr-TR"/>
          </a:p>
        </p:txBody>
      </p:sp>
    </p:spTree>
    <p:extLst>
      <p:ext uri="{BB962C8B-B14F-4D97-AF65-F5344CB8AC3E}">
        <p14:creationId xmlns:p14="http://schemas.microsoft.com/office/powerpoint/2010/main" val="1291510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C537068-E0D2-4ABD-A175-A354F23366D9}" type="slidenum">
              <a:rPr lang="tr-TR" altLang="tr-TR" smtClean="0"/>
              <a:pPr/>
              <a:t>141</a:t>
            </a:fld>
            <a:endParaRPr lang="tr-TR" altLang="tr-TR"/>
          </a:p>
        </p:txBody>
      </p:sp>
      <p:sp>
        <p:nvSpPr>
          <p:cNvPr id="143363" name="Rectangle 2"/>
          <p:cNvSpPr>
            <a:spLocks noGrp="1" noRot="1" noChangeAspect="1" noChangeArrowheads="1" noTextEdit="1"/>
          </p:cNvSpPr>
          <p:nvPr>
            <p:ph type="sldImg"/>
          </p:nvPr>
        </p:nvSpPr>
        <p:spPr>
          <a:xfrm>
            <a:off x="992188" y="768350"/>
            <a:ext cx="5114925" cy="3836988"/>
          </a:xfrm>
          <a:ln/>
        </p:spPr>
      </p:sp>
      <p:sp>
        <p:nvSpPr>
          <p:cNvPr id="143364" name="Rectangle 3"/>
          <p:cNvSpPr>
            <a:spLocks noGrp="1" noChangeArrowheads="1"/>
          </p:cNvSpPr>
          <p:nvPr>
            <p:ph type="body" idx="1"/>
          </p:nvPr>
        </p:nvSpPr>
        <p:spPr>
          <a:noFill/>
          <a:ln/>
        </p:spPr>
        <p:txBody>
          <a:bodyPr/>
          <a:lstStyle/>
          <a:p>
            <a:pPr eaLnBrk="1" hangingPunct="1"/>
            <a:endParaRPr lang="tr-TR" altLang="tr-TR"/>
          </a:p>
        </p:txBody>
      </p:sp>
      <p:sp>
        <p:nvSpPr>
          <p:cNvPr id="143365"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776159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0AE58084-166C-41B4-BB73-200AD68CD400}" type="slidenum">
              <a:rPr lang="tr-TR" smtClean="0"/>
              <a:t>151</a:t>
            </a:fld>
            <a:endParaRPr lang="tr-TR"/>
          </a:p>
        </p:txBody>
      </p:sp>
    </p:spTree>
    <p:extLst>
      <p:ext uri="{BB962C8B-B14F-4D97-AF65-F5344CB8AC3E}">
        <p14:creationId xmlns:p14="http://schemas.microsoft.com/office/powerpoint/2010/main" val="34338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0AE58084-166C-41B4-BB73-200AD68CD400}" type="slidenum">
              <a:rPr lang="tr-TR" smtClean="0"/>
              <a:t>177</a:t>
            </a:fld>
            <a:endParaRPr lang="tr-TR"/>
          </a:p>
        </p:txBody>
      </p:sp>
    </p:spTree>
    <p:extLst>
      <p:ext uri="{BB962C8B-B14F-4D97-AF65-F5344CB8AC3E}">
        <p14:creationId xmlns:p14="http://schemas.microsoft.com/office/powerpoint/2010/main" val="691483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C537068-E0D2-4ABD-A175-A354F23366D9}" type="slidenum">
              <a:rPr lang="tr-TR" altLang="tr-TR" smtClean="0"/>
              <a:pPr/>
              <a:t>221</a:t>
            </a:fld>
            <a:endParaRPr lang="tr-TR" altLang="tr-TR"/>
          </a:p>
        </p:txBody>
      </p:sp>
      <p:sp>
        <p:nvSpPr>
          <p:cNvPr id="143363" name="Rectangle 2"/>
          <p:cNvSpPr>
            <a:spLocks noGrp="1" noRot="1" noChangeAspect="1" noChangeArrowheads="1" noTextEdit="1"/>
          </p:cNvSpPr>
          <p:nvPr>
            <p:ph type="sldImg"/>
          </p:nvPr>
        </p:nvSpPr>
        <p:spPr>
          <a:xfrm>
            <a:off x="992188" y="768350"/>
            <a:ext cx="5114925" cy="3836988"/>
          </a:xfrm>
          <a:ln/>
        </p:spPr>
      </p:sp>
      <p:sp>
        <p:nvSpPr>
          <p:cNvPr id="143364" name="Rectangle 3"/>
          <p:cNvSpPr>
            <a:spLocks noGrp="1" noChangeArrowheads="1"/>
          </p:cNvSpPr>
          <p:nvPr>
            <p:ph type="body" idx="1"/>
          </p:nvPr>
        </p:nvSpPr>
        <p:spPr>
          <a:noFill/>
          <a:ln/>
        </p:spPr>
        <p:txBody>
          <a:bodyPr/>
          <a:lstStyle/>
          <a:p>
            <a:pPr eaLnBrk="1" hangingPunct="1"/>
            <a:endParaRPr lang="tr-TR" altLang="tr-TR"/>
          </a:p>
        </p:txBody>
      </p:sp>
      <p:sp>
        <p:nvSpPr>
          <p:cNvPr id="143365"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209408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6C7C23F7-A55C-4B8A-B86F-9100B5A09851}" type="slidenum">
              <a:rPr lang="tr-TR" altLang="tr-TR" smtClean="0"/>
              <a:pPr/>
              <a:t>2</a:t>
            </a:fld>
            <a:endParaRPr lang="tr-TR" altLang="tr-TR"/>
          </a:p>
        </p:txBody>
      </p:sp>
      <p:sp>
        <p:nvSpPr>
          <p:cNvPr id="141315" name="Rectangle 2"/>
          <p:cNvSpPr>
            <a:spLocks noGrp="1" noRot="1" noChangeAspect="1" noChangeArrowheads="1" noTextEdit="1"/>
          </p:cNvSpPr>
          <p:nvPr>
            <p:ph type="sldImg"/>
          </p:nvPr>
        </p:nvSpPr>
        <p:spPr>
          <a:xfrm>
            <a:off x="992188" y="768350"/>
            <a:ext cx="5114925" cy="3836988"/>
          </a:xfrm>
          <a:ln/>
        </p:spPr>
      </p:sp>
      <p:sp>
        <p:nvSpPr>
          <p:cNvPr id="141316" name="Rectangle 3"/>
          <p:cNvSpPr>
            <a:spLocks noGrp="1" noChangeArrowheads="1"/>
          </p:cNvSpPr>
          <p:nvPr>
            <p:ph type="body" idx="1"/>
          </p:nvPr>
        </p:nvSpPr>
        <p:spPr>
          <a:noFill/>
          <a:ln/>
        </p:spPr>
        <p:txBody>
          <a:bodyPr/>
          <a:lstStyle/>
          <a:p>
            <a:pPr eaLnBrk="1" hangingPunct="1"/>
            <a:endParaRPr lang="tr-TR" altLang="tr-TR"/>
          </a:p>
        </p:txBody>
      </p:sp>
      <p:sp>
        <p:nvSpPr>
          <p:cNvPr id="141317"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280820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6C7C23F7-A55C-4B8A-B86F-9100B5A09851}" type="slidenum">
              <a:rPr lang="tr-TR" altLang="tr-TR" smtClean="0"/>
              <a:pPr/>
              <a:t>3</a:t>
            </a:fld>
            <a:endParaRPr lang="tr-TR" altLang="tr-TR"/>
          </a:p>
        </p:txBody>
      </p:sp>
      <p:sp>
        <p:nvSpPr>
          <p:cNvPr id="141315" name="Rectangle 2"/>
          <p:cNvSpPr>
            <a:spLocks noGrp="1" noRot="1" noChangeAspect="1" noChangeArrowheads="1" noTextEdit="1"/>
          </p:cNvSpPr>
          <p:nvPr>
            <p:ph type="sldImg"/>
          </p:nvPr>
        </p:nvSpPr>
        <p:spPr>
          <a:xfrm>
            <a:off x="992188" y="768350"/>
            <a:ext cx="5114925" cy="3836988"/>
          </a:xfrm>
          <a:ln/>
        </p:spPr>
      </p:sp>
      <p:sp>
        <p:nvSpPr>
          <p:cNvPr id="141316" name="Rectangle 3"/>
          <p:cNvSpPr>
            <a:spLocks noGrp="1" noChangeArrowheads="1"/>
          </p:cNvSpPr>
          <p:nvPr>
            <p:ph type="body" idx="1"/>
          </p:nvPr>
        </p:nvSpPr>
        <p:spPr>
          <a:noFill/>
          <a:ln/>
        </p:spPr>
        <p:txBody>
          <a:bodyPr/>
          <a:lstStyle/>
          <a:p>
            <a:pPr eaLnBrk="1" hangingPunct="1"/>
            <a:endParaRPr lang="tr-TR" altLang="tr-TR"/>
          </a:p>
        </p:txBody>
      </p:sp>
      <p:sp>
        <p:nvSpPr>
          <p:cNvPr id="141317"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2783999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6C7C23F7-A55C-4B8A-B86F-9100B5A09851}" type="slidenum">
              <a:rPr lang="tr-TR" altLang="tr-TR" smtClean="0"/>
              <a:pPr/>
              <a:t>4</a:t>
            </a:fld>
            <a:endParaRPr lang="tr-TR" altLang="tr-TR"/>
          </a:p>
        </p:txBody>
      </p:sp>
      <p:sp>
        <p:nvSpPr>
          <p:cNvPr id="141315" name="Rectangle 2"/>
          <p:cNvSpPr>
            <a:spLocks noGrp="1" noRot="1" noChangeAspect="1" noChangeArrowheads="1" noTextEdit="1"/>
          </p:cNvSpPr>
          <p:nvPr>
            <p:ph type="sldImg"/>
          </p:nvPr>
        </p:nvSpPr>
        <p:spPr>
          <a:xfrm>
            <a:off x="992188" y="768350"/>
            <a:ext cx="5114925" cy="3836988"/>
          </a:xfrm>
          <a:ln/>
        </p:spPr>
      </p:sp>
      <p:sp>
        <p:nvSpPr>
          <p:cNvPr id="141316" name="Rectangle 3"/>
          <p:cNvSpPr>
            <a:spLocks noGrp="1" noChangeArrowheads="1"/>
          </p:cNvSpPr>
          <p:nvPr>
            <p:ph type="body" idx="1"/>
          </p:nvPr>
        </p:nvSpPr>
        <p:spPr>
          <a:noFill/>
          <a:ln/>
        </p:spPr>
        <p:txBody>
          <a:bodyPr/>
          <a:lstStyle/>
          <a:p>
            <a:pPr eaLnBrk="1" hangingPunct="1"/>
            <a:endParaRPr lang="tr-TR" altLang="tr-TR"/>
          </a:p>
        </p:txBody>
      </p:sp>
      <p:sp>
        <p:nvSpPr>
          <p:cNvPr id="141317"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174205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58084-166C-41B4-BB73-200AD68CD400}" type="slidenum">
              <a:rPr lang="tr-TR" smtClean="0">
                <a:solidFill>
                  <a:prstClr val="black"/>
                </a:solidFill>
              </a:rPr>
              <a:pPr/>
              <a:t>6</a:t>
            </a:fld>
            <a:endParaRPr lang="tr-TR">
              <a:solidFill>
                <a:prstClr val="black"/>
              </a:solidFill>
            </a:endParaRPr>
          </a:p>
        </p:txBody>
      </p:sp>
    </p:spTree>
    <p:extLst>
      <p:ext uri="{BB962C8B-B14F-4D97-AF65-F5344CB8AC3E}">
        <p14:creationId xmlns:p14="http://schemas.microsoft.com/office/powerpoint/2010/main" val="184656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C537068-E0D2-4ABD-A175-A354F23366D9}" type="slidenum">
              <a:rPr lang="tr-TR" altLang="tr-TR" smtClean="0"/>
              <a:pPr/>
              <a:t>44</a:t>
            </a:fld>
            <a:endParaRPr lang="tr-TR" altLang="tr-TR"/>
          </a:p>
        </p:txBody>
      </p:sp>
      <p:sp>
        <p:nvSpPr>
          <p:cNvPr id="143363" name="Rectangle 2"/>
          <p:cNvSpPr>
            <a:spLocks noGrp="1" noRot="1" noChangeAspect="1" noChangeArrowheads="1" noTextEdit="1"/>
          </p:cNvSpPr>
          <p:nvPr>
            <p:ph type="sldImg"/>
          </p:nvPr>
        </p:nvSpPr>
        <p:spPr>
          <a:xfrm>
            <a:off x="992188" y="768350"/>
            <a:ext cx="5114925" cy="3836988"/>
          </a:xfrm>
          <a:ln/>
        </p:spPr>
      </p:sp>
      <p:sp>
        <p:nvSpPr>
          <p:cNvPr id="143364" name="Rectangle 3"/>
          <p:cNvSpPr>
            <a:spLocks noGrp="1" noChangeArrowheads="1"/>
          </p:cNvSpPr>
          <p:nvPr>
            <p:ph type="body" idx="1"/>
          </p:nvPr>
        </p:nvSpPr>
        <p:spPr>
          <a:noFill/>
          <a:ln/>
        </p:spPr>
        <p:txBody>
          <a:bodyPr/>
          <a:lstStyle/>
          <a:p>
            <a:pPr eaLnBrk="1" hangingPunct="1"/>
            <a:endParaRPr lang="tr-TR" altLang="tr-TR"/>
          </a:p>
        </p:txBody>
      </p:sp>
      <p:sp>
        <p:nvSpPr>
          <p:cNvPr id="143365"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54062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992188" y="768350"/>
            <a:ext cx="5114925" cy="3836988"/>
          </a:xfrm>
        </p:spPr>
      </p:sp>
      <p:sp>
        <p:nvSpPr>
          <p:cNvPr id="3" name="Not Yer Tutucusu 2"/>
          <p:cNvSpPr>
            <a:spLocks noGrp="1"/>
          </p:cNvSpPr>
          <p:nvPr>
            <p:ph type="body" idx="1"/>
          </p:nvPr>
        </p:nvSpPr>
        <p:spPr/>
        <p:txBody>
          <a:bodyPr/>
          <a:lstStyle/>
          <a:p>
            <a:r>
              <a:rPr lang="tr-TR" dirty="0"/>
              <a:t>&gt;&gt; : C’de en sol bit ne ise onunla dolduruyor, 0</a:t>
            </a:r>
            <a:r>
              <a:rPr lang="tr-TR" baseline="0" dirty="0"/>
              <a:t> ile değil!</a:t>
            </a:r>
            <a:endParaRPr lang="tr-TR" dirty="0"/>
          </a:p>
        </p:txBody>
      </p:sp>
      <p:sp>
        <p:nvSpPr>
          <p:cNvPr id="4" name="Altbilgi Yer Tutucusu 3"/>
          <p:cNvSpPr>
            <a:spLocks noGrp="1"/>
          </p:cNvSpPr>
          <p:nvPr>
            <p:ph type="ftr" sz="quarter" idx="10"/>
          </p:nvPr>
        </p:nvSpPr>
        <p:spPr/>
        <p:txBody>
          <a:bodyPr/>
          <a:lstStyle/>
          <a:p>
            <a:pPr>
              <a:defRPr/>
            </a:pPr>
            <a:r>
              <a:rPr lang="tr-TR"/>
              <a:t>Yapısal Programlama Dersi Notları</a:t>
            </a:r>
          </a:p>
        </p:txBody>
      </p:sp>
      <p:sp>
        <p:nvSpPr>
          <p:cNvPr id="5" name="Slayt Numarası Yer Tutucusu 4"/>
          <p:cNvSpPr>
            <a:spLocks noGrp="1"/>
          </p:cNvSpPr>
          <p:nvPr>
            <p:ph type="sldNum" sz="quarter" idx="11"/>
          </p:nvPr>
        </p:nvSpPr>
        <p:spPr/>
        <p:txBody>
          <a:bodyPr/>
          <a:lstStyle/>
          <a:p>
            <a:pPr>
              <a:defRPr/>
            </a:pPr>
            <a:fld id="{D37472DB-1F00-4A58-96E4-30890481AD13}" type="slidenum">
              <a:rPr lang="tr-TR" smtClean="0"/>
              <a:pPr>
                <a:defRPr/>
              </a:pPr>
              <a:t>49</a:t>
            </a:fld>
            <a:endParaRPr lang="tr-TR"/>
          </a:p>
        </p:txBody>
      </p:sp>
    </p:spTree>
    <p:extLst>
      <p:ext uri="{BB962C8B-B14F-4D97-AF65-F5344CB8AC3E}">
        <p14:creationId xmlns:p14="http://schemas.microsoft.com/office/powerpoint/2010/main" val="3567903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992188" y="768350"/>
            <a:ext cx="5114925" cy="3836988"/>
          </a:xfrm>
        </p:spPr>
      </p:sp>
      <p:sp>
        <p:nvSpPr>
          <p:cNvPr id="3" name="Not Yer Tutucusu 2"/>
          <p:cNvSpPr>
            <a:spLocks noGrp="1"/>
          </p:cNvSpPr>
          <p:nvPr>
            <p:ph type="body" idx="1"/>
          </p:nvPr>
        </p:nvSpPr>
        <p:spPr/>
        <p:txBody>
          <a:bodyPr/>
          <a:lstStyle/>
          <a:p>
            <a:r>
              <a:rPr lang="tr-TR" sz="1200" b="1" dirty="0"/>
              <a:t>XOR: p </a:t>
            </a:r>
            <a:r>
              <a:rPr lang="en-US" sz="1200" b="1" dirty="0"/>
              <a:t>^</a:t>
            </a:r>
            <a:r>
              <a:rPr lang="tr-TR" sz="1200" b="1" dirty="0"/>
              <a:t> q ( same:0 different:1)</a:t>
            </a:r>
          </a:p>
          <a:p>
            <a:r>
              <a:rPr lang="tr-TR" sz="1200" b="1" dirty="0"/>
              <a:t>? : ileride örneği gelecek, şimdiden uğraşma.</a:t>
            </a:r>
            <a:endParaRPr lang="tr-TR" dirty="0"/>
          </a:p>
        </p:txBody>
      </p:sp>
      <p:sp>
        <p:nvSpPr>
          <p:cNvPr id="4" name="Altbilgi Yer Tutucusu 3"/>
          <p:cNvSpPr>
            <a:spLocks noGrp="1"/>
          </p:cNvSpPr>
          <p:nvPr>
            <p:ph type="ftr" sz="quarter" idx="10"/>
          </p:nvPr>
        </p:nvSpPr>
        <p:spPr/>
        <p:txBody>
          <a:bodyPr/>
          <a:lstStyle/>
          <a:p>
            <a:pPr>
              <a:defRPr/>
            </a:pPr>
            <a:r>
              <a:rPr lang="tr-TR"/>
              <a:t>Yapısal Programlama Dersi Notları</a:t>
            </a:r>
          </a:p>
        </p:txBody>
      </p:sp>
      <p:sp>
        <p:nvSpPr>
          <p:cNvPr id="5" name="Slayt Numarası Yer Tutucusu 4"/>
          <p:cNvSpPr>
            <a:spLocks noGrp="1"/>
          </p:cNvSpPr>
          <p:nvPr>
            <p:ph type="sldNum" sz="quarter" idx="11"/>
          </p:nvPr>
        </p:nvSpPr>
        <p:spPr/>
        <p:txBody>
          <a:bodyPr/>
          <a:lstStyle/>
          <a:p>
            <a:pPr>
              <a:defRPr/>
            </a:pPr>
            <a:fld id="{D37472DB-1F00-4A58-96E4-30890481AD13}" type="slidenum">
              <a:rPr lang="tr-TR" smtClean="0"/>
              <a:pPr>
                <a:defRPr/>
              </a:pPr>
              <a:t>50</a:t>
            </a:fld>
            <a:endParaRPr lang="tr-TR"/>
          </a:p>
        </p:txBody>
      </p:sp>
    </p:spTree>
    <p:extLst>
      <p:ext uri="{BB962C8B-B14F-4D97-AF65-F5344CB8AC3E}">
        <p14:creationId xmlns:p14="http://schemas.microsoft.com/office/powerpoint/2010/main" val="304192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C537068-E0D2-4ABD-A175-A354F23366D9}" type="slidenum">
              <a:rPr lang="tr-TR" altLang="tr-TR" smtClean="0"/>
              <a:pPr/>
              <a:t>82</a:t>
            </a:fld>
            <a:endParaRPr lang="tr-TR" altLang="tr-TR"/>
          </a:p>
        </p:txBody>
      </p:sp>
      <p:sp>
        <p:nvSpPr>
          <p:cNvPr id="143363" name="Rectangle 2"/>
          <p:cNvSpPr>
            <a:spLocks noGrp="1" noRot="1" noChangeAspect="1" noChangeArrowheads="1" noTextEdit="1"/>
          </p:cNvSpPr>
          <p:nvPr>
            <p:ph type="sldImg"/>
          </p:nvPr>
        </p:nvSpPr>
        <p:spPr>
          <a:xfrm>
            <a:off x="992188" y="768350"/>
            <a:ext cx="5114925" cy="3836988"/>
          </a:xfrm>
          <a:ln/>
        </p:spPr>
      </p:sp>
      <p:sp>
        <p:nvSpPr>
          <p:cNvPr id="143364" name="Rectangle 3"/>
          <p:cNvSpPr>
            <a:spLocks noGrp="1" noChangeArrowheads="1"/>
          </p:cNvSpPr>
          <p:nvPr>
            <p:ph type="body" idx="1"/>
          </p:nvPr>
        </p:nvSpPr>
        <p:spPr>
          <a:noFill/>
          <a:ln/>
        </p:spPr>
        <p:txBody>
          <a:bodyPr/>
          <a:lstStyle/>
          <a:p>
            <a:pPr eaLnBrk="1" hangingPunct="1"/>
            <a:endParaRPr lang="tr-TR" altLang="tr-TR"/>
          </a:p>
        </p:txBody>
      </p:sp>
      <p:sp>
        <p:nvSpPr>
          <p:cNvPr id="143365" name="4 Altbilgi Yer Tutucusu"/>
          <p:cNvSpPr>
            <a:spLocks noGrp="1"/>
          </p:cNvSpPr>
          <p:nvPr>
            <p:ph type="ftr" sz="quarter" idx="4"/>
          </p:nvPr>
        </p:nvSpPr>
        <p:spPr>
          <a:noFill/>
        </p:spPr>
        <p:txBody>
          <a:bodyPr/>
          <a:lstStyle/>
          <a:p>
            <a:r>
              <a:rPr lang="tr-TR" altLang="tr-TR"/>
              <a:t>Yapısal Programlama Dersi Notları</a:t>
            </a:r>
          </a:p>
        </p:txBody>
      </p:sp>
    </p:spTree>
    <p:extLst>
      <p:ext uri="{BB962C8B-B14F-4D97-AF65-F5344CB8AC3E}">
        <p14:creationId xmlns:p14="http://schemas.microsoft.com/office/powerpoint/2010/main" val="175294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923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tr-TR"/>
              <a:t>Click to edit Master title style</a:t>
            </a:r>
          </a:p>
        </p:txBody>
      </p:sp>
      <p:sp>
        <p:nvSpPr>
          <p:cNvPr id="923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tr-TR"/>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r>
              <a:rPr lang="tr-TR"/>
              <a:t>Yaz.Müh.Not #1</a:t>
            </a:r>
          </a:p>
        </p:txBody>
      </p:sp>
      <p:sp>
        <p:nvSpPr>
          <p:cNvPr id="19" name="Rectangle 17"/>
          <p:cNvSpPr>
            <a:spLocks noGrp="1" noChangeArrowheads="1"/>
          </p:cNvSpPr>
          <p:nvPr>
            <p:ph type="ftr" sz="quarter" idx="11"/>
          </p:nvPr>
        </p:nvSpPr>
        <p:spPr/>
        <p:txBody>
          <a:bodyPr/>
          <a:lstStyle>
            <a:lvl1pPr>
              <a:defRPr/>
            </a:lvl1pPr>
          </a:lstStyle>
          <a:p>
            <a:pPr>
              <a:defRPr/>
            </a:pPr>
            <a:endParaRPr lang="tr-TR"/>
          </a:p>
        </p:txBody>
      </p:sp>
      <p:sp>
        <p:nvSpPr>
          <p:cNvPr id="20" name="Rectangle 18"/>
          <p:cNvSpPr>
            <a:spLocks noGrp="1" noChangeArrowheads="1"/>
          </p:cNvSpPr>
          <p:nvPr>
            <p:ph type="sldNum" sz="quarter" idx="12"/>
          </p:nvPr>
        </p:nvSpPr>
        <p:spPr/>
        <p:txBody>
          <a:bodyPr/>
          <a:lstStyle>
            <a:lvl1pPr>
              <a:defRPr/>
            </a:lvl1pPr>
          </a:lstStyle>
          <a:p>
            <a:pPr>
              <a:defRPr/>
            </a:pPr>
            <a:fld id="{5B8B1BC1-90C4-43BF-AA0A-1D3131E9D09B}"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2"/>
          <p:cNvSpPr>
            <a:spLocks noGrp="1" noChangeArrowheads="1"/>
          </p:cNvSpPr>
          <p:nvPr>
            <p:ph type="ftr" sz="quarter" idx="10"/>
          </p:nvPr>
        </p:nvSpPr>
        <p:spPr>
          <a:ln/>
        </p:spPr>
        <p:txBody>
          <a:bodyPr/>
          <a:lstStyle>
            <a:lvl1pPr>
              <a:defRPr/>
            </a:lvl1pPr>
          </a:lstStyle>
          <a:p>
            <a:pPr>
              <a:defRPr/>
            </a:pPr>
            <a:endParaRPr lang="tr-TR"/>
          </a:p>
        </p:txBody>
      </p:sp>
      <p:sp>
        <p:nvSpPr>
          <p:cNvPr id="5" name="Rectangle 3"/>
          <p:cNvSpPr>
            <a:spLocks noGrp="1" noChangeArrowheads="1"/>
          </p:cNvSpPr>
          <p:nvPr>
            <p:ph type="sldNum" sz="quarter" idx="11"/>
          </p:nvPr>
        </p:nvSpPr>
        <p:spPr>
          <a:ln/>
        </p:spPr>
        <p:txBody>
          <a:bodyPr/>
          <a:lstStyle>
            <a:lvl1pPr>
              <a:defRPr/>
            </a:lvl1pPr>
          </a:lstStyle>
          <a:p>
            <a:pPr>
              <a:defRPr/>
            </a:pPr>
            <a:fld id="{5B893E63-B92D-49B8-8BB4-118823FDA4A0}" type="slidenum">
              <a:rPr lang="tr-TR"/>
              <a:pPr>
                <a:defRPr/>
              </a:pPr>
              <a:t>‹#›</a:t>
            </a:fld>
            <a:endParaRPr lang="tr-TR"/>
          </a:p>
        </p:txBody>
      </p:sp>
      <p:sp>
        <p:nvSpPr>
          <p:cNvPr id="6"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457200"/>
            <a:ext cx="2057400" cy="54102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457200"/>
            <a:ext cx="6019800" cy="54102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2"/>
          <p:cNvSpPr>
            <a:spLocks noGrp="1" noChangeArrowheads="1"/>
          </p:cNvSpPr>
          <p:nvPr>
            <p:ph type="ftr" sz="quarter" idx="10"/>
          </p:nvPr>
        </p:nvSpPr>
        <p:spPr>
          <a:ln/>
        </p:spPr>
        <p:txBody>
          <a:bodyPr/>
          <a:lstStyle>
            <a:lvl1pPr>
              <a:defRPr/>
            </a:lvl1pPr>
          </a:lstStyle>
          <a:p>
            <a:pPr>
              <a:defRPr/>
            </a:pPr>
            <a:endParaRPr lang="tr-TR"/>
          </a:p>
        </p:txBody>
      </p:sp>
      <p:sp>
        <p:nvSpPr>
          <p:cNvPr id="5" name="Rectangle 3"/>
          <p:cNvSpPr>
            <a:spLocks noGrp="1" noChangeArrowheads="1"/>
          </p:cNvSpPr>
          <p:nvPr>
            <p:ph type="sldNum" sz="quarter" idx="11"/>
          </p:nvPr>
        </p:nvSpPr>
        <p:spPr>
          <a:ln/>
        </p:spPr>
        <p:txBody>
          <a:bodyPr/>
          <a:lstStyle>
            <a:lvl1pPr>
              <a:defRPr/>
            </a:lvl1pPr>
          </a:lstStyle>
          <a:p>
            <a:pPr>
              <a:defRPr/>
            </a:pPr>
            <a:fld id="{6557C233-3F77-4F62-BFD0-5A9DA7BE34EE}" type="slidenum">
              <a:rPr lang="tr-TR"/>
              <a:pPr>
                <a:defRPr/>
              </a:pPr>
              <a:t>‹#›</a:t>
            </a:fld>
            <a:endParaRPr lang="tr-TR"/>
          </a:p>
        </p:txBody>
      </p:sp>
      <p:sp>
        <p:nvSpPr>
          <p:cNvPr id="6"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C90E5A16-9693-4516-82F5-189168B1A0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sp>
        <p:nvSpPr>
          <p:cNvPr id="2" name="Unvan 1">
            <a:extLst>
              <a:ext uri="{FF2B5EF4-FFF2-40B4-BE49-F238E27FC236}">
                <a16:creationId xmlns:a16="http://schemas.microsoft.com/office/drawing/2014/main" id="{F351DCE2-A5A5-420C-A8AC-77BF07BFBF1E}"/>
              </a:ext>
            </a:extLst>
          </p:cNvPr>
          <p:cNvSpPr>
            <a:spLocks noGrp="1"/>
          </p:cNvSpPr>
          <p:nvPr>
            <p:ph type="ctrTitle" hasCustomPrompt="1"/>
          </p:nvPr>
        </p:nvSpPr>
        <p:spPr>
          <a:xfrm>
            <a:off x="0" y="2552700"/>
            <a:ext cx="5929340" cy="1869274"/>
          </a:xfrm>
        </p:spPr>
        <p:txBody>
          <a:bodyPr anchor="b">
            <a:normAutofit/>
          </a:bodyPr>
          <a:lstStyle>
            <a:lvl1pPr algn="ctr">
              <a:defRPr sz="3600">
                <a:solidFill>
                  <a:schemeClr val="bg1"/>
                </a:solidFill>
              </a:defRPr>
            </a:lvl1pPr>
          </a:lstStyle>
          <a:p>
            <a:r>
              <a:rPr lang="tr-TR" dirty="0"/>
              <a:t>ASIL BAŞLIK STİLİNİ DÜZENLEMEK İÇİN TIKLAYIN</a:t>
            </a:r>
          </a:p>
        </p:txBody>
      </p:sp>
      <p:sp>
        <p:nvSpPr>
          <p:cNvPr id="3" name="Alt Başlık 2">
            <a:extLst>
              <a:ext uri="{FF2B5EF4-FFF2-40B4-BE49-F238E27FC236}">
                <a16:creationId xmlns:a16="http://schemas.microsoft.com/office/drawing/2014/main" id="{1E12E282-89F9-436A-AEDE-8A13CAC7A718}"/>
              </a:ext>
            </a:extLst>
          </p:cNvPr>
          <p:cNvSpPr>
            <a:spLocks noGrp="1"/>
          </p:cNvSpPr>
          <p:nvPr>
            <p:ph type="subTitle" idx="1"/>
          </p:nvPr>
        </p:nvSpPr>
        <p:spPr>
          <a:xfrm>
            <a:off x="347663" y="4569302"/>
            <a:ext cx="5362575" cy="1190177"/>
          </a:xfrm>
        </p:spPr>
        <p:txBody>
          <a:bodyPr/>
          <a:lstStyle>
            <a:lvl1pPr marL="0" indent="0" algn="ctr">
              <a:buNone/>
              <a:defRPr sz="1800">
                <a:solidFill>
                  <a:srgbClr val="26226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dirty="0"/>
          </a:p>
        </p:txBody>
      </p:sp>
      <p:pic>
        <p:nvPicPr>
          <p:cNvPr id="15" name="Resim 14">
            <a:extLst>
              <a:ext uri="{FF2B5EF4-FFF2-40B4-BE49-F238E27FC236}">
                <a16:creationId xmlns:a16="http://schemas.microsoft.com/office/drawing/2014/main" id="{B490B8BC-69FF-4D96-8230-6729E043F4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Tree>
    <p:extLst>
      <p:ext uri="{BB962C8B-B14F-4D97-AF65-F5344CB8AC3E}">
        <p14:creationId xmlns:p14="http://schemas.microsoft.com/office/powerpoint/2010/main" val="2752515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7F61861-F3EA-40E9-B79A-F9A196C51E91}"/>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2BDCE879-A6AE-4A78-A1E3-D702A4FA7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E9FE4DC0-277C-427F-8D7A-D4AFF7DFA917}"/>
              </a:ext>
            </a:extLst>
          </p:cNvPr>
          <p:cNvSpPr>
            <a:spLocks noGrp="1"/>
          </p:cNvSpPr>
          <p:nvPr>
            <p:ph type="dt" sz="half" idx="10"/>
          </p:nvPr>
        </p:nvSpPr>
        <p:spPr>
          <a:xfrm>
            <a:off x="-1" y="6524236"/>
            <a:ext cx="7439329" cy="365125"/>
          </a:xfrm>
          <a:prstGeom prst="rect">
            <a:avLst/>
          </a:prstGeom>
        </p:spPr>
        <p:txBody>
          <a:bodyPr/>
          <a:lstStyle/>
          <a:p>
            <a:fld id="{9B1AF2A4-332A-B240-AF8F-55C9721BCA3F}" type="datetime1">
              <a:rPr lang="tr-TR" smtClean="0"/>
              <a:pPr/>
              <a:t>25.10.2023</a:t>
            </a:fld>
            <a:endParaRPr lang="tr-TR"/>
          </a:p>
        </p:txBody>
      </p:sp>
      <p:sp>
        <p:nvSpPr>
          <p:cNvPr id="5" name="Alt Bilgi Yer Tutucusu 4">
            <a:extLst>
              <a:ext uri="{FF2B5EF4-FFF2-40B4-BE49-F238E27FC236}">
                <a16:creationId xmlns:a16="http://schemas.microsoft.com/office/drawing/2014/main" id="{BD5782BE-F496-4A7A-A090-9EE569795F4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02477E9-2F53-4C8D-81FE-CDE7B0AF0278}"/>
              </a:ext>
            </a:extLst>
          </p:cNvPr>
          <p:cNvSpPr>
            <a:spLocks noGrp="1"/>
          </p:cNvSpPr>
          <p:nvPr>
            <p:ph type="sldNum" sz="quarter" idx="12"/>
          </p:nvPr>
        </p:nvSpPr>
        <p:spPr/>
        <p:txBody>
          <a:bodyPr/>
          <a:lstStyle/>
          <a:p>
            <a:fld id="{EEAA0867-6936-4363-B760-720D9179A02D}" type="slidenum">
              <a:rPr lang="tr-TR" smtClean="0"/>
              <a:pPr/>
              <a:t>‹#›</a:t>
            </a:fld>
            <a:endParaRPr lang="tr-TR" dirty="0"/>
          </a:p>
        </p:txBody>
      </p:sp>
    </p:spTree>
    <p:extLst>
      <p:ext uri="{BB962C8B-B14F-4D97-AF65-F5344CB8AC3E}">
        <p14:creationId xmlns:p14="http://schemas.microsoft.com/office/powerpoint/2010/main" val="3965615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08336059-B749-46F6-A2A1-B797980299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9144000" cy="6850864"/>
          </a:xfrm>
          <a:prstGeom prst="rect">
            <a:avLst/>
          </a:prstGeom>
        </p:spPr>
      </p:pic>
      <p:pic>
        <p:nvPicPr>
          <p:cNvPr id="12" name="Resim 11">
            <a:extLst>
              <a:ext uri="{FF2B5EF4-FFF2-40B4-BE49-F238E27FC236}">
                <a16:creationId xmlns:a16="http://schemas.microsoft.com/office/drawing/2014/main" id="{3C53F7A6-2D59-4D4A-9BED-67BBA7E479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
        <p:nvSpPr>
          <p:cNvPr id="3" name="Metin Yer Tutucusu 2">
            <a:extLst>
              <a:ext uri="{FF2B5EF4-FFF2-40B4-BE49-F238E27FC236}">
                <a16:creationId xmlns:a16="http://schemas.microsoft.com/office/drawing/2014/main" id="{1F705E1E-EACD-4C09-9F99-44DA70450FD6}"/>
              </a:ext>
            </a:extLst>
          </p:cNvPr>
          <p:cNvSpPr>
            <a:spLocks noGrp="1"/>
          </p:cNvSpPr>
          <p:nvPr>
            <p:ph type="body" idx="1"/>
          </p:nvPr>
        </p:nvSpPr>
        <p:spPr>
          <a:xfrm>
            <a:off x="476250" y="4662915"/>
            <a:ext cx="5179335" cy="1500187"/>
          </a:xfrm>
        </p:spPr>
        <p:txBody>
          <a:bodyPr/>
          <a:lstStyle>
            <a:lvl1pPr marL="0" indent="0" algn="l">
              <a:buNone/>
              <a:defRPr sz="1800">
                <a:solidFill>
                  <a:srgbClr val="27226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 name="Unvan 1">
            <a:extLst>
              <a:ext uri="{FF2B5EF4-FFF2-40B4-BE49-F238E27FC236}">
                <a16:creationId xmlns:a16="http://schemas.microsoft.com/office/drawing/2014/main" id="{569C352B-9ABC-4CAD-A2A4-9A68FD8F8BD5}"/>
              </a:ext>
            </a:extLst>
          </p:cNvPr>
          <p:cNvSpPr>
            <a:spLocks noGrp="1"/>
          </p:cNvSpPr>
          <p:nvPr>
            <p:ph type="title" hasCustomPrompt="1"/>
          </p:nvPr>
        </p:nvSpPr>
        <p:spPr>
          <a:xfrm>
            <a:off x="273754" y="2458391"/>
            <a:ext cx="5655585" cy="1949274"/>
          </a:xfrm>
        </p:spPr>
        <p:txBody>
          <a:bodyPr anchor="b">
            <a:normAutofit/>
          </a:bodyPr>
          <a:lstStyle>
            <a:lvl1pPr algn="ctr">
              <a:defRPr sz="3600">
                <a:solidFill>
                  <a:schemeClr val="bg1"/>
                </a:solidFill>
              </a:defRPr>
            </a:lvl1pPr>
          </a:lstStyle>
          <a:p>
            <a:r>
              <a:rPr lang="tr-TR" dirty="0"/>
              <a:t>ASIL BAŞLIK STİLİNİ DÜZENLEMEK İÇİN TIKLAYIN</a:t>
            </a:r>
          </a:p>
        </p:txBody>
      </p:sp>
    </p:spTree>
    <p:extLst>
      <p:ext uri="{BB962C8B-B14F-4D97-AF65-F5344CB8AC3E}">
        <p14:creationId xmlns:p14="http://schemas.microsoft.com/office/powerpoint/2010/main" val="3322895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9AA7BA99-CD10-4756-952F-7984E14667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E53AFB8-63F6-42EA-B02F-568E73A8FD37}"/>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F0238C47-D526-4ACB-B114-48A2B38159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İçerik Yer Tutucusu 3">
            <a:extLst>
              <a:ext uri="{FF2B5EF4-FFF2-40B4-BE49-F238E27FC236}">
                <a16:creationId xmlns:a16="http://schemas.microsoft.com/office/drawing/2014/main" id="{AACF9CC0-E2CD-4C18-A753-E1C108B04A8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Veri Yer Tutucusu 4">
            <a:extLst>
              <a:ext uri="{FF2B5EF4-FFF2-40B4-BE49-F238E27FC236}">
                <a16:creationId xmlns:a16="http://schemas.microsoft.com/office/drawing/2014/main" id="{4FC1138C-4500-4439-8F9A-32BACD84EBE5}"/>
              </a:ext>
            </a:extLst>
          </p:cNvPr>
          <p:cNvSpPr>
            <a:spLocks noGrp="1"/>
          </p:cNvSpPr>
          <p:nvPr>
            <p:ph type="dt" sz="half" idx="10"/>
          </p:nvPr>
        </p:nvSpPr>
        <p:spPr>
          <a:xfrm>
            <a:off x="-1" y="6511747"/>
            <a:ext cx="7439329" cy="365125"/>
          </a:xfrm>
          <a:prstGeom prst="rect">
            <a:avLst/>
          </a:prstGeom>
        </p:spPr>
        <p:txBody>
          <a:bodyPr/>
          <a:lstStyle/>
          <a:p>
            <a:fld id="{C74E715E-E4EF-8048-99BB-E44E3258A601}" type="datetime1">
              <a:rPr lang="tr-TR" smtClean="0"/>
              <a:pPr/>
              <a:t>25.10.2023</a:t>
            </a:fld>
            <a:endParaRPr lang="tr-TR" dirty="0"/>
          </a:p>
        </p:txBody>
      </p:sp>
      <p:sp>
        <p:nvSpPr>
          <p:cNvPr id="6" name="Alt Bilgi Yer Tutucusu 5">
            <a:extLst>
              <a:ext uri="{FF2B5EF4-FFF2-40B4-BE49-F238E27FC236}">
                <a16:creationId xmlns:a16="http://schemas.microsoft.com/office/drawing/2014/main" id="{F30B0518-3DCC-486E-A16C-4190848F9D26}"/>
              </a:ext>
            </a:extLst>
          </p:cNvPr>
          <p:cNvSpPr>
            <a:spLocks noGrp="1"/>
          </p:cNvSpPr>
          <p:nvPr>
            <p:ph type="ftr" sz="quarter" idx="11"/>
          </p:nvPr>
        </p:nvSpPr>
        <p:spPr>
          <a:xfrm>
            <a:off x="0" y="6080848"/>
            <a:ext cx="7439329" cy="430899"/>
          </a:xfrm>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08CD4AF8-0FC9-453B-90DD-F869CF3F25A7}"/>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777074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8700AE0F-E724-4FCD-A200-A7C121C1C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C4AEAB52-EAE4-4FE3-AC8A-E8F4FFA13C0C}"/>
              </a:ext>
            </a:extLst>
          </p:cNvPr>
          <p:cNvSpPr>
            <a:spLocks noGrp="1"/>
          </p:cNvSpPr>
          <p:nvPr>
            <p:ph type="title" hasCustomPrompt="1"/>
          </p:nvPr>
        </p:nvSpPr>
        <p:spPr>
          <a:xfrm>
            <a:off x="629841" y="365126"/>
            <a:ext cx="7886700" cy="1325563"/>
          </a:xfrm>
        </p:spPr>
        <p:txBody>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AC605DBC-108E-4FCB-9300-ABBEFFE332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İçerik Yer Tutucusu 3">
            <a:extLst>
              <a:ext uri="{FF2B5EF4-FFF2-40B4-BE49-F238E27FC236}">
                <a16:creationId xmlns:a16="http://schemas.microsoft.com/office/drawing/2014/main" id="{7C16A7FC-42C7-4712-B8E6-579DF47D094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Metin Yer Tutucusu 4">
            <a:extLst>
              <a:ext uri="{FF2B5EF4-FFF2-40B4-BE49-F238E27FC236}">
                <a16:creationId xmlns:a16="http://schemas.microsoft.com/office/drawing/2014/main" id="{FAC2A114-6FA1-4BC1-B793-770CA447F3E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İçerik Yer Tutucusu 5">
            <a:extLst>
              <a:ext uri="{FF2B5EF4-FFF2-40B4-BE49-F238E27FC236}">
                <a16:creationId xmlns:a16="http://schemas.microsoft.com/office/drawing/2014/main" id="{FFCB3AA5-2B1F-48E5-AF1A-5F88FFA6B2C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Veri Yer Tutucusu 6">
            <a:extLst>
              <a:ext uri="{FF2B5EF4-FFF2-40B4-BE49-F238E27FC236}">
                <a16:creationId xmlns:a16="http://schemas.microsoft.com/office/drawing/2014/main" id="{0A6297D5-2FD6-475C-B925-26933F8034B4}"/>
              </a:ext>
            </a:extLst>
          </p:cNvPr>
          <p:cNvSpPr>
            <a:spLocks noGrp="1"/>
          </p:cNvSpPr>
          <p:nvPr>
            <p:ph type="dt" sz="half" idx="10"/>
          </p:nvPr>
        </p:nvSpPr>
        <p:spPr>
          <a:xfrm>
            <a:off x="-1" y="6542732"/>
            <a:ext cx="7438139" cy="365125"/>
          </a:xfrm>
          <a:prstGeom prst="rect">
            <a:avLst/>
          </a:prstGeom>
        </p:spPr>
        <p:txBody>
          <a:bodyPr/>
          <a:lstStyle/>
          <a:p>
            <a:fld id="{95A0F4CF-232A-6D40-945A-BF1C40BB5F9E}" type="datetime1">
              <a:rPr lang="tr-TR" smtClean="0"/>
              <a:pPr/>
              <a:t>25.10.2023</a:t>
            </a:fld>
            <a:endParaRPr lang="tr-TR" dirty="0"/>
          </a:p>
        </p:txBody>
      </p:sp>
      <p:sp>
        <p:nvSpPr>
          <p:cNvPr id="8" name="Alt Bilgi Yer Tutucusu 7">
            <a:extLst>
              <a:ext uri="{FF2B5EF4-FFF2-40B4-BE49-F238E27FC236}">
                <a16:creationId xmlns:a16="http://schemas.microsoft.com/office/drawing/2014/main" id="{0B627142-0781-4988-B704-4A60E63AD3C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9" name="Slayt Numarası Yer Tutucusu 8">
            <a:extLst>
              <a:ext uri="{FF2B5EF4-FFF2-40B4-BE49-F238E27FC236}">
                <a16:creationId xmlns:a16="http://schemas.microsoft.com/office/drawing/2014/main" id="{9DCD17C2-0CE9-4C7E-8ACC-FAF536D4DFC2}"/>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324749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ACD4422-55C0-4FB9-ABE0-0DF2C6C0A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4006C49-DF39-4A1B-90E6-AB7DDCFE3ADF}"/>
              </a:ext>
            </a:extLst>
          </p:cNvPr>
          <p:cNvSpPr>
            <a:spLocks noGrp="1"/>
          </p:cNvSpPr>
          <p:nvPr>
            <p:ph type="title" hasCustomPrompt="1"/>
          </p:nvPr>
        </p:nvSpPr>
        <p:spPr/>
        <p:txBody>
          <a:bodyPr/>
          <a:lstStyle/>
          <a:p>
            <a:r>
              <a:rPr lang="tr-TR" dirty="0"/>
              <a:t>ASIL BAŞLIK STİLİNİ DÜZENLEMEK İÇİN TIKLAYIN</a:t>
            </a:r>
          </a:p>
        </p:txBody>
      </p:sp>
      <p:sp>
        <p:nvSpPr>
          <p:cNvPr id="3" name="Veri Yer Tutucusu 2">
            <a:extLst>
              <a:ext uri="{FF2B5EF4-FFF2-40B4-BE49-F238E27FC236}">
                <a16:creationId xmlns:a16="http://schemas.microsoft.com/office/drawing/2014/main" id="{A9A2F456-FB59-4A17-B443-566962D9CCDA}"/>
              </a:ext>
            </a:extLst>
          </p:cNvPr>
          <p:cNvSpPr>
            <a:spLocks noGrp="1"/>
          </p:cNvSpPr>
          <p:nvPr>
            <p:ph type="dt" sz="half" idx="10"/>
          </p:nvPr>
        </p:nvSpPr>
        <p:spPr>
          <a:xfrm>
            <a:off x="0" y="6524236"/>
            <a:ext cx="7439328" cy="365125"/>
          </a:xfrm>
          <a:prstGeom prst="rect">
            <a:avLst/>
          </a:prstGeom>
        </p:spPr>
        <p:txBody>
          <a:bodyPr/>
          <a:lstStyle/>
          <a:p>
            <a:fld id="{A2EF549D-271D-2740-A9F5-F457E16AAC58}" type="datetime1">
              <a:rPr lang="tr-TR" smtClean="0"/>
              <a:pPr/>
              <a:t>25.10.2023</a:t>
            </a:fld>
            <a:endParaRPr lang="tr-TR" dirty="0"/>
          </a:p>
        </p:txBody>
      </p:sp>
      <p:sp>
        <p:nvSpPr>
          <p:cNvPr id="4" name="Alt Bilgi Yer Tutucusu 3">
            <a:extLst>
              <a:ext uri="{FF2B5EF4-FFF2-40B4-BE49-F238E27FC236}">
                <a16:creationId xmlns:a16="http://schemas.microsoft.com/office/drawing/2014/main" id="{77B26820-9D85-49E4-8B54-9002FC898F7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5" name="Slayt Numarası Yer Tutucusu 4">
            <a:extLst>
              <a:ext uri="{FF2B5EF4-FFF2-40B4-BE49-F238E27FC236}">
                <a16:creationId xmlns:a16="http://schemas.microsoft.com/office/drawing/2014/main" id="{B6662A2B-59CA-4D23-B5E6-4BCDFA404F2C}"/>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909653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7835B88-C359-446B-8954-74AD0B02D8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Veri Yer Tutucusu 1">
            <a:extLst>
              <a:ext uri="{FF2B5EF4-FFF2-40B4-BE49-F238E27FC236}">
                <a16:creationId xmlns:a16="http://schemas.microsoft.com/office/drawing/2014/main" id="{0B99AE38-E36A-4A3A-AD61-2A5D53CD6B40}"/>
              </a:ext>
            </a:extLst>
          </p:cNvPr>
          <p:cNvSpPr>
            <a:spLocks noGrp="1"/>
          </p:cNvSpPr>
          <p:nvPr>
            <p:ph type="dt" sz="half" idx="10"/>
          </p:nvPr>
        </p:nvSpPr>
        <p:spPr>
          <a:xfrm>
            <a:off x="0" y="6524236"/>
            <a:ext cx="7439328" cy="365125"/>
          </a:xfrm>
          <a:prstGeom prst="rect">
            <a:avLst/>
          </a:prstGeom>
        </p:spPr>
        <p:txBody>
          <a:bodyPr/>
          <a:lstStyle/>
          <a:p>
            <a:fld id="{5F6C256A-9583-844C-9463-13616678D2F9}" type="datetime1">
              <a:rPr lang="tr-TR" smtClean="0"/>
              <a:pPr/>
              <a:t>25.10.2023</a:t>
            </a:fld>
            <a:endParaRPr lang="tr-TR" dirty="0"/>
          </a:p>
        </p:txBody>
      </p:sp>
      <p:sp>
        <p:nvSpPr>
          <p:cNvPr id="3" name="Alt Bilgi Yer Tutucusu 2">
            <a:extLst>
              <a:ext uri="{FF2B5EF4-FFF2-40B4-BE49-F238E27FC236}">
                <a16:creationId xmlns:a16="http://schemas.microsoft.com/office/drawing/2014/main" id="{ED8168FD-6BD2-4714-A574-B27FDCED8F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4" name="Slayt Numarası Yer Tutucusu 3">
            <a:extLst>
              <a:ext uri="{FF2B5EF4-FFF2-40B4-BE49-F238E27FC236}">
                <a16:creationId xmlns:a16="http://schemas.microsoft.com/office/drawing/2014/main" id="{06607242-2625-4508-9155-921756B77D31}"/>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062987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A9B817FE-0A9F-45FB-A4AE-031DBDA3CB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22AE0FF-ABE5-428B-A80D-414807825771}"/>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İçerik Yer Tutucusu 2">
            <a:extLst>
              <a:ext uri="{FF2B5EF4-FFF2-40B4-BE49-F238E27FC236}">
                <a16:creationId xmlns:a16="http://schemas.microsoft.com/office/drawing/2014/main" id="{F4CABDC6-3CBB-46F4-91EB-075EF484167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Metin Yer Tutucusu 3">
            <a:extLst>
              <a:ext uri="{FF2B5EF4-FFF2-40B4-BE49-F238E27FC236}">
                <a16:creationId xmlns:a16="http://schemas.microsoft.com/office/drawing/2014/main" id="{ACB66E77-2581-4887-8933-0BDFABCAE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CDFF5D66-BA76-462B-A3EE-5F4CE9D365FF}"/>
              </a:ext>
            </a:extLst>
          </p:cNvPr>
          <p:cNvSpPr>
            <a:spLocks noGrp="1"/>
          </p:cNvSpPr>
          <p:nvPr>
            <p:ph type="dt" sz="half" idx="10"/>
          </p:nvPr>
        </p:nvSpPr>
        <p:spPr>
          <a:xfrm>
            <a:off x="-1" y="6541573"/>
            <a:ext cx="7438139" cy="365125"/>
          </a:xfrm>
          <a:prstGeom prst="rect">
            <a:avLst/>
          </a:prstGeom>
        </p:spPr>
        <p:txBody>
          <a:bodyPr/>
          <a:lstStyle/>
          <a:p>
            <a:fld id="{22E0E18F-57F7-444E-AF07-2AAF3B697844}" type="datetime1">
              <a:rPr lang="tr-TR" smtClean="0"/>
              <a:pPr/>
              <a:t>25.10.2023</a:t>
            </a:fld>
            <a:endParaRPr lang="tr-TR" dirty="0"/>
          </a:p>
        </p:txBody>
      </p:sp>
      <p:sp>
        <p:nvSpPr>
          <p:cNvPr id="6" name="Alt Bilgi Yer Tutucusu 5">
            <a:extLst>
              <a:ext uri="{FF2B5EF4-FFF2-40B4-BE49-F238E27FC236}">
                <a16:creationId xmlns:a16="http://schemas.microsoft.com/office/drawing/2014/main" id="{E26C8739-A7BD-4858-AD24-E00861CFED96}"/>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A4C2CD96-07FD-4906-B524-8948900D889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93792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2"/>
          <p:cNvSpPr>
            <a:spLocks noGrp="1" noChangeArrowheads="1"/>
          </p:cNvSpPr>
          <p:nvPr>
            <p:ph type="ftr" sz="quarter" idx="10"/>
          </p:nvPr>
        </p:nvSpPr>
        <p:spPr>
          <a:ln/>
        </p:spPr>
        <p:txBody>
          <a:bodyPr/>
          <a:lstStyle>
            <a:lvl1pPr>
              <a:defRPr/>
            </a:lvl1pPr>
          </a:lstStyle>
          <a:p>
            <a:pPr>
              <a:defRPr/>
            </a:pPr>
            <a:endParaRPr lang="tr-TR"/>
          </a:p>
        </p:txBody>
      </p:sp>
      <p:sp>
        <p:nvSpPr>
          <p:cNvPr id="5" name="Rectangle 3"/>
          <p:cNvSpPr>
            <a:spLocks noGrp="1" noChangeArrowheads="1"/>
          </p:cNvSpPr>
          <p:nvPr>
            <p:ph type="sldNum" sz="quarter" idx="11"/>
          </p:nvPr>
        </p:nvSpPr>
        <p:spPr>
          <a:ln/>
        </p:spPr>
        <p:txBody>
          <a:bodyPr/>
          <a:lstStyle>
            <a:lvl1pPr>
              <a:defRPr/>
            </a:lvl1pPr>
          </a:lstStyle>
          <a:p>
            <a:pPr>
              <a:defRPr/>
            </a:pPr>
            <a:fld id="{B40FBD67-7CAF-4178-B6D7-3F9D063B10C8}" type="slidenum">
              <a:rPr lang="tr-TR"/>
              <a:pPr>
                <a:defRPr/>
              </a:pPr>
              <a:t>‹#›</a:t>
            </a:fld>
            <a:endParaRPr lang="tr-TR"/>
          </a:p>
        </p:txBody>
      </p:sp>
      <p:sp>
        <p:nvSpPr>
          <p:cNvPr id="6"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655D3714-ADA4-4531-BCAD-7A7994A23B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18DB6CB0-B5BF-488B-8AD9-B81351CA5EF2}"/>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Resim Yer Tutucusu 2">
            <a:extLst>
              <a:ext uri="{FF2B5EF4-FFF2-40B4-BE49-F238E27FC236}">
                <a16:creationId xmlns:a16="http://schemas.microsoft.com/office/drawing/2014/main" id="{56A4FA87-7D06-4C26-9795-9EE5EEEA16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tr-TR"/>
          </a:p>
        </p:txBody>
      </p:sp>
      <p:sp>
        <p:nvSpPr>
          <p:cNvPr id="4" name="Metin Yer Tutucusu 3">
            <a:extLst>
              <a:ext uri="{FF2B5EF4-FFF2-40B4-BE49-F238E27FC236}">
                <a16:creationId xmlns:a16="http://schemas.microsoft.com/office/drawing/2014/main" id="{FFF36C73-B643-4F28-AB7B-3E2E5DD4E5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AA61B92B-E17E-4099-8994-24206CEEE14C}"/>
              </a:ext>
            </a:extLst>
          </p:cNvPr>
          <p:cNvSpPr>
            <a:spLocks noGrp="1"/>
          </p:cNvSpPr>
          <p:nvPr>
            <p:ph type="dt" sz="half" idx="10"/>
          </p:nvPr>
        </p:nvSpPr>
        <p:spPr>
          <a:xfrm>
            <a:off x="-1" y="6541573"/>
            <a:ext cx="7438139" cy="365125"/>
          </a:xfrm>
          <a:prstGeom prst="rect">
            <a:avLst/>
          </a:prstGeom>
        </p:spPr>
        <p:txBody>
          <a:bodyPr/>
          <a:lstStyle/>
          <a:p>
            <a:fld id="{45BF61E6-70FD-354D-9229-9116D28FA416}" type="datetime1">
              <a:rPr lang="tr-TR" smtClean="0"/>
              <a:pPr/>
              <a:t>25.10.2023</a:t>
            </a:fld>
            <a:endParaRPr lang="tr-TR" dirty="0"/>
          </a:p>
        </p:txBody>
      </p:sp>
      <p:sp>
        <p:nvSpPr>
          <p:cNvPr id="6" name="Alt Bilgi Yer Tutucusu 5">
            <a:extLst>
              <a:ext uri="{FF2B5EF4-FFF2-40B4-BE49-F238E27FC236}">
                <a16:creationId xmlns:a16="http://schemas.microsoft.com/office/drawing/2014/main" id="{833DF930-3898-4621-ACE2-667713D18AD9}"/>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E5646AC6-31C0-48B3-A37A-D60784B691D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4041262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9420CFD-5C03-48FB-846E-6A6594F00D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F63690FA-CE01-479B-88CF-A83E305EC8D1}"/>
              </a:ext>
            </a:extLst>
          </p:cNvPr>
          <p:cNvSpPr>
            <a:spLocks noGrp="1"/>
          </p:cNvSpPr>
          <p:nvPr>
            <p:ph type="title" hasCustomPrompt="1"/>
          </p:nvPr>
        </p:nvSpPr>
        <p:spPr/>
        <p:txBody>
          <a:bodyPr/>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1BBCF484-43EA-4A69-8087-AB06E7A5C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45C47717-0BC8-4804-B510-DFB728DAE6EF}"/>
              </a:ext>
            </a:extLst>
          </p:cNvPr>
          <p:cNvSpPr>
            <a:spLocks noGrp="1"/>
          </p:cNvSpPr>
          <p:nvPr>
            <p:ph type="dt" sz="half" idx="10"/>
          </p:nvPr>
        </p:nvSpPr>
        <p:spPr>
          <a:xfrm>
            <a:off x="0" y="6524236"/>
            <a:ext cx="7439328" cy="365125"/>
          </a:xfrm>
          <a:prstGeom prst="rect">
            <a:avLst/>
          </a:prstGeom>
        </p:spPr>
        <p:txBody>
          <a:bodyPr/>
          <a:lstStyle/>
          <a:p>
            <a:fld id="{894D6241-F1D3-A44C-AA7C-6345BAF05B52}" type="datetime1">
              <a:rPr lang="tr-TR" smtClean="0"/>
              <a:pPr/>
              <a:t>25.10.2023</a:t>
            </a:fld>
            <a:endParaRPr lang="tr-TR" dirty="0"/>
          </a:p>
        </p:txBody>
      </p:sp>
      <p:sp>
        <p:nvSpPr>
          <p:cNvPr id="5" name="Alt Bilgi Yer Tutucusu 4">
            <a:extLst>
              <a:ext uri="{FF2B5EF4-FFF2-40B4-BE49-F238E27FC236}">
                <a16:creationId xmlns:a16="http://schemas.microsoft.com/office/drawing/2014/main" id="{018B1041-B1BC-4150-A530-9041BD9305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BF5E30E9-AE8D-40B7-ABF9-CE61EAF81629}"/>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4874520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8590EFB0-BC58-408E-89AF-055AAF5C65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Dikey Başlık 1">
            <a:extLst>
              <a:ext uri="{FF2B5EF4-FFF2-40B4-BE49-F238E27FC236}">
                <a16:creationId xmlns:a16="http://schemas.microsoft.com/office/drawing/2014/main" id="{C57583E7-F86A-43EB-9B2F-38FDF93D3FC0}"/>
              </a:ext>
            </a:extLst>
          </p:cNvPr>
          <p:cNvSpPr>
            <a:spLocks noGrp="1"/>
          </p:cNvSpPr>
          <p:nvPr>
            <p:ph type="title" orient="vert" hasCustomPrompt="1"/>
          </p:nvPr>
        </p:nvSpPr>
        <p:spPr>
          <a:xfrm>
            <a:off x="6543675" y="365125"/>
            <a:ext cx="1971675" cy="5811838"/>
          </a:xfrm>
        </p:spPr>
        <p:txBody>
          <a:bodyPr vert="eaVert"/>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D32BE473-B7F1-44C7-B785-A742BF72C46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1F8E9238-3898-4A8B-8560-ACD6FC4EB913}"/>
              </a:ext>
            </a:extLst>
          </p:cNvPr>
          <p:cNvSpPr>
            <a:spLocks noGrp="1"/>
          </p:cNvSpPr>
          <p:nvPr>
            <p:ph type="dt" sz="half" idx="10"/>
          </p:nvPr>
        </p:nvSpPr>
        <p:spPr>
          <a:xfrm>
            <a:off x="0" y="6524236"/>
            <a:ext cx="7439328" cy="365125"/>
          </a:xfrm>
          <a:prstGeom prst="rect">
            <a:avLst/>
          </a:prstGeom>
        </p:spPr>
        <p:txBody>
          <a:bodyPr/>
          <a:lstStyle/>
          <a:p>
            <a:fld id="{8E271D83-E965-264D-A188-4A13880627C9}" type="datetime1">
              <a:rPr lang="tr-TR" smtClean="0"/>
              <a:pPr/>
              <a:t>25.10.2023</a:t>
            </a:fld>
            <a:endParaRPr lang="tr-TR" dirty="0"/>
          </a:p>
        </p:txBody>
      </p:sp>
      <p:sp>
        <p:nvSpPr>
          <p:cNvPr id="5" name="Alt Bilgi Yer Tutucusu 4">
            <a:extLst>
              <a:ext uri="{FF2B5EF4-FFF2-40B4-BE49-F238E27FC236}">
                <a16:creationId xmlns:a16="http://schemas.microsoft.com/office/drawing/2014/main" id="{D46F0344-7289-4EF8-9636-686348660C7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394C663-06B6-4A69-8FE0-E7682BD223C4}"/>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825779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C90E5A16-9693-4516-82F5-189168B1A0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sp>
        <p:nvSpPr>
          <p:cNvPr id="2" name="Unvan 1">
            <a:extLst>
              <a:ext uri="{FF2B5EF4-FFF2-40B4-BE49-F238E27FC236}">
                <a16:creationId xmlns:a16="http://schemas.microsoft.com/office/drawing/2014/main" id="{F351DCE2-A5A5-420C-A8AC-77BF07BFBF1E}"/>
              </a:ext>
            </a:extLst>
          </p:cNvPr>
          <p:cNvSpPr>
            <a:spLocks noGrp="1"/>
          </p:cNvSpPr>
          <p:nvPr>
            <p:ph type="ctrTitle" hasCustomPrompt="1"/>
          </p:nvPr>
        </p:nvSpPr>
        <p:spPr>
          <a:xfrm>
            <a:off x="0" y="2552700"/>
            <a:ext cx="5929340" cy="1869274"/>
          </a:xfrm>
        </p:spPr>
        <p:txBody>
          <a:bodyPr anchor="b">
            <a:normAutofit/>
          </a:bodyPr>
          <a:lstStyle>
            <a:lvl1pPr algn="ctr">
              <a:defRPr sz="3600">
                <a:solidFill>
                  <a:schemeClr val="bg1"/>
                </a:solidFill>
              </a:defRPr>
            </a:lvl1pPr>
          </a:lstStyle>
          <a:p>
            <a:r>
              <a:rPr lang="tr-TR" dirty="0"/>
              <a:t>ASIL BAŞLIK STİLİNİ DÜZENLEMEK İÇİN TIKLAYIN</a:t>
            </a:r>
          </a:p>
        </p:txBody>
      </p:sp>
      <p:sp>
        <p:nvSpPr>
          <p:cNvPr id="3" name="Alt Başlık 2">
            <a:extLst>
              <a:ext uri="{FF2B5EF4-FFF2-40B4-BE49-F238E27FC236}">
                <a16:creationId xmlns:a16="http://schemas.microsoft.com/office/drawing/2014/main" id="{1E12E282-89F9-436A-AEDE-8A13CAC7A718}"/>
              </a:ext>
            </a:extLst>
          </p:cNvPr>
          <p:cNvSpPr>
            <a:spLocks noGrp="1"/>
          </p:cNvSpPr>
          <p:nvPr>
            <p:ph type="subTitle" idx="1"/>
          </p:nvPr>
        </p:nvSpPr>
        <p:spPr>
          <a:xfrm>
            <a:off x="347663" y="4569302"/>
            <a:ext cx="5362575" cy="1190177"/>
          </a:xfrm>
        </p:spPr>
        <p:txBody>
          <a:bodyPr/>
          <a:lstStyle>
            <a:lvl1pPr marL="0" indent="0" algn="ctr">
              <a:buNone/>
              <a:defRPr sz="1800">
                <a:solidFill>
                  <a:srgbClr val="26226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dirty="0"/>
          </a:p>
        </p:txBody>
      </p:sp>
      <p:pic>
        <p:nvPicPr>
          <p:cNvPr id="15" name="Resim 14">
            <a:extLst>
              <a:ext uri="{FF2B5EF4-FFF2-40B4-BE49-F238E27FC236}">
                <a16:creationId xmlns:a16="http://schemas.microsoft.com/office/drawing/2014/main" id="{B490B8BC-69FF-4D96-8230-6729E043F4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Tree>
    <p:extLst>
      <p:ext uri="{BB962C8B-B14F-4D97-AF65-F5344CB8AC3E}">
        <p14:creationId xmlns:p14="http://schemas.microsoft.com/office/powerpoint/2010/main" val="21996275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7F61861-F3EA-40E9-B79A-F9A196C51E91}"/>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2BDCE879-A6AE-4A78-A1E3-D702A4FA7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E9FE4DC0-277C-427F-8D7A-D4AFF7DFA917}"/>
              </a:ext>
            </a:extLst>
          </p:cNvPr>
          <p:cNvSpPr>
            <a:spLocks noGrp="1"/>
          </p:cNvSpPr>
          <p:nvPr>
            <p:ph type="dt" sz="half" idx="10"/>
          </p:nvPr>
        </p:nvSpPr>
        <p:spPr>
          <a:xfrm>
            <a:off x="-1" y="6524236"/>
            <a:ext cx="7439329" cy="365125"/>
          </a:xfrm>
          <a:prstGeom prst="rect">
            <a:avLst/>
          </a:prstGeom>
        </p:spPr>
        <p:txBody>
          <a:bodyPr/>
          <a:lstStyle/>
          <a:p>
            <a:fld id="{BBD59545-0DFE-2E4D-BD46-48DE00C8617E}" type="datetime1">
              <a:rPr lang="tr-TR" smtClean="0"/>
              <a:pPr/>
              <a:t>25.10.2023</a:t>
            </a:fld>
            <a:endParaRPr lang="tr-TR"/>
          </a:p>
        </p:txBody>
      </p:sp>
      <p:sp>
        <p:nvSpPr>
          <p:cNvPr id="5" name="Alt Bilgi Yer Tutucusu 4">
            <a:extLst>
              <a:ext uri="{FF2B5EF4-FFF2-40B4-BE49-F238E27FC236}">
                <a16:creationId xmlns:a16="http://schemas.microsoft.com/office/drawing/2014/main" id="{BD5782BE-F496-4A7A-A090-9EE569795F4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02477E9-2F53-4C8D-81FE-CDE7B0AF0278}"/>
              </a:ext>
            </a:extLst>
          </p:cNvPr>
          <p:cNvSpPr>
            <a:spLocks noGrp="1"/>
          </p:cNvSpPr>
          <p:nvPr>
            <p:ph type="sldNum" sz="quarter" idx="12"/>
          </p:nvPr>
        </p:nvSpPr>
        <p:spPr/>
        <p:txBody>
          <a:bodyPr/>
          <a:lstStyle/>
          <a:p>
            <a:fld id="{EEAA0867-6936-4363-B760-720D9179A02D}" type="slidenum">
              <a:rPr lang="tr-TR" smtClean="0"/>
              <a:pPr/>
              <a:t>‹#›</a:t>
            </a:fld>
            <a:endParaRPr lang="tr-TR" dirty="0"/>
          </a:p>
        </p:txBody>
      </p:sp>
    </p:spTree>
    <p:extLst>
      <p:ext uri="{BB962C8B-B14F-4D97-AF65-F5344CB8AC3E}">
        <p14:creationId xmlns:p14="http://schemas.microsoft.com/office/powerpoint/2010/main" val="7122466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08336059-B749-46F6-A2A1-B797980299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9144000" cy="6850864"/>
          </a:xfrm>
          <a:prstGeom prst="rect">
            <a:avLst/>
          </a:prstGeom>
        </p:spPr>
      </p:pic>
      <p:pic>
        <p:nvPicPr>
          <p:cNvPr id="12" name="Resim 11">
            <a:extLst>
              <a:ext uri="{FF2B5EF4-FFF2-40B4-BE49-F238E27FC236}">
                <a16:creationId xmlns:a16="http://schemas.microsoft.com/office/drawing/2014/main" id="{3C53F7A6-2D59-4D4A-9BED-67BBA7E479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
        <p:nvSpPr>
          <p:cNvPr id="3" name="Metin Yer Tutucusu 2">
            <a:extLst>
              <a:ext uri="{FF2B5EF4-FFF2-40B4-BE49-F238E27FC236}">
                <a16:creationId xmlns:a16="http://schemas.microsoft.com/office/drawing/2014/main" id="{1F705E1E-EACD-4C09-9F99-44DA70450FD6}"/>
              </a:ext>
            </a:extLst>
          </p:cNvPr>
          <p:cNvSpPr>
            <a:spLocks noGrp="1"/>
          </p:cNvSpPr>
          <p:nvPr>
            <p:ph type="body" idx="1"/>
          </p:nvPr>
        </p:nvSpPr>
        <p:spPr>
          <a:xfrm>
            <a:off x="476250" y="4662915"/>
            <a:ext cx="5179335" cy="1500187"/>
          </a:xfrm>
        </p:spPr>
        <p:txBody>
          <a:bodyPr/>
          <a:lstStyle>
            <a:lvl1pPr marL="0" indent="0" algn="l">
              <a:buNone/>
              <a:defRPr sz="1800">
                <a:solidFill>
                  <a:srgbClr val="27226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 name="Unvan 1">
            <a:extLst>
              <a:ext uri="{FF2B5EF4-FFF2-40B4-BE49-F238E27FC236}">
                <a16:creationId xmlns:a16="http://schemas.microsoft.com/office/drawing/2014/main" id="{569C352B-9ABC-4CAD-A2A4-9A68FD8F8BD5}"/>
              </a:ext>
            </a:extLst>
          </p:cNvPr>
          <p:cNvSpPr>
            <a:spLocks noGrp="1"/>
          </p:cNvSpPr>
          <p:nvPr>
            <p:ph type="title" hasCustomPrompt="1"/>
          </p:nvPr>
        </p:nvSpPr>
        <p:spPr>
          <a:xfrm>
            <a:off x="273754" y="2458391"/>
            <a:ext cx="5655585" cy="1949274"/>
          </a:xfrm>
        </p:spPr>
        <p:txBody>
          <a:bodyPr anchor="b">
            <a:normAutofit/>
          </a:bodyPr>
          <a:lstStyle>
            <a:lvl1pPr algn="ctr">
              <a:defRPr sz="3600">
                <a:solidFill>
                  <a:schemeClr val="bg1"/>
                </a:solidFill>
              </a:defRPr>
            </a:lvl1pPr>
          </a:lstStyle>
          <a:p>
            <a:r>
              <a:rPr lang="tr-TR" dirty="0"/>
              <a:t>ASIL BAŞLIK STİLİNİ DÜZENLEMEK İÇİN TIKLAYIN</a:t>
            </a:r>
          </a:p>
        </p:txBody>
      </p:sp>
    </p:spTree>
    <p:extLst>
      <p:ext uri="{BB962C8B-B14F-4D97-AF65-F5344CB8AC3E}">
        <p14:creationId xmlns:p14="http://schemas.microsoft.com/office/powerpoint/2010/main" val="9258245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9AA7BA99-CD10-4756-952F-7984E14667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E53AFB8-63F6-42EA-B02F-568E73A8FD37}"/>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F0238C47-D526-4ACB-B114-48A2B38159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İçerik Yer Tutucusu 3">
            <a:extLst>
              <a:ext uri="{FF2B5EF4-FFF2-40B4-BE49-F238E27FC236}">
                <a16:creationId xmlns:a16="http://schemas.microsoft.com/office/drawing/2014/main" id="{AACF9CC0-E2CD-4C18-A753-E1C108B04A8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Veri Yer Tutucusu 4">
            <a:extLst>
              <a:ext uri="{FF2B5EF4-FFF2-40B4-BE49-F238E27FC236}">
                <a16:creationId xmlns:a16="http://schemas.microsoft.com/office/drawing/2014/main" id="{4FC1138C-4500-4439-8F9A-32BACD84EBE5}"/>
              </a:ext>
            </a:extLst>
          </p:cNvPr>
          <p:cNvSpPr>
            <a:spLocks noGrp="1"/>
          </p:cNvSpPr>
          <p:nvPr>
            <p:ph type="dt" sz="half" idx="10"/>
          </p:nvPr>
        </p:nvSpPr>
        <p:spPr>
          <a:xfrm>
            <a:off x="-1" y="6511747"/>
            <a:ext cx="7439329" cy="365125"/>
          </a:xfrm>
          <a:prstGeom prst="rect">
            <a:avLst/>
          </a:prstGeom>
        </p:spPr>
        <p:txBody>
          <a:bodyPr/>
          <a:lstStyle/>
          <a:p>
            <a:fld id="{355DCCEB-7D74-FF40-BAC7-DB5C32454550}" type="datetime1">
              <a:rPr lang="tr-TR" smtClean="0"/>
              <a:pPr/>
              <a:t>25.10.2023</a:t>
            </a:fld>
            <a:endParaRPr lang="tr-TR" dirty="0"/>
          </a:p>
        </p:txBody>
      </p:sp>
      <p:sp>
        <p:nvSpPr>
          <p:cNvPr id="6" name="Alt Bilgi Yer Tutucusu 5">
            <a:extLst>
              <a:ext uri="{FF2B5EF4-FFF2-40B4-BE49-F238E27FC236}">
                <a16:creationId xmlns:a16="http://schemas.microsoft.com/office/drawing/2014/main" id="{F30B0518-3DCC-486E-A16C-4190848F9D26}"/>
              </a:ext>
            </a:extLst>
          </p:cNvPr>
          <p:cNvSpPr>
            <a:spLocks noGrp="1"/>
          </p:cNvSpPr>
          <p:nvPr>
            <p:ph type="ftr" sz="quarter" idx="11"/>
          </p:nvPr>
        </p:nvSpPr>
        <p:spPr>
          <a:xfrm>
            <a:off x="0" y="6080848"/>
            <a:ext cx="7439329" cy="430899"/>
          </a:xfrm>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08CD4AF8-0FC9-453B-90DD-F869CF3F25A7}"/>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0387122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8700AE0F-E724-4FCD-A200-A7C121C1C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C4AEAB52-EAE4-4FE3-AC8A-E8F4FFA13C0C}"/>
              </a:ext>
            </a:extLst>
          </p:cNvPr>
          <p:cNvSpPr>
            <a:spLocks noGrp="1"/>
          </p:cNvSpPr>
          <p:nvPr>
            <p:ph type="title" hasCustomPrompt="1"/>
          </p:nvPr>
        </p:nvSpPr>
        <p:spPr>
          <a:xfrm>
            <a:off x="629841" y="365126"/>
            <a:ext cx="7886700" cy="1325563"/>
          </a:xfrm>
        </p:spPr>
        <p:txBody>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AC605DBC-108E-4FCB-9300-ABBEFFE332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İçerik Yer Tutucusu 3">
            <a:extLst>
              <a:ext uri="{FF2B5EF4-FFF2-40B4-BE49-F238E27FC236}">
                <a16:creationId xmlns:a16="http://schemas.microsoft.com/office/drawing/2014/main" id="{7C16A7FC-42C7-4712-B8E6-579DF47D094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Metin Yer Tutucusu 4">
            <a:extLst>
              <a:ext uri="{FF2B5EF4-FFF2-40B4-BE49-F238E27FC236}">
                <a16:creationId xmlns:a16="http://schemas.microsoft.com/office/drawing/2014/main" id="{FAC2A114-6FA1-4BC1-B793-770CA447F3E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İçerik Yer Tutucusu 5">
            <a:extLst>
              <a:ext uri="{FF2B5EF4-FFF2-40B4-BE49-F238E27FC236}">
                <a16:creationId xmlns:a16="http://schemas.microsoft.com/office/drawing/2014/main" id="{FFCB3AA5-2B1F-48E5-AF1A-5F88FFA6B2C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Veri Yer Tutucusu 6">
            <a:extLst>
              <a:ext uri="{FF2B5EF4-FFF2-40B4-BE49-F238E27FC236}">
                <a16:creationId xmlns:a16="http://schemas.microsoft.com/office/drawing/2014/main" id="{0A6297D5-2FD6-475C-B925-26933F8034B4}"/>
              </a:ext>
            </a:extLst>
          </p:cNvPr>
          <p:cNvSpPr>
            <a:spLocks noGrp="1"/>
          </p:cNvSpPr>
          <p:nvPr>
            <p:ph type="dt" sz="half" idx="10"/>
          </p:nvPr>
        </p:nvSpPr>
        <p:spPr>
          <a:xfrm>
            <a:off x="-1" y="6542732"/>
            <a:ext cx="7438139" cy="365125"/>
          </a:xfrm>
          <a:prstGeom prst="rect">
            <a:avLst/>
          </a:prstGeom>
        </p:spPr>
        <p:txBody>
          <a:bodyPr/>
          <a:lstStyle/>
          <a:p>
            <a:fld id="{70E37556-655C-C346-98A2-B5CB5AF0A7DC}" type="datetime1">
              <a:rPr lang="tr-TR" smtClean="0"/>
              <a:pPr/>
              <a:t>25.10.2023</a:t>
            </a:fld>
            <a:endParaRPr lang="tr-TR" dirty="0"/>
          </a:p>
        </p:txBody>
      </p:sp>
      <p:sp>
        <p:nvSpPr>
          <p:cNvPr id="8" name="Alt Bilgi Yer Tutucusu 7">
            <a:extLst>
              <a:ext uri="{FF2B5EF4-FFF2-40B4-BE49-F238E27FC236}">
                <a16:creationId xmlns:a16="http://schemas.microsoft.com/office/drawing/2014/main" id="{0B627142-0781-4988-B704-4A60E63AD3C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9" name="Slayt Numarası Yer Tutucusu 8">
            <a:extLst>
              <a:ext uri="{FF2B5EF4-FFF2-40B4-BE49-F238E27FC236}">
                <a16:creationId xmlns:a16="http://schemas.microsoft.com/office/drawing/2014/main" id="{9DCD17C2-0CE9-4C7E-8ACC-FAF536D4DFC2}"/>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68970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ACD4422-55C0-4FB9-ABE0-0DF2C6C0A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4006C49-DF39-4A1B-90E6-AB7DDCFE3ADF}"/>
              </a:ext>
            </a:extLst>
          </p:cNvPr>
          <p:cNvSpPr>
            <a:spLocks noGrp="1"/>
          </p:cNvSpPr>
          <p:nvPr>
            <p:ph type="title" hasCustomPrompt="1"/>
          </p:nvPr>
        </p:nvSpPr>
        <p:spPr/>
        <p:txBody>
          <a:bodyPr/>
          <a:lstStyle/>
          <a:p>
            <a:r>
              <a:rPr lang="tr-TR" dirty="0"/>
              <a:t>ASIL BAŞLIK STİLİNİ DÜZENLEMEK İÇİN TIKLAYIN</a:t>
            </a:r>
          </a:p>
        </p:txBody>
      </p:sp>
      <p:sp>
        <p:nvSpPr>
          <p:cNvPr id="3" name="Veri Yer Tutucusu 2">
            <a:extLst>
              <a:ext uri="{FF2B5EF4-FFF2-40B4-BE49-F238E27FC236}">
                <a16:creationId xmlns:a16="http://schemas.microsoft.com/office/drawing/2014/main" id="{A9A2F456-FB59-4A17-B443-566962D9CCDA}"/>
              </a:ext>
            </a:extLst>
          </p:cNvPr>
          <p:cNvSpPr>
            <a:spLocks noGrp="1"/>
          </p:cNvSpPr>
          <p:nvPr>
            <p:ph type="dt" sz="half" idx="10"/>
          </p:nvPr>
        </p:nvSpPr>
        <p:spPr>
          <a:xfrm>
            <a:off x="0" y="6524236"/>
            <a:ext cx="7439328" cy="365125"/>
          </a:xfrm>
          <a:prstGeom prst="rect">
            <a:avLst/>
          </a:prstGeom>
        </p:spPr>
        <p:txBody>
          <a:bodyPr/>
          <a:lstStyle/>
          <a:p>
            <a:fld id="{7CC81467-0BB3-6D4B-9B26-C541922E8865}" type="datetime1">
              <a:rPr lang="tr-TR" smtClean="0"/>
              <a:pPr/>
              <a:t>25.10.2023</a:t>
            </a:fld>
            <a:endParaRPr lang="tr-TR" dirty="0"/>
          </a:p>
        </p:txBody>
      </p:sp>
      <p:sp>
        <p:nvSpPr>
          <p:cNvPr id="4" name="Alt Bilgi Yer Tutucusu 3">
            <a:extLst>
              <a:ext uri="{FF2B5EF4-FFF2-40B4-BE49-F238E27FC236}">
                <a16:creationId xmlns:a16="http://schemas.microsoft.com/office/drawing/2014/main" id="{77B26820-9D85-49E4-8B54-9002FC898F7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5" name="Slayt Numarası Yer Tutucusu 4">
            <a:extLst>
              <a:ext uri="{FF2B5EF4-FFF2-40B4-BE49-F238E27FC236}">
                <a16:creationId xmlns:a16="http://schemas.microsoft.com/office/drawing/2014/main" id="{B6662A2B-59CA-4D23-B5E6-4BCDFA404F2C}"/>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6518134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7835B88-C359-446B-8954-74AD0B02D8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Veri Yer Tutucusu 1">
            <a:extLst>
              <a:ext uri="{FF2B5EF4-FFF2-40B4-BE49-F238E27FC236}">
                <a16:creationId xmlns:a16="http://schemas.microsoft.com/office/drawing/2014/main" id="{0B99AE38-E36A-4A3A-AD61-2A5D53CD6B40}"/>
              </a:ext>
            </a:extLst>
          </p:cNvPr>
          <p:cNvSpPr>
            <a:spLocks noGrp="1"/>
          </p:cNvSpPr>
          <p:nvPr>
            <p:ph type="dt" sz="half" idx="10"/>
          </p:nvPr>
        </p:nvSpPr>
        <p:spPr>
          <a:xfrm>
            <a:off x="0" y="6524236"/>
            <a:ext cx="7439328" cy="365125"/>
          </a:xfrm>
          <a:prstGeom prst="rect">
            <a:avLst/>
          </a:prstGeom>
        </p:spPr>
        <p:txBody>
          <a:bodyPr/>
          <a:lstStyle/>
          <a:p>
            <a:fld id="{D908FFD3-FD11-0945-AB0D-AD7A849FF29B}" type="datetime1">
              <a:rPr lang="tr-TR" smtClean="0"/>
              <a:pPr/>
              <a:t>25.10.2023</a:t>
            </a:fld>
            <a:endParaRPr lang="tr-TR" dirty="0"/>
          </a:p>
        </p:txBody>
      </p:sp>
      <p:sp>
        <p:nvSpPr>
          <p:cNvPr id="3" name="Alt Bilgi Yer Tutucusu 2">
            <a:extLst>
              <a:ext uri="{FF2B5EF4-FFF2-40B4-BE49-F238E27FC236}">
                <a16:creationId xmlns:a16="http://schemas.microsoft.com/office/drawing/2014/main" id="{ED8168FD-6BD2-4714-A574-B27FDCED8F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4" name="Slayt Numarası Yer Tutucusu 3">
            <a:extLst>
              <a:ext uri="{FF2B5EF4-FFF2-40B4-BE49-F238E27FC236}">
                <a16:creationId xmlns:a16="http://schemas.microsoft.com/office/drawing/2014/main" id="{06607242-2625-4508-9155-921756B77D31}"/>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71586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2"/>
          <p:cNvSpPr>
            <a:spLocks noGrp="1" noChangeArrowheads="1"/>
          </p:cNvSpPr>
          <p:nvPr>
            <p:ph type="ftr" sz="quarter" idx="10"/>
          </p:nvPr>
        </p:nvSpPr>
        <p:spPr>
          <a:ln/>
        </p:spPr>
        <p:txBody>
          <a:bodyPr/>
          <a:lstStyle>
            <a:lvl1pPr>
              <a:defRPr/>
            </a:lvl1pPr>
          </a:lstStyle>
          <a:p>
            <a:pPr>
              <a:defRPr/>
            </a:pPr>
            <a:endParaRPr lang="tr-TR"/>
          </a:p>
        </p:txBody>
      </p:sp>
      <p:sp>
        <p:nvSpPr>
          <p:cNvPr id="5" name="Rectangle 3"/>
          <p:cNvSpPr>
            <a:spLocks noGrp="1" noChangeArrowheads="1"/>
          </p:cNvSpPr>
          <p:nvPr>
            <p:ph type="sldNum" sz="quarter" idx="11"/>
          </p:nvPr>
        </p:nvSpPr>
        <p:spPr>
          <a:ln/>
        </p:spPr>
        <p:txBody>
          <a:bodyPr/>
          <a:lstStyle>
            <a:lvl1pPr>
              <a:defRPr/>
            </a:lvl1pPr>
          </a:lstStyle>
          <a:p>
            <a:pPr>
              <a:defRPr/>
            </a:pPr>
            <a:fld id="{67CB6812-0A17-45A6-91C6-6F8C9BCF43C2}" type="slidenum">
              <a:rPr lang="tr-TR"/>
              <a:pPr>
                <a:defRPr/>
              </a:pPr>
              <a:t>‹#›</a:t>
            </a:fld>
            <a:endParaRPr lang="tr-TR"/>
          </a:p>
        </p:txBody>
      </p:sp>
      <p:sp>
        <p:nvSpPr>
          <p:cNvPr id="6"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A9B817FE-0A9F-45FB-A4AE-031DBDA3CB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22AE0FF-ABE5-428B-A80D-414807825771}"/>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İçerik Yer Tutucusu 2">
            <a:extLst>
              <a:ext uri="{FF2B5EF4-FFF2-40B4-BE49-F238E27FC236}">
                <a16:creationId xmlns:a16="http://schemas.microsoft.com/office/drawing/2014/main" id="{F4CABDC6-3CBB-46F4-91EB-075EF484167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Metin Yer Tutucusu 3">
            <a:extLst>
              <a:ext uri="{FF2B5EF4-FFF2-40B4-BE49-F238E27FC236}">
                <a16:creationId xmlns:a16="http://schemas.microsoft.com/office/drawing/2014/main" id="{ACB66E77-2581-4887-8933-0BDFABCAE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CDFF5D66-BA76-462B-A3EE-5F4CE9D365FF}"/>
              </a:ext>
            </a:extLst>
          </p:cNvPr>
          <p:cNvSpPr>
            <a:spLocks noGrp="1"/>
          </p:cNvSpPr>
          <p:nvPr>
            <p:ph type="dt" sz="half" idx="10"/>
          </p:nvPr>
        </p:nvSpPr>
        <p:spPr>
          <a:xfrm>
            <a:off x="-1" y="6541573"/>
            <a:ext cx="7438139" cy="365125"/>
          </a:xfrm>
          <a:prstGeom prst="rect">
            <a:avLst/>
          </a:prstGeom>
        </p:spPr>
        <p:txBody>
          <a:bodyPr/>
          <a:lstStyle/>
          <a:p>
            <a:fld id="{D33675D9-8467-5749-8B48-E6E0DA7C1F7F}" type="datetime1">
              <a:rPr lang="tr-TR" smtClean="0"/>
              <a:pPr/>
              <a:t>25.10.2023</a:t>
            </a:fld>
            <a:endParaRPr lang="tr-TR" dirty="0"/>
          </a:p>
        </p:txBody>
      </p:sp>
      <p:sp>
        <p:nvSpPr>
          <p:cNvPr id="6" name="Alt Bilgi Yer Tutucusu 5">
            <a:extLst>
              <a:ext uri="{FF2B5EF4-FFF2-40B4-BE49-F238E27FC236}">
                <a16:creationId xmlns:a16="http://schemas.microsoft.com/office/drawing/2014/main" id="{E26C8739-A7BD-4858-AD24-E00861CFED96}"/>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A4C2CD96-07FD-4906-B524-8948900D889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113881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655D3714-ADA4-4531-BCAD-7A7994A23B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18DB6CB0-B5BF-488B-8AD9-B81351CA5EF2}"/>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Resim Yer Tutucusu 2">
            <a:extLst>
              <a:ext uri="{FF2B5EF4-FFF2-40B4-BE49-F238E27FC236}">
                <a16:creationId xmlns:a16="http://schemas.microsoft.com/office/drawing/2014/main" id="{56A4FA87-7D06-4C26-9795-9EE5EEEA16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tr-TR"/>
          </a:p>
        </p:txBody>
      </p:sp>
      <p:sp>
        <p:nvSpPr>
          <p:cNvPr id="4" name="Metin Yer Tutucusu 3">
            <a:extLst>
              <a:ext uri="{FF2B5EF4-FFF2-40B4-BE49-F238E27FC236}">
                <a16:creationId xmlns:a16="http://schemas.microsoft.com/office/drawing/2014/main" id="{FFF36C73-B643-4F28-AB7B-3E2E5DD4E5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AA61B92B-E17E-4099-8994-24206CEEE14C}"/>
              </a:ext>
            </a:extLst>
          </p:cNvPr>
          <p:cNvSpPr>
            <a:spLocks noGrp="1"/>
          </p:cNvSpPr>
          <p:nvPr>
            <p:ph type="dt" sz="half" idx="10"/>
          </p:nvPr>
        </p:nvSpPr>
        <p:spPr>
          <a:xfrm>
            <a:off x="-1" y="6541573"/>
            <a:ext cx="7438139" cy="365125"/>
          </a:xfrm>
          <a:prstGeom prst="rect">
            <a:avLst/>
          </a:prstGeom>
        </p:spPr>
        <p:txBody>
          <a:bodyPr/>
          <a:lstStyle/>
          <a:p>
            <a:fld id="{FE9AD692-7BC8-A148-8B6D-EA652CE4EDE9}" type="datetime1">
              <a:rPr lang="tr-TR" smtClean="0"/>
              <a:pPr/>
              <a:t>25.10.2023</a:t>
            </a:fld>
            <a:endParaRPr lang="tr-TR" dirty="0"/>
          </a:p>
        </p:txBody>
      </p:sp>
      <p:sp>
        <p:nvSpPr>
          <p:cNvPr id="6" name="Alt Bilgi Yer Tutucusu 5">
            <a:extLst>
              <a:ext uri="{FF2B5EF4-FFF2-40B4-BE49-F238E27FC236}">
                <a16:creationId xmlns:a16="http://schemas.microsoft.com/office/drawing/2014/main" id="{833DF930-3898-4621-ACE2-667713D18AD9}"/>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E5646AC6-31C0-48B3-A37A-D60784B691D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40211263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9420CFD-5C03-48FB-846E-6A6594F00D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F63690FA-CE01-479B-88CF-A83E305EC8D1}"/>
              </a:ext>
            </a:extLst>
          </p:cNvPr>
          <p:cNvSpPr>
            <a:spLocks noGrp="1"/>
          </p:cNvSpPr>
          <p:nvPr>
            <p:ph type="title" hasCustomPrompt="1"/>
          </p:nvPr>
        </p:nvSpPr>
        <p:spPr/>
        <p:txBody>
          <a:bodyPr/>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1BBCF484-43EA-4A69-8087-AB06E7A5C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45C47717-0BC8-4804-B510-DFB728DAE6EF}"/>
              </a:ext>
            </a:extLst>
          </p:cNvPr>
          <p:cNvSpPr>
            <a:spLocks noGrp="1"/>
          </p:cNvSpPr>
          <p:nvPr>
            <p:ph type="dt" sz="half" idx="10"/>
          </p:nvPr>
        </p:nvSpPr>
        <p:spPr>
          <a:xfrm>
            <a:off x="0" y="6524236"/>
            <a:ext cx="7439328" cy="365125"/>
          </a:xfrm>
          <a:prstGeom prst="rect">
            <a:avLst/>
          </a:prstGeom>
        </p:spPr>
        <p:txBody>
          <a:bodyPr/>
          <a:lstStyle/>
          <a:p>
            <a:fld id="{96A6972E-FDEA-5145-A4E6-C3FFA8FAF3EA}" type="datetime1">
              <a:rPr lang="tr-TR" smtClean="0"/>
              <a:pPr/>
              <a:t>25.10.2023</a:t>
            </a:fld>
            <a:endParaRPr lang="tr-TR" dirty="0"/>
          </a:p>
        </p:txBody>
      </p:sp>
      <p:sp>
        <p:nvSpPr>
          <p:cNvPr id="5" name="Alt Bilgi Yer Tutucusu 4">
            <a:extLst>
              <a:ext uri="{FF2B5EF4-FFF2-40B4-BE49-F238E27FC236}">
                <a16:creationId xmlns:a16="http://schemas.microsoft.com/office/drawing/2014/main" id="{018B1041-B1BC-4150-A530-9041BD9305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BF5E30E9-AE8D-40B7-ABF9-CE61EAF81629}"/>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3356276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8590EFB0-BC58-408E-89AF-055AAF5C65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Dikey Başlık 1">
            <a:extLst>
              <a:ext uri="{FF2B5EF4-FFF2-40B4-BE49-F238E27FC236}">
                <a16:creationId xmlns:a16="http://schemas.microsoft.com/office/drawing/2014/main" id="{C57583E7-F86A-43EB-9B2F-38FDF93D3FC0}"/>
              </a:ext>
            </a:extLst>
          </p:cNvPr>
          <p:cNvSpPr>
            <a:spLocks noGrp="1"/>
          </p:cNvSpPr>
          <p:nvPr>
            <p:ph type="title" orient="vert" hasCustomPrompt="1"/>
          </p:nvPr>
        </p:nvSpPr>
        <p:spPr>
          <a:xfrm>
            <a:off x="6543675" y="365125"/>
            <a:ext cx="1971675" cy="5811838"/>
          </a:xfrm>
        </p:spPr>
        <p:txBody>
          <a:bodyPr vert="eaVert"/>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D32BE473-B7F1-44C7-B785-A742BF72C46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1F8E9238-3898-4A8B-8560-ACD6FC4EB913}"/>
              </a:ext>
            </a:extLst>
          </p:cNvPr>
          <p:cNvSpPr>
            <a:spLocks noGrp="1"/>
          </p:cNvSpPr>
          <p:nvPr>
            <p:ph type="dt" sz="half" idx="10"/>
          </p:nvPr>
        </p:nvSpPr>
        <p:spPr>
          <a:xfrm>
            <a:off x="0" y="6524236"/>
            <a:ext cx="7439328" cy="365125"/>
          </a:xfrm>
          <a:prstGeom prst="rect">
            <a:avLst/>
          </a:prstGeom>
        </p:spPr>
        <p:txBody>
          <a:bodyPr/>
          <a:lstStyle/>
          <a:p>
            <a:fld id="{13B976D3-6C93-944F-8FC7-3FA0305D96C8}" type="datetime1">
              <a:rPr lang="tr-TR" smtClean="0"/>
              <a:pPr/>
              <a:t>25.10.2023</a:t>
            </a:fld>
            <a:endParaRPr lang="tr-TR" dirty="0"/>
          </a:p>
        </p:txBody>
      </p:sp>
      <p:sp>
        <p:nvSpPr>
          <p:cNvPr id="5" name="Alt Bilgi Yer Tutucusu 4">
            <a:extLst>
              <a:ext uri="{FF2B5EF4-FFF2-40B4-BE49-F238E27FC236}">
                <a16:creationId xmlns:a16="http://schemas.microsoft.com/office/drawing/2014/main" id="{D46F0344-7289-4EF8-9636-686348660C7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394C663-06B6-4A69-8FE0-E7682BD223C4}"/>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3793418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C90E5A16-9693-4516-82F5-189168B1A0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sp>
        <p:nvSpPr>
          <p:cNvPr id="2" name="Unvan 1">
            <a:extLst>
              <a:ext uri="{FF2B5EF4-FFF2-40B4-BE49-F238E27FC236}">
                <a16:creationId xmlns:a16="http://schemas.microsoft.com/office/drawing/2014/main" id="{F351DCE2-A5A5-420C-A8AC-77BF07BFBF1E}"/>
              </a:ext>
            </a:extLst>
          </p:cNvPr>
          <p:cNvSpPr>
            <a:spLocks noGrp="1"/>
          </p:cNvSpPr>
          <p:nvPr>
            <p:ph type="ctrTitle" hasCustomPrompt="1"/>
          </p:nvPr>
        </p:nvSpPr>
        <p:spPr>
          <a:xfrm>
            <a:off x="0" y="2552700"/>
            <a:ext cx="5929340" cy="1869274"/>
          </a:xfrm>
        </p:spPr>
        <p:txBody>
          <a:bodyPr anchor="b">
            <a:normAutofit/>
          </a:bodyPr>
          <a:lstStyle>
            <a:lvl1pPr algn="ctr">
              <a:defRPr sz="3600">
                <a:solidFill>
                  <a:schemeClr val="bg1"/>
                </a:solidFill>
              </a:defRPr>
            </a:lvl1pPr>
          </a:lstStyle>
          <a:p>
            <a:r>
              <a:rPr lang="tr-TR" dirty="0"/>
              <a:t>ASIL BAŞLIK STİLİNİ DÜZENLEMEK İÇİN TIKLAYIN</a:t>
            </a:r>
          </a:p>
        </p:txBody>
      </p:sp>
      <p:sp>
        <p:nvSpPr>
          <p:cNvPr id="3" name="Alt Başlık 2">
            <a:extLst>
              <a:ext uri="{FF2B5EF4-FFF2-40B4-BE49-F238E27FC236}">
                <a16:creationId xmlns:a16="http://schemas.microsoft.com/office/drawing/2014/main" id="{1E12E282-89F9-436A-AEDE-8A13CAC7A718}"/>
              </a:ext>
            </a:extLst>
          </p:cNvPr>
          <p:cNvSpPr>
            <a:spLocks noGrp="1"/>
          </p:cNvSpPr>
          <p:nvPr>
            <p:ph type="subTitle" idx="1"/>
          </p:nvPr>
        </p:nvSpPr>
        <p:spPr>
          <a:xfrm>
            <a:off x="347663" y="4569302"/>
            <a:ext cx="5362575" cy="1190177"/>
          </a:xfrm>
        </p:spPr>
        <p:txBody>
          <a:bodyPr/>
          <a:lstStyle>
            <a:lvl1pPr marL="0" indent="0" algn="ctr">
              <a:buNone/>
              <a:defRPr sz="1800">
                <a:solidFill>
                  <a:srgbClr val="26226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dirty="0"/>
          </a:p>
        </p:txBody>
      </p:sp>
      <p:pic>
        <p:nvPicPr>
          <p:cNvPr id="15" name="Resim 14">
            <a:extLst>
              <a:ext uri="{FF2B5EF4-FFF2-40B4-BE49-F238E27FC236}">
                <a16:creationId xmlns:a16="http://schemas.microsoft.com/office/drawing/2014/main" id="{B490B8BC-69FF-4D96-8230-6729E043F4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Tree>
    <p:extLst>
      <p:ext uri="{BB962C8B-B14F-4D97-AF65-F5344CB8AC3E}">
        <p14:creationId xmlns:p14="http://schemas.microsoft.com/office/powerpoint/2010/main" val="13098506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7F61861-F3EA-40E9-B79A-F9A196C51E91}"/>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2BDCE879-A6AE-4A78-A1E3-D702A4FA7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E9FE4DC0-277C-427F-8D7A-D4AFF7DFA917}"/>
              </a:ext>
            </a:extLst>
          </p:cNvPr>
          <p:cNvSpPr>
            <a:spLocks noGrp="1"/>
          </p:cNvSpPr>
          <p:nvPr>
            <p:ph type="dt" sz="half" idx="10"/>
          </p:nvPr>
        </p:nvSpPr>
        <p:spPr>
          <a:xfrm>
            <a:off x="-1" y="6524236"/>
            <a:ext cx="7439329" cy="365125"/>
          </a:xfrm>
          <a:prstGeom prst="rect">
            <a:avLst/>
          </a:prstGeom>
        </p:spPr>
        <p:txBody>
          <a:bodyPr/>
          <a:lstStyle/>
          <a:p>
            <a:fld id="{BBD59545-0DFE-2E4D-BD46-48DE00C8617E}" type="datetime1">
              <a:rPr lang="tr-TR" smtClean="0"/>
              <a:pPr/>
              <a:t>25.10.2023</a:t>
            </a:fld>
            <a:endParaRPr lang="tr-TR"/>
          </a:p>
        </p:txBody>
      </p:sp>
      <p:sp>
        <p:nvSpPr>
          <p:cNvPr id="5" name="Alt Bilgi Yer Tutucusu 4">
            <a:extLst>
              <a:ext uri="{FF2B5EF4-FFF2-40B4-BE49-F238E27FC236}">
                <a16:creationId xmlns:a16="http://schemas.microsoft.com/office/drawing/2014/main" id="{BD5782BE-F496-4A7A-A090-9EE569795F4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02477E9-2F53-4C8D-81FE-CDE7B0AF0278}"/>
              </a:ext>
            </a:extLst>
          </p:cNvPr>
          <p:cNvSpPr>
            <a:spLocks noGrp="1"/>
          </p:cNvSpPr>
          <p:nvPr>
            <p:ph type="sldNum" sz="quarter" idx="12"/>
          </p:nvPr>
        </p:nvSpPr>
        <p:spPr/>
        <p:txBody>
          <a:bodyPr/>
          <a:lstStyle/>
          <a:p>
            <a:fld id="{EEAA0867-6936-4363-B760-720D9179A02D}" type="slidenum">
              <a:rPr lang="tr-TR" smtClean="0"/>
              <a:pPr/>
              <a:t>‹#›</a:t>
            </a:fld>
            <a:endParaRPr lang="tr-TR" dirty="0"/>
          </a:p>
        </p:txBody>
      </p:sp>
    </p:spTree>
    <p:extLst>
      <p:ext uri="{BB962C8B-B14F-4D97-AF65-F5344CB8AC3E}">
        <p14:creationId xmlns:p14="http://schemas.microsoft.com/office/powerpoint/2010/main" val="2789525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08336059-B749-46F6-A2A1-B797980299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9144000" cy="6850864"/>
          </a:xfrm>
          <a:prstGeom prst="rect">
            <a:avLst/>
          </a:prstGeom>
        </p:spPr>
      </p:pic>
      <p:pic>
        <p:nvPicPr>
          <p:cNvPr id="12" name="Resim 11">
            <a:extLst>
              <a:ext uri="{FF2B5EF4-FFF2-40B4-BE49-F238E27FC236}">
                <a16:creationId xmlns:a16="http://schemas.microsoft.com/office/drawing/2014/main" id="{3C53F7A6-2D59-4D4A-9BED-67BBA7E479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
        <p:nvSpPr>
          <p:cNvPr id="3" name="Metin Yer Tutucusu 2">
            <a:extLst>
              <a:ext uri="{FF2B5EF4-FFF2-40B4-BE49-F238E27FC236}">
                <a16:creationId xmlns:a16="http://schemas.microsoft.com/office/drawing/2014/main" id="{1F705E1E-EACD-4C09-9F99-44DA70450FD6}"/>
              </a:ext>
            </a:extLst>
          </p:cNvPr>
          <p:cNvSpPr>
            <a:spLocks noGrp="1"/>
          </p:cNvSpPr>
          <p:nvPr>
            <p:ph type="body" idx="1"/>
          </p:nvPr>
        </p:nvSpPr>
        <p:spPr>
          <a:xfrm>
            <a:off x="476250" y="4662915"/>
            <a:ext cx="5179335" cy="1500187"/>
          </a:xfrm>
        </p:spPr>
        <p:txBody>
          <a:bodyPr/>
          <a:lstStyle>
            <a:lvl1pPr marL="0" indent="0" algn="l">
              <a:buNone/>
              <a:defRPr sz="1800">
                <a:solidFill>
                  <a:srgbClr val="27226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 name="Unvan 1">
            <a:extLst>
              <a:ext uri="{FF2B5EF4-FFF2-40B4-BE49-F238E27FC236}">
                <a16:creationId xmlns:a16="http://schemas.microsoft.com/office/drawing/2014/main" id="{569C352B-9ABC-4CAD-A2A4-9A68FD8F8BD5}"/>
              </a:ext>
            </a:extLst>
          </p:cNvPr>
          <p:cNvSpPr>
            <a:spLocks noGrp="1"/>
          </p:cNvSpPr>
          <p:nvPr>
            <p:ph type="title" hasCustomPrompt="1"/>
          </p:nvPr>
        </p:nvSpPr>
        <p:spPr>
          <a:xfrm>
            <a:off x="273754" y="2458391"/>
            <a:ext cx="5655585" cy="1949274"/>
          </a:xfrm>
        </p:spPr>
        <p:txBody>
          <a:bodyPr anchor="b">
            <a:normAutofit/>
          </a:bodyPr>
          <a:lstStyle>
            <a:lvl1pPr algn="ctr">
              <a:defRPr sz="3600">
                <a:solidFill>
                  <a:schemeClr val="bg1"/>
                </a:solidFill>
              </a:defRPr>
            </a:lvl1pPr>
          </a:lstStyle>
          <a:p>
            <a:r>
              <a:rPr lang="tr-TR" dirty="0"/>
              <a:t>ASIL BAŞLIK STİLİNİ DÜZENLEMEK İÇİN TIKLAYIN</a:t>
            </a:r>
          </a:p>
        </p:txBody>
      </p:sp>
    </p:spTree>
    <p:extLst>
      <p:ext uri="{BB962C8B-B14F-4D97-AF65-F5344CB8AC3E}">
        <p14:creationId xmlns:p14="http://schemas.microsoft.com/office/powerpoint/2010/main" val="32079989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9AA7BA99-CD10-4756-952F-7984E14667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E53AFB8-63F6-42EA-B02F-568E73A8FD37}"/>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F0238C47-D526-4ACB-B114-48A2B38159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İçerik Yer Tutucusu 3">
            <a:extLst>
              <a:ext uri="{FF2B5EF4-FFF2-40B4-BE49-F238E27FC236}">
                <a16:creationId xmlns:a16="http://schemas.microsoft.com/office/drawing/2014/main" id="{AACF9CC0-E2CD-4C18-A753-E1C108B04A8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Veri Yer Tutucusu 4">
            <a:extLst>
              <a:ext uri="{FF2B5EF4-FFF2-40B4-BE49-F238E27FC236}">
                <a16:creationId xmlns:a16="http://schemas.microsoft.com/office/drawing/2014/main" id="{4FC1138C-4500-4439-8F9A-32BACD84EBE5}"/>
              </a:ext>
            </a:extLst>
          </p:cNvPr>
          <p:cNvSpPr>
            <a:spLocks noGrp="1"/>
          </p:cNvSpPr>
          <p:nvPr>
            <p:ph type="dt" sz="half" idx="10"/>
          </p:nvPr>
        </p:nvSpPr>
        <p:spPr>
          <a:xfrm>
            <a:off x="-1" y="6511747"/>
            <a:ext cx="7439329" cy="365125"/>
          </a:xfrm>
          <a:prstGeom prst="rect">
            <a:avLst/>
          </a:prstGeom>
        </p:spPr>
        <p:txBody>
          <a:bodyPr/>
          <a:lstStyle/>
          <a:p>
            <a:fld id="{355DCCEB-7D74-FF40-BAC7-DB5C32454550}" type="datetime1">
              <a:rPr lang="tr-TR" smtClean="0"/>
              <a:pPr/>
              <a:t>25.10.2023</a:t>
            </a:fld>
            <a:endParaRPr lang="tr-TR" dirty="0"/>
          </a:p>
        </p:txBody>
      </p:sp>
      <p:sp>
        <p:nvSpPr>
          <p:cNvPr id="6" name="Alt Bilgi Yer Tutucusu 5">
            <a:extLst>
              <a:ext uri="{FF2B5EF4-FFF2-40B4-BE49-F238E27FC236}">
                <a16:creationId xmlns:a16="http://schemas.microsoft.com/office/drawing/2014/main" id="{F30B0518-3DCC-486E-A16C-4190848F9D26}"/>
              </a:ext>
            </a:extLst>
          </p:cNvPr>
          <p:cNvSpPr>
            <a:spLocks noGrp="1"/>
          </p:cNvSpPr>
          <p:nvPr>
            <p:ph type="ftr" sz="quarter" idx="11"/>
          </p:nvPr>
        </p:nvSpPr>
        <p:spPr>
          <a:xfrm>
            <a:off x="0" y="6080848"/>
            <a:ext cx="7439329" cy="430899"/>
          </a:xfrm>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08CD4AF8-0FC9-453B-90DD-F869CF3F25A7}"/>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894933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8700AE0F-E724-4FCD-A200-A7C121C1C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C4AEAB52-EAE4-4FE3-AC8A-E8F4FFA13C0C}"/>
              </a:ext>
            </a:extLst>
          </p:cNvPr>
          <p:cNvSpPr>
            <a:spLocks noGrp="1"/>
          </p:cNvSpPr>
          <p:nvPr>
            <p:ph type="title" hasCustomPrompt="1"/>
          </p:nvPr>
        </p:nvSpPr>
        <p:spPr>
          <a:xfrm>
            <a:off x="629841" y="365126"/>
            <a:ext cx="7886700" cy="1325563"/>
          </a:xfrm>
        </p:spPr>
        <p:txBody>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AC605DBC-108E-4FCB-9300-ABBEFFE332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İçerik Yer Tutucusu 3">
            <a:extLst>
              <a:ext uri="{FF2B5EF4-FFF2-40B4-BE49-F238E27FC236}">
                <a16:creationId xmlns:a16="http://schemas.microsoft.com/office/drawing/2014/main" id="{7C16A7FC-42C7-4712-B8E6-579DF47D094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Metin Yer Tutucusu 4">
            <a:extLst>
              <a:ext uri="{FF2B5EF4-FFF2-40B4-BE49-F238E27FC236}">
                <a16:creationId xmlns:a16="http://schemas.microsoft.com/office/drawing/2014/main" id="{FAC2A114-6FA1-4BC1-B793-770CA447F3E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İçerik Yer Tutucusu 5">
            <a:extLst>
              <a:ext uri="{FF2B5EF4-FFF2-40B4-BE49-F238E27FC236}">
                <a16:creationId xmlns:a16="http://schemas.microsoft.com/office/drawing/2014/main" id="{FFCB3AA5-2B1F-48E5-AF1A-5F88FFA6B2C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Veri Yer Tutucusu 6">
            <a:extLst>
              <a:ext uri="{FF2B5EF4-FFF2-40B4-BE49-F238E27FC236}">
                <a16:creationId xmlns:a16="http://schemas.microsoft.com/office/drawing/2014/main" id="{0A6297D5-2FD6-475C-B925-26933F8034B4}"/>
              </a:ext>
            </a:extLst>
          </p:cNvPr>
          <p:cNvSpPr>
            <a:spLocks noGrp="1"/>
          </p:cNvSpPr>
          <p:nvPr>
            <p:ph type="dt" sz="half" idx="10"/>
          </p:nvPr>
        </p:nvSpPr>
        <p:spPr>
          <a:xfrm>
            <a:off x="-1" y="6542732"/>
            <a:ext cx="7438139" cy="365125"/>
          </a:xfrm>
          <a:prstGeom prst="rect">
            <a:avLst/>
          </a:prstGeom>
        </p:spPr>
        <p:txBody>
          <a:bodyPr/>
          <a:lstStyle/>
          <a:p>
            <a:fld id="{70E37556-655C-C346-98A2-B5CB5AF0A7DC}" type="datetime1">
              <a:rPr lang="tr-TR" smtClean="0"/>
              <a:pPr/>
              <a:t>25.10.2023</a:t>
            </a:fld>
            <a:endParaRPr lang="tr-TR" dirty="0"/>
          </a:p>
        </p:txBody>
      </p:sp>
      <p:sp>
        <p:nvSpPr>
          <p:cNvPr id="8" name="Alt Bilgi Yer Tutucusu 7">
            <a:extLst>
              <a:ext uri="{FF2B5EF4-FFF2-40B4-BE49-F238E27FC236}">
                <a16:creationId xmlns:a16="http://schemas.microsoft.com/office/drawing/2014/main" id="{0B627142-0781-4988-B704-4A60E63AD3C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9" name="Slayt Numarası Yer Tutucusu 8">
            <a:extLst>
              <a:ext uri="{FF2B5EF4-FFF2-40B4-BE49-F238E27FC236}">
                <a16:creationId xmlns:a16="http://schemas.microsoft.com/office/drawing/2014/main" id="{9DCD17C2-0CE9-4C7E-8ACC-FAF536D4DFC2}"/>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328888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ACD4422-55C0-4FB9-ABE0-0DF2C6C0A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4006C49-DF39-4A1B-90E6-AB7DDCFE3ADF}"/>
              </a:ext>
            </a:extLst>
          </p:cNvPr>
          <p:cNvSpPr>
            <a:spLocks noGrp="1"/>
          </p:cNvSpPr>
          <p:nvPr>
            <p:ph type="title" hasCustomPrompt="1"/>
          </p:nvPr>
        </p:nvSpPr>
        <p:spPr/>
        <p:txBody>
          <a:bodyPr/>
          <a:lstStyle/>
          <a:p>
            <a:r>
              <a:rPr lang="tr-TR" dirty="0"/>
              <a:t>ASIL BAŞLIK STİLİNİ DÜZENLEMEK İÇİN TIKLAYIN</a:t>
            </a:r>
          </a:p>
        </p:txBody>
      </p:sp>
      <p:sp>
        <p:nvSpPr>
          <p:cNvPr id="3" name="Veri Yer Tutucusu 2">
            <a:extLst>
              <a:ext uri="{FF2B5EF4-FFF2-40B4-BE49-F238E27FC236}">
                <a16:creationId xmlns:a16="http://schemas.microsoft.com/office/drawing/2014/main" id="{A9A2F456-FB59-4A17-B443-566962D9CCDA}"/>
              </a:ext>
            </a:extLst>
          </p:cNvPr>
          <p:cNvSpPr>
            <a:spLocks noGrp="1"/>
          </p:cNvSpPr>
          <p:nvPr>
            <p:ph type="dt" sz="half" idx="10"/>
          </p:nvPr>
        </p:nvSpPr>
        <p:spPr>
          <a:xfrm>
            <a:off x="0" y="6524236"/>
            <a:ext cx="7439328" cy="365125"/>
          </a:xfrm>
          <a:prstGeom prst="rect">
            <a:avLst/>
          </a:prstGeom>
        </p:spPr>
        <p:txBody>
          <a:bodyPr/>
          <a:lstStyle/>
          <a:p>
            <a:fld id="{7CC81467-0BB3-6D4B-9B26-C541922E8865}" type="datetime1">
              <a:rPr lang="tr-TR" smtClean="0"/>
              <a:pPr/>
              <a:t>25.10.2023</a:t>
            </a:fld>
            <a:endParaRPr lang="tr-TR" dirty="0"/>
          </a:p>
        </p:txBody>
      </p:sp>
      <p:sp>
        <p:nvSpPr>
          <p:cNvPr id="4" name="Alt Bilgi Yer Tutucusu 3">
            <a:extLst>
              <a:ext uri="{FF2B5EF4-FFF2-40B4-BE49-F238E27FC236}">
                <a16:creationId xmlns:a16="http://schemas.microsoft.com/office/drawing/2014/main" id="{77B26820-9D85-49E4-8B54-9002FC898F7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5" name="Slayt Numarası Yer Tutucusu 4">
            <a:extLst>
              <a:ext uri="{FF2B5EF4-FFF2-40B4-BE49-F238E27FC236}">
                <a16:creationId xmlns:a16="http://schemas.microsoft.com/office/drawing/2014/main" id="{B6662A2B-59CA-4D23-B5E6-4BCDFA404F2C}"/>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1839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2"/>
          <p:cNvSpPr>
            <a:spLocks noGrp="1" noChangeArrowheads="1"/>
          </p:cNvSpPr>
          <p:nvPr>
            <p:ph type="ftr" sz="quarter" idx="10"/>
          </p:nvPr>
        </p:nvSpPr>
        <p:spPr>
          <a:ln/>
        </p:spPr>
        <p:txBody>
          <a:bodyPr/>
          <a:lstStyle>
            <a:lvl1pPr>
              <a:defRPr/>
            </a:lvl1pPr>
          </a:lstStyle>
          <a:p>
            <a:pPr>
              <a:defRPr/>
            </a:pPr>
            <a:endParaRPr lang="tr-TR"/>
          </a:p>
        </p:txBody>
      </p:sp>
      <p:sp>
        <p:nvSpPr>
          <p:cNvPr id="6" name="Rectangle 3"/>
          <p:cNvSpPr>
            <a:spLocks noGrp="1" noChangeArrowheads="1"/>
          </p:cNvSpPr>
          <p:nvPr>
            <p:ph type="sldNum" sz="quarter" idx="11"/>
          </p:nvPr>
        </p:nvSpPr>
        <p:spPr>
          <a:ln/>
        </p:spPr>
        <p:txBody>
          <a:bodyPr/>
          <a:lstStyle>
            <a:lvl1pPr>
              <a:defRPr/>
            </a:lvl1pPr>
          </a:lstStyle>
          <a:p>
            <a:pPr>
              <a:defRPr/>
            </a:pPr>
            <a:fld id="{F0044D67-00EC-48C1-BC8D-3B3ED0ED26E6}" type="slidenum">
              <a:rPr lang="tr-TR"/>
              <a:pPr>
                <a:defRPr/>
              </a:pPr>
              <a:t>‹#›</a:t>
            </a:fld>
            <a:endParaRPr lang="tr-TR"/>
          </a:p>
        </p:txBody>
      </p:sp>
      <p:sp>
        <p:nvSpPr>
          <p:cNvPr id="7"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7835B88-C359-446B-8954-74AD0B02D8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Veri Yer Tutucusu 1">
            <a:extLst>
              <a:ext uri="{FF2B5EF4-FFF2-40B4-BE49-F238E27FC236}">
                <a16:creationId xmlns:a16="http://schemas.microsoft.com/office/drawing/2014/main" id="{0B99AE38-E36A-4A3A-AD61-2A5D53CD6B40}"/>
              </a:ext>
            </a:extLst>
          </p:cNvPr>
          <p:cNvSpPr>
            <a:spLocks noGrp="1"/>
          </p:cNvSpPr>
          <p:nvPr>
            <p:ph type="dt" sz="half" idx="10"/>
          </p:nvPr>
        </p:nvSpPr>
        <p:spPr>
          <a:xfrm>
            <a:off x="0" y="6524236"/>
            <a:ext cx="7439328" cy="365125"/>
          </a:xfrm>
          <a:prstGeom prst="rect">
            <a:avLst/>
          </a:prstGeom>
        </p:spPr>
        <p:txBody>
          <a:bodyPr/>
          <a:lstStyle/>
          <a:p>
            <a:fld id="{D908FFD3-FD11-0945-AB0D-AD7A849FF29B}" type="datetime1">
              <a:rPr lang="tr-TR" smtClean="0"/>
              <a:pPr/>
              <a:t>25.10.2023</a:t>
            </a:fld>
            <a:endParaRPr lang="tr-TR" dirty="0"/>
          </a:p>
        </p:txBody>
      </p:sp>
      <p:sp>
        <p:nvSpPr>
          <p:cNvPr id="3" name="Alt Bilgi Yer Tutucusu 2">
            <a:extLst>
              <a:ext uri="{FF2B5EF4-FFF2-40B4-BE49-F238E27FC236}">
                <a16:creationId xmlns:a16="http://schemas.microsoft.com/office/drawing/2014/main" id="{ED8168FD-6BD2-4714-A574-B27FDCED8F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4" name="Slayt Numarası Yer Tutucusu 3">
            <a:extLst>
              <a:ext uri="{FF2B5EF4-FFF2-40B4-BE49-F238E27FC236}">
                <a16:creationId xmlns:a16="http://schemas.microsoft.com/office/drawing/2014/main" id="{06607242-2625-4508-9155-921756B77D31}"/>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3047559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A9B817FE-0A9F-45FB-A4AE-031DBDA3CB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22AE0FF-ABE5-428B-A80D-414807825771}"/>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İçerik Yer Tutucusu 2">
            <a:extLst>
              <a:ext uri="{FF2B5EF4-FFF2-40B4-BE49-F238E27FC236}">
                <a16:creationId xmlns:a16="http://schemas.microsoft.com/office/drawing/2014/main" id="{F4CABDC6-3CBB-46F4-91EB-075EF484167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Metin Yer Tutucusu 3">
            <a:extLst>
              <a:ext uri="{FF2B5EF4-FFF2-40B4-BE49-F238E27FC236}">
                <a16:creationId xmlns:a16="http://schemas.microsoft.com/office/drawing/2014/main" id="{ACB66E77-2581-4887-8933-0BDFABCAE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CDFF5D66-BA76-462B-A3EE-5F4CE9D365FF}"/>
              </a:ext>
            </a:extLst>
          </p:cNvPr>
          <p:cNvSpPr>
            <a:spLocks noGrp="1"/>
          </p:cNvSpPr>
          <p:nvPr>
            <p:ph type="dt" sz="half" idx="10"/>
          </p:nvPr>
        </p:nvSpPr>
        <p:spPr>
          <a:xfrm>
            <a:off x="-1" y="6541573"/>
            <a:ext cx="7438139" cy="365125"/>
          </a:xfrm>
          <a:prstGeom prst="rect">
            <a:avLst/>
          </a:prstGeom>
        </p:spPr>
        <p:txBody>
          <a:bodyPr/>
          <a:lstStyle/>
          <a:p>
            <a:fld id="{D33675D9-8467-5749-8B48-E6E0DA7C1F7F}" type="datetime1">
              <a:rPr lang="tr-TR" smtClean="0"/>
              <a:pPr/>
              <a:t>25.10.2023</a:t>
            </a:fld>
            <a:endParaRPr lang="tr-TR" dirty="0"/>
          </a:p>
        </p:txBody>
      </p:sp>
      <p:sp>
        <p:nvSpPr>
          <p:cNvPr id="6" name="Alt Bilgi Yer Tutucusu 5">
            <a:extLst>
              <a:ext uri="{FF2B5EF4-FFF2-40B4-BE49-F238E27FC236}">
                <a16:creationId xmlns:a16="http://schemas.microsoft.com/office/drawing/2014/main" id="{E26C8739-A7BD-4858-AD24-E00861CFED96}"/>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A4C2CD96-07FD-4906-B524-8948900D889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853538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655D3714-ADA4-4531-BCAD-7A7994A23B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18DB6CB0-B5BF-488B-8AD9-B81351CA5EF2}"/>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Resim Yer Tutucusu 2">
            <a:extLst>
              <a:ext uri="{FF2B5EF4-FFF2-40B4-BE49-F238E27FC236}">
                <a16:creationId xmlns:a16="http://schemas.microsoft.com/office/drawing/2014/main" id="{56A4FA87-7D06-4C26-9795-9EE5EEEA16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tr-TR"/>
          </a:p>
        </p:txBody>
      </p:sp>
      <p:sp>
        <p:nvSpPr>
          <p:cNvPr id="4" name="Metin Yer Tutucusu 3">
            <a:extLst>
              <a:ext uri="{FF2B5EF4-FFF2-40B4-BE49-F238E27FC236}">
                <a16:creationId xmlns:a16="http://schemas.microsoft.com/office/drawing/2014/main" id="{FFF36C73-B643-4F28-AB7B-3E2E5DD4E5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AA61B92B-E17E-4099-8994-24206CEEE14C}"/>
              </a:ext>
            </a:extLst>
          </p:cNvPr>
          <p:cNvSpPr>
            <a:spLocks noGrp="1"/>
          </p:cNvSpPr>
          <p:nvPr>
            <p:ph type="dt" sz="half" idx="10"/>
          </p:nvPr>
        </p:nvSpPr>
        <p:spPr>
          <a:xfrm>
            <a:off x="-1" y="6541573"/>
            <a:ext cx="7438139" cy="365125"/>
          </a:xfrm>
          <a:prstGeom prst="rect">
            <a:avLst/>
          </a:prstGeom>
        </p:spPr>
        <p:txBody>
          <a:bodyPr/>
          <a:lstStyle/>
          <a:p>
            <a:fld id="{FE9AD692-7BC8-A148-8B6D-EA652CE4EDE9}" type="datetime1">
              <a:rPr lang="tr-TR" smtClean="0"/>
              <a:pPr/>
              <a:t>25.10.2023</a:t>
            </a:fld>
            <a:endParaRPr lang="tr-TR" dirty="0"/>
          </a:p>
        </p:txBody>
      </p:sp>
      <p:sp>
        <p:nvSpPr>
          <p:cNvPr id="6" name="Alt Bilgi Yer Tutucusu 5">
            <a:extLst>
              <a:ext uri="{FF2B5EF4-FFF2-40B4-BE49-F238E27FC236}">
                <a16:creationId xmlns:a16="http://schemas.microsoft.com/office/drawing/2014/main" id="{833DF930-3898-4621-ACE2-667713D18AD9}"/>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E5646AC6-31C0-48B3-A37A-D60784B691D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1280692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9420CFD-5C03-48FB-846E-6A6594F00D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F63690FA-CE01-479B-88CF-A83E305EC8D1}"/>
              </a:ext>
            </a:extLst>
          </p:cNvPr>
          <p:cNvSpPr>
            <a:spLocks noGrp="1"/>
          </p:cNvSpPr>
          <p:nvPr>
            <p:ph type="title" hasCustomPrompt="1"/>
          </p:nvPr>
        </p:nvSpPr>
        <p:spPr/>
        <p:txBody>
          <a:bodyPr/>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1BBCF484-43EA-4A69-8087-AB06E7A5C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45C47717-0BC8-4804-B510-DFB728DAE6EF}"/>
              </a:ext>
            </a:extLst>
          </p:cNvPr>
          <p:cNvSpPr>
            <a:spLocks noGrp="1"/>
          </p:cNvSpPr>
          <p:nvPr>
            <p:ph type="dt" sz="half" idx="10"/>
          </p:nvPr>
        </p:nvSpPr>
        <p:spPr>
          <a:xfrm>
            <a:off x="0" y="6524236"/>
            <a:ext cx="7439328" cy="365125"/>
          </a:xfrm>
          <a:prstGeom prst="rect">
            <a:avLst/>
          </a:prstGeom>
        </p:spPr>
        <p:txBody>
          <a:bodyPr/>
          <a:lstStyle/>
          <a:p>
            <a:fld id="{96A6972E-FDEA-5145-A4E6-C3FFA8FAF3EA}" type="datetime1">
              <a:rPr lang="tr-TR" smtClean="0"/>
              <a:pPr/>
              <a:t>25.10.2023</a:t>
            </a:fld>
            <a:endParaRPr lang="tr-TR" dirty="0"/>
          </a:p>
        </p:txBody>
      </p:sp>
      <p:sp>
        <p:nvSpPr>
          <p:cNvPr id="5" name="Alt Bilgi Yer Tutucusu 4">
            <a:extLst>
              <a:ext uri="{FF2B5EF4-FFF2-40B4-BE49-F238E27FC236}">
                <a16:creationId xmlns:a16="http://schemas.microsoft.com/office/drawing/2014/main" id="{018B1041-B1BC-4150-A530-9041BD9305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BF5E30E9-AE8D-40B7-ABF9-CE61EAF81629}"/>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7316076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8590EFB0-BC58-408E-89AF-055AAF5C65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Dikey Başlık 1">
            <a:extLst>
              <a:ext uri="{FF2B5EF4-FFF2-40B4-BE49-F238E27FC236}">
                <a16:creationId xmlns:a16="http://schemas.microsoft.com/office/drawing/2014/main" id="{C57583E7-F86A-43EB-9B2F-38FDF93D3FC0}"/>
              </a:ext>
            </a:extLst>
          </p:cNvPr>
          <p:cNvSpPr>
            <a:spLocks noGrp="1"/>
          </p:cNvSpPr>
          <p:nvPr>
            <p:ph type="title" orient="vert" hasCustomPrompt="1"/>
          </p:nvPr>
        </p:nvSpPr>
        <p:spPr>
          <a:xfrm>
            <a:off x="6543675" y="365125"/>
            <a:ext cx="1971675" cy="5811838"/>
          </a:xfrm>
        </p:spPr>
        <p:txBody>
          <a:bodyPr vert="eaVert"/>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D32BE473-B7F1-44C7-B785-A742BF72C46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1F8E9238-3898-4A8B-8560-ACD6FC4EB913}"/>
              </a:ext>
            </a:extLst>
          </p:cNvPr>
          <p:cNvSpPr>
            <a:spLocks noGrp="1"/>
          </p:cNvSpPr>
          <p:nvPr>
            <p:ph type="dt" sz="half" idx="10"/>
          </p:nvPr>
        </p:nvSpPr>
        <p:spPr>
          <a:xfrm>
            <a:off x="0" y="6524236"/>
            <a:ext cx="7439328" cy="365125"/>
          </a:xfrm>
          <a:prstGeom prst="rect">
            <a:avLst/>
          </a:prstGeom>
        </p:spPr>
        <p:txBody>
          <a:bodyPr/>
          <a:lstStyle/>
          <a:p>
            <a:fld id="{13B976D3-6C93-944F-8FC7-3FA0305D96C8}" type="datetime1">
              <a:rPr lang="tr-TR" smtClean="0"/>
              <a:pPr/>
              <a:t>25.10.2023</a:t>
            </a:fld>
            <a:endParaRPr lang="tr-TR" dirty="0"/>
          </a:p>
        </p:txBody>
      </p:sp>
      <p:sp>
        <p:nvSpPr>
          <p:cNvPr id="5" name="Alt Bilgi Yer Tutucusu 4">
            <a:extLst>
              <a:ext uri="{FF2B5EF4-FFF2-40B4-BE49-F238E27FC236}">
                <a16:creationId xmlns:a16="http://schemas.microsoft.com/office/drawing/2014/main" id="{D46F0344-7289-4EF8-9636-686348660C7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394C663-06B6-4A69-8FE0-E7682BD223C4}"/>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7468288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C90E5A16-9693-4516-82F5-189168B1A0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sp>
        <p:nvSpPr>
          <p:cNvPr id="2" name="Unvan 1">
            <a:extLst>
              <a:ext uri="{FF2B5EF4-FFF2-40B4-BE49-F238E27FC236}">
                <a16:creationId xmlns:a16="http://schemas.microsoft.com/office/drawing/2014/main" id="{F351DCE2-A5A5-420C-A8AC-77BF07BFBF1E}"/>
              </a:ext>
            </a:extLst>
          </p:cNvPr>
          <p:cNvSpPr>
            <a:spLocks noGrp="1"/>
          </p:cNvSpPr>
          <p:nvPr>
            <p:ph type="ctrTitle" hasCustomPrompt="1"/>
          </p:nvPr>
        </p:nvSpPr>
        <p:spPr>
          <a:xfrm>
            <a:off x="0" y="2552700"/>
            <a:ext cx="5929340" cy="1869274"/>
          </a:xfrm>
        </p:spPr>
        <p:txBody>
          <a:bodyPr anchor="b">
            <a:normAutofit/>
          </a:bodyPr>
          <a:lstStyle>
            <a:lvl1pPr algn="ctr">
              <a:defRPr sz="3600">
                <a:solidFill>
                  <a:schemeClr val="bg1"/>
                </a:solidFill>
              </a:defRPr>
            </a:lvl1pPr>
          </a:lstStyle>
          <a:p>
            <a:r>
              <a:rPr lang="tr-TR" dirty="0"/>
              <a:t>ASIL BAŞLIK STİLİNİ DÜZENLEMEK İÇİN TIKLAYIN</a:t>
            </a:r>
          </a:p>
        </p:txBody>
      </p:sp>
      <p:sp>
        <p:nvSpPr>
          <p:cNvPr id="3" name="Alt Başlık 2">
            <a:extLst>
              <a:ext uri="{FF2B5EF4-FFF2-40B4-BE49-F238E27FC236}">
                <a16:creationId xmlns:a16="http://schemas.microsoft.com/office/drawing/2014/main" id="{1E12E282-89F9-436A-AEDE-8A13CAC7A718}"/>
              </a:ext>
            </a:extLst>
          </p:cNvPr>
          <p:cNvSpPr>
            <a:spLocks noGrp="1"/>
          </p:cNvSpPr>
          <p:nvPr>
            <p:ph type="subTitle" idx="1"/>
          </p:nvPr>
        </p:nvSpPr>
        <p:spPr>
          <a:xfrm>
            <a:off x="347663" y="4569302"/>
            <a:ext cx="5362575" cy="1190177"/>
          </a:xfrm>
        </p:spPr>
        <p:txBody>
          <a:bodyPr/>
          <a:lstStyle>
            <a:lvl1pPr marL="0" indent="0" algn="ctr">
              <a:buNone/>
              <a:defRPr sz="1800">
                <a:solidFill>
                  <a:srgbClr val="26226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dirty="0"/>
          </a:p>
        </p:txBody>
      </p:sp>
      <p:pic>
        <p:nvPicPr>
          <p:cNvPr id="15" name="Resim 14">
            <a:extLst>
              <a:ext uri="{FF2B5EF4-FFF2-40B4-BE49-F238E27FC236}">
                <a16:creationId xmlns:a16="http://schemas.microsoft.com/office/drawing/2014/main" id="{B490B8BC-69FF-4D96-8230-6729E043F4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Tree>
    <p:extLst>
      <p:ext uri="{BB962C8B-B14F-4D97-AF65-F5344CB8AC3E}">
        <p14:creationId xmlns:p14="http://schemas.microsoft.com/office/powerpoint/2010/main" val="21699941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7F61861-F3EA-40E9-B79A-F9A196C51E91}"/>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2BDCE879-A6AE-4A78-A1E3-D702A4FA7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E9FE4DC0-277C-427F-8D7A-D4AFF7DFA917}"/>
              </a:ext>
            </a:extLst>
          </p:cNvPr>
          <p:cNvSpPr>
            <a:spLocks noGrp="1"/>
          </p:cNvSpPr>
          <p:nvPr>
            <p:ph type="dt" sz="half" idx="10"/>
          </p:nvPr>
        </p:nvSpPr>
        <p:spPr>
          <a:xfrm>
            <a:off x="-1" y="6524236"/>
            <a:ext cx="7439329" cy="365125"/>
          </a:xfrm>
          <a:prstGeom prst="rect">
            <a:avLst/>
          </a:prstGeom>
        </p:spPr>
        <p:txBody>
          <a:bodyPr/>
          <a:lstStyle/>
          <a:p>
            <a:fld id="{BBD59545-0DFE-2E4D-BD46-48DE00C8617E}" type="datetime1">
              <a:rPr lang="tr-TR" smtClean="0"/>
              <a:pPr/>
              <a:t>25.10.2023</a:t>
            </a:fld>
            <a:endParaRPr lang="tr-TR"/>
          </a:p>
        </p:txBody>
      </p:sp>
      <p:sp>
        <p:nvSpPr>
          <p:cNvPr id="5" name="Alt Bilgi Yer Tutucusu 4">
            <a:extLst>
              <a:ext uri="{FF2B5EF4-FFF2-40B4-BE49-F238E27FC236}">
                <a16:creationId xmlns:a16="http://schemas.microsoft.com/office/drawing/2014/main" id="{BD5782BE-F496-4A7A-A090-9EE569795F4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02477E9-2F53-4C8D-81FE-CDE7B0AF0278}"/>
              </a:ext>
            </a:extLst>
          </p:cNvPr>
          <p:cNvSpPr>
            <a:spLocks noGrp="1"/>
          </p:cNvSpPr>
          <p:nvPr>
            <p:ph type="sldNum" sz="quarter" idx="12"/>
          </p:nvPr>
        </p:nvSpPr>
        <p:spPr/>
        <p:txBody>
          <a:bodyPr/>
          <a:lstStyle/>
          <a:p>
            <a:fld id="{EEAA0867-6936-4363-B760-720D9179A02D}" type="slidenum">
              <a:rPr lang="tr-TR" smtClean="0"/>
              <a:pPr/>
              <a:t>‹#›</a:t>
            </a:fld>
            <a:endParaRPr lang="tr-TR" dirty="0"/>
          </a:p>
        </p:txBody>
      </p:sp>
    </p:spTree>
    <p:extLst>
      <p:ext uri="{BB962C8B-B14F-4D97-AF65-F5344CB8AC3E}">
        <p14:creationId xmlns:p14="http://schemas.microsoft.com/office/powerpoint/2010/main" val="25429868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08336059-B749-46F6-A2A1-B797980299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9144000" cy="6850864"/>
          </a:xfrm>
          <a:prstGeom prst="rect">
            <a:avLst/>
          </a:prstGeom>
        </p:spPr>
      </p:pic>
      <p:pic>
        <p:nvPicPr>
          <p:cNvPr id="12" name="Resim 11">
            <a:extLst>
              <a:ext uri="{FF2B5EF4-FFF2-40B4-BE49-F238E27FC236}">
                <a16:creationId xmlns:a16="http://schemas.microsoft.com/office/drawing/2014/main" id="{3C53F7A6-2D59-4D4A-9BED-67BBA7E479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
        <p:nvSpPr>
          <p:cNvPr id="3" name="Metin Yer Tutucusu 2">
            <a:extLst>
              <a:ext uri="{FF2B5EF4-FFF2-40B4-BE49-F238E27FC236}">
                <a16:creationId xmlns:a16="http://schemas.microsoft.com/office/drawing/2014/main" id="{1F705E1E-EACD-4C09-9F99-44DA70450FD6}"/>
              </a:ext>
            </a:extLst>
          </p:cNvPr>
          <p:cNvSpPr>
            <a:spLocks noGrp="1"/>
          </p:cNvSpPr>
          <p:nvPr>
            <p:ph type="body" idx="1"/>
          </p:nvPr>
        </p:nvSpPr>
        <p:spPr>
          <a:xfrm>
            <a:off x="476250" y="4662915"/>
            <a:ext cx="5179335" cy="1500187"/>
          </a:xfrm>
        </p:spPr>
        <p:txBody>
          <a:bodyPr/>
          <a:lstStyle>
            <a:lvl1pPr marL="0" indent="0" algn="l">
              <a:buNone/>
              <a:defRPr sz="1800">
                <a:solidFill>
                  <a:srgbClr val="27226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 name="Unvan 1">
            <a:extLst>
              <a:ext uri="{FF2B5EF4-FFF2-40B4-BE49-F238E27FC236}">
                <a16:creationId xmlns:a16="http://schemas.microsoft.com/office/drawing/2014/main" id="{569C352B-9ABC-4CAD-A2A4-9A68FD8F8BD5}"/>
              </a:ext>
            </a:extLst>
          </p:cNvPr>
          <p:cNvSpPr>
            <a:spLocks noGrp="1"/>
          </p:cNvSpPr>
          <p:nvPr>
            <p:ph type="title" hasCustomPrompt="1"/>
          </p:nvPr>
        </p:nvSpPr>
        <p:spPr>
          <a:xfrm>
            <a:off x="273754" y="2458391"/>
            <a:ext cx="5655585" cy="1949274"/>
          </a:xfrm>
        </p:spPr>
        <p:txBody>
          <a:bodyPr anchor="b">
            <a:normAutofit/>
          </a:bodyPr>
          <a:lstStyle>
            <a:lvl1pPr algn="ctr">
              <a:defRPr sz="3600">
                <a:solidFill>
                  <a:schemeClr val="bg1"/>
                </a:solidFill>
              </a:defRPr>
            </a:lvl1pPr>
          </a:lstStyle>
          <a:p>
            <a:r>
              <a:rPr lang="tr-TR" dirty="0"/>
              <a:t>ASIL BAŞLIK STİLİNİ DÜZENLEMEK İÇİN TIKLAYIN</a:t>
            </a:r>
          </a:p>
        </p:txBody>
      </p:sp>
    </p:spTree>
    <p:extLst>
      <p:ext uri="{BB962C8B-B14F-4D97-AF65-F5344CB8AC3E}">
        <p14:creationId xmlns:p14="http://schemas.microsoft.com/office/powerpoint/2010/main" val="41837394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9AA7BA99-CD10-4756-952F-7984E14667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E53AFB8-63F6-42EA-B02F-568E73A8FD37}"/>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F0238C47-D526-4ACB-B114-48A2B38159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İçerik Yer Tutucusu 3">
            <a:extLst>
              <a:ext uri="{FF2B5EF4-FFF2-40B4-BE49-F238E27FC236}">
                <a16:creationId xmlns:a16="http://schemas.microsoft.com/office/drawing/2014/main" id="{AACF9CC0-E2CD-4C18-A753-E1C108B04A8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Veri Yer Tutucusu 4">
            <a:extLst>
              <a:ext uri="{FF2B5EF4-FFF2-40B4-BE49-F238E27FC236}">
                <a16:creationId xmlns:a16="http://schemas.microsoft.com/office/drawing/2014/main" id="{4FC1138C-4500-4439-8F9A-32BACD84EBE5}"/>
              </a:ext>
            </a:extLst>
          </p:cNvPr>
          <p:cNvSpPr>
            <a:spLocks noGrp="1"/>
          </p:cNvSpPr>
          <p:nvPr>
            <p:ph type="dt" sz="half" idx="10"/>
          </p:nvPr>
        </p:nvSpPr>
        <p:spPr>
          <a:xfrm>
            <a:off x="-1" y="6511747"/>
            <a:ext cx="7439329" cy="365125"/>
          </a:xfrm>
          <a:prstGeom prst="rect">
            <a:avLst/>
          </a:prstGeom>
        </p:spPr>
        <p:txBody>
          <a:bodyPr/>
          <a:lstStyle/>
          <a:p>
            <a:fld id="{355DCCEB-7D74-FF40-BAC7-DB5C32454550}" type="datetime1">
              <a:rPr lang="tr-TR" smtClean="0"/>
              <a:pPr/>
              <a:t>25.10.2023</a:t>
            </a:fld>
            <a:endParaRPr lang="tr-TR" dirty="0"/>
          </a:p>
        </p:txBody>
      </p:sp>
      <p:sp>
        <p:nvSpPr>
          <p:cNvPr id="6" name="Alt Bilgi Yer Tutucusu 5">
            <a:extLst>
              <a:ext uri="{FF2B5EF4-FFF2-40B4-BE49-F238E27FC236}">
                <a16:creationId xmlns:a16="http://schemas.microsoft.com/office/drawing/2014/main" id="{F30B0518-3DCC-486E-A16C-4190848F9D26}"/>
              </a:ext>
            </a:extLst>
          </p:cNvPr>
          <p:cNvSpPr>
            <a:spLocks noGrp="1"/>
          </p:cNvSpPr>
          <p:nvPr>
            <p:ph type="ftr" sz="quarter" idx="11"/>
          </p:nvPr>
        </p:nvSpPr>
        <p:spPr>
          <a:xfrm>
            <a:off x="0" y="6080848"/>
            <a:ext cx="7439329" cy="430899"/>
          </a:xfrm>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08CD4AF8-0FC9-453B-90DD-F869CF3F25A7}"/>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40778279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8700AE0F-E724-4FCD-A200-A7C121C1C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C4AEAB52-EAE4-4FE3-AC8A-E8F4FFA13C0C}"/>
              </a:ext>
            </a:extLst>
          </p:cNvPr>
          <p:cNvSpPr>
            <a:spLocks noGrp="1"/>
          </p:cNvSpPr>
          <p:nvPr>
            <p:ph type="title" hasCustomPrompt="1"/>
          </p:nvPr>
        </p:nvSpPr>
        <p:spPr>
          <a:xfrm>
            <a:off x="629841" y="365126"/>
            <a:ext cx="7886700" cy="1325563"/>
          </a:xfrm>
        </p:spPr>
        <p:txBody>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AC605DBC-108E-4FCB-9300-ABBEFFE332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İçerik Yer Tutucusu 3">
            <a:extLst>
              <a:ext uri="{FF2B5EF4-FFF2-40B4-BE49-F238E27FC236}">
                <a16:creationId xmlns:a16="http://schemas.microsoft.com/office/drawing/2014/main" id="{7C16A7FC-42C7-4712-B8E6-579DF47D094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Metin Yer Tutucusu 4">
            <a:extLst>
              <a:ext uri="{FF2B5EF4-FFF2-40B4-BE49-F238E27FC236}">
                <a16:creationId xmlns:a16="http://schemas.microsoft.com/office/drawing/2014/main" id="{FAC2A114-6FA1-4BC1-B793-770CA447F3E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İçerik Yer Tutucusu 5">
            <a:extLst>
              <a:ext uri="{FF2B5EF4-FFF2-40B4-BE49-F238E27FC236}">
                <a16:creationId xmlns:a16="http://schemas.microsoft.com/office/drawing/2014/main" id="{FFCB3AA5-2B1F-48E5-AF1A-5F88FFA6B2C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Veri Yer Tutucusu 6">
            <a:extLst>
              <a:ext uri="{FF2B5EF4-FFF2-40B4-BE49-F238E27FC236}">
                <a16:creationId xmlns:a16="http://schemas.microsoft.com/office/drawing/2014/main" id="{0A6297D5-2FD6-475C-B925-26933F8034B4}"/>
              </a:ext>
            </a:extLst>
          </p:cNvPr>
          <p:cNvSpPr>
            <a:spLocks noGrp="1"/>
          </p:cNvSpPr>
          <p:nvPr>
            <p:ph type="dt" sz="half" idx="10"/>
          </p:nvPr>
        </p:nvSpPr>
        <p:spPr>
          <a:xfrm>
            <a:off x="-1" y="6542732"/>
            <a:ext cx="7438139" cy="365125"/>
          </a:xfrm>
          <a:prstGeom prst="rect">
            <a:avLst/>
          </a:prstGeom>
        </p:spPr>
        <p:txBody>
          <a:bodyPr/>
          <a:lstStyle/>
          <a:p>
            <a:fld id="{70E37556-655C-C346-98A2-B5CB5AF0A7DC}" type="datetime1">
              <a:rPr lang="tr-TR" smtClean="0"/>
              <a:pPr/>
              <a:t>25.10.2023</a:t>
            </a:fld>
            <a:endParaRPr lang="tr-TR" dirty="0"/>
          </a:p>
        </p:txBody>
      </p:sp>
      <p:sp>
        <p:nvSpPr>
          <p:cNvPr id="8" name="Alt Bilgi Yer Tutucusu 7">
            <a:extLst>
              <a:ext uri="{FF2B5EF4-FFF2-40B4-BE49-F238E27FC236}">
                <a16:creationId xmlns:a16="http://schemas.microsoft.com/office/drawing/2014/main" id="{0B627142-0781-4988-B704-4A60E63AD3C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9" name="Slayt Numarası Yer Tutucusu 8">
            <a:extLst>
              <a:ext uri="{FF2B5EF4-FFF2-40B4-BE49-F238E27FC236}">
                <a16:creationId xmlns:a16="http://schemas.microsoft.com/office/drawing/2014/main" id="{9DCD17C2-0CE9-4C7E-8ACC-FAF536D4DFC2}"/>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03899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2"/>
          <p:cNvSpPr>
            <a:spLocks noGrp="1" noChangeArrowheads="1"/>
          </p:cNvSpPr>
          <p:nvPr>
            <p:ph type="ftr" sz="quarter" idx="10"/>
          </p:nvPr>
        </p:nvSpPr>
        <p:spPr>
          <a:ln/>
        </p:spPr>
        <p:txBody>
          <a:bodyPr/>
          <a:lstStyle>
            <a:lvl1pPr>
              <a:defRPr/>
            </a:lvl1pPr>
          </a:lstStyle>
          <a:p>
            <a:pPr>
              <a:defRPr/>
            </a:pPr>
            <a:endParaRPr lang="tr-TR"/>
          </a:p>
        </p:txBody>
      </p:sp>
      <p:sp>
        <p:nvSpPr>
          <p:cNvPr id="8" name="Rectangle 3"/>
          <p:cNvSpPr>
            <a:spLocks noGrp="1" noChangeArrowheads="1"/>
          </p:cNvSpPr>
          <p:nvPr>
            <p:ph type="sldNum" sz="quarter" idx="11"/>
          </p:nvPr>
        </p:nvSpPr>
        <p:spPr>
          <a:ln/>
        </p:spPr>
        <p:txBody>
          <a:bodyPr/>
          <a:lstStyle>
            <a:lvl1pPr>
              <a:defRPr/>
            </a:lvl1pPr>
          </a:lstStyle>
          <a:p>
            <a:pPr>
              <a:defRPr/>
            </a:pPr>
            <a:fld id="{86EF5C98-AF7F-4164-B39E-76CD28E55E6A}" type="slidenum">
              <a:rPr lang="tr-TR"/>
              <a:pPr>
                <a:defRPr/>
              </a:pPr>
              <a:t>‹#›</a:t>
            </a:fld>
            <a:endParaRPr lang="tr-TR"/>
          </a:p>
        </p:txBody>
      </p:sp>
      <p:sp>
        <p:nvSpPr>
          <p:cNvPr id="9"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ACD4422-55C0-4FB9-ABE0-0DF2C6C0A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4006C49-DF39-4A1B-90E6-AB7DDCFE3ADF}"/>
              </a:ext>
            </a:extLst>
          </p:cNvPr>
          <p:cNvSpPr>
            <a:spLocks noGrp="1"/>
          </p:cNvSpPr>
          <p:nvPr>
            <p:ph type="title" hasCustomPrompt="1"/>
          </p:nvPr>
        </p:nvSpPr>
        <p:spPr/>
        <p:txBody>
          <a:bodyPr/>
          <a:lstStyle/>
          <a:p>
            <a:r>
              <a:rPr lang="tr-TR" dirty="0"/>
              <a:t>ASIL BAŞLIK STİLİNİ DÜZENLEMEK İÇİN TIKLAYIN</a:t>
            </a:r>
          </a:p>
        </p:txBody>
      </p:sp>
      <p:sp>
        <p:nvSpPr>
          <p:cNvPr id="3" name="Veri Yer Tutucusu 2">
            <a:extLst>
              <a:ext uri="{FF2B5EF4-FFF2-40B4-BE49-F238E27FC236}">
                <a16:creationId xmlns:a16="http://schemas.microsoft.com/office/drawing/2014/main" id="{A9A2F456-FB59-4A17-B443-566962D9CCDA}"/>
              </a:ext>
            </a:extLst>
          </p:cNvPr>
          <p:cNvSpPr>
            <a:spLocks noGrp="1"/>
          </p:cNvSpPr>
          <p:nvPr>
            <p:ph type="dt" sz="half" idx="10"/>
          </p:nvPr>
        </p:nvSpPr>
        <p:spPr>
          <a:xfrm>
            <a:off x="0" y="6524236"/>
            <a:ext cx="7439328" cy="365125"/>
          </a:xfrm>
          <a:prstGeom prst="rect">
            <a:avLst/>
          </a:prstGeom>
        </p:spPr>
        <p:txBody>
          <a:bodyPr/>
          <a:lstStyle/>
          <a:p>
            <a:fld id="{7CC81467-0BB3-6D4B-9B26-C541922E8865}" type="datetime1">
              <a:rPr lang="tr-TR" smtClean="0"/>
              <a:pPr/>
              <a:t>25.10.2023</a:t>
            </a:fld>
            <a:endParaRPr lang="tr-TR" dirty="0"/>
          </a:p>
        </p:txBody>
      </p:sp>
      <p:sp>
        <p:nvSpPr>
          <p:cNvPr id="4" name="Alt Bilgi Yer Tutucusu 3">
            <a:extLst>
              <a:ext uri="{FF2B5EF4-FFF2-40B4-BE49-F238E27FC236}">
                <a16:creationId xmlns:a16="http://schemas.microsoft.com/office/drawing/2014/main" id="{77B26820-9D85-49E4-8B54-9002FC898F7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5" name="Slayt Numarası Yer Tutucusu 4">
            <a:extLst>
              <a:ext uri="{FF2B5EF4-FFF2-40B4-BE49-F238E27FC236}">
                <a16:creationId xmlns:a16="http://schemas.microsoft.com/office/drawing/2014/main" id="{B6662A2B-59CA-4D23-B5E6-4BCDFA404F2C}"/>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61450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7835B88-C359-446B-8954-74AD0B02D8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Veri Yer Tutucusu 1">
            <a:extLst>
              <a:ext uri="{FF2B5EF4-FFF2-40B4-BE49-F238E27FC236}">
                <a16:creationId xmlns:a16="http://schemas.microsoft.com/office/drawing/2014/main" id="{0B99AE38-E36A-4A3A-AD61-2A5D53CD6B40}"/>
              </a:ext>
            </a:extLst>
          </p:cNvPr>
          <p:cNvSpPr>
            <a:spLocks noGrp="1"/>
          </p:cNvSpPr>
          <p:nvPr>
            <p:ph type="dt" sz="half" idx="10"/>
          </p:nvPr>
        </p:nvSpPr>
        <p:spPr>
          <a:xfrm>
            <a:off x="0" y="6524236"/>
            <a:ext cx="7439328" cy="365125"/>
          </a:xfrm>
          <a:prstGeom prst="rect">
            <a:avLst/>
          </a:prstGeom>
        </p:spPr>
        <p:txBody>
          <a:bodyPr/>
          <a:lstStyle/>
          <a:p>
            <a:fld id="{D908FFD3-FD11-0945-AB0D-AD7A849FF29B}" type="datetime1">
              <a:rPr lang="tr-TR" smtClean="0"/>
              <a:pPr/>
              <a:t>25.10.2023</a:t>
            </a:fld>
            <a:endParaRPr lang="tr-TR" dirty="0"/>
          </a:p>
        </p:txBody>
      </p:sp>
      <p:sp>
        <p:nvSpPr>
          <p:cNvPr id="3" name="Alt Bilgi Yer Tutucusu 2">
            <a:extLst>
              <a:ext uri="{FF2B5EF4-FFF2-40B4-BE49-F238E27FC236}">
                <a16:creationId xmlns:a16="http://schemas.microsoft.com/office/drawing/2014/main" id="{ED8168FD-6BD2-4714-A574-B27FDCED8F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4" name="Slayt Numarası Yer Tutucusu 3">
            <a:extLst>
              <a:ext uri="{FF2B5EF4-FFF2-40B4-BE49-F238E27FC236}">
                <a16:creationId xmlns:a16="http://schemas.microsoft.com/office/drawing/2014/main" id="{06607242-2625-4508-9155-921756B77D31}"/>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4682023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A9B817FE-0A9F-45FB-A4AE-031DBDA3CB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22AE0FF-ABE5-428B-A80D-414807825771}"/>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İçerik Yer Tutucusu 2">
            <a:extLst>
              <a:ext uri="{FF2B5EF4-FFF2-40B4-BE49-F238E27FC236}">
                <a16:creationId xmlns:a16="http://schemas.microsoft.com/office/drawing/2014/main" id="{F4CABDC6-3CBB-46F4-91EB-075EF484167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Metin Yer Tutucusu 3">
            <a:extLst>
              <a:ext uri="{FF2B5EF4-FFF2-40B4-BE49-F238E27FC236}">
                <a16:creationId xmlns:a16="http://schemas.microsoft.com/office/drawing/2014/main" id="{ACB66E77-2581-4887-8933-0BDFABCAE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CDFF5D66-BA76-462B-A3EE-5F4CE9D365FF}"/>
              </a:ext>
            </a:extLst>
          </p:cNvPr>
          <p:cNvSpPr>
            <a:spLocks noGrp="1"/>
          </p:cNvSpPr>
          <p:nvPr>
            <p:ph type="dt" sz="half" idx="10"/>
          </p:nvPr>
        </p:nvSpPr>
        <p:spPr>
          <a:xfrm>
            <a:off x="-1" y="6541573"/>
            <a:ext cx="7438139" cy="365125"/>
          </a:xfrm>
          <a:prstGeom prst="rect">
            <a:avLst/>
          </a:prstGeom>
        </p:spPr>
        <p:txBody>
          <a:bodyPr/>
          <a:lstStyle/>
          <a:p>
            <a:fld id="{D33675D9-8467-5749-8B48-E6E0DA7C1F7F}" type="datetime1">
              <a:rPr lang="tr-TR" smtClean="0"/>
              <a:pPr/>
              <a:t>25.10.2023</a:t>
            </a:fld>
            <a:endParaRPr lang="tr-TR" dirty="0"/>
          </a:p>
        </p:txBody>
      </p:sp>
      <p:sp>
        <p:nvSpPr>
          <p:cNvPr id="6" name="Alt Bilgi Yer Tutucusu 5">
            <a:extLst>
              <a:ext uri="{FF2B5EF4-FFF2-40B4-BE49-F238E27FC236}">
                <a16:creationId xmlns:a16="http://schemas.microsoft.com/office/drawing/2014/main" id="{E26C8739-A7BD-4858-AD24-E00861CFED96}"/>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A4C2CD96-07FD-4906-B524-8948900D889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6690506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655D3714-ADA4-4531-BCAD-7A7994A23B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18DB6CB0-B5BF-488B-8AD9-B81351CA5EF2}"/>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Resim Yer Tutucusu 2">
            <a:extLst>
              <a:ext uri="{FF2B5EF4-FFF2-40B4-BE49-F238E27FC236}">
                <a16:creationId xmlns:a16="http://schemas.microsoft.com/office/drawing/2014/main" id="{56A4FA87-7D06-4C26-9795-9EE5EEEA16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tr-TR"/>
          </a:p>
        </p:txBody>
      </p:sp>
      <p:sp>
        <p:nvSpPr>
          <p:cNvPr id="4" name="Metin Yer Tutucusu 3">
            <a:extLst>
              <a:ext uri="{FF2B5EF4-FFF2-40B4-BE49-F238E27FC236}">
                <a16:creationId xmlns:a16="http://schemas.microsoft.com/office/drawing/2014/main" id="{FFF36C73-B643-4F28-AB7B-3E2E5DD4E5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AA61B92B-E17E-4099-8994-24206CEEE14C}"/>
              </a:ext>
            </a:extLst>
          </p:cNvPr>
          <p:cNvSpPr>
            <a:spLocks noGrp="1"/>
          </p:cNvSpPr>
          <p:nvPr>
            <p:ph type="dt" sz="half" idx="10"/>
          </p:nvPr>
        </p:nvSpPr>
        <p:spPr>
          <a:xfrm>
            <a:off x="-1" y="6541573"/>
            <a:ext cx="7438139" cy="365125"/>
          </a:xfrm>
          <a:prstGeom prst="rect">
            <a:avLst/>
          </a:prstGeom>
        </p:spPr>
        <p:txBody>
          <a:bodyPr/>
          <a:lstStyle/>
          <a:p>
            <a:fld id="{FE9AD692-7BC8-A148-8B6D-EA652CE4EDE9}" type="datetime1">
              <a:rPr lang="tr-TR" smtClean="0"/>
              <a:pPr/>
              <a:t>25.10.2023</a:t>
            </a:fld>
            <a:endParaRPr lang="tr-TR" dirty="0"/>
          </a:p>
        </p:txBody>
      </p:sp>
      <p:sp>
        <p:nvSpPr>
          <p:cNvPr id="6" name="Alt Bilgi Yer Tutucusu 5">
            <a:extLst>
              <a:ext uri="{FF2B5EF4-FFF2-40B4-BE49-F238E27FC236}">
                <a16:creationId xmlns:a16="http://schemas.microsoft.com/office/drawing/2014/main" id="{833DF930-3898-4621-ACE2-667713D18AD9}"/>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E5646AC6-31C0-48B3-A37A-D60784B691D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4003363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9420CFD-5C03-48FB-846E-6A6594F00D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F63690FA-CE01-479B-88CF-A83E305EC8D1}"/>
              </a:ext>
            </a:extLst>
          </p:cNvPr>
          <p:cNvSpPr>
            <a:spLocks noGrp="1"/>
          </p:cNvSpPr>
          <p:nvPr>
            <p:ph type="title" hasCustomPrompt="1"/>
          </p:nvPr>
        </p:nvSpPr>
        <p:spPr/>
        <p:txBody>
          <a:bodyPr/>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1BBCF484-43EA-4A69-8087-AB06E7A5C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45C47717-0BC8-4804-B510-DFB728DAE6EF}"/>
              </a:ext>
            </a:extLst>
          </p:cNvPr>
          <p:cNvSpPr>
            <a:spLocks noGrp="1"/>
          </p:cNvSpPr>
          <p:nvPr>
            <p:ph type="dt" sz="half" idx="10"/>
          </p:nvPr>
        </p:nvSpPr>
        <p:spPr>
          <a:xfrm>
            <a:off x="0" y="6524236"/>
            <a:ext cx="7439328" cy="365125"/>
          </a:xfrm>
          <a:prstGeom prst="rect">
            <a:avLst/>
          </a:prstGeom>
        </p:spPr>
        <p:txBody>
          <a:bodyPr/>
          <a:lstStyle/>
          <a:p>
            <a:fld id="{96A6972E-FDEA-5145-A4E6-C3FFA8FAF3EA}" type="datetime1">
              <a:rPr lang="tr-TR" smtClean="0"/>
              <a:pPr/>
              <a:t>25.10.2023</a:t>
            </a:fld>
            <a:endParaRPr lang="tr-TR" dirty="0"/>
          </a:p>
        </p:txBody>
      </p:sp>
      <p:sp>
        <p:nvSpPr>
          <p:cNvPr id="5" name="Alt Bilgi Yer Tutucusu 4">
            <a:extLst>
              <a:ext uri="{FF2B5EF4-FFF2-40B4-BE49-F238E27FC236}">
                <a16:creationId xmlns:a16="http://schemas.microsoft.com/office/drawing/2014/main" id="{018B1041-B1BC-4150-A530-9041BD9305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BF5E30E9-AE8D-40B7-ABF9-CE61EAF81629}"/>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3506076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8590EFB0-BC58-408E-89AF-055AAF5C65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Dikey Başlık 1">
            <a:extLst>
              <a:ext uri="{FF2B5EF4-FFF2-40B4-BE49-F238E27FC236}">
                <a16:creationId xmlns:a16="http://schemas.microsoft.com/office/drawing/2014/main" id="{C57583E7-F86A-43EB-9B2F-38FDF93D3FC0}"/>
              </a:ext>
            </a:extLst>
          </p:cNvPr>
          <p:cNvSpPr>
            <a:spLocks noGrp="1"/>
          </p:cNvSpPr>
          <p:nvPr>
            <p:ph type="title" orient="vert" hasCustomPrompt="1"/>
          </p:nvPr>
        </p:nvSpPr>
        <p:spPr>
          <a:xfrm>
            <a:off x="6543675" y="365125"/>
            <a:ext cx="1971675" cy="5811838"/>
          </a:xfrm>
        </p:spPr>
        <p:txBody>
          <a:bodyPr vert="eaVert"/>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D32BE473-B7F1-44C7-B785-A742BF72C46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1F8E9238-3898-4A8B-8560-ACD6FC4EB913}"/>
              </a:ext>
            </a:extLst>
          </p:cNvPr>
          <p:cNvSpPr>
            <a:spLocks noGrp="1"/>
          </p:cNvSpPr>
          <p:nvPr>
            <p:ph type="dt" sz="half" idx="10"/>
          </p:nvPr>
        </p:nvSpPr>
        <p:spPr>
          <a:xfrm>
            <a:off x="0" y="6524236"/>
            <a:ext cx="7439328" cy="365125"/>
          </a:xfrm>
          <a:prstGeom prst="rect">
            <a:avLst/>
          </a:prstGeom>
        </p:spPr>
        <p:txBody>
          <a:bodyPr/>
          <a:lstStyle/>
          <a:p>
            <a:fld id="{13B976D3-6C93-944F-8FC7-3FA0305D96C8}" type="datetime1">
              <a:rPr lang="tr-TR" smtClean="0"/>
              <a:pPr/>
              <a:t>25.10.2023</a:t>
            </a:fld>
            <a:endParaRPr lang="tr-TR" dirty="0"/>
          </a:p>
        </p:txBody>
      </p:sp>
      <p:sp>
        <p:nvSpPr>
          <p:cNvPr id="5" name="Alt Bilgi Yer Tutucusu 4">
            <a:extLst>
              <a:ext uri="{FF2B5EF4-FFF2-40B4-BE49-F238E27FC236}">
                <a16:creationId xmlns:a16="http://schemas.microsoft.com/office/drawing/2014/main" id="{D46F0344-7289-4EF8-9636-686348660C7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394C663-06B6-4A69-8FE0-E7682BD223C4}"/>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6892347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C90E5A16-9693-4516-82F5-189168B1A0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sp>
        <p:nvSpPr>
          <p:cNvPr id="2" name="Unvan 1">
            <a:extLst>
              <a:ext uri="{FF2B5EF4-FFF2-40B4-BE49-F238E27FC236}">
                <a16:creationId xmlns:a16="http://schemas.microsoft.com/office/drawing/2014/main" id="{F351DCE2-A5A5-420C-A8AC-77BF07BFBF1E}"/>
              </a:ext>
            </a:extLst>
          </p:cNvPr>
          <p:cNvSpPr>
            <a:spLocks noGrp="1"/>
          </p:cNvSpPr>
          <p:nvPr>
            <p:ph type="ctrTitle" hasCustomPrompt="1"/>
          </p:nvPr>
        </p:nvSpPr>
        <p:spPr>
          <a:xfrm>
            <a:off x="0" y="2552700"/>
            <a:ext cx="5929340" cy="1869274"/>
          </a:xfrm>
        </p:spPr>
        <p:txBody>
          <a:bodyPr anchor="b">
            <a:normAutofit/>
          </a:bodyPr>
          <a:lstStyle>
            <a:lvl1pPr algn="ctr">
              <a:defRPr sz="3600">
                <a:solidFill>
                  <a:schemeClr val="bg1"/>
                </a:solidFill>
              </a:defRPr>
            </a:lvl1pPr>
          </a:lstStyle>
          <a:p>
            <a:r>
              <a:rPr lang="tr-TR" dirty="0"/>
              <a:t>ASIL BAŞLIK STİLİNİ DÜZENLEMEK İÇİN TIKLAYIN</a:t>
            </a:r>
          </a:p>
        </p:txBody>
      </p:sp>
      <p:sp>
        <p:nvSpPr>
          <p:cNvPr id="3" name="Alt Başlık 2">
            <a:extLst>
              <a:ext uri="{FF2B5EF4-FFF2-40B4-BE49-F238E27FC236}">
                <a16:creationId xmlns:a16="http://schemas.microsoft.com/office/drawing/2014/main" id="{1E12E282-89F9-436A-AEDE-8A13CAC7A718}"/>
              </a:ext>
            </a:extLst>
          </p:cNvPr>
          <p:cNvSpPr>
            <a:spLocks noGrp="1"/>
          </p:cNvSpPr>
          <p:nvPr>
            <p:ph type="subTitle" idx="1"/>
          </p:nvPr>
        </p:nvSpPr>
        <p:spPr>
          <a:xfrm>
            <a:off x="347663" y="4569302"/>
            <a:ext cx="5362575" cy="1190177"/>
          </a:xfrm>
        </p:spPr>
        <p:txBody>
          <a:bodyPr/>
          <a:lstStyle>
            <a:lvl1pPr marL="0" indent="0" algn="ctr">
              <a:buNone/>
              <a:defRPr sz="1800">
                <a:solidFill>
                  <a:srgbClr val="26226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dirty="0"/>
          </a:p>
        </p:txBody>
      </p:sp>
      <p:pic>
        <p:nvPicPr>
          <p:cNvPr id="15" name="Resim 14">
            <a:extLst>
              <a:ext uri="{FF2B5EF4-FFF2-40B4-BE49-F238E27FC236}">
                <a16:creationId xmlns:a16="http://schemas.microsoft.com/office/drawing/2014/main" id="{B490B8BC-69FF-4D96-8230-6729E043F4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Tree>
    <p:extLst>
      <p:ext uri="{BB962C8B-B14F-4D97-AF65-F5344CB8AC3E}">
        <p14:creationId xmlns:p14="http://schemas.microsoft.com/office/powerpoint/2010/main" val="23322009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7F61861-F3EA-40E9-B79A-F9A196C51E91}"/>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2BDCE879-A6AE-4A78-A1E3-D702A4FA7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E9FE4DC0-277C-427F-8D7A-D4AFF7DFA917}"/>
              </a:ext>
            </a:extLst>
          </p:cNvPr>
          <p:cNvSpPr>
            <a:spLocks noGrp="1"/>
          </p:cNvSpPr>
          <p:nvPr>
            <p:ph type="dt" sz="half" idx="10"/>
          </p:nvPr>
        </p:nvSpPr>
        <p:spPr>
          <a:xfrm>
            <a:off x="-1" y="6524236"/>
            <a:ext cx="7439329" cy="365125"/>
          </a:xfrm>
          <a:prstGeom prst="rect">
            <a:avLst/>
          </a:prstGeom>
        </p:spPr>
        <p:txBody>
          <a:bodyPr/>
          <a:lstStyle/>
          <a:p>
            <a:fld id="{BBD59545-0DFE-2E4D-BD46-48DE00C8617E}" type="datetime1">
              <a:rPr lang="tr-TR" smtClean="0"/>
              <a:pPr/>
              <a:t>25.10.2023</a:t>
            </a:fld>
            <a:endParaRPr lang="tr-TR"/>
          </a:p>
        </p:txBody>
      </p:sp>
      <p:sp>
        <p:nvSpPr>
          <p:cNvPr id="5" name="Alt Bilgi Yer Tutucusu 4">
            <a:extLst>
              <a:ext uri="{FF2B5EF4-FFF2-40B4-BE49-F238E27FC236}">
                <a16:creationId xmlns:a16="http://schemas.microsoft.com/office/drawing/2014/main" id="{BD5782BE-F496-4A7A-A090-9EE569795F4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02477E9-2F53-4C8D-81FE-CDE7B0AF0278}"/>
              </a:ext>
            </a:extLst>
          </p:cNvPr>
          <p:cNvSpPr>
            <a:spLocks noGrp="1"/>
          </p:cNvSpPr>
          <p:nvPr>
            <p:ph type="sldNum" sz="quarter" idx="12"/>
          </p:nvPr>
        </p:nvSpPr>
        <p:spPr/>
        <p:txBody>
          <a:bodyPr/>
          <a:lstStyle/>
          <a:p>
            <a:fld id="{EEAA0867-6936-4363-B760-720D9179A02D}" type="slidenum">
              <a:rPr lang="tr-TR" smtClean="0"/>
              <a:pPr/>
              <a:t>‹#›</a:t>
            </a:fld>
            <a:endParaRPr lang="tr-TR" dirty="0"/>
          </a:p>
        </p:txBody>
      </p:sp>
    </p:spTree>
    <p:extLst>
      <p:ext uri="{BB962C8B-B14F-4D97-AF65-F5344CB8AC3E}">
        <p14:creationId xmlns:p14="http://schemas.microsoft.com/office/powerpoint/2010/main" val="29588044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08336059-B749-46F6-A2A1-B797980299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9144000" cy="6850864"/>
          </a:xfrm>
          <a:prstGeom prst="rect">
            <a:avLst/>
          </a:prstGeom>
        </p:spPr>
      </p:pic>
      <p:pic>
        <p:nvPicPr>
          <p:cNvPr id="12" name="Resim 11">
            <a:extLst>
              <a:ext uri="{FF2B5EF4-FFF2-40B4-BE49-F238E27FC236}">
                <a16:creationId xmlns:a16="http://schemas.microsoft.com/office/drawing/2014/main" id="{3C53F7A6-2D59-4D4A-9BED-67BBA7E479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
        <p:nvSpPr>
          <p:cNvPr id="3" name="Metin Yer Tutucusu 2">
            <a:extLst>
              <a:ext uri="{FF2B5EF4-FFF2-40B4-BE49-F238E27FC236}">
                <a16:creationId xmlns:a16="http://schemas.microsoft.com/office/drawing/2014/main" id="{1F705E1E-EACD-4C09-9F99-44DA70450FD6}"/>
              </a:ext>
            </a:extLst>
          </p:cNvPr>
          <p:cNvSpPr>
            <a:spLocks noGrp="1"/>
          </p:cNvSpPr>
          <p:nvPr>
            <p:ph type="body" idx="1"/>
          </p:nvPr>
        </p:nvSpPr>
        <p:spPr>
          <a:xfrm>
            <a:off x="476250" y="4662915"/>
            <a:ext cx="5179335" cy="1500187"/>
          </a:xfrm>
        </p:spPr>
        <p:txBody>
          <a:bodyPr/>
          <a:lstStyle>
            <a:lvl1pPr marL="0" indent="0" algn="l">
              <a:buNone/>
              <a:defRPr sz="1800">
                <a:solidFill>
                  <a:srgbClr val="27226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 name="Unvan 1">
            <a:extLst>
              <a:ext uri="{FF2B5EF4-FFF2-40B4-BE49-F238E27FC236}">
                <a16:creationId xmlns:a16="http://schemas.microsoft.com/office/drawing/2014/main" id="{569C352B-9ABC-4CAD-A2A4-9A68FD8F8BD5}"/>
              </a:ext>
            </a:extLst>
          </p:cNvPr>
          <p:cNvSpPr>
            <a:spLocks noGrp="1"/>
          </p:cNvSpPr>
          <p:nvPr>
            <p:ph type="title" hasCustomPrompt="1"/>
          </p:nvPr>
        </p:nvSpPr>
        <p:spPr>
          <a:xfrm>
            <a:off x="273754" y="2458391"/>
            <a:ext cx="5655585" cy="1949274"/>
          </a:xfrm>
        </p:spPr>
        <p:txBody>
          <a:bodyPr anchor="b">
            <a:normAutofit/>
          </a:bodyPr>
          <a:lstStyle>
            <a:lvl1pPr algn="ctr">
              <a:defRPr sz="3600">
                <a:solidFill>
                  <a:schemeClr val="bg1"/>
                </a:solidFill>
              </a:defRPr>
            </a:lvl1pPr>
          </a:lstStyle>
          <a:p>
            <a:r>
              <a:rPr lang="tr-TR" dirty="0"/>
              <a:t>ASIL BAŞLIK STİLİNİ DÜZENLEMEK İÇİN TIKLAYIN</a:t>
            </a:r>
          </a:p>
        </p:txBody>
      </p:sp>
    </p:spTree>
    <p:extLst>
      <p:ext uri="{BB962C8B-B14F-4D97-AF65-F5344CB8AC3E}">
        <p14:creationId xmlns:p14="http://schemas.microsoft.com/office/powerpoint/2010/main" val="26281157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9AA7BA99-CD10-4756-952F-7984E14667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E53AFB8-63F6-42EA-B02F-568E73A8FD37}"/>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F0238C47-D526-4ACB-B114-48A2B38159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İçerik Yer Tutucusu 3">
            <a:extLst>
              <a:ext uri="{FF2B5EF4-FFF2-40B4-BE49-F238E27FC236}">
                <a16:creationId xmlns:a16="http://schemas.microsoft.com/office/drawing/2014/main" id="{AACF9CC0-E2CD-4C18-A753-E1C108B04A8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Veri Yer Tutucusu 4">
            <a:extLst>
              <a:ext uri="{FF2B5EF4-FFF2-40B4-BE49-F238E27FC236}">
                <a16:creationId xmlns:a16="http://schemas.microsoft.com/office/drawing/2014/main" id="{4FC1138C-4500-4439-8F9A-32BACD84EBE5}"/>
              </a:ext>
            </a:extLst>
          </p:cNvPr>
          <p:cNvSpPr>
            <a:spLocks noGrp="1"/>
          </p:cNvSpPr>
          <p:nvPr>
            <p:ph type="dt" sz="half" idx="10"/>
          </p:nvPr>
        </p:nvSpPr>
        <p:spPr>
          <a:xfrm>
            <a:off x="-1" y="6511747"/>
            <a:ext cx="7439329" cy="365125"/>
          </a:xfrm>
          <a:prstGeom prst="rect">
            <a:avLst/>
          </a:prstGeom>
        </p:spPr>
        <p:txBody>
          <a:bodyPr/>
          <a:lstStyle/>
          <a:p>
            <a:fld id="{355DCCEB-7D74-FF40-BAC7-DB5C32454550}" type="datetime1">
              <a:rPr lang="tr-TR" smtClean="0"/>
              <a:pPr/>
              <a:t>25.10.2023</a:t>
            </a:fld>
            <a:endParaRPr lang="tr-TR" dirty="0"/>
          </a:p>
        </p:txBody>
      </p:sp>
      <p:sp>
        <p:nvSpPr>
          <p:cNvPr id="6" name="Alt Bilgi Yer Tutucusu 5">
            <a:extLst>
              <a:ext uri="{FF2B5EF4-FFF2-40B4-BE49-F238E27FC236}">
                <a16:creationId xmlns:a16="http://schemas.microsoft.com/office/drawing/2014/main" id="{F30B0518-3DCC-486E-A16C-4190848F9D26}"/>
              </a:ext>
            </a:extLst>
          </p:cNvPr>
          <p:cNvSpPr>
            <a:spLocks noGrp="1"/>
          </p:cNvSpPr>
          <p:nvPr>
            <p:ph type="ftr" sz="quarter" idx="11"/>
          </p:nvPr>
        </p:nvSpPr>
        <p:spPr>
          <a:xfrm>
            <a:off x="0" y="6080848"/>
            <a:ext cx="7439329" cy="430899"/>
          </a:xfrm>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08CD4AF8-0FC9-453B-90DD-F869CF3F25A7}"/>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26359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2"/>
          <p:cNvSpPr>
            <a:spLocks noGrp="1" noChangeArrowheads="1"/>
          </p:cNvSpPr>
          <p:nvPr>
            <p:ph type="ftr" sz="quarter" idx="10"/>
          </p:nvPr>
        </p:nvSpPr>
        <p:spPr>
          <a:ln/>
        </p:spPr>
        <p:txBody>
          <a:bodyPr/>
          <a:lstStyle>
            <a:lvl1pPr>
              <a:defRPr/>
            </a:lvl1pPr>
          </a:lstStyle>
          <a:p>
            <a:pPr>
              <a:defRPr/>
            </a:pPr>
            <a:endParaRPr lang="tr-TR"/>
          </a:p>
        </p:txBody>
      </p:sp>
      <p:sp>
        <p:nvSpPr>
          <p:cNvPr id="4" name="Rectangle 3"/>
          <p:cNvSpPr>
            <a:spLocks noGrp="1" noChangeArrowheads="1"/>
          </p:cNvSpPr>
          <p:nvPr>
            <p:ph type="sldNum" sz="quarter" idx="11"/>
          </p:nvPr>
        </p:nvSpPr>
        <p:spPr>
          <a:ln/>
        </p:spPr>
        <p:txBody>
          <a:bodyPr/>
          <a:lstStyle>
            <a:lvl1pPr>
              <a:defRPr/>
            </a:lvl1pPr>
          </a:lstStyle>
          <a:p>
            <a:pPr>
              <a:defRPr/>
            </a:pPr>
            <a:fld id="{DD024F9C-1BCB-412F-A57B-159951CD5640}" type="slidenum">
              <a:rPr lang="tr-TR"/>
              <a:pPr>
                <a:defRPr/>
              </a:pPr>
              <a:t>‹#›</a:t>
            </a:fld>
            <a:endParaRPr lang="tr-TR"/>
          </a:p>
        </p:txBody>
      </p:sp>
      <p:sp>
        <p:nvSpPr>
          <p:cNvPr id="5"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8700AE0F-E724-4FCD-A200-A7C121C1C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C4AEAB52-EAE4-4FE3-AC8A-E8F4FFA13C0C}"/>
              </a:ext>
            </a:extLst>
          </p:cNvPr>
          <p:cNvSpPr>
            <a:spLocks noGrp="1"/>
          </p:cNvSpPr>
          <p:nvPr>
            <p:ph type="title" hasCustomPrompt="1"/>
          </p:nvPr>
        </p:nvSpPr>
        <p:spPr>
          <a:xfrm>
            <a:off x="629841" y="365126"/>
            <a:ext cx="7886700" cy="1325563"/>
          </a:xfrm>
        </p:spPr>
        <p:txBody>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AC605DBC-108E-4FCB-9300-ABBEFFE332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İçerik Yer Tutucusu 3">
            <a:extLst>
              <a:ext uri="{FF2B5EF4-FFF2-40B4-BE49-F238E27FC236}">
                <a16:creationId xmlns:a16="http://schemas.microsoft.com/office/drawing/2014/main" id="{7C16A7FC-42C7-4712-B8E6-579DF47D094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Metin Yer Tutucusu 4">
            <a:extLst>
              <a:ext uri="{FF2B5EF4-FFF2-40B4-BE49-F238E27FC236}">
                <a16:creationId xmlns:a16="http://schemas.microsoft.com/office/drawing/2014/main" id="{FAC2A114-6FA1-4BC1-B793-770CA447F3E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İçerik Yer Tutucusu 5">
            <a:extLst>
              <a:ext uri="{FF2B5EF4-FFF2-40B4-BE49-F238E27FC236}">
                <a16:creationId xmlns:a16="http://schemas.microsoft.com/office/drawing/2014/main" id="{FFCB3AA5-2B1F-48E5-AF1A-5F88FFA6B2C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Veri Yer Tutucusu 6">
            <a:extLst>
              <a:ext uri="{FF2B5EF4-FFF2-40B4-BE49-F238E27FC236}">
                <a16:creationId xmlns:a16="http://schemas.microsoft.com/office/drawing/2014/main" id="{0A6297D5-2FD6-475C-B925-26933F8034B4}"/>
              </a:ext>
            </a:extLst>
          </p:cNvPr>
          <p:cNvSpPr>
            <a:spLocks noGrp="1"/>
          </p:cNvSpPr>
          <p:nvPr>
            <p:ph type="dt" sz="half" idx="10"/>
          </p:nvPr>
        </p:nvSpPr>
        <p:spPr>
          <a:xfrm>
            <a:off x="-1" y="6542732"/>
            <a:ext cx="7438139" cy="365125"/>
          </a:xfrm>
          <a:prstGeom prst="rect">
            <a:avLst/>
          </a:prstGeom>
        </p:spPr>
        <p:txBody>
          <a:bodyPr/>
          <a:lstStyle/>
          <a:p>
            <a:fld id="{70E37556-655C-C346-98A2-B5CB5AF0A7DC}" type="datetime1">
              <a:rPr lang="tr-TR" smtClean="0"/>
              <a:pPr/>
              <a:t>25.10.2023</a:t>
            </a:fld>
            <a:endParaRPr lang="tr-TR" dirty="0"/>
          </a:p>
        </p:txBody>
      </p:sp>
      <p:sp>
        <p:nvSpPr>
          <p:cNvPr id="8" name="Alt Bilgi Yer Tutucusu 7">
            <a:extLst>
              <a:ext uri="{FF2B5EF4-FFF2-40B4-BE49-F238E27FC236}">
                <a16:creationId xmlns:a16="http://schemas.microsoft.com/office/drawing/2014/main" id="{0B627142-0781-4988-B704-4A60E63AD3C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9" name="Slayt Numarası Yer Tutucusu 8">
            <a:extLst>
              <a:ext uri="{FF2B5EF4-FFF2-40B4-BE49-F238E27FC236}">
                <a16:creationId xmlns:a16="http://schemas.microsoft.com/office/drawing/2014/main" id="{9DCD17C2-0CE9-4C7E-8ACC-FAF536D4DFC2}"/>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9879061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ACD4422-55C0-4FB9-ABE0-0DF2C6C0A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4006C49-DF39-4A1B-90E6-AB7DDCFE3ADF}"/>
              </a:ext>
            </a:extLst>
          </p:cNvPr>
          <p:cNvSpPr>
            <a:spLocks noGrp="1"/>
          </p:cNvSpPr>
          <p:nvPr>
            <p:ph type="title" hasCustomPrompt="1"/>
          </p:nvPr>
        </p:nvSpPr>
        <p:spPr/>
        <p:txBody>
          <a:bodyPr/>
          <a:lstStyle/>
          <a:p>
            <a:r>
              <a:rPr lang="tr-TR" dirty="0"/>
              <a:t>ASIL BAŞLIK STİLİNİ DÜZENLEMEK İÇİN TIKLAYIN</a:t>
            </a:r>
          </a:p>
        </p:txBody>
      </p:sp>
      <p:sp>
        <p:nvSpPr>
          <p:cNvPr id="3" name="Veri Yer Tutucusu 2">
            <a:extLst>
              <a:ext uri="{FF2B5EF4-FFF2-40B4-BE49-F238E27FC236}">
                <a16:creationId xmlns:a16="http://schemas.microsoft.com/office/drawing/2014/main" id="{A9A2F456-FB59-4A17-B443-566962D9CCDA}"/>
              </a:ext>
            </a:extLst>
          </p:cNvPr>
          <p:cNvSpPr>
            <a:spLocks noGrp="1"/>
          </p:cNvSpPr>
          <p:nvPr>
            <p:ph type="dt" sz="half" idx="10"/>
          </p:nvPr>
        </p:nvSpPr>
        <p:spPr>
          <a:xfrm>
            <a:off x="0" y="6524236"/>
            <a:ext cx="7439328" cy="365125"/>
          </a:xfrm>
          <a:prstGeom prst="rect">
            <a:avLst/>
          </a:prstGeom>
        </p:spPr>
        <p:txBody>
          <a:bodyPr/>
          <a:lstStyle/>
          <a:p>
            <a:fld id="{7CC81467-0BB3-6D4B-9B26-C541922E8865}" type="datetime1">
              <a:rPr lang="tr-TR" smtClean="0"/>
              <a:pPr/>
              <a:t>25.10.2023</a:t>
            </a:fld>
            <a:endParaRPr lang="tr-TR" dirty="0"/>
          </a:p>
        </p:txBody>
      </p:sp>
      <p:sp>
        <p:nvSpPr>
          <p:cNvPr id="4" name="Alt Bilgi Yer Tutucusu 3">
            <a:extLst>
              <a:ext uri="{FF2B5EF4-FFF2-40B4-BE49-F238E27FC236}">
                <a16:creationId xmlns:a16="http://schemas.microsoft.com/office/drawing/2014/main" id="{77B26820-9D85-49E4-8B54-9002FC898F7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5" name="Slayt Numarası Yer Tutucusu 4">
            <a:extLst>
              <a:ext uri="{FF2B5EF4-FFF2-40B4-BE49-F238E27FC236}">
                <a16:creationId xmlns:a16="http://schemas.microsoft.com/office/drawing/2014/main" id="{B6662A2B-59CA-4D23-B5E6-4BCDFA404F2C}"/>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4662351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7835B88-C359-446B-8954-74AD0B02D8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Veri Yer Tutucusu 1">
            <a:extLst>
              <a:ext uri="{FF2B5EF4-FFF2-40B4-BE49-F238E27FC236}">
                <a16:creationId xmlns:a16="http://schemas.microsoft.com/office/drawing/2014/main" id="{0B99AE38-E36A-4A3A-AD61-2A5D53CD6B40}"/>
              </a:ext>
            </a:extLst>
          </p:cNvPr>
          <p:cNvSpPr>
            <a:spLocks noGrp="1"/>
          </p:cNvSpPr>
          <p:nvPr>
            <p:ph type="dt" sz="half" idx="10"/>
          </p:nvPr>
        </p:nvSpPr>
        <p:spPr>
          <a:xfrm>
            <a:off x="0" y="6524236"/>
            <a:ext cx="7439328" cy="365125"/>
          </a:xfrm>
          <a:prstGeom prst="rect">
            <a:avLst/>
          </a:prstGeom>
        </p:spPr>
        <p:txBody>
          <a:bodyPr/>
          <a:lstStyle/>
          <a:p>
            <a:fld id="{D908FFD3-FD11-0945-AB0D-AD7A849FF29B}" type="datetime1">
              <a:rPr lang="tr-TR" smtClean="0"/>
              <a:pPr/>
              <a:t>25.10.2023</a:t>
            </a:fld>
            <a:endParaRPr lang="tr-TR" dirty="0"/>
          </a:p>
        </p:txBody>
      </p:sp>
      <p:sp>
        <p:nvSpPr>
          <p:cNvPr id="3" name="Alt Bilgi Yer Tutucusu 2">
            <a:extLst>
              <a:ext uri="{FF2B5EF4-FFF2-40B4-BE49-F238E27FC236}">
                <a16:creationId xmlns:a16="http://schemas.microsoft.com/office/drawing/2014/main" id="{ED8168FD-6BD2-4714-A574-B27FDCED8F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4" name="Slayt Numarası Yer Tutucusu 3">
            <a:extLst>
              <a:ext uri="{FF2B5EF4-FFF2-40B4-BE49-F238E27FC236}">
                <a16:creationId xmlns:a16="http://schemas.microsoft.com/office/drawing/2014/main" id="{06607242-2625-4508-9155-921756B77D31}"/>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9301627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A9B817FE-0A9F-45FB-A4AE-031DBDA3CB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22AE0FF-ABE5-428B-A80D-414807825771}"/>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İçerik Yer Tutucusu 2">
            <a:extLst>
              <a:ext uri="{FF2B5EF4-FFF2-40B4-BE49-F238E27FC236}">
                <a16:creationId xmlns:a16="http://schemas.microsoft.com/office/drawing/2014/main" id="{F4CABDC6-3CBB-46F4-91EB-075EF484167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Metin Yer Tutucusu 3">
            <a:extLst>
              <a:ext uri="{FF2B5EF4-FFF2-40B4-BE49-F238E27FC236}">
                <a16:creationId xmlns:a16="http://schemas.microsoft.com/office/drawing/2014/main" id="{ACB66E77-2581-4887-8933-0BDFABCAE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CDFF5D66-BA76-462B-A3EE-5F4CE9D365FF}"/>
              </a:ext>
            </a:extLst>
          </p:cNvPr>
          <p:cNvSpPr>
            <a:spLocks noGrp="1"/>
          </p:cNvSpPr>
          <p:nvPr>
            <p:ph type="dt" sz="half" idx="10"/>
          </p:nvPr>
        </p:nvSpPr>
        <p:spPr>
          <a:xfrm>
            <a:off x="-1" y="6541573"/>
            <a:ext cx="7438139" cy="365125"/>
          </a:xfrm>
          <a:prstGeom prst="rect">
            <a:avLst/>
          </a:prstGeom>
        </p:spPr>
        <p:txBody>
          <a:bodyPr/>
          <a:lstStyle/>
          <a:p>
            <a:fld id="{D33675D9-8467-5749-8B48-E6E0DA7C1F7F}" type="datetime1">
              <a:rPr lang="tr-TR" smtClean="0"/>
              <a:pPr/>
              <a:t>25.10.2023</a:t>
            </a:fld>
            <a:endParaRPr lang="tr-TR" dirty="0"/>
          </a:p>
        </p:txBody>
      </p:sp>
      <p:sp>
        <p:nvSpPr>
          <p:cNvPr id="6" name="Alt Bilgi Yer Tutucusu 5">
            <a:extLst>
              <a:ext uri="{FF2B5EF4-FFF2-40B4-BE49-F238E27FC236}">
                <a16:creationId xmlns:a16="http://schemas.microsoft.com/office/drawing/2014/main" id="{E26C8739-A7BD-4858-AD24-E00861CFED96}"/>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A4C2CD96-07FD-4906-B524-8948900D889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7768841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655D3714-ADA4-4531-BCAD-7A7994A23B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18DB6CB0-B5BF-488B-8AD9-B81351CA5EF2}"/>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Resim Yer Tutucusu 2">
            <a:extLst>
              <a:ext uri="{FF2B5EF4-FFF2-40B4-BE49-F238E27FC236}">
                <a16:creationId xmlns:a16="http://schemas.microsoft.com/office/drawing/2014/main" id="{56A4FA87-7D06-4C26-9795-9EE5EEEA16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tr-TR"/>
          </a:p>
        </p:txBody>
      </p:sp>
      <p:sp>
        <p:nvSpPr>
          <p:cNvPr id="4" name="Metin Yer Tutucusu 3">
            <a:extLst>
              <a:ext uri="{FF2B5EF4-FFF2-40B4-BE49-F238E27FC236}">
                <a16:creationId xmlns:a16="http://schemas.microsoft.com/office/drawing/2014/main" id="{FFF36C73-B643-4F28-AB7B-3E2E5DD4E5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AA61B92B-E17E-4099-8994-24206CEEE14C}"/>
              </a:ext>
            </a:extLst>
          </p:cNvPr>
          <p:cNvSpPr>
            <a:spLocks noGrp="1"/>
          </p:cNvSpPr>
          <p:nvPr>
            <p:ph type="dt" sz="half" idx="10"/>
          </p:nvPr>
        </p:nvSpPr>
        <p:spPr>
          <a:xfrm>
            <a:off x="-1" y="6541573"/>
            <a:ext cx="7438139" cy="365125"/>
          </a:xfrm>
          <a:prstGeom prst="rect">
            <a:avLst/>
          </a:prstGeom>
        </p:spPr>
        <p:txBody>
          <a:bodyPr/>
          <a:lstStyle/>
          <a:p>
            <a:fld id="{FE9AD692-7BC8-A148-8B6D-EA652CE4EDE9}" type="datetime1">
              <a:rPr lang="tr-TR" smtClean="0"/>
              <a:pPr/>
              <a:t>25.10.2023</a:t>
            </a:fld>
            <a:endParaRPr lang="tr-TR" dirty="0"/>
          </a:p>
        </p:txBody>
      </p:sp>
      <p:sp>
        <p:nvSpPr>
          <p:cNvPr id="6" name="Alt Bilgi Yer Tutucusu 5">
            <a:extLst>
              <a:ext uri="{FF2B5EF4-FFF2-40B4-BE49-F238E27FC236}">
                <a16:creationId xmlns:a16="http://schemas.microsoft.com/office/drawing/2014/main" id="{833DF930-3898-4621-ACE2-667713D18AD9}"/>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E5646AC6-31C0-48B3-A37A-D60784B691D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9839295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9420CFD-5C03-48FB-846E-6A6594F00D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F63690FA-CE01-479B-88CF-A83E305EC8D1}"/>
              </a:ext>
            </a:extLst>
          </p:cNvPr>
          <p:cNvSpPr>
            <a:spLocks noGrp="1"/>
          </p:cNvSpPr>
          <p:nvPr>
            <p:ph type="title" hasCustomPrompt="1"/>
          </p:nvPr>
        </p:nvSpPr>
        <p:spPr/>
        <p:txBody>
          <a:bodyPr/>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1BBCF484-43EA-4A69-8087-AB06E7A5C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45C47717-0BC8-4804-B510-DFB728DAE6EF}"/>
              </a:ext>
            </a:extLst>
          </p:cNvPr>
          <p:cNvSpPr>
            <a:spLocks noGrp="1"/>
          </p:cNvSpPr>
          <p:nvPr>
            <p:ph type="dt" sz="half" idx="10"/>
          </p:nvPr>
        </p:nvSpPr>
        <p:spPr>
          <a:xfrm>
            <a:off x="0" y="6524236"/>
            <a:ext cx="7439328" cy="365125"/>
          </a:xfrm>
          <a:prstGeom prst="rect">
            <a:avLst/>
          </a:prstGeom>
        </p:spPr>
        <p:txBody>
          <a:bodyPr/>
          <a:lstStyle/>
          <a:p>
            <a:fld id="{96A6972E-FDEA-5145-A4E6-C3FFA8FAF3EA}" type="datetime1">
              <a:rPr lang="tr-TR" smtClean="0"/>
              <a:pPr/>
              <a:t>25.10.2023</a:t>
            </a:fld>
            <a:endParaRPr lang="tr-TR" dirty="0"/>
          </a:p>
        </p:txBody>
      </p:sp>
      <p:sp>
        <p:nvSpPr>
          <p:cNvPr id="5" name="Alt Bilgi Yer Tutucusu 4">
            <a:extLst>
              <a:ext uri="{FF2B5EF4-FFF2-40B4-BE49-F238E27FC236}">
                <a16:creationId xmlns:a16="http://schemas.microsoft.com/office/drawing/2014/main" id="{018B1041-B1BC-4150-A530-9041BD9305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BF5E30E9-AE8D-40B7-ABF9-CE61EAF81629}"/>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091222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8590EFB0-BC58-408E-89AF-055AAF5C65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Dikey Başlık 1">
            <a:extLst>
              <a:ext uri="{FF2B5EF4-FFF2-40B4-BE49-F238E27FC236}">
                <a16:creationId xmlns:a16="http://schemas.microsoft.com/office/drawing/2014/main" id="{C57583E7-F86A-43EB-9B2F-38FDF93D3FC0}"/>
              </a:ext>
            </a:extLst>
          </p:cNvPr>
          <p:cNvSpPr>
            <a:spLocks noGrp="1"/>
          </p:cNvSpPr>
          <p:nvPr>
            <p:ph type="title" orient="vert" hasCustomPrompt="1"/>
          </p:nvPr>
        </p:nvSpPr>
        <p:spPr>
          <a:xfrm>
            <a:off x="6543675" y="365125"/>
            <a:ext cx="1971675" cy="5811838"/>
          </a:xfrm>
        </p:spPr>
        <p:txBody>
          <a:bodyPr vert="eaVert"/>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D32BE473-B7F1-44C7-B785-A742BF72C46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1F8E9238-3898-4A8B-8560-ACD6FC4EB913}"/>
              </a:ext>
            </a:extLst>
          </p:cNvPr>
          <p:cNvSpPr>
            <a:spLocks noGrp="1"/>
          </p:cNvSpPr>
          <p:nvPr>
            <p:ph type="dt" sz="half" idx="10"/>
          </p:nvPr>
        </p:nvSpPr>
        <p:spPr>
          <a:xfrm>
            <a:off x="0" y="6524236"/>
            <a:ext cx="7439328" cy="365125"/>
          </a:xfrm>
          <a:prstGeom prst="rect">
            <a:avLst/>
          </a:prstGeom>
        </p:spPr>
        <p:txBody>
          <a:bodyPr/>
          <a:lstStyle/>
          <a:p>
            <a:fld id="{13B976D3-6C93-944F-8FC7-3FA0305D96C8}" type="datetime1">
              <a:rPr lang="tr-TR" smtClean="0"/>
              <a:pPr/>
              <a:t>25.10.2023</a:t>
            </a:fld>
            <a:endParaRPr lang="tr-TR" dirty="0"/>
          </a:p>
        </p:txBody>
      </p:sp>
      <p:sp>
        <p:nvSpPr>
          <p:cNvPr id="5" name="Alt Bilgi Yer Tutucusu 4">
            <a:extLst>
              <a:ext uri="{FF2B5EF4-FFF2-40B4-BE49-F238E27FC236}">
                <a16:creationId xmlns:a16="http://schemas.microsoft.com/office/drawing/2014/main" id="{D46F0344-7289-4EF8-9636-686348660C7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394C663-06B6-4A69-8FE0-E7682BD223C4}"/>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678102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C90E5A16-9693-4516-82F5-189168B1A0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sp>
        <p:nvSpPr>
          <p:cNvPr id="2" name="Unvan 1">
            <a:extLst>
              <a:ext uri="{FF2B5EF4-FFF2-40B4-BE49-F238E27FC236}">
                <a16:creationId xmlns:a16="http://schemas.microsoft.com/office/drawing/2014/main" id="{F351DCE2-A5A5-420C-A8AC-77BF07BFBF1E}"/>
              </a:ext>
            </a:extLst>
          </p:cNvPr>
          <p:cNvSpPr>
            <a:spLocks noGrp="1"/>
          </p:cNvSpPr>
          <p:nvPr>
            <p:ph type="ctrTitle" hasCustomPrompt="1"/>
          </p:nvPr>
        </p:nvSpPr>
        <p:spPr>
          <a:xfrm>
            <a:off x="0" y="2552700"/>
            <a:ext cx="5929340" cy="1869274"/>
          </a:xfrm>
        </p:spPr>
        <p:txBody>
          <a:bodyPr anchor="b">
            <a:normAutofit/>
          </a:bodyPr>
          <a:lstStyle>
            <a:lvl1pPr algn="ctr">
              <a:defRPr sz="3600">
                <a:solidFill>
                  <a:schemeClr val="bg1"/>
                </a:solidFill>
              </a:defRPr>
            </a:lvl1pPr>
          </a:lstStyle>
          <a:p>
            <a:r>
              <a:rPr lang="tr-TR" dirty="0"/>
              <a:t>ASIL BAŞLIK STİLİNİ DÜZENLEMEK İÇİN TIKLAYIN</a:t>
            </a:r>
          </a:p>
        </p:txBody>
      </p:sp>
      <p:sp>
        <p:nvSpPr>
          <p:cNvPr id="3" name="Alt Başlık 2">
            <a:extLst>
              <a:ext uri="{FF2B5EF4-FFF2-40B4-BE49-F238E27FC236}">
                <a16:creationId xmlns:a16="http://schemas.microsoft.com/office/drawing/2014/main" id="{1E12E282-89F9-436A-AEDE-8A13CAC7A718}"/>
              </a:ext>
            </a:extLst>
          </p:cNvPr>
          <p:cNvSpPr>
            <a:spLocks noGrp="1"/>
          </p:cNvSpPr>
          <p:nvPr>
            <p:ph type="subTitle" idx="1"/>
          </p:nvPr>
        </p:nvSpPr>
        <p:spPr>
          <a:xfrm>
            <a:off x="347663" y="4569302"/>
            <a:ext cx="5362575" cy="1190177"/>
          </a:xfrm>
        </p:spPr>
        <p:txBody>
          <a:bodyPr/>
          <a:lstStyle>
            <a:lvl1pPr marL="0" indent="0" algn="ctr">
              <a:buNone/>
              <a:defRPr sz="1800">
                <a:solidFill>
                  <a:srgbClr val="26226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dirty="0"/>
          </a:p>
        </p:txBody>
      </p:sp>
      <p:pic>
        <p:nvPicPr>
          <p:cNvPr id="15" name="Resim 14">
            <a:extLst>
              <a:ext uri="{FF2B5EF4-FFF2-40B4-BE49-F238E27FC236}">
                <a16:creationId xmlns:a16="http://schemas.microsoft.com/office/drawing/2014/main" id="{B490B8BC-69FF-4D96-8230-6729E043F4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Tree>
    <p:extLst>
      <p:ext uri="{BB962C8B-B14F-4D97-AF65-F5344CB8AC3E}">
        <p14:creationId xmlns:p14="http://schemas.microsoft.com/office/powerpoint/2010/main" val="9402833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7F61861-F3EA-40E9-B79A-F9A196C51E91}"/>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2BDCE879-A6AE-4A78-A1E3-D702A4FA7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E9FE4DC0-277C-427F-8D7A-D4AFF7DFA917}"/>
              </a:ext>
            </a:extLst>
          </p:cNvPr>
          <p:cNvSpPr>
            <a:spLocks noGrp="1"/>
          </p:cNvSpPr>
          <p:nvPr>
            <p:ph type="dt" sz="half" idx="10"/>
          </p:nvPr>
        </p:nvSpPr>
        <p:spPr>
          <a:xfrm>
            <a:off x="-1" y="6524236"/>
            <a:ext cx="7439329" cy="365125"/>
          </a:xfrm>
          <a:prstGeom prst="rect">
            <a:avLst/>
          </a:prstGeom>
        </p:spPr>
        <p:txBody>
          <a:bodyPr/>
          <a:lstStyle/>
          <a:p>
            <a:fld id="{BBD59545-0DFE-2E4D-BD46-48DE00C8617E}" type="datetime1">
              <a:rPr lang="tr-TR" smtClean="0"/>
              <a:pPr/>
              <a:t>25.10.2023</a:t>
            </a:fld>
            <a:endParaRPr lang="tr-TR"/>
          </a:p>
        </p:txBody>
      </p:sp>
      <p:sp>
        <p:nvSpPr>
          <p:cNvPr id="5" name="Alt Bilgi Yer Tutucusu 4">
            <a:extLst>
              <a:ext uri="{FF2B5EF4-FFF2-40B4-BE49-F238E27FC236}">
                <a16:creationId xmlns:a16="http://schemas.microsoft.com/office/drawing/2014/main" id="{BD5782BE-F496-4A7A-A090-9EE569795F4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02477E9-2F53-4C8D-81FE-CDE7B0AF0278}"/>
              </a:ext>
            </a:extLst>
          </p:cNvPr>
          <p:cNvSpPr>
            <a:spLocks noGrp="1"/>
          </p:cNvSpPr>
          <p:nvPr>
            <p:ph type="sldNum" sz="quarter" idx="12"/>
          </p:nvPr>
        </p:nvSpPr>
        <p:spPr/>
        <p:txBody>
          <a:bodyPr/>
          <a:lstStyle/>
          <a:p>
            <a:fld id="{EEAA0867-6936-4363-B760-720D9179A02D}" type="slidenum">
              <a:rPr lang="tr-TR" smtClean="0"/>
              <a:pPr/>
              <a:t>‹#›</a:t>
            </a:fld>
            <a:endParaRPr lang="tr-TR" dirty="0"/>
          </a:p>
        </p:txBody>
      </p:sp>
    </p:spTree>
    <p:extLst>
      <p:ext uri="{BB962C8B-B14F-4D97-AF65-F5344CB8AC3E}">
        <p14:creationId xmlns:p14="http://schemas.microsoft.com/office/powerpoint/2010/main" val="18822492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08336059-B749-46F6-A2A1-B797980299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9144000" cy="6850864"/>
          </a:xfrm>
          <a:prstGeom prst="rect">
            <a:avLst/>
          </a:prstGeom>
        </p:spPr>
      </p:pic>
      <p:pic>
        <p:nvPicPr>
          <p:cNvPr id="12" name="Resim 11">
            <a:extLst>
              <a:ext uri="{FF2B5EF4-FFF2-40B4-BE49-F238E27FC236}">
                <a16:creationId xmlns:a16="http://schemas.microsoft.com/office/drawing/2014/main" id="{3C53F7A6-2D59-4D4A-9BED-67BBA7E479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
        <p:nvSpPr>
          <p:cNvPr id="3" name="Metin Yer Tutucusu 2">
            <a:extLst>
              <a:ext uri="{FF2B5EF4-FFF2-40B4-BE49-F238E27FC236}">
                <a16:creationId xmlns:a16="http://schemas.microsoft.com/office/drawing/2014/main" id="{1F705E1E-EACD-4C09-9F99-44DA70450FD6}"/>
              </a:ext>
            </a:extLst>
          </p:cNvPr>
          <p:cNvSpPr>
            <a:spLocks noGrp="1"/>
          </p:cNvSpPr>
          <p:nvPr>
            <p:ph type="body" idx="1"/>
          </p:nvPr>
        </p:nvSpPr>
        <p:spPr>
          <a:xfrm>
            <a:off x="476250" y="4662915"/>
            <a:ext cx="5179335" cy="1500187"/>
          </a:xfrm>
        </p:spPr>
        <p:txBody>
          <a:bodyPr/>
          <a:lstStyle>
            <a:lvl1pPr marL="0" indent="0" algn="l">
              <a:buNone/>
              <a:defRPr sz="1800">
                <a:solidFill>
                  <a:srgbClr val="27226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 name="Unvan 1">
            <a:extLst>
              <a:ext uri="{FF2B5EF4-FFF2-40B4-BE49-F238E27FC236}">
                <a16:creationId xmlns:a16="http://schemas.microsoft.com/office/drawing/2014/main" id="{569C352B-9ABC-4CAD-A2A4-9A68FD8F8BD5}"/>
              </a:ext>
            </a:extLst>
          </p:cNvPr>
          <p:cNvSpPr>
            <a:spLocks noGrp="1"/>
          </p:cNvSpPr>
          <p:nvPr>
            <p:ph type="title" hasCustomPrompt="1"/>
          </p:nvPr>
        </p:nvSpPr>
        <p:spPr>
          <a:xfrm>
            <a:off x="273754" y="2458391"/>
            <a:ext cx="5655585" cy="1949274"/>
          </a:xfrm>
        </p:spPr>
        <p:txBody>
          <a:bodyPr anchor="b">
            <a:normAutofit/>
          </a:bodyPr>
          <a:lstStyle>
            <a:lvl1pPr algn="ctr">
              <a:defRPr sz="3600">
                <a:solidFill>
                  <a:schemeClr val="bg1"/>
                </a:solidFill>
              </a:defRPr>
            </a:lvl1pPr>
          </a:lstStyle>
          <a:p>
            <a:r>
              <a:rPr lang="tr-TR" dirty="0"/>
              <a:t>ASIL BAŞLIK STİLİNİ DÜZENLEMEK İÇİN TIKLAYIN</a:t>
            </a:r>
          </a:p>
        </p:txBody>
      </p:sp>
    </p:spTree>
    <p:extLst>
      <p:ext uri="{BB962C8B-B14F-4D97-AF65-F5344CB8AC3E}">
        <p14:creationId xmlns:p14="http://schemas.microsoft.com/office/powerpoint/2010/main" val="128975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tr-TR"/>
          </a:p>
        </p:txBody>
      </p:sp>
      <p:sp>
        <p:nvSpPr>
          <p:cNvPr id="3" name="Rectangle 3"/>
          <p:cNvSpPr>
            <a:spLocks noGrp="1" noChangeArrowheads="1"/>
          </p:cNvSpPr>
          <p:nvPr>
            <p:ph type="sldNum" sz="quarter" idx="11"/>
          </p:nvPr>
        </p:nvSpPr>
        <p:spPr>
          <a:ln/>
        </p:spPr>
        <p:txBody>
          <a:bodyPr/>
          <a:lstStyle>
            <a:lvl1pPr>
              <a:defRPr/>
            </a:lvl1pPr>
          </a:lstStyle>
          <a:p>
            <a:pPr>
              <a:defRPr/>
            </a:pPr>
            <a:fld id="{7598E62F-5C91-4C05-A643-C5D3C2ECFEFC}" type="slidenum">
              <a:rPr lang="tr-TR"/>
              <a:pPr>
                <a:defRPr/>
              </a:pPr>
              <a:t>‹#›</a:t>
            </a:fld>
            <a:endParaRPr lang="tr-TR"/>
          </a:p>
        </p:txBody>
      </p:sp>
      <p:sp>
        <p:nvSpPr>
          <p:cNvPr id="4"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9AA7BA99-CD10-4756-952F-7984E14667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E53AFB8-63F6-42EA-B02F-568E73A8FD37}"/>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F0238C47-D526-4ACB-B114-48A2B38159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İçerik Yer Tutucusu 3">
            <a:extLst>
              <a:ext uri="{FF2B5EF4-FFF2-40B4-BE49-F238E27FC236}">
                <a16:creationId xmlns:a16="http://schemas.microsoft.com/office/drawing/2014/main" id="{AACF9CC0-E2CD-4C18-A753-E1C108B04A8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Veri Yer Tutucusu 4">
            <a:extLst>
              <a:ext uri="{FF2B5EF4-FFF2-40B4-BE49-F238E27FC236}">
                <a16:creationId xmlns:a16="http://schemas.microsoft.com/office/drawing/2014/main" id="{4FC1138C-4500-4439-8F9A-32BACD84EBE5}"/>
              </a:ext>
            </a:extLst>
          </p:cNvPr>
          <p:cNvSpPr>
            <a:spLocks noGrp="1"/>
          </p:cNvSpPr>
          <p:nvPr>
            <p:ph type="dt" sz="half" idx="10"/>
          </p:nvPr>
        </p:nvSpPr>
        <p:spPr>
          <a:xfrm>
            <a:off x="-1" y="6511747"/>
            <a:ext cx="7439329" cy="365125"/>
          </a:xfrm>
          <a:prstGeom prst="rect">
            <a:avLst/>
          </a:prstGeom>
        </p:spPr>
        <p:txBody>
          <a:bodyPr/>
          <a:lstStyle/>
          <a:p>
            <a:fld id="{355DCCEB-7D74-FF40-BAC7-DB5C32454550}" type="datetime1">
              <a:rPr lang="tr-TR" smtClean="0"/>
              <a:pPr/>
              <a:t>25.10.2023</a:t>
            </a:fld>
            <a:endParaRPr lang="tr-TR" dirty="0"/>
          </a:p>
        </p:txBody>
      </p:sp>
      <p:sp>
        <p:nvSpPr>
          <p:cNvPr id="6" name="Alt Bilgi Yer Tutucusu 5">
            <a:extLst>
              <a:ext uri="{FF2B5EF4-FFF2-40B4-BE49-F238E27FC236}">
                <a16:creationId xmlns:a16="http://schemas.microsoft.com/office/drawing/2014/main" id="{F30B0518-3DCC-486E-A16C-4190848F9D26}"/>
              </a:ext>
            </a:extLst>
          </p:cNvPr>
          <p:cNvSpPr>
            <a:spLocks noGrp="1"/>
          </p:cNvSpPr>
          <p:nvPr>
            <p:ph type="ftr" sz="quarter" idx="11"/>
          </p:nvPr>
        </p:nvSpPr>
        <p:spPr>
          <a:xfrm>
            <a:off x="0" y="6080848"/>
            <a:ext cx="7439329" cy="430899"/>
          </a:xfrm>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08CD4AF8-0FC9-453B-90DD-F869CF3F25A7}"/>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42046657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8700AE0F-E724-4FCD-A200-A7C121C1C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C4AEAB52-EAE4-4FE3-AC8A-E8F4FFA13C0C}"/>
              </a:ext>
            </a:extLst>
          </p:cNvPr>
          <p:cNvSpPr>
            <a:spLocks noGrp="1"/>
          </p:cNvSpPr>
          <p:nvPr>
            <p:ph type="title" hasCustomPrompt="1"/>
          </p:nvPr>
        </p:nvSpPr>
        <p:spPr>
          <a:xfrm>
            <a:off x="629841" y="365126"/>
            <a:ext cx="7886700" cy="1325563"/>
          </a:xfrm>
        </p:spPr>
        <p:txBody>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AC605DBC-108E-4FCB-9300-ABBEFFE332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İçerik Yer Tutucusu 3">
            <a:extLst>
              <a:ext uri="{FF2B5EF4-FFF2-40B4-BE49-F238E27FC236}">
                <a16:creationId xmlns:a16="http://schemas.microsoft.com/office/drawing/2014/main" id="{7C16A7FC-42C7-4712-B8E6-579DF47D094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Metin Yer Tutucusu 4">
            <a:extLst>
              <a:ext uri="{FF2B5EF4-FFF2-40B4-BE49-F238E27FC236}">
                <a16:creationId xmlns:a16="http://schemas.microsoft.com/office/drawing/2014/main" id="{FAC2A114-6FA1-4BC1-B793-770CA447F3E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İçerik Yer Tutucusu 5">
            <a:extLst>
              <a:ext uri="{FF2B5EF4-FFF2-40B4-BE49-F238E27FC236}">
                <a16:creationId xmlns:a16="http://schemas.microsoft.com/office/drawing/2014/main" id="{FFCB3AA5-2B1F-48E5-AF1A-5F88FFA6B2C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Veri Yer Tutucusu 6">
            <a:extLst>
              <a:ext uri="{FF2B5EF4-FFF2-40B4-BE49-F238E27FC236}">
                <a16:creationId xmlns:a16="http://schemas.microsoft.com/office/drawing/2014/main" id="{0A6297D5-2FD6-475C-B925-26933F8034B4}"/>
              </a:ext>
            </a:extLst>
          </p:cNvPr>
          <p:cNvSpPr>
            <a:spLocks noGrp="1"/>
          </p:cNvSpPr>
          <p:nvPr>
            <p:ph type="dt" sz="half" idx="10"/>
          </p:nvPr>
        </p:nvSpPr>
        <p:spPr>
          <a:xfrm>
            <a:off x="-1" y="6542732"/>
            <a:ext cx="7438139" cy="365125"/>
          </a:xfrm>
          <a:prstGeom prst="rect">
            <a:avLst/>
          </a:prstGeom>
        </p:spPr>
        <p:txBody>
          <a:bodyPr/>
          <a:lstStyle/>
          <a:p>
            <a:fld id="{70E37556-655C-C346-98A2-B5CB5AF0A7DC}" type="datetime1">
              <a:rPr lang="tr-TR" smtClean="0"/>
              <a:pPr/>
              <a:t>25.10.2023</a:t>
            </a:fld>
            <a:endParaRPr lang="tr-TR" dirty="0"/>
          </a:p>
        </p:txBody>
      </p:sp>
      <p:sp>
        <p:nvSpPr>
          <p:cNvPr id="8" name="Alt Bilgi Yer Tutucusu 7">
            <a:extLst>
              <a:ext uri="{FF2B5EF4-FFF2-40B4-BE49-F238E27FC236}">
                <a16:creationId xmlns:a16="http://schemas.microsoft.com/office/drawing/2014/main" id="{0B627142-0781-4988-B704-4A60E63AD3C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9" name="Slayt Numarası Yer Tutucusu 8">
            <a:extLst>
              <a:ext uri="{FF2B5EF4-FFF2-40B4-BE49-F238E27FC236}">
                <a16:creationId xmlns:a16="http://schemas.microsoft.com/office/drawing/2014/main" id="{9DCD17C2-0CE9-4C7E-8ACC-FAF536D4DFC2}"/>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636753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ACD4422-55C0-4FB9-ABE0-0DF2C6C0A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4006C49-DF39-4A1B-90E6-AB7DDCFE3ADF}"/>
              </a:ext>
            </a:extLst>
          </p:cNvPr>
          <p:cNvSpPr>
            <a:spLocks noGrp="1"/>
          </p:cNvSpPr>
          <p:nvPr>
            <p:ph type="title" hasCustomPrompt="1"/>
          </p:nvPr>
        </p:nvSpPr>
        <p:spPr/>
        <p:txBody>
          <a:bodyPr/>
          <a:lstStyle/>
          <a:p>
            <a:r>
              <a:rPr lang="tr-TR" dirty="0"/>
              <a:t>ASIL BAŞLIK STİLİNİ DÜZENLEMEK İÇİN TIKLAYIN</a:t>
            </a:r>
          </a:p>
        </p:txBody>
      </p:sp>
      <p:sp>
        <p:nvSpPr>
          <p:cNvPr id="3" name="Veri Yer Tutucusu 2">
            <a:extLst>
              <a:ext uri="{FF2B5EF4-FFF2-40B4-BE49-F238E27FC236}">
                <a16:creationId xmlns:a16="http://schemas.microsoft.com/office/drawing/2014/main" id="{A9A2F456-FB59-4A17-B443-566962D9CCDA}"/>
              </a:ext>
            </a:extLst>
          </p:cNvPr>
          <p:cNvSpPr>
            <a:spLocks noGrp="1"/>
          </p:cNvSpPr>
          <p:nvPr>
            <p:ph type="dt" sz="half" idx="10"/>
          </p:nvPr>
        </p:nvSpPr>
        <p:spPr>
          <a:xfrm>
            <a:off x="0" y="6524236"/>
            <a:ext cx="7439328" cy="365125"/>
          </a:xfrm>
          <a:prstGeom prst="rect">
            <a:avLst/>
          </a:prstGeom>
        </p:spPr>
        <p:txBody>
          <a:bodyPr/>
          <a:lstStyle/>
          <a:p>
            <a:fld id="{7CC81467-0BB3-6D4B-9B26-C541922E8865}" type="datetime1">
              <a:rPr lang="tr-TR" smtClean="0"/>
              <a:pPr/>
              <a:t>25.10.2023</a:t>
            </a:fld>
            <a:endParaRPr lang="tr-TR" dirty="0"/>
          </a:p>
        </p:txBody>
      </p:sp>
      <p:sp>
        <p:nvSpPr>
          <p:cNvPr id="4" name="Alt Bilgi Yer Tutucusu 3">
            <a:extLst>
              <a:ext uri="{FF2B5EF4-FFF2-40B4-BE49-F238E27FC236}">
                <a16:creationId xmlns:a16="http://schemas.microsoft.com/office/drawing/2014/main" id="{77B26820-9D85-49E4-8B54-9002FC898F7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5" name="Slayt Numarası Yer Tutucusu 4">
            <a:extLst>
              <a:ext uri="{FF2B5EF4-FFF2-40B4-BE49-F238E27FC236}">
                <a16:creationId xmlns:a16="http://schemas.microsoft.com/office/drawing/2014/main" id="{B6662A2B-59CA-4D23-B5E6-4BCDFA404F2C}"/>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5226301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7835B88-C359-446B-8954-74AD0B02D8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Veri Yer Tutucusu 1">
            <a:extLst>
              <a:ext uri="{FF2B5EF4-FFF2-40B4-BE49-F238E27FC236}">
                <a16:creationId xmlns:a16="http://schemas.microsoft.com/office/drawing/2014/main" id="{0B99AE38-E36A-4A3A-AD61-2A5D53CD6B40}"/>
              </a:ext>
            </a:extLst>
          </p:cNvPr>
          <p:cNvSpPr>
            <a:spLocks noGrp="1"/>
          </p:cNvSpPr>
          <p:nvPr>
            <p:ph type="dt" sz="half" idx="10"/>
          </p:nvPr>
        </p:nvSpPr>
        <p:spPr>
          <a:xfrm>
            <a:off x="0" y="6524236"/>
            <a:ext cx="7439328" cy="365125"/>
          </a:xfrm>
          <a:prstGeom prst="rect">
            <a:avLst/>
          </a:prstGeom>
        </p:spPr>
        <p:txBody>
          <a:bodyPr/>
          <a:lstStyle/>
          <a:p>
            <a:fld id="{D908FFD3-FD11-0945-AB0D-AD7A849FF29B}" type="datetime1">
              <a:rPr lang="tr-TR" smtClean="0"/>
              <a:pPr/>
              <a:t>25.10.2023</a:t>
            </a:fld>
            <a:endParaRPr lang="tr-TR" dirty="0"/>
          </a:p>
        </p:txBody>
      </p:sp>
      <p:sp>
        <p:nvSpPr>
          <p:cNvPr id="3" name="Alt Bilgi Yer Tutucusu 2">
            <a:extLst>
              <a:ext uri="{FF2B5EF4-FFF2-40B4-BE49-F238E27FC236}">
                <a16:creationId xmlns:a16="http://schemas.microsoft.com/office/drawing/2014/main" id="{ED8168FD-6BD2-4714-A574-B27FDCED8F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4" name="Slayt Numarası Yer Tutucusu 3">
            <a:extLst>
              <a:ext uri="{FF2B5EF4-FFF2-40B4-BE49-F238E27FC236}">
                <a16:creationId xmlns:a16="http://schemas.microsoft.com/office/drawing/2014/main" id="{06607242-2625-4508-9155-921756B77D31}"/>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6825694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A9B817FE-0A9F-45FB-A4AE-031DBDA3CB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22AE0FF-ABE5-428B-A80D-414807825771}"/>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İçerik Yer Tutucusu 2">
            <a:extLst>
              <a:ext uri="{FF2B5EF4-FFF2-40B4-BE49-F238E27FC236}">
                <a16:creationId xmlns:a16="http://schemas.microsoft.com/office/drawing/2014/main" id="{F4CABDC6-3CBB-46F4-91EB-075EF484167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Metin Yer Tutucusu 3">
            <a:extLst>
              <a:ext uri="{FF2B5EF4-FFF2-40B4-BE49-F238E27FC236}">
                <a16:creationId xmlns:a16="http://schemas.microsoft.com/office/drawing/2014/main" id="{ACB66E77-2581-4887-8933-0BDFABCAE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CDFF5D66-BA76-462B-A3EE-5F4CE9D365FF}"/>
              </a:ext>
            </a:extLst>
          </p:cNvPr>
          <p:cNvSpPr>
            <a:spLocks noGrp="1"/>
          </p:cNvSpPr>
          <p:nvPr>
            <p:ph type="dt" sz="half" idx="10"/>
          </p:nvPr>
        </p:nvSpPr>
        <p:spPr>
          <a:xfrm>
            <a:off x="-1" y="6541573"/>
            <a:ext cx="7438139" cy="365125"/>
          </a:xfrm>
          <a:prstGeom prst="rect">
            <a:avLst/>
          </a:prstGeom>
        </p:spPr>
        <p:txBody>
          <a:bodyPr/>
          <a:lstStyle/>
          <a:p>
            <a:fld id="{D33675D9-8467-5749-8B48-E6E0DA7C1F7F}" type="datetime1">
              <a:rPr lang="tr-TR" smtClean="0"/>
              <a:pPr/>
              <a:t>25.10.2023</a:t>
            </a:fld>
            <a:endParaRPr lang="tr-TR" dirty="0"/>
          </a:p>
        </p:txBody>
      </p:sp>
      <p:sp>
        <p:nvSpPr>
          <p:cNvPr id="6" name="Alt Bilgi Yer Tutucusu 5">
            <a:extLst>
              <a:ext uri="{FF2B5EF4-FFF2-40B4-BE49-F238E27FC236}">
                <a16:creationId xmlns:a16="http://schemas.microsoft.com/office/drawing/2014/main" id="{E26C8739-A7BD-4858-AD24-E00861CFED96}"/>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A4C2CD96-07FD-4906-B524-8948900D889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3366344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655D3714-ADA4-4531-BCAD-7A7994A23B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18DB6CB0-B5BF-488B-8AD9-B81351CA5EF2}"/>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Resim Yer Tutucusu 2">
            <a:extLst>
              <a:ext uri="{FF2B5EF4-FFF2-40B4-BE49-F238E27FC236}">
                <a16:creationId xmlns:a16="http://schemas.microsoft.com/office/drawing/2014/main" id="{56A4FA87-7D06-4C26-9795-9EE5EEEA16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tr-TR"/>
          </a:p>
        </p:txBody>
      </p:sp>
      <p:sp>
        <p:nvSpPr>
          <p:cNvPr id="4" name="Metin Yer Tutucusu 3">
            <a:extLst>
              <a:ext uri="{FF2B5EF4-FFF2-40B4-BE49-F238E27FC236}">
                <a16:creationId xmlns:a16="http://schemas.microsoft.com/office/drawing/2014/main" id="{FFF36C73-B643-4F28-AB7B-3E2E5DD4E5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AA61B92B-E17E-4099-8994-24206CEEE14C}"/>
              </a:ext>
            </a:extLst>
          </p:cNvPr>
          <p:cNvSpPr>
            <a:spLocks noGrp="1"/>
          </p:cNvSpPr>
          <p:nvPr>
            <p:ph type="dt" sz="half" idx="10"/>
          </p:nvPr>
        </p:nvSpPr>
        <p:spPr>
          <a:xfrm>
            <a:off x="-1" y="6541573"/>
            <a:ext cx="7438139" cy="365125"/>
          </a:xfrm>
          <a:prstGeom prst="rect">
            <a:avLst/>
          </a:prstGeom>
        </p:spPr>
        <p:txBody>
          <a:bodyPr/>
          <a:lstStyle/>
          <a:p>
            <a:fld id="{FE9AD692-7BC8-A148-8B6D-EA652CE4EDE9}" type="datetime1">
              <a:rPr lang="tr-TR" smtClean="0"/>
              <a:pPr/>
              <a:t>25.10.2023</a:t>
            </a:fld>
            <a:endParaRPr lang="tr-TR" dirty="0"/>
          </a:p>
        </p:txBody>
      </p:sp>
      <p:sp>
        <p:nvSpPr>
          <p:cNvPr id="6" name="Alt Bilgi Yer Tutucusu 5">
            <a:extLst>
              <a:ext uri="{FF2B5EF4-FFF2-40B4-BE49-F238E27FC236}">
                <a16:creationId xmlns:a16="http://schemas.microsoft.com/office/drawing/2014/main" id="{833DF930-3898-4621-ACE2-667713D18AD9}"/>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E5646AC6-31C0-48B3-A37A-D60784B691D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5066494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9420CFD-5C03-48FB-846E-6A6594F00D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F63690FA-CE01-479B-88CF-A83E305EC8D1}"/>
              </a:ext>
            </a:extLst>
          </p:cNvPr>
          <p:cNvSpPr>
            <a:spLocks noGrp="1"/>
          </p:cNvSpPr>
          <p:nvPr>
            <p:ph type="title" hasCustomPrompt="1"/>
          </p:nvPr>
        </p:nvSpPr>
        <p:spPr/>
        <p:txBody>
          <a:bodyPr/>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1BBCF484-43EA-4A69-8087-AB06E7A5C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45C47717-0BC8-4804-B510-DFB728DAE6EF}"/>
              </a:ext>
            </a:extLst>
          </p:cNvPr>
          <p:cNvSpPr>
            <a:spLocks noGrp="1"/>
          </p:cNvSpPr>
          <p:nvPr>
            <p:ph type="dt" sz="half" idx="10"/>
          </p:nvPr>
        </p:nvSpPr>
        <p:spPr>
          <a:xfrm>
            <a:off x="0" y="6524236"/>
            <a:ext cx="7439328" cy="365125"/>
          </a:xfrm>
          <a:prstGeom prst="rect">
            <a:avLst/>
          </a:prstGeom>
        </p:spPr>
        <p:txBody>
          <a:bodyPr/>
          <a:lstStyle/>
          <a:p>
            <a:fld id="{96A6972E-FDEA-5145-A4E6-C3FFA8FAF3EA}" type="datetime1">
              <a:rPr lang="tr-TR" smtClean="0"/>
              <a:pPr/>
              <a:t>25.10.2023</a:t>
            </a:fld>
            <a:endParaRPr lang="tr-TR" dirty="0"/>
          </a:p>
        </p:txBody>
      </p:sp>
      <p:sp>
        <p:nvSpPr>
          <p:cNvPr id="5" name="Alt Bilgi Yer Tutucusu 4">
            <a:extLst>
              <a:ext uri="{FF2B5EF4-FFF2-40B4-BE49-F238E27FC236}">
                <a16:creationId xmlns:a16="http://schemas.microsoft.com/office/drawing/2014/main" id="{018B1041-B1BC-4150-A530-9041BD9305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BF5E30E9-AE8D-40B7-ABF9-CE61EAF81629}"/>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23636443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8590EFB0-BC58-408E-89AF-055AAF5C65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Dikey Başlık 1">
            <a:extLst>
              <a:ext uri="{FF2B5EF4-FFF2-40B4-BE49-F238E27FC236}">
                <a16:creationId xmlns:a16="http://schemas.microsoft.com/office/drawing/2014/main" id="{C57583E7-F86A-43EB-9B2F-38FDF93D3FC0}"/>
              </a:ext>
            </a:extLst>
          </p:cNvPr>
          <p:cNvSpPr>
            <a:spLocks noGrp="1"/>
          </p:cNvSpPr>
          <p:nvPr>
            <p:ph type="title" orient="vert" hasCustomPrompt="1"/>
          </p:nvPr>
        </p:nvSpPr>
        <p:spPr>
          <a:xfrm>
            <a:off x="6543675" y="365125"/>
            <a:ext cx="1971675" cy="5811838"/>
          </a:xfrm>
        </p:spPr>
        <p:txBody>
          <a:bodyPr vert="eaVert"/>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D32BE473-B7F1-44C7-B785-A742BF72C46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1F8E9238-3898-4A8B-8560-ACD6FC4EB913}"/>
              </a:ext>
            </a:extLst>
          </p:cNvPr>
          <p:cNvSpPr>
            <a:spLocks noGrp="1"/>
          </p:cNvSpPr>
          <p:nvPr>
            <p:ph type="dt" sz="half" idx="10"/>
          </p:nvPr>
        </p:nvSpPr>
        <p:spPr>
          <a:xfrm>
            <a:off x="0" y="6524236"/>
            <a:ext cx="7439328" cy="365125"/>
          </a:xfrm>
          <a:prstGeom prst="rect">
            <a:avLst/>
          </a:prstGeom>
        </p:spPr>
        <p:txBody>
          <a:bodyPr/>
          <a:lstStyle/>
          <a:p>
            <a:fld id="{13B976D3-6C93-944F-8FC7-3FA0305D96C8}" type="datetime1">
              <a:rPr lang="tr-TR" smtClean="0"/>
              <a:pPr/>
              <a:t>25.10.2023</a:t>
            </a:fld>
            <a:endParaRPr lang="tr-TR" dirty="0"/>
          </a:p>
        </p:txBody>
      </p:sp>
      <p:sp>
        <p:nvSpPr>
          <p:cNvPr id="5" name="Alt Bilgi Yer Tutucusu 4">
            <a:extLst>
              <a:ext uri="{FF2B5EF4-FFF2-40B4-BE49-F238E27FC236}">
                <a16:creationId xmlns:a16="http://schemas.microsoft.com/office/drawing/2014/main" id="{D46F0344-7289-4EF8-9636-686348660C7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394C663-06B6-4A69-8FE0-E7682BD223C4}"/>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41524984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C90E5A16-9693-4516-82F5-189168B1A0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sp>
        <p:nvSpPr>
          <p:cNvPr id="2" name="Unvan 1">
            <a:extLst>
              <a:ext uri="{FF2B5EF4-FFF2-40B4-BE49-F238E27FC236}">
                <a16:creationId xmlns:a16="http://schemas.microsoft.com/office/drawing/2014/main" id="{F351DCE2-A5A5-420C-A8AC-77BF07BFBF1E}"/>
              </a:ext>
            </a:extLst>
          </p:cNvPr>
          <p:cNvSpPr>
            <a:spLocks noGrp="1"/>
          </p:cNvSpPr>
          <p:nvPr>
            <p:ph type="ctrTitle" hasCustomPrompt="1"/>
          </p:nvPr>
        </p:nvSpPr>
        <p:spPr>
          <a:xfrm>
            <a:off x="0" y="2552700"/>
            <a:ext cx="5929340" cy="1869274"/>
          </a:xfrm>
        </p:spPr>
        <p:txBody>
          <a:bodyPr anchor="b">
            <a:normAutofit/>
          </a:bodyPr>
          <a:lstStyle>
            <a:lvl1pPr algn="ctr">
              <a:defRPr sz="3600">
                <a:solidFill>
                  <a:schemeClr val="bg1"/>
                </a:solidFill>
              </a:defRPr>
            </a:lvl1pPr>
          </a:lstStyle>
          <a:p>
            <a:r>
              <a:rPr lang="tr-TR" dirty="0"/>
              <a:t>ASIL BAŞLIK STİLİNİ DÜZENLEMEK İÇİN TIKLAYIN</a:t>
            </a:r>
          </a:p>
        </p:txBody>
      </p:sp>
      <p:sp>
        <p:nvSpPr>
          <p:cNvPr id="3" name="Alt Başlık 2">
            <a:extLst>
              <a:ext uri="{FF2B5EF4-FFF2-40B4-BE49-F238E27FC236}">
                <a16:creationId xmlns:a16="http://schemas.microsoft.com/office/drawing/2014/main" id="{1E12E282-89F9-436A-AEDE-8A13CAC7A718}"/>
              </a:ext>
            </a:extLst>
          </p:cNvPr>
          <p:cNvSpPr>
            <a:spLocks noGrp="1"/>
          </p:cNvSpPr>
          <p:nvPr>
            <p:ph type="subTitle" idx="1"/>
          </p:nvPr>
        </p:nvSpPr>
        <p:spPr>
          <a:xfrm>
            <a:off x="347663" y="4569302"/>
            <a:ext cx="5362575" cy="1190177"/>
          </a:xfrm>
        </p:spPr>
        <p:txBody>
          <a:bodyPr/>
          <a:lstStyle>
            <a:lvl1pPr marL="0" indent="0" algn="ctr">
              <a:buNone/>
              <a:defRPr sz="1800">
                <a:solidFill>
                  <a:srgbClr val="26226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dirty="0"/>
          </a:p>
        </p:txBody>
      </p:sp>
      <p:pic>
        <p:nvPicPr>
          <p:cNvPr id="15" name="Resim 14">
            <a:extLst>
              <a:ext uri="{FF2B5EF4-FFF2-40B4-BE49-F238E27FC236}">
                <a16:creationId xmlns:a16="http://schemas.microsoft.com/office/drawing/2014/main" id="{B490B8BC-69FF-4D96-8230-6729E043F4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Tree>
    <p:extLst>
      <p:ext uri="{BB962C8B-B14F-4D97-AF65-F5344CB8AC3E}">
        <p14:creationId xmlns:p14="http://schemas.microsoft.com/office/powerpoint/2010/main" val="26623831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7F61861-F3EA-40E9-B79A-F9A196C51E91}"/>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2BDCE879-A6AE-4A78-A1E3-D702A4FA7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E9FE4DC0-277C-427F-8D7A-D4AFF7DFA917}"/>
              </a:ext>
            </a:extLst>
          </p:cNvPr>
          <p:cNvSpPr>
            <a:spLocks noGrp="1"/>
          </p:cNvSpPr>
          <p:nvPr>
            <p:ph type="dt" sz="half" idx="10"/>
          </p:nvPr>
        </p:nvSpPr>
        <p:spPr>
          <a:xfrm>
            <a:off x="-1" y="6524236"/>
            <a:ext cx="7439329" cy="365125"/>
          </a:xfrm>
          <a:prstGeom prst="rect">
            <a:avLst/>
          </a:prstGeom>
        </p:spPr>
        <p:txBody>
          <a:bodyPr/>
          <a:lstStyle/>
          <a:p>
            <a:fld id="{BBD59545-0DFE-2E4D-BD46-48DE00C8617E}" type="datetime1">
              <a:rPr lang="tr-TR" smtClean="0"/>
              <a:pPr/>
              <a:t>25.10.2023</a:t>
            </a:fld>
            <a:endParaRPr lang="tr-TR"/>
          </a:p>
        </p:txBody>
      </p:sp>
      <p:sp>
        <p:nvSpPr>
          <p:cNvPr id="5" name="Alt Bilgi Yer Tutucusu 4">
            <a:extLst>
              <a:ext uri="{FF2B5EF4-FFF2-40B4-BE49-F238E27FC236}">
                <a16:creationId xmlns:a16="http://schemas.microsoft.com/office/drawing/2014/main" id="{BD5782BE-F496-4A7A-A090-9EE569795F4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02477E9-2F53-4C8D-81FE-CDE7B0AF0278}"/>
              </a:ext>
            </a:extLst>
          </p:cNvPr>
          <p:cNvSpPr>
            <a:spLocks noGrp="1"/>
          </p:cNvSpPr>
          <p:nvPr>
            <p:ph type="sldNum" sz="quarter" idx="12"/>
          </p:nvPr>
        </p:nvSpPr>
        <p:spPr/>
        <p:txBody>
          <a:bodyPr/>
          <a:lstStyle/>
          <a:p>
            <a:fld id="{EEAA0867-6936-4363-B760-720D9179A02D}" type="slidenum">
              <a:rPr lang="tr-TR" smtClean="0"/>
              <a:pPr/>
              <a:t>‹#›</a:t>
            </a:fld>
            <a:endParaRPr lang="tr-TR" dirty="0"/>
          </a:p>
        </p:txBody>
      </p:sp>
    </p:spTree>
    <p:extLst>
      <p:ext uri="{BB962C8B-B14F-4D97-AF65-F5344CB8AC3E}">
        <p14:creationId xmlns:p14="http://schemas.microsoft.com/office/powerpoint/2010/main" val="286127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2"/>
          <p:cNvSpPr>
            <a:spLocks noGrp="1" noChangeArrowheads="1"/>
          </p:cNvSpPr>
          <p:nvPr>
            <p:ph type="ftr" sz="quarter" idx="10"/>
          </p:nvPr>
        </p:nvSpPr>
        <p:spPr>
          <a:ln/>
        </p:spPr>
        <p:txBody>
          <a:bodyPr/>
          <a:lstStyle>
            <a:lvl1pPr>
              <a:defRPr/>
            </a:lvl1pPr>
          </a:lstStyle>
          <a:p>
            <a:pPr>
              <a:defRPr/>
            </a:pPr>
            <a:endParaRPr lang="tr-TR"/>
          </a:p>
        </p:txBody>
      </p:sp>
      <p:sp>
        <p:nvSpPr>
          <p:cNvPr id="6" name="Rectangle 3"/>
          <p:cNvSpPr>
            <a:spLocks noGrp="1" noChangeArrowheads="1"/>
          </p:cNvSpPr>
          <p:nvPr>
            <p:ph type="sldNum" sz="quarter" idx="11"/>
          </p:nvPr>
        </p:nvSpPr>
        <p:spPr>
          <a:ln/>
        </p:spPr>
        <p:txBody>
          <a:bodyPr/>
          <a:lstStyle>
            <a:lvl1pPr>
              <a:defRPr/>
            </a:lvl1pPr>
          </a:lstStyle>
          <a:p>
            <a:pPr>
              <a:defRPr/>
            </a:pPr>
            <a:fld id="{C577C88A-AB04-4E3B-B3A6-F9762036B5EE}" type="slidenum">
              <a:rPr lang="tr-TR"/>
              <a:pPr>
                <a:defRPr/>
              </a:pPr>
              <a:t>‹#›</a:t>
            </a:fld>
            <a:endParaRPr lang="tr-TR"/>
          </a:p>
        </p:txBody>
      </p:sp>
      <p:sp>
        <p:nvSpPr>
          <p:cNvPr id="7"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08336059-B749-46F6-A2A1-B797980299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9144000" cy="6850864"/>
          </a:xfrm>
          <a:prstGeom prst="rect">
            <a:avLst/>
          </a:prstGeom>
        </p:spPr>
      </p:pic>
      <p:pic>
        <p:nvPicPr>
          <p:cNvPr id="12" name="Resim 11">
            <a:extLst>
              <a:ext uri="{FF2B5EF4-FFF2-40B4-BE49-F238E27FC236}">
                <a16:creationId xmlns:a16="http://schemas.microsoft.com/office/drawing/2014/main" id="{3C53F7A6-2D59-4D4A-9BED-67BBA7E479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29340" y="1146843"/>
            <a:ext cx="3488415" cy="4954258"/>
          </a:xfrm>
          <a:prstGeom prst="rect">
            <a:avLst/>
          </a:prstGeom>
        </p:spPr>
      </p:pic>
      <p:sp>
        <p:nvSpPr>
          <p:cNvPr id="3" name="Metin Yer Tutucusu 2">
            <a:extLst>
              <a:ext uri="{FF2B5EF4-FFF2-40B4-BE49-F238E27FC236}">
                <a16:creationId xmlns:a16="http://schemas.microsoft.com/office/drawing/2014/main" id="{1F705E1E-EACD-4C09-9F99-44DA70450FD6}"/>
              </a:ext>
            </a:extLst>
          </p:cNvPr>
          <p:cNvSpPr>
            <a:spLocks noGrp="1"/>
          </p:cNvSpPr>
          <p:nvPr>
            <p:ph type="body" idx="1"/>
          </p:nvPr>
        </p:nvSpPr>
        <p:spPr>
          <a:xfrm>
            <a:off x="476250" y="4662915"/>
            <a:ext cx="5179335" cy="1500187"/>
          </a:xfrm>
        </p:spPr>
        <p:txBody>
          <a:bodyPr/>
          <a:lstStyle>
            <a:lvl1pPr marL="0" indent="0" algn="l">
              <a:buNone/>
              <a:defRPr sz="1800">
                <a:solidFill>
                  <a:srgbClr val="27226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 name="Unvan 1">
            <a:extLst>
              <a:ext uri="{FF2B5EF4-FFF2-40B4-BE49-F238E27FC236}">
                <a16:creationId xmlns:a16="http://schemas.microsoft.com/office/drawing/2014/main" id="{569C352B-9ABC-4CAD-A2A4-9A68FD8F8BD5}"/>
              </a:ext>
            </a:extLst>
          </p:cNvPr>
          <p:cNvSpPr>
            <a:spLocks noGrp="1"/>
          </p:cNvSpPr>
          <p:nvPr>
            <p:ph type="title" hasCustomPrompt="1"/>
          </p:nvPr>
        </p:nvSpPr>
        <p:spPr>
          <a:xfrm>
            <a:off x="273754" y="2458391"/>
            <a:ext cx="5655585" cy="1949274"/>
          </a:xfrm>
        </p:spPr>
        <p:txBody>
          <a:bodyPr anchor="b">
            <a:normAutofit/>
          </a:bodyPr>
          <a:lstStyle>
            <a:lvl1pPr algn="ctr">
              <a:defRPr sz="3600">
                <a:solidFill>
                  <a:schemeClr val="bg1"/>
                </a:solidFill>
              </a:defRPr>
            </a:lvl1pPr>
          </a:lstStyle>
          <a:p>
            <a:r>
              <a:rPr lang="tr-TR" dirty="0"/>
              <a:t>ASIL BAŞLIK STİLİNİ DÜZENLEMEK İÇİN TIKLAYIN</a:t>
            </a:r>
          </a:p>
        </p:txBody>
      </p:sp>
    </p:spTree>
    <p:extLst>
      <p:ext uri="{BB962C8B-B14F-4D97-AF65-F5344CB8AC3E}">
        <p14:creationId xmlns:p14="http://schemas.microsoft.com/office/powerpoint/2010/main" val="15431821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9AA7BA99-CD10-4756-952F-7984E14667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E53AFB8-63F6-42EA-B02F-568E73A8FD37}"/>
              </a:ext>
            </a:extLst>
          </p:cNvPr>
          <p:cNvSpPr>
            <a:spLocks noGrp="1"/>
          </p:cNvSpPr>
          <p:nvPr>
            <p:ph type="title" hasCustomPrompt="1"/>
          </p:nvPr>
        </p:nvSpPr>
        <p:spPr/>
        <p:txBody>
          <a:bodyPr/>
          <a:lstStyle/>
          <a:p>
            <a:r>
              <a:rPr lang="tr-TR" dirty="0"/>
              <a:t>ASIL BAŞLIK STİLİNİ DÜZENLEMEK İÇİN TIKLAYIN</a:t>
            </a:r>
          </a:p>
        </p:txBody>
      </p:sp>
      <p:sp>
        <p:nvSpPr>
          <p:cNvPr id="3" name="İçerik Yer Tutucusu 2">
            <a:extLst>
              <a:ext uri="{FF2B5EF4-FFF2-40B4-BE49-F238E27FC236}">
                <a16:creationId xmlns:a16="http://schemas.microsoft.com/office/drawing/2014/main" id="{F0238C47-D526-4ACB-B114-48A2B38159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İçerik Yer Tutucusu 3">
            <a:extLst>
              <a:ext uri="{FF2B5EF4-FFF2-40B4-BE49-F238E27FC236}">
                <a16:creationId xmlns:a16="http://schemas.microsoft.com/office/drawing/2014/main" id="{AACF9CC0-E2CD-4C18-A753-E1C108B04A8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Veri Yer Tutucusu 4">
            <a:extLst>
              <a:ext uri="{FF2B5EF4-FFF2-40B4-BE49-F238E27FC236}">
                <a16:creationId xmlns:a16="http://schemas.microsoft.com/office/drawing/2014/main" id="{4FC1138C-4500-4439-8F9A-32BACD84EBE5}"/>
              </a:ext>
            </a:extLst>
          </p:cNvPr>
          <p:cNvSpPr>
            <a:spLocks noGrp="1"/>
          </p:cNvSpPr>
          <p:nvPr>
            <p:ph type="dt" sz="half" idx="10"/>
          </p:nvPr>
        </p:nvSpPr>
        <p:spPr>
          <a:xfrm>
            <a:off x="-1" y="6511747"/>
            <a:ext cx="7439329" cy="365125"/>
          </a:xfrm>
          <a:prstGeom prst="rect">
            <a:avLst/>
          </a:prstGeom>
        </p:spPr>
        <p:txBody>
          <a:bodyPr/>
          <a:lstStyle/>
          <a:p>
            <a:fld id="{355DCCEB-7D74-FF40-BAC7-DB5C32454550}" type="datetime1">
              <a:rPr lang="tr-TR" smtClean="0"/>
              <a:pPr/>
              <a:t>25.10.2023</a:t>
            </a:fld>
            <a:endParaRPr lang="tr-TR" dirty="0"/>
          </a:p>
        </p:txBody>
      </p:sp>
      <p:sp>
        <p:nvSpPr>
          <p:cNvPr id="6" name="Alt Bilgi Yer Tutucusu 5">
            <a:extLst>
              <a:ext uri="{FF2B5EF4-FFF2-40B4-BE49-F238E27FC236}">
                <a16:creationId xmlns:a16="http://schemas.microsoft.com/office/drawing/2014/main" id="{F30B0518-3DCC-486E-A16C-4190848F9D26}"/>
              </a:ext>
            </a:extLst>
          </p:cNvPr>
          <p:cNvSpPr>
            <a:spLocks noGrp="1"/>
          </p:cNvSpPr>
          <p:nvPr>
            <p:ph type="ftr" sz="quarter" idx="11"/>
          </p:nvPr>
        </p:nvSpPr>
        <p:spPr>
          <a:xfrm>
            <a:off x="0" y="6080848"/>
            <a:ext cx="7439329" cy="430899"/>
          </a:xfrm>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08CD4AF8-0FC9-453B-90DD-F869CF3F25A7}"/>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4292184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8700AE0F-E724-4FCD-A200-A7C121C1C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C4AEAB52-EAE4-4FE3-AC8A-E8F4FFA13C0C}"/>
              </a:ext>
            </a:extLst>
          </p:cNvPr>
          <p:cNvSpPr>
            <a:spLocks noGrp="1"/>
          </p:cNvSpPr>
          <p:nvPr>
            <p:ph type="title" hasCustomPrompt="1"/>
          </p:nvPr>
        </p:nvSpPr>
        <p:spPr>
          <a:xfrm>
            <a:off x="629841" y="365126"/>
            <a:ext cx="7886700" cy="1325563"/>
          </a:xfrm>
        </p:spPr>
        <p:txBody>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AC605DBC-108E-4FCB-9300-ABBEFFE332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İçerik Yer Tutucusu 3">
            <a:extLst>
              <a:ext uri="{FF2B5EF4-FFF2-40B4-BE49-F238E27FC236}">
                <a16:creationId xmlns:a16="http://schemas.microsoft.com/office/drawing/2014/main" id="{7C16A7FC-42C7-4712-B8E6-579DF47D094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Metin Yer Tutucusu 4">
            <a:extLst>
              <a:ext uri="{FF2B5EF4-FFF2-40B4-BE49-F238E27FC236}">
                <a16:creationId xmlns:a16="http://schemas.microsoft.com/office/drawing/2014/main" id="{FAC2A114-6FA1-4BC1-B793-770CA447F3E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İçerik Yer Tutucusu 5">
            <a:extLst>
              <a:ext uri="{FF2B5EF4-FFF2-40B4-BE49-F238E27FC236}">
                <a16:creationId xmlns:a16="http://schemas.microsoft.com/office/drawing/2014/main" id="{FFCB3AA5-2B1F-48E5-AF1A-5F88FFA6B2C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Veri Yer Tutucusu 6">
            <a:extLst>
              <a:ext uri="{FF2B5EF4-FFF2-40B4-BE49-F238E27FC236}">
                <a16:creationId xmlns:a16="http://schemas.microsoft.com/office/drawing/2014/main" id="{0A6297D5-2FD6-475C-B925-26933F8034B4}"/>
              </a:ext>
            </a:extLst>
          </p:cNvPr>
          <p:cNvSpPr>
            <a:spLocks noGrp="1"/>
          </p:cNvSpPr>
          <p:nvPr>
            <p:ph type="dt" sz="half" idx="10"/>
          </p:nvPr>
        </p:nvSpPr>
        <p:spPr>
          <a:xfrm>
            <a:off x="-1" y="6542732"/>
            <a:ext cx="7438139" cy="365125"/>
          </a:xfrm>
          <a:prstGeom prst="rect">
            <a:avLst/>
          </a:prstGeom>
        </p:spPr>
        <p:txBody>
          <a:bodyPr/>
          <a:lstStyle/>
          <a:p>
            <a:fld id="{70E37556-655C-C346-98A2-B5CB5AF0A7DC}" type="datetime1">
              <a:rPr lang="tr-TR" smtClean="0"/>
              <a:pPr/>
              <a:t>25.10.2023</a:t>
            </a:fld>
            <a:endParaRPr lang="tr-TR" dirty="0"/>
          </a:p>
        </p:txBody>
      </p:sp>
      <p:sp>
        <p:nvSpPr>
          <p:cNvPr id="8" name="Alt Bilgi Yer Tutucusu 7">
            <a:extLst>
              <a:ext uri="{FF2B5EF4-FFF2-40B4-BE49-F238E27FC236}">
                <a16:creationId xmlns:a16="http://schemas.microsoft.com/office/drawing/2014/main" id="{0B627142-0781-4988-B704-4A60E63AD3C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9" name="Slayt Numarası Yer Tutucusu 8">
            <a:extLst>
              <a:ext uri="{FF2B5EF4-FFF2-40B4-BE49-F238E27FC236}">
                <a16:creationId xmlns:a16="http://schemas.microsoft.com/office/drawing/2014/main" id="{9DCD17C2-0CE9-4C7E-8ACC-FAF536D4DFC2}"/>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12888380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ACD4422-55C0-4FB9-ABE0-0DF2C6C0A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4006C49-DF39-4A1B-90E6-AB7DDCFE3ADF}"/>
              </a:ext>
            </a:extLst>
          </p:cNvPr>
          <p:cNvSpPr>
            <a:spLocks noGrp="1"/>
          </p:cNvSpPr>
          <p:nvPr>
            <p:ph type="title" hasCustomPrompt="1"/>
          </p:nvPr>
        </p:nvSpPr>
        <p:spPr/>
        <p:txBody>
          <a:bodyPr/>
          <a:lstStyle/>
          <a:p>
            <a:r>
              <a:rPr lang="tr-TR" dirty="0"/>
              <a:t>ASIL BAŞLIK STİLİNİ DÜZENLEMEK İÇİN TIKLAYIN</a:t>
            </a:r>
          </a:p>
        </p:txBody>
      </p:sp>
      <p:sp>
        <p:nvSpPr>
          <p:cNvPr id="3" name="Veri Yer Tutucusu 2">
            <a:extLst>
              <a:ext uri="{FF2B5EF4-FFF2-40B4-BE49-F238E27FC236}">
                <a16:creationId xmlns:a16="http://schemas.microsoft.com/office/drawing/2014/main" id="{A9A2F456-FB59-4A17-B443-566962D9CCDA}"/>
              </a:ext>
            </a:extLst>
          </p:cNvPr>
          <p:cNvSpPr>
            <a:spLocks noGrp="1"/>
          </p:cNvSpPr>
          <p:nvPr>
            <p:ph type="dt" sz="half" idx="10"/>
          </p:nvPr>
        </p:nvSpPr>
        <p:spPr>
          <a:xfrm>
            <a:off x="0" y="6524236"/>
            <a:ext cx="7439328" cy="365125"/>
          </a:xfrm>
          <a:prstGeom prst="rect">
            <a:avLst/>
          </a:prstGeom>
        </p:spPr>
        <p:txBody>
          <a:bodyPr/>
          <a:lstStyle/>
          <a:p>
            <a:fld id="{7CC81467-0BB3-6D4B-9B26-C541922E8865}" type="datetime1">
              <a:rPr lang="tr-TR" smtClean="0"/>
              <a:pPr/>
              <a:t>25.10.2023</a:t>
            </a:fld>
            <a:endParaRPr lang="tr-TR" dirty="0"/>
          </a:p>
        </p:txBody>
      </p:sp>
      <p:sp>
        <p:nvSpPr>
          <p:cNvPr id="4" name="Alt Bilgi Yer Tutucusu 3">
            <a:extLst>
              <a:ext uri="{FF2B5EF4-FFF2-40B4-BE49-F238E27FC236}">
                <a16:creationId xmlns:a16="http://schemas.microsoft.com/office/drawing/2014/main" id="{77B26820-9D85-49E4-8B54-9002FC898F71}"/>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5" name="Slayt Numarası Yer Tutucusu 4">
            <a:extLst>
              <a:ext uri="{FF2B5EF4-FFF2-40B4-BE49-F238E27FC236}">
                <a16:creationId xmlns:a16="http://schemas.microsoft.com/office/drawing/2014/main" id="{B6662A2B-59CA-4D23-B5E6-4BCDFA404F2C}"/>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4132294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7835B88-C359-446B-8954-74AD0B02D8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Veri Yer Tutucusu 1">
            <a:extLst>
              <a:ext uri="{FF2B5EF4-FFF2-40B4-BE49-F238E27FC236}">
                <a16:creationId xmlns:a16="http://schemas.microsoft.com/office/drawing/2014/main" id="{0B99AE38-E36A-4A3A-AD61-2A5D53CD6B40}"/>
              </a:ext>
            </a:extLst>
          </p:cNvPr>
          <p:cNvSpPr>
            <a:spLocks noGrp="1"/>
          </p:cNvSpPr>
          <p:nvPr>
            <p:ph type="dt" sz="half" idx="10"/>
          </p:nvPr>
        </p:nvSpPr>
        <p:spPr>
          <a:xfrm>
            <a:off x="0" y="6524236"/>
            <a:ext cx="7439328" cy="365125"/>
          </a:xfrm>
          <a:prstGeom prst="rect">
            <a:avLst/>
          </a:prstGeom>
        </p:spPr>
        <p:txBody>
          <a:bodyPr/>
          <a:lstStyle/>
          <a:p>
            <a:fld id="{D908FFD3-FD11-0945-AB0D-AD7A849FF29B}" type="datetime1">
              <a:rPr lang="tr-TR" smtClean="0"/>
              <a:pPr/>
              <a:t>25.10.2023</a:t>
            </a:fld>
            <a:endParaRPr lang="tr-TR" dirty="0"/>
          </a:p>
        </p:txBody>
      </p:sp>
      <p:sp>
        <p:nvSpPr>
          <p:cNvPr id="3" name="Alt Bilgi Yer Tutucusu 2">
            <a:extLst>
              <a:ext uri="{FF2B5EF4-FFF2-40B4-BE49-F238E27FC236}">
                <a16:creationId xmlns:a16="http://schemas.microsoft.com/office/drawing/2014/main" id="{ED8168FD-6BD2-4714-A574-B27FDCED8F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4" name="Slayt Numarası Yer Tutucusu 3">
            <a:extLst>
              <a:ext uri="{FF2B5EF4-FFF2-40B4-BE49-F238E27FC236}">
                <a16:creationId xmlns:a16="http://schemas.microsoft.com/office/drawing/2014/main" id="{06607242-2625-4508-9155-921756B77D31}"/>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3209888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A9B817FE-0A9F-45FB-A4AE-031DBDA3CB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A22AE0FF-ABE5-428B-A80D-414807825771}"/>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İçerik Yer Tutucusu 2">
            <a:extLst>
              <a:ext uri="{FF2B5EF4-FFF2-40B4-BE49-F238E27FC236}">
                <a16:creationId xmlns:a16="http://schemas.microsoft.com/office/drawing/2014/main" id="{F4CABDC6-3CBB-46F4-91EB-075EF484167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Metin Yer Tutucusu 3">
            <a:extLst>
              <a:ext uri="{FF2B5EF4-FFF2-40B4-BE49-F238E27FC236}">
                <a16:creationId xmlns:a16="http://schemas.microsoft.com/office/drawing/2014/main" id="{ACB66E77-2581-4887-8933-0BDFABCAE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CDFF5D66-BA76-462B-A3EE-5F4CE9D365FF}"/>
              </a:ext>
            </a:extLst>
          </p:cNvPr>
          <p:cNvSpPr>
            <a:spLocks noGrp="1"/>
          </p:cNvSpPr>
          <p:nvPr>
            <p:ph type="dt" sz="half" idx="10"/>
          </p:nvPr>
        </p:nvSpPr>
        <p:spPr>
          <a:xfrm>
            <a:off x="-1" y="6541573"/>
            <a:ext cx="7438139" cy="365125"/>
          </a:xfrm>
          <a:prstGeom prst="rect">
            <a:avLst/>
          </a:prstGeom>
        </p:spPr>
        <p:txBody>
          <a:bodyPr/>
          <a:lstStyle/>
          <a:p>
            <a:fld id="{D33675D9-8467-5749-8B48-E6E0DA7C1F7F}" type="datetime1">
              <a:rPr lang="tr-TR" smtClean="0"/>
              <a:pPr/>
              <a:t>25.10.2023</a:t>
            </a:fld>
            <a:endParaRPr lang="tr-TR" dirty="0"/>
          </a:p>
        </p:txBody>
      </p:sp>
      <p:sp>
        <p:nvSpPr>
          <p:cNvPr id="6" name="Alt Bilgi Yer Tutucusu 5">
            <a:extLst>
              <a:ext uri="{FF2B5EF4-FFF2-40B4-BE49-F238E27FC236}">
                <a16:creationId xmlns:a16="http://schemas.microsoft.com/office/drawing/2014/main" id="{E26C8739-A7BD-4858-AD24-E00861CFED96}"/>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A4C2CD96-07FD-4906-B524-8948900D889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1550425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655D3714-ADA4-4531-BCAD-7A7994A23B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18DB6CB0-B5BF-488B-8AD9-B81351CA5EF2}"/>
              </a:ext>
            </a:extLst>
          </p:cNvPr>
          <p:cNvSpPr>
            <a:spLocks noGrp="1"/>
          </p:cNvSpPr>
          <p:nvPr>
            <p:ph type="title" hasCustomPrompt="1"/>
          </p:nvPr>
        </p:nvSpPr>
        <p:spPr>
          <a:xfrm>
            <a:off x="629841" y="457200"/>
            <a:ext cx="2949178" cy="1600200"/>
          </a:xfrm>
        </p:spPr>
        <p:txBody>
          <a:bodyPr anchor="b"/>
          <a:lstStyle>
            <a:lvl1pPr>
              <a:defRPr sz="2400"/>
            </a:lvl1pPr>
          </a:lstStyle>
          <a:p>
            <a:r>
              <a:rPr lang="tr-TR" dirty="0"/>
              <a:t>ASIL BAŞLIK STİLİNİ DÜZENLEMEK İÇİN TIKLAYIN</a:t>
            </a:r>
          </a:p>
        </p:txBody>
      </p:sp>
      <p:sp>
        <p:nvSpPr>
          <p:cNvPr id="3" name="Resim Yer Tutucusu 2">
            <a:extLst>
              <a:ext uri="{FF2B5EF4-FFF2-40B4-BE49-F238E27FC236}">
                <a16:creationId xmlns:a16="http://schemas.microsoft.com/office/drawing/2014/main" id="{56A4FA87-7D06-4C26-9795-9EE5EEEA16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tr-TR"/>
          </a:p>
        </p:txBody>
      </p:sp>
      <p:sp>
        <p:nvSpPr>
          <p:cNvPr id="4" name="Metin Yer Tutucusu 3">
            <a:extLst>
              <a:ext uri="{FF2B5EF4-FFF2-40B4-BE49-F238E27FC236}">
                <a16:creationId xmlns:a16="http://schemas.microsoft.com/office/drawing/2014/main" id="{FFF36C73-B643-4F28-AB7B-3E2E5DD4E5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Veri Yer Tutucusu 4">
            <a:extLst>
              <a:ext uri="{FF2B5EF4-FFF2-40B4-BE49-F238E27FC236}">
                <a16:creationId xmlns:a16="http://schemas.microsoft.com/office/drawing/2014/main" id="{AA61B92B-E17E-4099-8994-24206CEEE14C}"/>
              </a:ext>
            </a:extLst>
          </p:cNvPr>
          <p:cNvSpPr>
            <a:spLocks noGrp="1"/>
          </p:cNvSpPr>
          <p:nvPr>
            <p:ph type="dt" sz="half" idx="10"/>
          </p:nvPr>
        </p:nvSpPr>
        <p:spPr>
          <a:xfrm>
            <a:off x="-1" y="6541573"/>
            <a:ext cx="7438139" cy="365125"/>
          </a:xfrm>
          <a:prstGeom prst="rect">
            <a:avLst/>
          </a:prstGeom>
        </p:spPr>
        <p:txBody>
          <a:bodyPr/>
          <a:lstStyle/>
          <a:p>
            <a:fld id="{FE9AD692-7BC8-A148-8B6D-EA652CE4EDE9}" type="datetime1">
              <a:rPr lang="tr-TR" smtClean="0"/>
              <a:pPr/>
              <a:t>25.10.2023</a:t>
            </a:fld>
            <a:endParaRPr lang="tr-TR" dirty="0"/>
          </a:p>
        </p:txBody>
      </p:sp>
      <p:sp>
        <p:nvSpPr>
          <p:cNvPr id="6" name="Alt Bilgi Yer Tutucusu 5">
            <a:extLst>
              <a:ext uri="{FF2B5EF4-FFF2-40B4-BE49-F238E27FC236}">
                <a16:creationId xmlns:a16="http://schemas.microsoft.com/office/drawing/2014/main" id="{833DF930-3898-4621-ACE2-667713D18AD9}"/>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7" name="Slayt Numarası Yer Tutucusu 6">
            <a:extLst>
              <a:ext uri="{FF2B5EF4-FFF2-40B4-BE49-F238E27FC236}">
                <a16:creationId xmlns:a16="http://schemas.microsoft.com/office/drawing/2014/main" id="{E5646AC6-31C0-48B3-A37A-D60784B691DA}"/>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11201433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9420CFD-5C03-48FB-846E-6A6594F00D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Unvan 1">
            <a:extLst>
              <a:ext uri="{FF2B5EF4-FFF2-40B4-BE49-F238E27FC236}">
                <a16:creationId xmlns:a16="http://schemas.microsoft.com/office/drawing/2014/main" id="{F63690FA-CE01-479B-88CF-A83E305EC8D1}"/>
              </a:ext>
            </a:extLst>
          </p:cNvPr>
          <p:cNvSpPr>
            <a:spLocks noGrp="1"/>
          </p:cNvSpPr>
          <p:nvPr>
            <p:ph type="title" hasCustomPrompt="1"/>
          </p:nvPr>
        </p:nvSpPr>
        <p:spPr/>
        <p:txBody>
          <a:bodyPr/>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1BBCF484-43EA-4A69-8087-AB06E7A5C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45C47717-0BC8-4804-B510-DFB728DAE6EF}"/>
              </a:ext>
            </a:extLst>
          </p:cNvPr>
          <p:cNvSpPr>
            <a:spLocks noGrp="1"/>
          </p:cNvSpPr>
          <p:nvPr>
            <p:ph type="dt" sz="half" idx="10"/>
          </p:nvPr>
        </p:nvSpPr>
        <p:spPr>
          <a:xfrm>
            <a:off x="0" y="6524236"/>
            <a:ext cx="7439328" cy="365125"/>
          </a:xfrm>
          <a:prstGeom prst="rect">
            <a:avLst/>
          </a:prstGeom>
        </p:spPr>
        <p:txBody>
          <a:bodyPr/>
          <a:lstStyle/>
          <a:p>
            <a:fld id="{96A6972E-FDEA-5145-A4E6-C3FFA8FAF3EA}" type="datetime1">
              <a:rPr lang="tr-TR" smtClean="0"/>
              <a:pPr/>
              <a:t>25.10.2023</a:t>
            </a:fld>
            <a:endParaRPr lang="tr-TR" dirty="0"/>
          </a:p>
        </p:txBody>
      </p:sp>
      <p:sp>
        <p:nvSpPr>
          <p:cNvPr id="5" name="Alt Bilgi Yer Tutucusu 4">
            <a:extLst>
              <a:ext uri="{FF2B5EF4-FFF2-40B4-BE49-F238E27FC236}">
                <a16:creationId xmlns:a16="http://schemas.microsoft.com/office/drawing/2014/main" id="{018B1041-B1BC-4150-A530-9041BD9305C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BF5E30E9-AE8D-40B7-ABF9-CE61EAF81629}"/>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39739680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8590EFB0-BC58-408E-89AF-055AAF5C65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Dikey Başlık 1">
            <a:extLst>
              <a:ext uri="{FF2B5EF4-FFF2-40B4-BE49-F238E27FC236}">
                <a16:creationId xmlns:a16="http://schemas.microsoft.com/office/drawing/2014/main" id="{C57583E7-F86A-43EB-9B2F-38FDF93D3FC0}"/>
              </a:ext>
            </a:extLst>
          </p:cNvPr>
          <p:cNvSpPr>
            <a:spLocks noGrp="1"/>
          </p:cNvSpPr>
          <p:nvPr>
            <p:ph type="title" orient="vert" hasCustomPrompt="1"/>
          </p:nvPr>
        </p:nvSpPr>
        <p:spPr>
          <a:xfrm>
            <a:off x="6543675" y="365125"/>
            <a:ext cx="1971675" cy="5811838"/>
          </a:xfrm>
        </p:spPr>
        <p:txBody>
          <a:bodyPr vert="eaVert"/>
          <a:lstStyle/>
          <a:p>
            <a:r>
              <a:rPr lang="tr-TR" dirty="0"/>
              <a:t>ASIL BAŞLIK STİLİNİ DÜZENLEMEK İÇİN TIKLAYIN</a:t>
            </a:r>
          </a:p>
        </p:txBody>
      </p:sp>
      <p:sp>
        <p:nvSpPr>
          <p:cNvPr id="3" name="Dikey Metin Yer Tutucusu 2">
            <a:extLst>
              <a:ext uri="{FF2B5EF4-FFF2-40B4-BE49-F238E27FC236}">
                <a16:creationId xmlns:a16="http://schemas.microsoft.com/office/drawing/2014/main" id="{D32BE473-B7F1-44C7-B785-A742BF72C46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Veri Yer Tutucusu 3">
            <a:extLst>
              <a:ext uri="{FF2B5EF4-FFF2-40B4-BE49-F238E27FC236}">
                <a16:creationId xmlns:a16="http://schemas.microsoft.com/office/drawing/2014/main" id="{1F8E9238-3898-4A8B-8560-ACD6FC4EB913}"/>
              </a:ext>
            </a:extLst>
          </p:cNvPr>
          <p:cNvSpPr>
            <a:spLocks noGrp="1"/>
          </p:cNvSpPr>
          <p:nvPr>
            <p:ph type="dt" sz="half" idx="10"/>
          </p:nvPr>
        </p:nvSpPr>
        <p:spPr>
          <a:xfrm>
            <a:off x="0" y="6524236"/>
            <a:ext cx="7439328" cy="365125"/>
          </a:xfrm>
          <a:prstGeom prst="rect">
            <a:avLst/>
          </a:prstGeom>
        </p:spPr>
        <p:txBody>
          <a:bodyPr/>
          <a:lstStyle/>
          <a:p>
            <a:fld id="{13B976D3-6C93-944F-8FC7-3FA0305D96C8}" type="datetime1">
              <a:rPr lang="tr-TR" smtClean="0"/>
              <a:pPr/>
              <a:t>25.10.2023</a:t>
            </a:fld>
            <a:endParaRPr lang="tr-TR" dirty="0"/>
          </a:p>
        </p:txBody>
      </p:sp>
      <p:sp>
        <p:nvSpPr>
          <p:cNvPr id="5" name="Alt Bilgi Yer Tutucusu 4">
            <a:extLst>
              <a:ext uri="{FF2B5EF4-FFF2-40B4-BE49-F238E27FC236}">
                <a16:creationId xmlns:a16="http://schemas.microsoft.com/office/drawing/2014/main" id="{D46F0344-7289-4EF8-9636-686348660C72}"/>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Slayt Numarası Yer Tutucusu 5">
            <a:extLst>
              <a:ext uri="{FF2B5EF4-FFF2-40B4-BE49-F238E27FC236}">
                <a16:creationId xmlns:a16="http://schemas.microsoft.com/office/drawing/2014/main" id="{1394C663-06B6-4A69-8FE0-E7682BD223C4}"/>
              </a:ext>
            </a:extLst>
          </p:cNvPr>
          <p:cNvSpPr>
            <a:spLocks noGrp="1"/>
          </p:cNvSpPr>
          <p:nvPr>
            <p:ph type="sldNum" sz="quarter" idx="12"/>
          </p:nvPr>
        </p:nvSpPr>
        <p:spPr/>
        <p:txBody>
          <a:bodyPr/>
          <a:lstStyle/>
          <a:p>
            <a:fld id="{EEAA0867-6936-4363-B760-720D9179A02D}" type="slidenum">
              <a:rPr lang="tr-TR" smtClean="0"/>
              <a:pPr/>
              <a:t>‹#›</a:t>
            </a:fld>
            <a:endParaRPr lang="tr-TR"/>
          </a:p>
        </p:txBody>
      </p:sp>
    </p:spTree>
    <p:extLst>
      <p:ext uri="{BB962C8B-B14F-4D97-AF65-F5344CB8AC3E}">
        <p14:creationId xmlns:p14="http://schemas.microsoft.com/office/powerpoint/2010/main" val="57081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2"/>
          <p:cNvSpPr>
            <a:spLocks noGrp="1" noChangeArrowheads="1"/>
          </p:cNvSpPr>
          <p:nvPr>
            <p:ph type="ftr" sz="quarter" idx="10"/>
          </p:nvPr>
        </p:nvSpPr>
        <p:spPr>
          <a:ln/>
        </p:spPr>
        <p:txBody>
          <a:bodyPr/>
          <a:lstStyle>
            <a:lvl1pPr>
              <a:defRPr/>
            </a:lvl1pPr>
          </a:lstStyle>
          <a:p>
            <a:pPr>
              <a:defRPr/>
            </a:pPr>
            <a:endParaRPr lang="tr-TR"/>
          </a:p>
        </p:txBody>
      </p:sp>
      <p:sp>
        <p:nvSpPr>
          <p:cNvPr id="6" name="Rectangle 3"/>
          <p:cNvSpPr>
            <a:spLocks noGrp="1" noChangeArrowheads="1"/>
          </p:cNvSpPr>
          <p:nvPr>
            <p:ph type="sldNum" sz="quarter" idx="11"/>
          </p:nvPr>
        </p:nvSpPr>
        <p:spPr>
          <a:ln/>
        </p:spPr>
        <p:txBody>
          <a:bodyPr/>
          <a:lstStyle>
            <a:lvl1pPr>
              <a:defRPr/>
            </a:lvl1pPr>
          </a:lstStyle>
          <a:p>
            <a:pPr>
              <a:defRPr/>
            </a:pPr>
            <a:fld id="{0EB6E23F-BA63-4511-9EBC-13CFAB80815F}" type="slidenum">
              <a:rPr lang="tr-TR"/>
              <a:pPr>
                <a:defRPr/>
              </a:pPr>
              <a:t>‹#›</a:t>
            </a:fld>
            <a:endParaRPr lang="tr-TR"/>
          </a:p>
        </p:txBody>
      </p:sp>
      <p:sp>
        <p:nvSpPr>
          <p:cNvPr id="7" name="Rectangle 16"/>
          <p:cNvSpPr>
            <a:spLocks noGrp="1" noChangeArrowheads="1"/>
          </p:cNvSpPr>
          <p:nvPr>
            <p:ph type="dt" sz="half" idx="12"/>
          </p:nvPr>
        </p:nvSpPr>
        <p:spPr>
          <a:ln/>
        </p:spPr>
        <p:txBody>
          <a:bodyPr/>
          <a:lstStyle>
            <a:lvl1pPr>
              <a:defRPr/>
            </a:lvl1pPr>
          </a:lstStyle>
          <a:p>
            <a:pPr>
              <a:defRPr/>
            </a:pPr>
            <a:r>
              <a:rPr lang="tr-TR"/>
              <a:t>Yaz.Müh.Not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tr-TR"/>
          </a:p>
        </p:txBody>
      </p:sp>
      <p:sp>
        <p:nvSpPr>
          <p:cNvPr id="819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486808B7-C52F-4319-93D0-880E60314E9B}" type="slidenum">
              <a:rPr lang="tr-TR"/>
              <a:pPr>
                <a:defRPr/>
              </a:pPr>
              <a:t>‹#›</a:t>
            </a:fld>
            <a:endParaRPr lang="tr-TR"/>
          </a:p>
        </p:txBody>
      </p:sp>
      <p:grpSp>
        <p:nvGrpSpPr>
          <p:cNvPr id="2052"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ltLang="tr-TR"/>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ltLang="tr-TR"/>
              <a:t>Click to edit Master text styles</a:t>
            </a:r>
          </a:p>
          <a:p>
            <a:pPr lvl="1"/>
            <a:r>
              <a:rPr lang="tr-TR" altLang="tr-TR"/>
              <a:t>Second level</a:t>
            </a:r>
          </a:p>
          <a:p>
            <a:pPr lvl="2"/>
            <a:r>
              <a:rPr lang="tr-TR" altLang="tr-TR"/>
              <a:t>Third level</a:t>
            </a:r>
          </a:p>
          <a:p>
            <a:pPr lvl="3"/>
            <a:r>
              <a:rPr lang="tr-TR" altLang="tr-TR"/>
              <a:t>Fourth level</a:t>
            </a:r>
          </a:p>
          <a:p>
            <a:pPr lvl="4"/>
            <a:r>
              <a:rPr lang="tr-TR" altLang="tr-TR"/>
              <a:t>Fifth level</a:t>
            </a:r>
          </a:p>
        </p:txBody>
      </p:sp>
      <p:sp>
        <p:nvSpPr>
          <p:cNvPr id="820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tr-TR"/>
              <a:t>Yaz.Müh.Not #1</a:t>
            </a:r>
          </a:p>
        </p:txBody>
      </p:sp>
    </p:spTree>
  </p:cSld>
  <p:clrMap bg1="lt1" tx1="dk1" bg2="lt2" tx2="dk2" accent1="accent1" accent2="accent2" accent3="accent3" accent4="accent4" accent5="accent5" accent6="accent6" hlink="hlink" folHlink="folHlink"/>
  <p:sldLayoutIdLst>
    <p:sldLayoutId id="2147484075"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Resim 15">
            <a:extLst>
              <a:ext uri="{FF2B5EF4-FFF2-40B4-BE49-F238E27FC236}">
                <a16:creationId xmlns:a16="http://schemas.microsoft.com/office/drawing/2014/main" id="{215EE02D-9E95-4184-A56F-3D2930C492F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pic>
        <p:nvPicPr>
          <p:cNvPr id="9" name="Resim 8">
            <a:extLst>
              <a:ext uri="{FF2B5EF4-FFF2-40B4-BE49-F238E27FC236}">
                <a16:creationId xmlns:a16="http://schemas.microsoft.com/office/drawing/2014/main" id="{52489EC9-C14E-4D53-A73B-D560313FCFD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Başlık Yer Tutucusu 1">
            <a:extLst>
              <a:ext uri="{FF2B5EF4-FFF2-40B4-BE49-F238E27FC236}">
                <a16:creationId xmlns:a16="http://schemas.microsoft.com/office/drawing/2014/main" id="{2E77CF39-7175-488B-B87E-1679ACD696A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F156A939-4645-42D8-8798-FB2BFAC76502}"/>
              </a:ext>
            </a:extLst>
          </p:cNvPr>
          <p:cNvSpPr>
            <a:spLocks noGrp="1"/>
          </p:cNvSpPr>
          <p:nvPr>
            <p:ph type="body" idx="1"/>
          </p:nvPr>
        </p:nvSpPr>
        <p:spPr>
          <a:xfrm>
            <a:off x="628650" y="1825626"/>
            <a:ext cx="7886700" cy="4155045"/>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a:extLst>
              <a:ext uri="{FF2B5EF4-FFF2-40B4-BE49-F238E27FC236}">
                <a16:creationId xmlns:a16="http://schemas.microsoft.com/office/drawing/2014/main" id="{FCF6A067-2F73-4436-8244-2656FC703E1D}"/>
              </a:ext>
            </a:extLst>
          </p:cNvPr>
          <p:cNvSpPr>
            <a:spLocks noGrp="1"/>
          </p:cNvSpPr>
          <p:nvPr>
            <p:ph type="dt" sz="half" idx="2"/>
          </p:nvPr>
        </p:nvSpPr>
        <p:spPr>
          <a:xfrm>
            <a:off x="-1" y="6512012"/>
            <a:ext cx="7439329" cy="345989"/>
          </a:xfrm>
          <a:prstGeom prst="rect">
            <a:avLst/>
          </a:prstGeom>
        </p:spPr>
        <p:txBody>
          <a:bodyPr vert="horz" lIns="91440" tIns="45720" rIns="91440" bIns="45720" rtlCol="0" anchor="ctr"/>
          <a:lstStyle>
            <a:lvl1pPr algn="ctr">
              <a:defRPr sz="900">
                <a:solidFill>
                  <a:srgbClr val="262262"/>
                </a:solidFill>
              </a:defRPr>
            </a:lvl1pPr>
          </a:lstStyle>
          <a:p>
            <a:pPr fontAlgn="auto">
              <a:spcBef>
                <a:spcPts val="0"/>
              </a:spcBef>
              <a:spcAft>
                <a:spcPts val="0"/>
              </a:spcAft>
            </a:pPr>
            <a:fld id="{9E669EB0-F082-F043-BFE8-B7637C026E8B}" type="datetime1">
              <a:rPr lang="tr-TR" smtClean="0">
                <a:latin typeface="Calibri" panose="020F0502020204030204"/>
              </a:rPr>
              <a:pPr fontAlgn="auto">
                <a:spcBef>
                  <a:spcPts val="0"/>
                </a:spcBef>
                <a:spcAft>
                  <a:spcPts val="0"/>
                </a:spcAft>
              </a:pPr>
              <a:t>25.10.2023</a:t>
            </a:fld>
            <a:endParaRPr lang="tr-TR" dirty="0">
              <a:latin typeface="Calibri" panose="020F0502020204030204"/>
            </a:endParaRPr>
          </a:p>
        </p:txBody>
      </p:sp>
      <p:sp>
        <p:nvSpPr>
          <p:cNvPr id="5" name="Alt Bilgi Yer Tutucusu 4">
            <a:extLst>
              <a:ext uri="{FF2B5EF4-FFF2-40B4-BE49-F238E27FC236}">
                <a16:creationId xmlns:a16="http://schemas.microsoft.com/office/drawing/2014/main" id="{3D934B57-587D-4519-8A85-DAE5BE622C6B}"/>
              </a:ext>
            </a:extLst>
          </p:cNvPr>
          <p:cNvSpPr>
            <a:spLocks noGrp="1"/>
          </p:cNvSpPr>
          <p:nvPr>
            <p:ph type="ftr" sz="quarter" idx="3"/>
          </p:nvPr>
        </p:nvSpPr>
        <p:spPr>
          <a:xfrm>
            <a:off x="-1" y="6081113"/>
            <a:ext cx="7439329" cy="430899"/>
          </a:xfrm>
          <a:prstGeom prst="rect">
            <a:avLst/>
          </a:prstGeom>
        </p:spPr>
        <p:txBody>
          <a:bodyPr vert="horz" lIns="91440" tIns="45720" rIns="91440" bIns="45720" rtlCol="0" anchor="ctr"/>
          <a:lstStyle>
            <a:lvl1pPr algn="ctr">
              <a:defRPr sz="1350" b="1" spc="225">
                <a:solidFill>
                  <a:schemeClr val="bg1"/>
                </a:solidFill>
                <a:latin typeface="Monotype Corsiva" panose="03010101010201010101" pitchFamily="66" charset="0"/>
              </a:defRPr>
            </a:lvl1pPr>
          </a:lstStyle>
          <a:p>
            <a:pPr fontAlgn="auto">
              <a:spcBef>
                <a:spcPts val="0"/>
              </a:spcBef>
              <a:spcAft>
                <a:spcPts val="0"/>
              </a:spcAft>
            </a:pPr>
            <a:r>
              <a:rPr lang="tr-TR">
                <a:solidFill>
                  <a:prstClr val="white"/>
                </a:solidFill>
              </a:rPr>
              <a:t>Yıldız Teknik Üniversitesi - Bilgisayar Mühendisliği Bölümü</a:t>
            </a:r>
            <a:endParaRPr lang="tr-TR" dirty="0">
              <a:solidFill>
                <a:prstClr val="white"/>
              </a:solidFill>
            </a:endParaRPr>
          </a:p>
        </p:txBody>
      </p:sp>
      <p:sp>
        <p:nvSpPr>
          <p:cNvPr id="6" name="Slayt Numarası Yer Tutucusu 5">
            <a:extLst>
              <a:ext uri="{FF2B5EF4-FFF2-40B4-BE49-F238E27FC236}">
                <a16:creationId xmlns:a16="http://schemas.microsoft.com/office/drawing/2014/main" id="{884F9D7B-7796-48A4-8407-7ED8B23139DA}"/>
              </a:ext>
            </a:extLst>
          </p:cNvPr>
          <p:cNvSpPr>
            <a:spLocks noGrp="1"/>
          </p:cNvSpPr>
          <p:nvPr>
            <p:ph type="sldNum" sz="quarter" idx="4"/>
          </p:nvPr>
        </p:nvSpPr>
        <p:spPr>
          <a:xfrm>
            <a:off x="8433398" y="6159111"/>
            <a:ext cx="709170" cy="365125"/>
          </a:xfrm>
          <a:prstGeom prst="rect">
            <a:avLst/>
          </a:prstGeom>
        </p:spPr>
        <p:txBody>
          <a:bodyPr vert="horz" lIns="91440" tIns="45720" rIns="91440" bIns="45720" rtlCol="0" anchor="ctr"/>
          <a:lstStyle>
            <a:lvl1pPr algn="ctr">
              <a:defRPr sz="1500">
                <a:solidFill>
                  <a:srgbClr val="262262"/>
                </a:solidFill>
              </a:defRPr>
            </a:lvl1pPr>
          </a:lstStyle>
          <a:p>
            <a:pPr fontAlgn="auto">
              <a:spcBef>
                <a:spcPts val="0"/>
              </a:spcBef>
              <a:spcAft>
                <a:spcPts val="0"/>
              </a:spcAft>
            </a:pPr>
            <a:fld id="{EEAA0867-6936-4363-B760-720D9179A02D}" type="slidenum">
              <a:rPr lang="tr-TR" smtClean="0">
                <a:latin typeface="Calibri" panose="020F0502020204030204"/>
              </a:rPr>
              <a:pPr fontAlgn="auto">
                <a:spcBef>
                  <a:spcPts val="0"/>
                </a:spcBef>
                <a:spcAft>
                  <a:spcPts val="0"/>
                </a:spcAft>
              </a:pPr>
              <a:t>‹#›</a:t>
            </a:fld>
            <a:endParaRPr lang="tr-TR" dirty="0">
              <a:latin typeface="Calibri" panose="020F0502020204030204"/>
            </a:endParaRPr>
          </a:p>
        </p:txBody>
      </p:sp>
    </p:spTree>
    <p:extLst>
      <p:ext uri="{BB962C8B-B14F-4D97-AF65-F5344CB8AC3E}">
        <p14:creationId xmlns:p14="http://schemas.microsoft.com/office/powerpoint/2010/main" val="3896732969"/>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Resim 15">
            <a:extLst>
              <a:ext uri="{FF2B5EF4-FFF2-40B4-BE49-F238E27FC236}">
                <a16:creationId xmlns:a16="http://schemas.microsoft.com/office/drawing/2014/main" id="{215EE02D-9E95-4184-A56F-3D2930C492F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pic>
        <p:nvPicPr>
          <p:cNvPr id="9" name="Resim 8">
            <a:extLst>
              <a:ext uri="{FF2B5EF4-FFF2-40B4-BE49-F238E27FC236}">
                <a16:creationId xmlns:a16="http://schemas.microsoft.com/office/drawing/2014/main" id="{52489EC9-C14E-4D53-A73B-D560313FCFD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Başlık Yer Tutucusu 1">
            <a:extLst>
              <a:ext uri="{FF2B5EF4-FFF2-40B4-BE49-F238E27FC236}">
                <a16:creationId xmlns:a16="http://schemas.microsoft.com/office/drawing/2014/main" id="{2E77CF39-7175-488B-B87E-1679ACD696A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F156A939-4645-42D8-8798-FB2BFAC76502}"/>
              </a:ext>
            </a:extLst>
          </p:cNvPr>
          <p:cNvSpPr>
            <a:spLocks noGrp="1"/>
          </p:cNvSpPr>
          <p:nvPr>
            <p:ph type="body" idx="1"/>
          </p:nvPr>
        </p:nvSpPr>
        <p:spPr>
          <a:xfrm>
            <a:off x="628650" y="1825626"/>
            <a:ext cx="7886700" cy="4155045"/>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a:extLst>
              <a:ext uri="{FF2B5EF4-FFF2-40B4-BE49-F238E27FC236}">
                <a16:creationId xmlns:a16="http://schemas.microsoft.com/office/drawing/2014/main" id="{FCF6A067-2F73-4436-8244-2656FC703E1D}"/>
              </a:ext>
            </a:extLst>
          </p:cNvPr>
          <p:cNvSpPr>
            <a:spLocks noGrp="1"/>
          </p:cNvSpPr>
          <p:nvPr>
            <p:ph type="dt" sz="half" idx="2"/>
          </p:nvPr>
        </p:nvSpPr>
        <p:spPr>
          <a:xfrm>
            <a:off x="-1" y="6512012"/>
            <a:ext cx="7439329" cy="345989"/>
          </a:xfrm>
          <a:prstGeom prst="rect">
            <a:avLst/>
          </a:prstGeom>
        </p:spPr>
        <p:txBody>
          <a:bodyPr vert="horz" lIns="91440" tIns="45720" rIns="91440" bIns="45720" rtlCol="0" anchor="ctr"/>
          <a:lstStyle>
            <a:lvl1pPr algn="ctr">
              <a:defRPr sz="900">
                <a:solidFill>
                  <a:srgbClr val="262262"/>
                </a:solidFill>
              </a:defRPr>
            </a:lvl1pPr>
          </a:lstStyle>
          <a:p>
            <a:pPr fontAlgn="auto">
              <a:spcBef>
                <a:spcPts val="0"/>
              </a:spcBef>
              <a:spcAft>
                <a:spcPts val="0"/>
              </a:spcAft>
            </a:pPr>
            <a:fld id="{45E2E1ED-C35C-3049-882A-3C2F21543F6C}" type="datetime1">
              <a:rPr lang="tr-TR" smtClean="0">
                <a:latin typeface="Calibri" panose="020F0502020204030204"/>
              </a:rPr>
              <a:pPr fontAlgn="auto">
                <a:spcBef>
                  <a:spcPts val="0"/>
                </a:spcBef>
                <a:spcAft>
                  <a:spcPts val="0"/>
                </a:spcAft>
              </a:pPr>
              <a:t>25.10.2023</a:t>
            </a:fld>
            <a:endParaRPr lang="tr-TR" dirty="0">
              <a:latin typeface="Calibri" panose="020F0502020204030204"/>
            </a:endParaRPr>
          </a:p>
        </p:txBody>
      </p:sp>
      <p:sp>
        <p:nvSpPr>
          <p:cNvPr id="5" name="Alt Bilgi Yer Tutucusu 4">
            <a:extLst>
              <a:ext uri="{FF2B5EF4-FFF2-40B4-BE49-F238E27FC236}">
                <a16:creationId xmlns:a16="http://schemas.microsoft.com/office/drawing/2014/main" id="{3D934B57-587D-4519-8A85-DAE5BE622C6B}"/>
              </a:ext>
            </a:extLst>
          </p:cNvPr>
          <p:cNvSpPr>
            <a:spLocks noGrp="1"/>
          </p:cNvSpPr>
          <p:nvPr>
            <p:ph type="ftr" sz="quarter" idx="3"/>
          </p:nvPr>
        </p:nvSpPr>
        <p:spPr>
          <a:xfrm>
            <a:off x="-1" y="6081113"/>
            <a:ext cx="7439329" cy="430899"/>
          </a:xfrm>
          <a:prstGeom prst="rect">
            <a:avLst/>
          </a:prstGeom>
        </p:spPr>
        <p:txBody>
          <a:bodyPr vert="horz" lIns="91440" tIns="45720" rIns="91440" bIns="45720" rtlCol="0" anchor="ctr"/>
          <a:lstStyle>
            <a:lvl1pPr algn="ctr">
              <a:defRPr sz="1350" b="1" spc="225">
                <a:solidFill>
                  <a:schemeClr val="bg1"/>
                </a:solidFill>
                <a:latin typeface="Monotype Corsiva" panose="03010101010201010101" pitchFamily="66" charset="0"/>
              </a:defRPr>
            </a:lvl1pPr>
          </a:lstStyle>
          <a:p>
            <a:pPr fontAlgn="auto">
              <a:spcBef>
                <a:spcPts val="0"/>
              </a:spcBef>
              <a:spcAft>
                <a:spcPts val="0"/>
              </a:spcAft>
            </a:pPr>
            <a:r>
              <a:rPr lang="tr-TR">
                <a:solidFill>
                  <a:prstClr val="white"/>
                </a:solidFill>
              </a:rPr>
              <a:t>Yıldız Teknik Üniversitesi - Bilgisayar Mühendisliği Bölümü</a:t>
            </a:r>
            <a:endParaRPr lang="tr-TR" dirty="0">
              <a:solidFill>
                <a:prstClr val="white"/>
              </a:solidFill>
            </a:endParaRPr>
          </a:p>
        </p:txBody>
      </p:sp>
      <p:sp>
        <p:nvSpPr>
          <p:cNvPr id="6" name="Slayt Numarası Yer Tutucusu 5">
            <a:extLst>
              <a:ext uri="{FF2B5EF4-FFF2-40B4-BE49-F238E27FC236}">
                <a16:creationId xmlns:a16="http://schemas.microsoft.com/office/drawing/2014/main" id="{884F9D7B-7796-48A4-8407-7ED8B23139DA}"/>
              </a:ext>
            </a:extLst>
          </p:cNvPr>
          <p:cNvSpPr>
            <a:spLocks noGrp="1"/>
          </p:cNvSpPr>
          <p:nvPr>
            <p:ph type="sldNum" sz="quarter" idx="4"/>
          </p:nvPr>
        </p:nvSpPr>
        <p:spPr>
          <a:xfrm>
            <a:off x="8433398" y="6159111"/>
            <a:ext cx="709170" cy="365125"/>
          </a:xfrm>
          <a:prstGeom prst="rect">
            <a:avLst/>
          </a:prstGeom>
        </p:spPr>
        <p:txBody>
          <a:bodyPr vert="horz" lIns="91440" tIns="45720" rIns="91440" bIns="45720" rtlCol="0" anchor="ctr"/>
          <a:lstStyle>
            <a:lvl1pPr algn="ctr">
              <a:defRPr sz="1500">
                <a:solidFill>
                  <a:srgbClr val="262262"/>
                </a:solidFill>
              </a:defRPr>
            </a:lvl1pPr>
          </a:lstStyle>
          <a:p>
            <a:pPr fontAlgn="auto">
              <a:spcBef>
                <a:spcPts val="0"/>
              </a:spcBef>
              <a:spcAft>
                <a:spcPts val="0"/>
              </a:spcAft>
            </a:pPr>
            <a:fld id="{EEAA0867-6936-4363-B760-720D9179A02D}" type="slidenum">
              <a:rPr lang="tr-TR" smtClean="0">
                <a:latin typeface="Calibri" panose="020F0502020204030204"/>
              </a:rPr>
              <a:pPr fontAlgn="auto">
                <a:spcBef>
                  <a:spcPts val="0"/>
                </a:spcBef>
                <a:spcAft>
                  <a:spcPts val="0"/>
                </a:spcAft>
              </a:pPr>
              <a:t>‹#›</a:t>
            </a:fld>
            <a:endParaRPr lang="tr-TR" dirty="0">
              <a:latin typeface="Calibri" panose="020F0502020204030204"/>
            </a:endParaRPr>
          </a:p>
        </p:txBody>
      </p:sp>
    </p:spTree>
    <p:extLst>
      <p:ext uri="{BB962C8B-B14F-4D97-AF65-F5344CB8AC3E}">
        <p14:creationId xmlns:p14="http://schemas.microsoft.com/office/powerpoint/2010/main" val="2509487135"/>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Resim 15">
            <a:extLst>
              <a:ext uri="{FF2B5EF4-FFF2-40B4-BE49-F238E27FC236}">
                <a16:creationId xmlns:a16="http://schemas.microsoft.com/office/drawing/2014/main" id="{215EE02D-9E95-4184-A56F-3D2930C492F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pic>
        <p:nvPicPr>
          <p:cNvPr id="9" name="Resim 8">
            <a:extLst>
              <a:ext uri="{FF2B5EF4-FFF2-40B4-BE49-F238E27FC236}">
                <a16:creationId xmlns:a16="http://schemas.microsoft.com/office/drawing/2014/main" id="{52489EC9-C14E-4D53-A73B-D560313FCFD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Başlık Yer Tutucusu 1">
            <a:extLst>
              <a:ext uri="{FF2B5EF4-FFF2-40B4-BE49-F238E27FC236}">
                <a16:creationId xmlns:a16="http://schemas.microsoft.com/office/drawing/2014/main" id="{2E77CF39-7175-488B-B87E-1679ACD696A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F156A939-4645-42D8-8798-FB2BFAC76502}"/>
              </a:ext>
            </a:extLst>
          </p:cNvPr>
          <p:cNvSpPr>
            <a:spLocks noGrp="1"/>
          </p:cNvSpPr>
          <p:nvPr>
            <p:ph type="body" idx="1"/>
          </p:nvPr>
        </p:nvSpPr>
        <p:spPr>
          <a:xfrm>
            <a:off x="628650" y="1825626"/>
            <a:ext cx="7886700" cy="4155045"/>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a:extLst>
              <a:ext uri="{FF2B5EF4-FFF2-40B4-BE49-F238E27FC236}">
                <a16:creationId xmlns:a16="http://schemas.microsoft.com/office/drawing/2014/main" id="{FCF6A067-2F73-4436-8244-2656FC703E1D}"/>
              </a:ext>
            </a:extLst>
          </p:cNvPr>
          <p:cNvSpPr>
            <a:spLocks noGrp="1"/>
          </p:cNvSpPr>
          <p:nvPr>
            <p:ph type="dt" sz="half" idx="2"/>
          </p:nvPr>
        </p:nvSpPr>
        <p:spPr>
          <a:xfrm>
            <a:off x="-1" y="6512012"/>
            <a:ext cx="7439329" cy="345989"/>
          </a:xfrm>
          <a:prstGeom prst="rect">
            <a:avLst/>
          </a:prstGeom>
        </p:spPr>
        <p:txBody>
          <a:bodyPr vert="horz" lIns="91440" tIns="45720" rIns="91440" bIns="45720" rtlCol="0" anchor="ctr"/>
          <a:lstStyle>
            <a:lvl1pPr algn="ctr">
              <a:defRPr sz="900">
                <a:solidFill>
                  <a:srgbClr val="262262"/>
                </a:solidFill>
              </a:defRPr>
            </a:lvl1pPr>
          </a:lstStyle>
          <a:p>
            <a:pPr fontAlgn="auto">
              <a:spcBef>
                <a:spcPts val="0"/>
              </a:spcBef>
              <a:spcAft>
                <a:spcPts val="0"/>
              </a:spcAft>
            </a:pPr>
            <a:fld id="{45E2E1ED-C35C-3049-882A-3C2F21543F6C}" type="datetime1">
              <a:rPr lang="tr-TR" smtClean="0">
                <a:latin typeface="Calibri" panose="020F0502020204030204"/>
              </a:rPr>
              <a:pPr fontAlgn="auto">
                <a:spcBef>
                  <a:spcPts val="0"/>
                </a:spcBef>
                <a:spcAft>
                  <a:spcPts val="0"/>
                </a:spcAft>
              </a:pPr>
              <a:t>25.10.2023</a:t>
            </a:fld>
            <a:endParaRPr lang="tr-TR" dirty="0">
              <a:latin typeface="Calibri" panose="020F0502020204030204"/>
            </a:endParaRPr>
          </a:p>
        </p:txBody>
      </p:sp>
      <p:sp>
        <p:nvSpPr>
          <p:cNvPr id="5" name="Alt Bilgi Yer Tutucusu 4">
            <a:extLst>
              <a:ext uri="{FF2B5EF4-FFF2-40B4-BE49-F238E27FC236}">
                <a16:creationId xmlns:a16="http://schemas.microsoft.com/office/drawing/2014/main" id="{3D934B57-587D-4519-8A85-DAE5BE622C6B}"/>
              </a:ext>
            </a:extLst>
          </p:cNvPr>
          <p:cNvSpPr>
            <a:spLocks noGrp="1"/>
          </p:cNvSpPr>
          <p:nvPr>
            <p:ph type="ftr" sz="quarter" idx="3"/>
          </p:nvPr>
        </p:nvSpPr>
        <p:spPr>
          <a:xfrm>
            <a:off x="-1" y="6081113"/>
            <a:ext cx="7439329" cy="430899"/>
          </a:xfrm>
          <a:prstGeom prst="rect">
            <a:avLst/>
          </a:prstGeom>
        </p:spPr>
        <p:txBody>
          <a:bodyPr vert="horz" lIns="91440" tIns="45720" rIns="91440" bIns="45720" rtlCol="0" anchor="ctr"/>
          <a:lstStyle>
            <a:lvl1pPr algn="ctr">
              <a:defRPr sz="1350" b="1" spc="225">
                <a:solidFill>
                  <a:schemeClr val="bg1"/>
                </a:solidFill>
                <a:latin typeface="Monotype Corsiva" panose="03010101010201010101" pitchFamily="66" charset="0"/>
              </a:defRPr>
            </a:lvl1pPr>
          </a:lstStyle>
          <a:p>
            <a:pPr fontAlgn="auto">
              <a:spcBef>
                <a:spcPts val="0"/>
              </a:spcBef>
              <a:spcAft>
                <a:spcPts val="0"/>
              </a:spcAft>
            </a:pPr>
            <a:r>
              <a:rPr lang="tr-TR">
                <a:solidFill>
                  <a:prstClr val="white"/>
                </a:solidFill>
              </a:rPr>
              <a:t>Yıldız Teknik Üniversitesi - Bilgisayar Mühendisliği Bölümü</a:t>
            </a:r>
            <a:endParaRPr lang="tr-TR" dirty="0">
              <a:solidFill>
                <a:prstClr val="white"/>
              </a:solidFill>
            </a:endParaRPr>
          </a:p>
        </p:txBody>
      </p:sp>
      <p:sp>
        <p:nvSpPr>
          <p:cNvPr id="6" name="Slayt Numarası Yer Tutucusu 5">
            <a:extLst>
              <a:ext uri="{FF2B5EF4-FFF2-40B4-BE49-F238E27FC236}">
                <a16:creationId xmlns:a16="http://schemas.microsoft.com/office/drawing/2014/main" id="{884F9D7B-7796-48A4-8407-7ED8B23139DA}"/>
              </a:ext>
            </a:extLst>
          </p:cNvPr>
          <p:cNvSpPr>
            <a:spLocks noGrp="1"/>
          </p:cNvSpPr>
          <p:nvPr>
            <p:ph type="sldNum" sz="quarter" idx="4"/>
          </p:nvPr>
        </p:nvSpPr>
        <p:spPr>
          <a:xfrm>
            <a:off x="8433398" y="6159111"/>
            <a:ext cx="709170" cy="365125"/>
          </a:xfrm>
          <a:prstGeom prst="rect">
            <a:avLst/>
          </a:prstGeom>
        </p:spPr>
        <p:txBody>
          <a:bodyPr vert="horz" lIns="91440" tIns="45720" rIns="91440" bIns="45720" rtlCol="0" anchor="ctr"/>
          <a:lstStyle>
            <a:lvl1pPr algn="ctr">
              <a:defRPr sz="1500">
                <a:solidFill>
                  <a:srgbClr val="262262"/>
                </a:solidFill>
              </a:defRPr>
            </a:lvl1pPr>
          </a:lstStyle>
          <a:p>
            <a:pPr fontAlgn="auto">
              <a:spcBef>
                <a:spcPts val="0"/>
              </a:spcBef>
              <a:spcAft>
                <a:spcPts val="0"/>
              </a:spcAft>
            </a:pPr>
            <a:fld id="{EEAA0867-6936-4363-B760-720D9179A02D}" type="slidenum">
              <a:rPr lang="tr-TR" smtClean="0">
                <a:latin typeface="Calibri" panose="020F0502020204030204"/>
              </a:rPr>
              <a:pPr fontAlgn="auto">
                <a:spcBef>
                  <a:spcPts val="0"/>
                </a:spcBef>
                <a:spcAft>
                  <a:spcPts val="0"/>
                </a:spcAft>
              </a:pPr>
              <a:t>‹#›</a:t>
            </a:fld>
            <a:endParaRPr lang="tr-TR" dirty="0">
              <a:latin typeface="Calibri" panose="020F0502020204030204"/>
            </a:endParaRPr>
          </a:p>
        </p:txBody>
      </p:sp>
    </p:spTree>
    <p:extLst>
      <p:ext uri="{BB962C8B-B14F-4D97-AF65-F5344CB8AC3E}">
        <p14:creationId xmlns:p14="http://schemas.microsoft.com/office/powerpoint/2010/main" val="3935143245"/>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Resim 15">
            <a:extLst>
              <a:ext uri="{FF2B5EF4-FFF2-40B4-BE49-F238E27FC236}">
                <a16:creationId xmlns:a16="http://schemas.microsoft.com/office/drawing/2014/main" id="{215EE02D-9E95-4184-A56F-3D2930C492F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pic>
        <p:nvPicPr>
          <p:cNvPr id="9" name="Resim 8">
            <a:extLst>
              <a:ext uri="{FF2B5EF4-FFF2-40B4-BE49-F238E27FC236}">
                <a16:creationId xmlns:a16="http://schemas.microsoft.com/office/drawing/2014/main" id="{52489EC9-C14E-4D53-A73B-D560313FCFD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Başlık Yer Tutucusu 1">
            <a:extLst>
              <a:ext uri="{FF2B5EF4-FFF2-40B4-BE49-F238E27FC236}">
                <a16:creationId xmlns:a16="http://schemas.microsoft.com/office/drawing/2014/main" id="{2E77CF39-7175-488B-B87E-1679ACD696A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F156A939-4645-42D8-8798-FB2BFAC76502}"/>
              </a:ext>
            </a:extLst>
          </p:cNvPr>
          <p:cNvSpPr>
            <a:spLocks noGrp="1"/>
          </p:cNvSpPr>
          <p:nvPr>
            <p:ph type="body" idx="1"/>
          </p:nvPr>
        </p:nvSpPr>
        <p:spPr>
          <a:xfrm>
            <a:off x="628650" y="1825626"/>
            <a:ext cx="7886700" cy="4155045"/>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a:extLst>
              <a:ext uri="{FF2B5EF4-FFF2-40B4-BE49-F238E27FC236}">
                <a16:creationId xmlns:a16="http://schemas.microsoft.com/office/drawing/2014/main" id="{FCF6A067-2F73-4436-8244-2656FC703E1D}"/>
              </a:ext>
            </a:extLst>
          </p:cNvPr>
          <p:cNvSpPr>
            <a:spLocks noGrp="1"/>
          </p:cNvSpPr>
          <p:nvPr>
            <p:ph type="dt" sz="half" idx="2"/>
          </p:nvPr>
        </p:nvSpPr>
        <p:spPr>
          <a:xfrm>
            <a:off x="-1" y="6512012"/>
            <a:ext cx="7439329" cy="345989"/>
          </a:xfrm>
          <a:prstGeom prst="rect">
            <a:avLst/>
          </a:prstGeom>
        </p:spPr>
        <p:txBody>
          <a:bodyPr vert="horz" lIns="91440" tIns="45720" rIns="91440" bIns="45720" rtlCol="0" anchor="ctr"/>
          <a:lstStyle>
            <a:lvl1pPr algn="ctr">
              <a:defRPr sz="900">
                <a:solidFill>
                  <a:srgbClr val="262262"/>
                </a:solidFill>
              </a:defRPr>
            </a:lvl1pPr>
          </a:lstStyle>
          <a:p>
            <a:pPr fontAlgn="auto">
              <a:spcBef>
                <a:spcPts val="0"/>
              </a:spcBef>
              <a:spcAft>
                <a:spcPts val="0"/>
              </a:spcAft>
            </a:pPr>
            <a:fld id="{45E2E1ED-C35C-3049-882A-3C2F21543F6C}" type="datetime1">
              <a:rPr lang="tr-TR" smtClean="0">
                <a:latin typeface="Calibri" panose="020F0502020204030204"/>
              </a:rPr>
              <a:pPr fontAlgn="auto">
                <a:spcBef>
                  <a:spcPts val="0"/>
                </a:spcBef>
                <a:spcAft>
                  <a:spcPts val="0"/>
                </a:spcAft>
              </a:pPr>
              <a:t>25.10.2023</a:t>
            </a:fld>
            <a:endParaRPr lang="tr-TR" dirty="0">
              <a:latin typeface="Calibri" panose="020F0502020204030204"/>
            </a:endParaRPr>
          </a:p>
        </p:txBody>
      </p:sp>
      <p:sp>
        <p:nvSpPr>
          <p:cNvPr id="5" name="Alt Bilgi Yer Tutucusu 4">
            <a:extLst>
              <a:ext uri="{FF2B5EF4-FFF2-40B4-BE49-F238E27FC236}">
                <a16:creationId xmlns:a16="http://schemas.microsoft.com/office/drawing/2014/main" id="{3D934B57-587D-4519-8A85-DAE5BE622C6B}"/>
              </a:ext>
            </a:extLst>
          </p:cNvPr>
          <p:cNvSpPr>
            <a:spLocks noGrp="1"/>
          </p:cNvSpPr>
          <p:nvPr>
            <p:ph type="ftr" sz="quarter" idx="3"/>
          </p:nvPr>
        </p:nvSpPr>
        <p:spPr>
          <a:xfrm>
            <a:off x="-1" y="6081113"/>
            <a:ext cx="7439329" cy="430899"/>
          </a:xfrm>
          <a:prstGeom prst="rect">
            <a:avLst/>
          </a:prstGeom>
        </p:spPr>
        <p:txBody>
          <a:bodyPr vert="horz" lIns="91440" tIns="45720" rIns="91440" bIns="45720" rtlCol="0" anchor="ctr"/>
          <a:lstStyle>
            <a:lvl1pPr algn="ctr">
              <a:defRPr sz="1350" b="1" spc="225">
                <a:solidFill>
                  <a:schemeClr val="bg1"/>
                </a:solidFill>
                <a:latin typeface="Monotype Corsiva" panose="03010101010201010101" pitchFamily="66" charset="0"/>
              </a:defRPr>
            </a:lvl1pPr>
          </a:lstStyle>
          <a:p>
            <a:pPr fontAlgn="auto">
              <a:spcBef>
                <a:spcPts val="0"/>
              </a:spcBef>
              <a:spcAft>
                <a:spcPts val="0"/>
              </a:spcAft>
            </a:pPr>
            <a:r>
              <a:rPr lang="tr-TR">
                <a:solidFill>
                  <a:prstClr val="white"/>
                </a:solidFill>
              </a:rPr>
              <a:t>Yıldız Teknik Üniversitesi - Bilgisayar Mühendisliği Bölümü</a:t>
            </a:r>
            <a:endParaRPr lang="tr-TR" dirty="0">
              <a:solidFill>
                <a:prstClr val="white"/>
              </a:solidFill>
            </a:endParaRPr>
          </a:p>
        </p:txBody>
      </p:sp>
      <p:sp>
        <p:nvSpPr>
          <p:cNvPr id="6" name="Slayt Numarası Yer Tutucusu 5">
            <a:extLst>
              <a:ext uri="{FF2B5EF4-FFF2-40B4-BE49-F238E27FC236}">
                <a16:creationId xmlns:a16="http://schemas.microsoft.com/office/drawing/2014/main" id="{884F9D7B-7796-48A4-8407-7ED8B23139DA}"/>
              </a:ext>
            </a:extLst>
          </p:cNvPr>
          <p:cNvSpPr>
            <a:spLocks noGrp="1"/>
          </p:cNvSpPr>
          <p:nvPr>
            <p:ph type="sldNum" sz="quarter" idx="4"/>
          </p:nvPr>
        </p:nvSpPr>
        <p:spPr>
          <a:xfrm>
            <a:off x="8433398" y="6159111"/>
            <a:ext cx="709170" cy="365125"/>
          </a:xfrm>
          <a:prstGeom prst="rect">
            <a:avLst/>
          </a:prstGeom>
        </p:spPr>
        <p:txBody>
          <a:bodyPr vert="horz" lIns="91440" tIns="45720" rIns="91440" bIns="45720" rtlCol="0" anchor="ctr"/>
          <a:lstStyle>
            <a:lvl1pPr algn="ctr">
              <a:defRPr sz="1500">
                <a:solidFill>
                  <a:srgbClr val="262262"/>
                </a:solidFill>
              </a:defRPr>
            </a:lvl1pPr>
          </a:lstStyle>
          <a:p>
            <a:pPr fontAlgn="auto">
              <a:spcBef>
                <a:spcPts val="0"/>
              </a:spcBef>
              <a:spcAft>
                <a:spcPts val="0"/>
              </a:spcAft>
            </a:pPr>
            <a:fld id="{EEAA0867-6936-4363-B760-720D9179A02D}" type="slidenum">
              <a:rPr lang="tr-TR" smtClean="0">
                <a:latin typeface="Calibri" panose="020F0502020204030204"/>
              </a:rPr>
              <a:pPr fontAlgn="auto">
                <a:spcBef>
                  <a:spcPts val="0"/>
                </a:spcBef>
                <a:spcAft>
                  <a:spcPts val="0"/>
                </a:spcAft>
              </a:pPr>
              <a:t>‹#›</a:t>
            </a:fld>
            <a:endParaRPr lang="tr-TR" dirty="0">
              <a:latin typeface="Calibri" panose="020F0502020204030204"/>
            </a:endParaRPr>
          </a:p>
        </p:txBody>
      </p:sp>
    </p:spTree>
    <p:extLst>
      <p:ext uri="{BB962C8B-B14F-4D97-AF65-F5344CB8AC3E}">
        <p14:creationId xmlns:p14="http://schemas.microsoft.com/office/powerpoint/2010/main" val="1601409983"/>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Resim 15">
            <a:extLst>
              <a:ext uri="{FF2B5EF4-FFF2-40B4-BE49-F238E27FC236}">
                <a16:creationId xmlns:a16="http://schemas.microsoft.com/office/drawing/2014/main" id="{215EE02D-9E95-4184-A56F-3D2930C492F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pic>
        <p:nvPicPr>
          <p:cNvPr id="9" name="Resim 8">
            <a:extLst>
              <a:ext uri="{FF2B5EF4-FFF2-40B4-BE49-F238E27FC236}">
                <a16:creationId xmlns:a16="http://schemas.microsoft.com/office/drawing/2014/main" id="{52489EC9-C14E-4D53-A73B-D560313FCFD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Başlık Yer Tutucusu 1">
            <a:extLst>
              <a:ext uri="{FF2B5EF4-FFF2-40B4-BE49-F238E27FC236}">
                <a16:creationId xmlns:a16="http://schemas.microsoft.com/office/drawing/2014/main" id="{2E77CF39-7175-488B-B87E-1679ACD696A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F156A939-4645-42D8-8798-FB2BFAC76502}"/>
              </a:ext>
            </a:extLst>
          </p:cNvPr>
          <p:cNvSpPr>
            <a:spLocks noGrp="1"/>
          </p:cNvSpPr>
          <p:nvPr>
            <p:ph type="body" idx="1"/>
          </p:nvPr>
        </p:nvSpPr>
        <p:spPr>
          <a:xfrm>
            <a:off x="628650" y="1825626"/>
            <a:ext cx="7886700" cy="4155045"/>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a:extLst>
              <a:ext uri="{FF2B5EF4-FFF2-40B4-BE49-F238E27FC236}">
                <a16:creationId xmlns:a16="http://schemas.microsoft.com/office/drawing/2014/main" id="{FCF6A067-2F73-4436-8244-2656FC703E1D}"/>
              </a:ext>
            </a:extLst>
          </p:cNvPr>
          <p:cNvSpPr>
            <a:spLocks noGrp="1"/>
          </p:cNvSpPr>
          <p:nvPr>
            <p:ph type="dt" sz="half" idx="2"/>
          </p:nvPr>
        </p:nvSpPr>
        <p:spPr>
          <a:xfrm>
            <a:off x="-1" y="6512012"/>
            <a:ext cx="7439329" cy="345989"/>
          </a:xfrm>
          <a:prstGeom prst="rect">
            <a:avLst/>
          </a:prstGeom>
        </p:spPr>
        <p:txBody>
          <a:bodyPr vert="horz" lIns="91440" tIns="45720" rIns="91440" bIns="45720" rtlCol="0" anchor="ctr"/>
          <a:lstStyle>
            <a:lvl1pPr algn="ctr">
              <a:defRPr sz="900">
                <a:solidFill>
                  <a:srgbClr val="262262"/>
                </a:solidFill>
              </a:defRPr>
            </a:lvl1pPr>
          </a:lstStyle>
          <a:p>
            <a:pPr fontAlgn="auto">
              <a:spcBef>
                <a:spcPts val="0"/>
              </a:spcBef>
              <a:spcAft>
                <a:spcPts val="0"/>
              </a:spcAft>
            </a:pPr>
            <a:fld id="{45E2E1ED-C35C-3049-882A-3C2F21543F6C}" type="datetime1">
              <a:rPr lang="tr-TR" smtClean="0">
                <a:latin typeface="Calibri" panose="020F0502020204030204"/>
              </a:rPr>
              <a:pPr fontAlgn="auto">
                <a:spcBef>
                  <a:spcPts val="0"/>
                </a:spcBef>
                <a:spcAft>
                  <a:spcPts val="0"/>
                </a:spcAft>
              </a:pPr>
              <a:t>25.10.2023</a:t>
            </a:fld>
            <a:endParaRPr lang="tr-TR" dirty="0">
              <a:latin typeface="Calibri" panose="020F0502020204030204"/>
            </a:endParaRPr>
          </a:p>
        </p:txBody>
      </p:sp>
      <p:sp>
        <p:nvSpPr>
          <p:cNvPr id="5" name="Alt Bilgi Yer Tutucusu 4">
            <a:extLst>
              <a:ext uri="{FF2B5EF4-FFF2-40B4-BE49-F238E27FC236}">
                <a16:creationId xmlns:a16="http://schemas.microsoft.com/office/drawing/2014/main" id="{3D934B57-587D-4519-8A85-DAE5BE622C6B}"/>
              </a:ext>
            </a:extLst>
          </p:cNvPr>
          <p:cNvSpPr>
            <a:spLocks noGrp="1"/>
          </p:cNvSpPr>
          <p:nvPr>
            <p:ph type="ftr" sz="quarter" idx="3"/>
          </p:nvPr>
        </p:nvSpPr>
        <p:spPr>
          <a:xfrm>
            <a:off x="-1" y="6081113"/>
            <a:ext cx="7439329" cy="430899"/>
          </a:xfrm>
          <a:prstGeom prst="rect">
            <a:avLst/>
          </a:prstGeom>
        </p:spPr>
        <p:txBody>
          <a:bodyPr vert="horz" lIns="91440" tIns="45720" rIns="91440" bIns="45720" rtlCol="0" anchor="ctr"/>
          <a:lstStyle>
            <a:lvl1pPr algn="ctr">
              <a:defRPr sz="1350" b="1" spc="225">
                <a:solidFill>
                  <a:schemeClr val="bg1"/>
                </a:solidFill>
                <a:latin typeface="Monotype Corsiva" panose="03010101010201010101" pitchFamily="66" charset="0"/>
              </a:defRPr>
            </a:lvl1pPr>
          </a:lstStyle>
          <a:p>
            <a:pPr fontAlgn="auto">
              <a:spcBef>
                <a:spcPts val="0"/>
              </a:spcBef>
              <a:spcAft>
                <a:spcPts val="0"/>
              </a:spcAft>
            </a:pPr>
            <a:r>
              <a:rPr lang="tr-TR">
                <a:solidFill>
                  <a:prstClr val="white"/>
                </a:solidFill>
              </a:rPr>
              <a:t>Yıldız Teknik Üniversitesi - Bilgisayar Mühendisliği Bölümü</a:t>
            </a:r>
            <a:endParaRPr lang="tr-TR" dirty="0">
              <a:solidFill>
                <a:prstClr val="white"/>
              </a:solidFill>
            </a:endParaRPr>
          </a:p>
        </p:txBody>
      </p:sp>
      <p:sp>
        <p:nvSpPr>
          <p:cNvPr id="6" name="Slayt Numarası Yer Tutucusu 5">
            <a:extLst>
              <a:ext uri="{FF2B5EF4-FFF2-40B4-BE49-F238E27FC236}">
                <a16:creationId xmlns:a16="http://schemas.microsoft.com/office/drawing/2014/main" id="{884F9D7B-7796-48A4-8407-7ED8B23139DA}"/>
              </a:ext>
            </a:extLst>
          </p:cNvPr>
          <p:cNvSpPr>
            <a:spLocks noGrp="1"/>
          </p:cNvSpPr>
          <p:nvPr>
            <p:ph type="sldNum" sz="quarter" idx="4"/>
          </p:nvPr>
        </p:nvSpPr>
        <p:spPr>
          <a:xfrm>
            <a:off x="8433398" y="6159111"/>
            <a:ext cx="709170" cy="365125"/>
          </a:xfrm>
          <a:prstGeom prst="rect">
            <a:avLst/>
          </a:prstGeom>
        </p:spPr>
        <p:txBody>
          <a:bodyPr vert="horz" lIns="91440" tIns="45720" rIns="91440" bIns="45720" rtlCol="0" anchor="ctr"/>
          <a:lstStyle>
            <a:lvl1pPr algn="ctr">
              <a:defRPr sz="1500">
                <a:solidFill>
                  <a:srgbClr val="262262"/>
                </a:solidFill>
              </a:defRPr>
            </a:lvl1pPr>
          </a:lstStyle>
          <a:p>
            <a:pPr fontAlgn="auto">
              <a:spcBef>
                <a:spcPts val="0"/>
              </a:spcBef>
              <a:spcAft>
                <a:spcPts val="0"/>
              </a:spcAft>
            </a:pPr>
            <a:fld id="{EEAA0867-6936-4363-B760-720D9179A02D}" type="slidenum">
              <a:rPr lang="tr-TR" smtClean="0">
                <a:latin typeface="Calibri" panose="020F0502020204030204"/>
              </a:rPr>
              <a:pPr fontAlgn="auto">
                <a:spcBef>
                  <a:spcPts val="0"/>
                </a:spcBef>
                <a:spcAft>
                  <a:spcPts val="0"/>
                </a:spcAft>
              </a:pPr>
              <a:t>‹#›</a:t>
            </a:fld>
            <a:endParaRPr lang="tr-TR" dirty="0">
              <a:latin typeface="Calibri" panose="020F0502020204030204"/>
            </a:endParaRPr>
          </a:p>
        </p:txBody>
      </p:sp>
    </p:spTree>
    <p:extLst>
      <p:ext uri="{BB962C8B-B14F-4D97-AF65-F5344CB8AC3E}">
        <p14:creationId xmlns:p14="http://schemas.microsoft.com/office/powerpoint/2010/main" val="206285187"/>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Resim 15">
            <a:extLst>
              <a:ext uri="{FF2B5EF4-FFF2-40B4-BE49-F238E27FC236}">
                <a16:creationId xmlns:a16="http://schemas.microsoft.com/office/drawing/2014/main" id="{215EE02D-9E95-4184-A56F-3D2930C492F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pic>
        <p:nvPicPr>
          <p:cNvPr id="9" name="Resim 8">
            <a:extLst>
              <a:ext uri="{FF2B5EF4-FFF2-40B4-BE49-F238E27FC236}">
                <a16:creationId xmlns:a16="http://schemas.microsoft.com/office/drawing/2014/main" id="{52489EC9-C14E-4D53-A73B-D560313FCFD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Başlık Yer Tutucusu 1">
            <a:extLst>
              <a:ext uri="{FF2B5EF4-FFF2-40B4-BE49-F238E27FC236}">
                <a16:creationId xmlns:a16="http://schemas.microsoft.com/office/drawing/2014/main" id="{2E77CF39-7175-488B-B87E-1679ACD696A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F156A939-4645-42D8-8798-FB2BFAC76502}"/>
              </a:ext>
            </a:extLst>
          </p:cNvPr>
          <p:cNvSpPr>
            <a:spLocks noGrp="1"/>
          </p:cNvSpPr>
          <p:nvPr>
            <p:ph type="body" idx="1"/>
          </p:nvPr>
        </p:nvSpPr>
        <p:spPr>
          <a:xfrm>
            <a:off x="628650" y="1825626"/>
            <a:ext cx="7886700" cy="4155045"/>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a:extLst>
              <a:ext uri="{FF2B5EF4-FFF2-40B4-BE49-F238E27FC236}">
                <a16:creationId xmlns:a16="http://schemas.microsoft.com/office/drawing/2014/main" id="{FCF6A067-2F73-4436-8244-2656FC703E1D}"/>
              </a:ext>
            </a:extLst>
          </p:cNvPr>
          <p:cNvSpPr>
            <a:spLocks noGrp="1"/>
          </p:cNvSpPr>
          <p:nvPr>
            <p:ph type="dt" sz="half" idx="2"/>
          </p:nvPr>
        </p:nvSpPr>
        <p:spPr>
          <a:xfrm>
            <a:off x="-1" y="6512012"/>
            <a:ext cx="7439329" cy="345989"/>
          </a:xfrm>
          <a:prstGeom prst="rect">
            <a:avLst/>
          </a:prstGeom>
        </p:spPr>
        <p:txBody>
          <a:bodyPr vert="horz" lIns="91440" tIns="45720" rIns="91440" bIns="45720" rtlCol="0" anchor="ctr"/>
          <a:lstStyle>
            <a:lvl1pPr algn="ctr">
              <a:defRPr sz="900">
                <a:solidFill>
                  <a:srgbClr val="262262"/>
                </a:solidFill>
              </a:defRPr>
            </a:lvl1pPr>
          </a:lstStyle>
          <a:p>
            <a:pPr fontAlgn="auto">
              <a:spcBef>
                <a:spcPts val="0"/>
              </a:spcBef>
              <a:spcAft>
                <a:spcPts val="0"/>
              </a:spcAft>
            </a:pPr>
            <a:fld id="{45E2E1ED-C35C-3049-882A-3C2F21543F6C}" type="datetime1">
              <a:rPr lang="tr-TR" smtClean="0">
                <a:latin typeface="Calibri" panose="020F0502020204030204"/>
              </a:rPr>
              <a:pPr fontAlgn="auto">
                <a:spcBef>
                  <a:spcPts val="0"/>
                </a:spcBef>
                <a:spcAft>
                  <a:spcPts val="0"/>
                </a:spcAft>
              </a:pPr>
              <a:t>25.10.2023</a:t>
            </a:fld>
            <a:endParaRPr lang="tr-TR" dirty="0">
              <a:latin typeface="Calibri" panose="020F0502020204030204"/>
            </a:endParaRPr>
          </a:p>
        </p:txBody>
      </p:sp>
      <p:sp>
        <p:nvSpPr>
          <p:cNvPr id="5" name="Alt Bilgi Yer Tutucusu 4">
            <a:extLst>
              <a:ext uri="{FF2B5EF4-FFF2-40B4-BE49-F238E27FC236}">
                <a16:creationId xmlns:a16="http://schemas.microsoft.com/office/drawing/2014/main" id="{3D934B57-587D-4519-8A85-DAE5BE622C6B}"/>
              </a:ext>
            </a:extLst>
          </p:cNvPr>
          <p:cNvSpPr>
            <a:spLocks noGrp="1"/>
          </p:cNvSpPr>
          <p:nvPr>
            <p:ph type="ftr" sz="quarter" idx="3"/>
          </p:nvPr>
        </p:nvSpPr>
        <p:spPr>
          <a:xfrm>
            <a:off x="-1" y="6081113"/>
            <a:ext cx="7439329" cy="430899"/>
          </a:xfrm>
          <a:prstGeom prst="rect">
            <a:avLst/>
          </a:prstGeom>
        </p:spPr>
        <p:txBody>
          <a:bodyPr vert="horz" lIns="91440" tIns="45720" rIns="91440" bIns="45720" rtlCol="0" anchor="ctr"/>
          <a:lstStyle>
            <a:lvl1pPr algn="ctr">
              <a:defRPr sz="1350" b="1" spc="225">
                <a:solidFill>
                  <a:schemeClr val="bg1"/>
                </a:solidFill>
                <a:latin typeface="Monotype Corsiva" panose="03010101010201010101" pitchFamily="66" charset="0"/>
              </a:defRPr>
            </a:lvl1pPr>
          </a:lstStyle>
          <a:p>
            <a:pPr fontAlgn="auto">
              <a:spcBef>
                <a:spcPts val="0"/>
              </a:spcBef>
              <a:spcAft>
                <a:spcPts val="0"/>
              </a:spcAft>
            </a:pPr>
            <a:r>
              <a:rPr lang="tr-TR">
                <a:solidFill>
                  <a:prstClr val="white"/>
                </a:solidFill>
              </a:rPr>
              <a:t>Yıldız Teknik Üniversitesi - Bilgisayar Mühendisliği Bölümü</a:t>
            </a:r>
            <a:endParaRPr lang="tr-TR" dirty="0">
              <a:solidFill>
                <a:prstClr val="white"/>
              </a:solidFill>
            </a:endParaRPr>
          </a:p>
        </p:txBody>
      </p:sp>
      <p:sp>
        <p:nvSpPr>
          <p:cNvPr id="6" name="Slayt Numarası Yer Tutucusu 5">
            <a:extLst>
              <a:ext uri="{FF2B5EF4-FFF2-40B4-BE49-F238E27FC236}">
                <a16:creationId xmlns:a16="http://schemas.microsoft.com/office/drawing/2014/main" id="{884F9D7B-7796-48A4-8407-7ED8B23139DA}"/>
              </a:ext>
            </a:extLst>
          </p:cNvPr>
          <p:cNvSpPr>
            <a:spLocks noGrp="1"/>
          </p:cNvSpPr>
          <p:nvPr>
            <p:ph type="sldNum" sz="quarter" idx="4"/>
          </p:nvPr>
        </p:nvSpPr>
        <p:spPr>
          <a:xfrm>
            <a:off x="8433398" y="6159111"/>
            <a:ext cx="709170" cy="365125"/>
          </a:xfrm>
          <a:prstGeom prst="rect">
            <a:avLst/>
          </a:prstGeom>
        </p:spPr>
        <p:txBody>
          <a:bodyPr vert="horz" lIns="91440" tIns="45720" rIns="91440" bIns="45720" rtlCol="0" anchor="ctr"/>
          <a:lstStyle>
            <a:lvl1pPr algn="ctr">
              <a:defRPr sz="1500">
                <a:solidFill>
                  <a:srgbClr val="262262"/>
                </a:solidFill>
              </a:defRPr>
            </a:lvl1pPr>
          </a:lstStyle>
          <a:p>
            <a:pPr fontAlgn="auto">
              <a:spcBef>
                <a:spcPts val="0"/>
              </a:spcBef>
              <a:spcAft>
                <a:spcPts val="0"/>
              </a:spcAft>
            </a:pPr>
            <a:fld id="{EEAA0867-6936-4363-B760-720D9179A02D}" type="slidenum">
              <a:rPr lang="tr-TR" smtClean="0">
                <a:latin typeface="Calibri" panose="020F0502020204030204"/>
              </a:rPr>
              <a:pPr fontAlgn="auto">
                <a:spcBef>
                  <a:spcPts val="0"/>
                </a:spcBef>
                <a:spcAft>
                  <a:spcPts val="0"/>
                </a:spcAft>
              </a:pPr>
              <a:t>‹#›</a:t>
            </a:fld>
            <a:endParaRPr lang="tr-TR" dirty="0">
              <a:latin typeface="Calibri" panose="020F0502020204030204"/>
            </a:endParaRPr>
          </a:p>
        </p:txBody>
      </p:sp>
    </p:spTree>
    <p:extLst>
      <p:ext uri="{BB962C8B-B14F-4D97-AF65-F5344CB8AC3E}">
        <p14:creationId xmlns:p14="http://schemas.microsoft.com/office/powerpoint/2010/main" val="563411801"/>
      </p:ext>
    </p:extLst>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Resim 15">
            <a:extLst>
              <a:ext uri="{FF2B5EF4-FFF2-40B4-BE49-F238E27FC236}">
                <a16:creationId xmlns:a16="http://schemas.microsoft.com/office/drawing/2014/main" id="{215EE02D-9E95-4184-A56F-3D2930C492F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0864"/>
          </a:xfrm>
          <a:prstGeom prst="rect">
            <a:avLst/>
          </a:prstGeom>
        </p:spPr>
      </p:pic>
      <p:pic>
        <p:nvPicPr>
          <p:cNvPr id="9" name="Resim 8">
            <a:extLst>
              <a:ext uri="{FF2B5EF4-FFF2-40B4-BE49-F238E27FC236}">
                <a16:creationId xmlns:a16="http://schemas.microsoft.com/office/drawing/2014/main" id="{52489EC9-C14E-4D53-A73B-D560313FCFD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521281" y="5693977"/>
            <a:ext cx="912118" cy="1295392"/>
          </a:xfrm>
          <a:prstGeom prst="rect">
            <a:avLst/>
          </a:prstGeom>
        </p:spPr>
      </p:pic>
      <p:sp>
        <p:nvSpPr>
          <p:cNvPr id="2" name="Başlık Yer Tutucusu 1">
            <a:extLst>
              <a:ext uri="{FF2B5EF4-FFF2-40B4-BE49-F238E27FC236}">
                <a16:creationId xmlns:a16="http://schemas.microsoft.com/office/drawing/2014/main" id="{2E77CF39-7175-488B-B87E-1679ACD696A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dirty="0"/>
              <a:t>ASIL BAŞLIK STİLİNİ DÜZENLEMEK İÇİN TIKLAYIN</a:t>
            </a:r>
          </a:p>
        </p:txBody>
      </p:sp>
      <p:sp>
        <p:nvSpPr>
          <p:cNvPr id="3" name="Metin Yer Tutucusu 2">
            <a:extLst>
              <a:ext uri="{FF2B5EF4-FFF2-40B4-BE49-F238E27FC236}">
                <a16:creationId xmlns:a16="http://schemas.microsoft.com/office/drawing/2014/main" id="{F156A939-4645-42D8-8798-FB2BFAC76502}"/>
              </a:ext>
            </a:extLst>
          </p:cNvPr>
          <p:cNvSpPr>
            <a:spLocks noGrp="1"/>
          </p:cNvSpPr>
          <p:nvPr>
            <p:ph type="body" idx="1"/>
          </p:nvPr>
        </p:nvSpPr>
        <p:spPr>
          <a:xfrm>
            <a:off x="628650" y="1825626"/>
            <a:ext cx="7886700" cy="4155045"/>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a:extLst>
              <a:ext uri="{FF2B5EF4-FFF2-40B4-BE49-F238E27FC236}">
                <a16:creationId xmlns:a16="http://schemas.microsoft.com/office/drawing/2014/main" id="{FCF6A067-2F73-4436-8244-2656FC703E1D}"/>
              </a:ext>
            </a:extLst>
          </p:cNvPr>
          <p:cNvSpPr>
            <a:spLocks noGrp="1"/>
          </p:cNvSpPr>
          <p:nvPr>
            <p:ph type="dt" sz="half" idx="2"/>
          </p:nvPr>
        </p:nvSpPr>
        <p:spPr>
          <a:xfrm>
            <a:off x="-1" y="6512012"/>
            <a:ext cx="7439329" cy="345989"/>
          </a:xfrm>
          <a:prstGeom prst="rect">
            <a:avLst/>
          </a:prstGeom>
        </p:spPr>
        <p:txBody>
          <a:bodyPr vert="horz" lIns="91440" tIns="45720" rIns="91440" bIns="45720" rtlCol="0" anchor="ctr"/>
          <a:lstStyle>
            <a:lvl1pPr algn="ctr">
              <a:defRPr sz="900">
                <a:solidFill>
                  <a:srgbClr val="262262"/>
                </a:solidFill>
              </a:defRPr>
            </a:lvl1pPr>
          </a:lstStyle>
          <a:p>
            <a:pPr fontAlgn="auto">
              <a:spcBef>
                <a:spcPts val="0"/>
              </a:spcBef>
              <a:spcAft>
                <a:spcPts val="0"/>
              </a:spcAft>
            </a:pPr>
            <a:fld id="{45E2E1ED-C35C-3049-882A-3C2F21543F6C}" type="datetime1">
              <a:rPr lang="tr-TR" smtClean="0">
                <a:latin typeface="Calibri" panose="020F0502020204030204"/>
              </a:rPr>
              <a:pPr fontAlgn="auto">
                <a:spcBef>
                  <a:spcPts val="0"/>
                </a:spcBef>
                <a:spcAft>
                  <a:spcPts val="0"/>
                </a:spcAft>
              </a:pPr>
              <a:t>25.10.2023</a:t>
            </a:fld>
            <a:endParaRPr lang="tr-TR" dirty="0">
              <a:latin typeface="Calibri" panose="020F0502020204030204"/>
            </a:endParaRPr>
          </a:p>
        </p:txBody>
      </p:sp>
      <p:sp>
        <p:nvSpPr>
          <p:cNvPr id="5" name="Alt Bilgi Yer Tutucusu 4">
            <a:extLst>
              <a:ext uri="{FF2B5EF4-FFF2-40B4-BE49-F238E27FC236}">
                <a16:creationId xmlns:a16="http://schemas.microsoft.com/office/drawing/2014/main" id="{3D934B57-587D-4519-8A85-DAE5BE622C6B}"/>
              </a:ext>
            </a:extLst>
          </p:cNvPr>
          <p:cNvSpPr>
            <a:spLocks noGrp="1"/>
          </p:cNvSpPr>
          <p:nvPr>
            <p:ph type="ftr" sz="quarter" idx="3"/>
          </p:nvPr>
        </p:nvSpPr>
        <p:spPr>
          <a:xfrm>
            <a:off x="-1" y="6081113"/>
            <a:ext cx="7439329" cy="430899"/>
          </a:xfrm>
          <a:prstGeom prst="rect">
            <a:avLst/>
          </a:prstGeom>
        </p:spPr>
        <p:txBody>
          <a:bodyPr vert="horz" lIns="91440" tIns="45720" rIns="91440" bIns="45720" rtlCol="0" anchor="ctr"/>
          <a:lstStyle>
            <a:lvl1pPr algn="ctr">
              <a:defRPr sz="1350" b="1" spc="225">
                <a:solidFill>
                  <a:schemeClr val="bg1"/>
                </a:solidFill>
                <a:latin typeface="Monotype Corsiva" panose="03010101010201010101" pitchFamily="66" charset="0"/>
              </a:defRPr>
            </a:lvl1pPr>
          </a:lstStyle>
          <a:p>
            <a:pPr fontAlgn="auto">
              <a:spcBef>
                <a:spcPts val="0"/>
              </a:spcBef>
              <a:spcAft>
                <a:spcPts val="0"/>
              </a:spcAft>
            </a:pPr>
            <a:r>
              <a:rPr lang="tr-TR">
                <a:solidFill>
                  <a:prstClr val="white"/>
                </a:solidFill>
              </a:rPr>
              <a:t>Yıldız Teknik Üniversitesi - Bilgisayar Mühendisliği Bölümü</a:t>
            </a:r>
            <a:endParaRPr lang="tr-TR" dirty="0">
              <a:solidFill>
                <a:prstClr val="white"/>
              </a:solidFill>
            </a:endParaRPr>
          </a:p>
        </p:txBody>
      </p:sp>
      <p:sp>
        <p:nvSpPr>
          <p:cNvPr id="6" name="Slayt Numarası Yer Tutucusu 5">
            <a:extLst>
              <a:ext uri="{FF2B5EF4-FFF2-40B4-BE49-F238E27FC236}">
                <a16:creationId xmlns:a16="http://schemas.microsoft.com/office/drawing/2014/main" id="{884F9D7B-7796-48A4-8407-7ED8B23139DA}"/>
              </a:ext>
            </a:extLst>
          </p:cNvPr>
          <p:cNvSpPr>
            <a:spLocks noGrp="1"/>
          </p:cNvSpPr>
          <p:nvPr>
            <p:ph type="sldNum" sz="quarter" idx="4"/>
          </p:nvPr>
        </p:nvSpPr>
        <p:spPr>
          <a:xfrm>
            <a:off x="8433398" y="6159111"/>
            <a:ext cx="709170" cy="365125"/>
          </a:xfrm>
          <a:prstGeom prst="rect">
            <a:avLst/>
          </a:prstGeom>
        </p:spPr>
        <p:txBody>
          <a:bodyPr vert="horz" lIns="91440" tIns="45720" rIns="91440" bIns="45720" rtlCol="0" anchor="ctr"/>
          <a:lstStyle>
            <a:lvl1pPr algn="ctr">
              <a:defRPr sz="1500">
                <a:solidFill>
                  <a:srgbClr val="262262"/>
                </a:solidFill>
              </a:defRPr>
            </a:lvl1pPr>
          </a:lstStyle>
          <a:p>
            <a:pPr fontAlgn="auto">
              <a:spcBef>
                <a:spcPts val="0"/>
              </a:spcBef>
              <a:spcAft>
                <a:spcPts val="0"/>
              </a:spcAft>
            </a:pPr>
            <a:fld id="{EEAA0867-6936-4363-B760-720D9179A02D}" type="slidenum">
              <a:rPr lang="tr-TR" smtClean="0">
                <a:latin typeface="Calibri" panose="020F0502020204030204"/>
              </a:rPr>
              <a:pPr fontAlgn="auto">
                <a:spcBef>
                  <a:spcPts val="0"/>
                </a:spcBef>
                <a:spcAft>
                  <a:spcPts val="0"/>
                </a:spcAft>
              </a:pPr>
              <a:t>‹#›</a:t>
            </a:fld>
            <a:endParaRPr lang="tr-TR" dirty="0">
              <a:latin typeface="Calibri" panose="020F0502020204030204"/>
            </a:endParaRPr>
          </a:p>
        </p:txBody>
      </p:sp>
    </p:spTree>
    <p:extLst>
      <p:ext uri="{BB962C8B-B14F-4D97-AF65-F5344CB8AC3E}">
        <p14:creationId xmlns:p14="http://schemas.microsoft.com/office/powerpoint/2010/main" val="3366334962"/>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elbir@yildiz.edu.t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8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1.xml"/></Relationships>
</file>

<file path=ppt/slides/_rels/slide2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1.xml"/></Relationships>
</file>

<file path=ppt/slides/_rels/slide2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1.xml"/></Relationships>
</file>

<file path=ppt/slides/_rels/slide2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1.xml"/></Relationships>
</file>

<file path=ppt/slides/_rels/slide20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81.xml"/></Relationships>
</file>

<file path=ppt/slides/_rels/slide205.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8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0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81.xml"/></Relationships>
</file>

<file path=ppt/slides/_rels/slide20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1.xml"/><Relationship Id="rId6" Type="http://schemas.openxmlformats.org/officeDocument/2006/relationships/comments" Target="../comments/comment8.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11.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8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1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81.xml"/></Relationships>
</file>

<file path=ppt/slides/_rels/slide2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0.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81.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28.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8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21.png"/><Relationship Id="rId1" Type="http://schemas.openxmlformats.org/officeDocument/2006/relationships/slideLayout" Target="../slideLayouts/slideLayout81.xml"/></Relationships>
</file>

<file path=ppt/slides/_rels/slide2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0.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8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54.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81.xml"/></Relationships>
</file>

<file path=ppt/slides/_rels/slide255.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81.xml"/></Relationships>
</file>

<file path=ppt/slides/_rels/slide2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1.xml"/></Relationships>
</file>

<file path=ppt/slides/_rels/slide2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1.xml"/></Relationships>
</file>

<file path=ppt/slides/_rels/slide2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1.xml"/></Relationships>
</file>

<file path=ppt/slides/_rels/slide2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0.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8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1.xml"/></Relationships>
</file>

<file path=ppt/slides/_rels/slide2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1.xml"/></Relationships>
</file>

<file path=ppt/slides/_rels/slide2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1.xml"/></Relationships>
</file>

<file path=ppt/slides/_rels/slide2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1.xml"/></Relationships>
</file>

<file path=ppt/slides/_rels/slide2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1.xml"/></Relationships>
</file>

<file path=ppt/slides/_rels/slide2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1.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9.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5"/>
          <p:cNvSpPr txBox="1">
            <a:spLocks noChangeArrowheads="1"/>
          </p:cNvSpPr>
          <p:nvPr/>
        </p:nvSpPr>
        <p:spPr bwMode="auto">
          <a:xfrm>
            <a:off x="0" y="549275"/>
            <a:ext cx="9144000" cy="1015663"/>
          </a:xfrm>
          <a:prstGeom prst="rect">
            <a:avLst/>
          </a:prstGeom>
          <a:noFill/>
          <a:ln w="9525">
            <a:noFill/>
            <a:miter lim="800000"/>
            <a:headEnd/>
            <a:tailEnd/>
          </a:ln>
        </p:spPr>
        <p:txBody>
          <a:bodyPr>
            <a:spAutoFit/>
          </a:bodyPr>
          <a:lstStyle/>
          <a:p>
            <a:pPr algn="ctr"/>
            <a:r>
              <a:rPr lang="tr-TR" altLang="tr-TR" sz="2000" b="1" dirty="0">
                <a:solidFill>
                  <a:schemeClr val="bg2"/>
                </a:solidFill>
              </a:rPr>
              <a:t>BLM2031 YAPISAL PROGRAMLAMA – EKİM 2022</a:t>
            </a:r>
          </a:p>
          <a:p>
            <a:pPr algn="ctr"/>
            <a:r>
              <a:rPr lang="tr-TR" altLang="tr-TR" sz="2000" b="1" dirty="0">
                <a:solidFill>
                  <a:schemeClr val="bg2"/>
                </a:solidFill>
              </a:rPr>
              <a:t>Sunan: Dr.</a:t>
            </a:r>
            <a:r>
              <a:rPr lang="en-US" altLang="tr-TR" sz="2000" b="1" dirty="0">
                <a:solidFill>
                  <a:schemeClr val="bg2"/>
                </a:solidFill>
              </a:rPr>
              <a:t> Ahmet ELBİR</a:t>
            </a:r>
          </a:p>
          <a:p>
            <a:pPr algn="ctr"/>
            <a:r>
              <a:rPr lang="tr-TR" altLang="tr-TR" sz="2000" b="1" dirty="0">
                <a:solidFill>
                  <a:schemeClr val="bg2"/>
                </a:solidFill>
              </a:rPr>
              <a:t>GENEL BİLGİLER</a:t>
            </a:r>
          </a:p>
        </p:txBody>
      </p:sp>
      <p:grpSp>
        <p:nvGrpSpPr>
          <p:cNvPr id="4100" name="9 Grup"/>
          <p:cNvGrpSpPr>
            <a:grpSpLocks/>
          </p:cNvGrpSpPr>
          <p:nvPr/>
        </p:nvGrpSpPr>
        <p:grpSpPr bwMode="auto">
          <a:xfrm>
            <a:off x="190500" y="2636912"/>
            <a:ext cx="8701088" cy="1829998"/>
            <a:chOff x="190500" y="4768850"/>
            <a:chExt cx="8701088" cy="1829031"/>
          </a:xfrm>
        </p:grpSpPr>
        <p:sp>
          <p:nvSpPr>
            <p:cNvPr id="4102" name="Text Box 8"/>
            <p:cNvSpPr txBox="1">
              <a:spLocks noChangeArrowheads="1"/>
            </p:cNvSpPr>
            <p:nvPr/>
          </p:nvSpPr>
          <p:spPr bwMode="auto">
            <a:xfrm>
              <a:off x="395288" y="4768850"/>
              <a:ext cx="8496300" cy="366713"/>
            </a:xfrm>
            <a:prstGeom prst="rect">
              <a:avLst/>
            </a:prstGeom>
            <a:noFill/>
            <a:ln w="9525">
              <a:noFill/>
              <a:miter lim="800000"/>
              <a:headEnd/>
              <a:tailEnd/>
            </a:ln>
          </p:spPr>
          <p:txBody>
            <a:bodyPr>
              <a:spAutoFit/>
            </a:bodyPr>
            <a:lstStyle/>
            <a:p>
              <a:r>
                <a:rPr lang="tr-TR" altLang="tr-TR" b="1" dirty="0">
                  <a:solidFill>
                    <a:schemeClr val="bg2"/>
                  </a:solidFill>
                </a:rPr>
                <a:t>İLETİŞİM</a:t>
              </a:r>
            </a:p>
          </p:txBody>
        </p:sp>
        <p:sp>
          <p:nvSpPr>
            <p:cNvPr id="4103" name="Text Box 9"/>
            <p:cNvSpPr txBox="1">
              <a:spLocks noChangeArrowheads="1"/>
            </p:cNvSpPr>
            <p:nvPr/>
          </p:nvSpPr>
          <p:spPr bwMode="auto">
            <a:xfrm>
              <a:off x="190500" y="5121334"/>
              <a:ext cx="8496300" cy="1476547"/>
            </a:xfrm>
            <a:prstGeom prst="rect">
              <a:avLst/>
            </a:prstGeom>
            <a:noFill/>
            <a:ln w="9525">
              <a:noFill/>
              <a:miter lim="800000"/>
              <a:headEnd/>
              <a:tailEnd/>
            </a:ln>
          </p:spPr>
          <p:txBody>
            <a:bodyPr>
              <a:spAutoFit/>
            </a:bodyPr>
            <a:lstStyle/>
            <a:p>
              <a:pPr marL="457200" indent="-457200">
                <a:buFontTx/>
                <a:buChar char="•"/>
              </a:pPr>
              <a:r>
                <a:rPr lang="tr-TR" altLang="tr-TR" dirty="0">
                  <a:solidFill>
                    <a:schemeClr val="bg2"/>
                  </a:solidFill>
                </a:rPr>
                <a:t>İletişim bilgileri</a:t>
              </a:r>
            </a:p>
            <a:p>
              <a:pPr marL="914400" lvl="1" indent="-457200">
                <a:buFontTx/>
                <a:buChar char="•"/>
              </a:pPr>
              <a:r>
                <a:rPr lang="tr-TR" altLang="tr-TR" dirty="0">
                  <a:solidFill>
                    <a:schemeClr val="bg2"/>
                  </a:solidFill>
                </a:rPr>
                <a:t>Oda : D-12</a:t>
              </a:r>
              <a:r>
                <a:rPr lang="en-US" altLang="tr-TR" dirty="0">
                  <a:solidFill>
                    <a:schemeClr val="bg2"/>
                  </a:solidFill>
                </a:rPr>
                <a:t>4</a:t>
              </a:r>
              <a:endParaRPr lang="tr-TR" altLang="tr-TR" dirty="0">
                <a:solidFill>
                  <a:schemeClr val="bg2"/>
                </a:solidFill>
              </a:endParaRPr>
            </a:p>
            <a:p>
              <a:pPr marL="914400" lvl="1" indent="-457200">
                <a:buFontTx/>
                <a:buChar char="•"/>
              </a:pPr>
              <a:r>
                <a:rPr lang="tr-TR" altLang="tr-TR" dirty="0">
                  <a:solidFill>
                    <a:schemeClr val="bg2"/>
                  </a:solidFill>
                </a:rPr>
                <a:t>e-mail: </a:t>
              </a:r>
              <a:r>
                <a:rPr lang="en-US" altLang="tr-TR" dirty="0">
                  <a:solidFill>
                    <a:schemeClr val="bg2"/>
                  </a:solidFill>
                  <a:hlinkClick r:id="rId3"/>
                </a:rPr>
                <a:t>aelbir</a:t>
              </a:r>
              <a:r>
                <a:rPr lang="tr-TR" altLang="tr-TR" dirty="0">
                  <a:solidFill>
                    <a:schemeClr val="bg2"/>
                  </a:solidFill>
                  <a:hlinkClick r:id="rId3"/>
                </a:rPr>
                <a:t>@yildiz.edu.tr</a:t>
              </a:r>
              <a:endParaRPr lang="en-US" altLang="tr-TR" dirty="0">
                <a:solidFill>
                  <a:schemeClr val="bg2"/>
                </a:solidFill>
              </a:endParaRPr>
            </a:p>
            <a:p>
              <a:pPr marL="914400" lvl="1" indent="-457200">
                <a:buFontTx/>
                <a:buChar char="•"/>
              </a:pPr>
              <a:r>
                <a:rPr lang="tr-TR" altLang="tr-TR" dirty="0">
                  <a:solidFill>
                    <a:schemeClr val="bg2"/>
                  </a:solidFill>
                </a:rPr>
                <a:t>İletişim için öncelikle e-mail gönderiniz, yüz yüze görüşme için randevu isteyiniz.</a:t>
              </a:r>
            </a:p>
          </p:txBody>
        </p:sp>
      </p:grpSp>
      <p:sp>
        <p:nvSpPr>
          <p:cNvPr id="4101" name="9 Slayt Numarası Yer Tutucusu"/>
          <p:cNvSpPr>
            <a:spLocks noGrp="1"/>
          </p:cNvSpPr>
          <p:nvPr>
            <p:ph type="sldNum" sz="quarter" idx="11"/>
          </p:nvPr>
        </p:nvSpPr>
        <p:spPr>
          <a:noFill/>
        </p:spPr>
        <p:txBody>
          <a:bodyPr/>
          <a:lstStyle/>
          <a:p>
            <a:fld id="{1E30A6BE-ABCD-4702-86F2-F661E78F7C06}" type="slidenum">
              <a:rPr lang="tr-TR" altLang="tr-TR" smtClean="0"/>
              <a:pPr/>
              <a:t>1</a:t>
            </a:fld>
            <a:endParaRPr lang="tr-TR" altLang="tr-TR"/>
          </a:p>
        </p:txBody>
      </p:sp>
      <p:grpSp>
        <p:nvGrpSpPr>
          <p:cNvPr id="13" name="9 Grup"/>
          <p:cNvGrpSpPr>
            <a:grpSpLocks/>
          </p:cNvGrpSpPr>
          <p:nvPr/>
        </p:nvGrpSpPr>
        <p:grpSpPr bwMode="auto">
          <a:xfrm>
            <a:off x="395288" y="1556792"/>
            <a:ext cx="8496300" cy="1252120"/>
            <a:chOff x="395288" y="4768850"/>
            <a:chExt cx="8496300" cy="1251460"/>
          </a:xfrm>
        </p:grpSpPr>
        <p:sp>
          <p:nvSpPr>
            <p:cNvPr id="14" name="Text Box 8"/>
            <p:cNvSpPr txBox="1">
              <a:spLocks noChangeArrowheads="1"/>
            </p:cNvSpPr>
            <p:nvPr/>
          </p:nvSpPr>
          <p:spPr bwMode="auto">
            <a:xfrm>
              <a:off x="395288" y="4768850"/>
              <a:ext cx="8496300" cy="366713"/>
            </a:xfrm>
            <a:prstGeom prst="rect">
              <a:avLst/>
            </a:prstGeom>
            <a:noFill/>
            <a:ln w="9525">
              <a:noFill/>
              <a:miter lim="800000"/>
              <a:headEnd/>
              <a:tailEnd/>
            </a:ln>
          </p:spPr>
          <p:txBody>
            <a:bodyPr>
              <a:spAutoFit/>
            </a:bodyPr>
            <a:lstStyle/>
            <a:p>
              <a:r>
                <a:rPr lang="tr-TR" altLang="tr-TR" b="1" dirty="0">
                  <a:solidFill>
                    <a:schemeClr val="bg2"/>
                  </a:solidFill>
                </a:rPr>
                <a:t>DERS GRUPLARI</a:t>
              </a:r>
            </a:p>
          </p:txBody>
        </p:sp>
        <p:sp>
          <p:nvSpPr>
            <p:cNvPr id="15" name="Text Box 9"/>
            <p:cNvSpPr txBox="1">
              <a:spLocks noChangeArrowheads="1"/>
            </p:cNvSpPr>
            <p:nvPr/>
          </p:nvSpPr>
          <p:spPr bwMode="auto">
            <a:xfrm>
              <a:off x="395288" y="5097467"/>
              <a:ext cx="8496300" cy="922843"/>
            </a:xfrm>
            <a:prstGeom prst="rect">
              <a:avLst/>
            </a:prstGeom>
            <a:noFill/>
            <a:ln w="9525">
              <a:noFill/>
              <a:miter lim="800000"/>
              <a:headEnd/>
              <a:tailEnd/>
            </a:ln>
          </p:spPr>
          <p:txBody>
            <a:bodyPr>
              <a:spAutoFit/>
            </a:bodyPr>
            <a:lstStyle/>
            <a:p>
              <a:pPr marL="457200" indent="-457200">
                <a:buFontTx/>
                <a:buChar char="•"/>
              </a:pPr>
              <a:r>
                <a:rPr lang="tr-TR" altLang="tr-TR" dirty="0">
                  <a:solidFill>
                    <a:schemeClr val="bg2"/>
                  </a:solidFill>
                </a:rPr>
                <a:t>Gr.1 Dr. Öğretim Üyesi Yunus Emre SELÇUK (YES) </a:t>
              </a:r>
              <a:endParaRPr lang="en-US" altLang="tr-TR" dirty="0">
                <a:solidFill>
                  <a:schemeClr val="bg2"/>
                </a:solidFill>
              </a:endParaRPr>
            </a:p>
            <a:p>
              <a:pPr marL="457200" indent="-457200">
                <a:buFontTx/>
                <a:buChar char="•"/>
              </a:pPr>
              <a:r>
                <a:rPr lang="tr-TR" altLang="tr-TR" dirty="0">
                  <a:solidFill>
                    <a:schemeClr val="bg2"/>
                  </a:solidFill>
                </a:rPr>
                <a:t>Gr.2 Dr. Ahmet ELBİR (AEL) (Biz)</a:t>
              </a:r>
            </a:p>
            <a:p>
              <a:pPr marL="457200" indent="-457200">
                <a:buFontTx/>
                <a:buChar char="•"/>
              </a:pPr>
              <a:endParaRPr lang="tr-TR" altLang="tr-TR" dirty="0">
                <a:solidFill>
                  <a:schemeClr val="bg2"/>
                </a:solidFill>
              </a:endParaRPr>
            </a:p>
          </p:txBody>
        </p:sp>
      </p:grpSp>
      <p:grpSp>
        <p:nvGrpSpPr>
          <p:cNvPr id="10" name="8 Grup"/>
          <p:cNvGrpSpPr/>
          <p:nvPr/>
        </p:nvGrpSpPr>
        <p:grpSpPr>
          <a:xfrm>
            <a:off x="395536" y="4616216"/>
            <a:ext cx="8496300" cy="1815054"/>
            <a:chOff x="323850" y="4256176"/>
            <a:chExt cx="8496300" cy="1815054"/>
          </a:xfrm>
        </p:grpSpPr>
        <p:sp>
          <p:nvSpPr>
            <p:cNvPr id="11" name="Text Box 3"/>
            <p:cNvSpPr txBox="1">
              <a:spLocks noChangeArrowheads="1"/>
            </p:cNvSpPr>
            <p:nvPr/>
          </p:nvSpPr>
          <p:spPr bwMode="auto">
            <a:xfrm>
              <a:off x="323850" y="4256176"/>
              <a:ext cx="8496300" cy="366712"/>
            </a:xfrm>
            <a:prstGeom prst="rect">
              <a:avLst/>
            </a:prstGeom>
            <a:noFill/>
            <a:ln w="9525">
              <a:noFill/>
              <a:miter lim="800000"/>
              <a:headEnd/>
              <a:tailEnd/>
            </a:ln>
          </p:spPr>
          <p:txBody>
            <a:bodyPr>
              <a:spAutoFit/>
            </a:bodyPr>
            <a:lstStyle/>
            <a:p>
              <a:r>
                <a:rPr lang="tr-TR" altLang="tr-TR" b="1" dirty="0">
                  <a:solidFill>
                    <a:schemeClr val="bg2"/>
                  </a:solidFill>
                </a:rPr>
                <a:t>DERS NOTLARI ve KAYNAKLAR</a:t>
              </a:r>
            </a:p>
          </p:txBody>
        </p:sp>
        <p:sp>
          <p:nvSpPr>
            <p:cNvPr id="12" name="Text Box 4"/>
            <p:cNvSpPr txBox="1">
              <a:spLocks noChangeArrowheads="1"/>
            </p:cNvSpPr>
            <p:nvPr/>
          </p:nvSpPr>
          <p:spPr bwMode="auto">
            <a:xfrm>
              <a:off x="323850" y="4593902"/>
              <a:ext cx="8496300" cy="1477328"/>
            </a:xfrm>
            <a:prstGeom prst="rect">
              <a:avLst/>
            </a:prstGeom>
            <a:noFill/>
            <a:ln w="9525">
              <a:noFill/>
              <a:miter lim="800000"/>
              <a:headEnd/>
              <a:tailEnd/>
            </a:ln>
          </p:spPr>
          <p:txBody>
            <a:bodyPr>
              <a:spAutoFit/>
            </a:bodyPr>
            <a:lstStyle/>
            <a:p>
              <a:pPr marL="457200" indent="-457200">
                <a:buFontTx/>
                <a:buChar char="•"/>
              </a:pPr>
              <a:r>
                <a:rPr lang="tr-TR" altLang="tr-TR" dirty="0">
                  <a:solidFill>
                    <a:schemeClr val="bg2"/>
                  </a:solidFill>
                </a:rPr>
                <a:t>https://avesis.yildiz.edu.tr/yselcuk/dokumanlar</a:t>
              </a:r>
            </a:p>
            <a:p>
              <a:pPr marL="914400" lvl="1" indent="-457200">
                <a:buFontTx/>
                <a:buChar char="•"/>
              </a:pPr>
              <a:r>
                <a:rPr lang="tr-TR" altLang="tr-TR" dirty="0">
                  <a:solidFill>
                    <a:schemeClr val="bg2"/>
                  </a:solidFill>
                </a:rPr>
                <a:t>Önceki katkıları için Z. Cihan </a:t>
              </a:r>
              <a:r>
                <a:rPr lang="tr-TR" altLang="tr-TR" dirty="0" err="1">
                  <a:solidFill>
                    <a:schemeClr val="bg2"/>
                  </a:solidFill>
                </a:rPr>
                <a:t>Tayşi</a:t>
              </a:r>
              <a:r>
                <a:rPr lang="tr-TR" altLang="tr-TR" dirty="0">
                  <a:solidFill>
                    <a:schemeClr val="bg2"/>
                  </a:solidFill>
                </a:rPr>
                <a:t>, H. İrem Türkmen, </a:t>
              </a:r>
              <a:r>
                <a:rPr lang="tr-TR" altLang="tr-TR" dirty="0" err="1">
                  <a:solidFill>
                    <a:schemeClr val="bg2"/>
                  </a:solidFill>
                </a:rPr>
                <a:t>Zeyneb</a:t>
              </a:r>
              <a:r>
                <a:rPr lang="tr-TR" altLang="tr-TR" dirty="0">
                  <a:solidFill>
                    <a:schemeClr val="bg2"/>
                  </a:solidFill>
                </a:rPr>
                <a:t> Kurt hocalarımıza teşekkür ederim.</a:t>
              </a:r>
            </a:p>
            <a:p>
              <a:pPr marL="914400" lvl="1" indent="-457200">
                <a:buFontTx/>
                <a:buChar char="•"/>
              </a:pPr>
              <a:r>
                <a:rPr lang="en-US" altLang="tr-TR" dirty="0">
                  <a:solidFill>
                    <a:schemeClr val="bg2"/>
                  </a:solidFill>
                </a:rPr>
                <a:t>Darnell P. A. and Margolis P. E., C: A Software Engineering Approach, 3</a:t>
              </a:r>
              <a:r>
                <a:rPr lang="en-US" altLang="tr-TR" baseline="30000" dirty="0">
                  <a:solidFill>
                    <a:schemeClr val="bg2"/>
                  </a:solidFill>
                </a:rPr>
                <a:t>rd</a:t>
              </a:r>
              <a:r>
                <a:rPr lang="en-US" altLang="tr-TR" dirty="0">
                  <a:solidFill>
                    <a:schemeClr val="bg2"/>
                  </a:solidFill>
                </a:rPr>
                <a:t> </a:t>
              </a:r>
              <a:r>
                <a:rPr lang="en-US" altLang="tr-TR" dirty="0" err="1">
                  <a:solidFill>
                    <a:schemeClr val="bg2"/>
                  </a:solidFill>
                </a:rPr>
                <a:t>ed</a:t>
              </a:r>
              <a:r>
                <a:rPr lang="tr-TR" altLang="tr-TR" dirty="0">
                  <a:solidFill>
                    <a:schemeClr val="bg2"/>
                  </a:solidFill>
                </a:rPr>
                <a:t>., </a:t>
              </a:r>
              <a:r>
                <a:rPr lang="tr-TR" altLang="tr-TR" dirty="0" err="1">
                  <a:solidFill>
                    <a:schemeClr val="bg2"/>
                  </a:solidFill>
                </a:rPr>
                <a:t>Springer-Verlag</a:t>
              </a:r>
              <a:r>
                <a:rPr lang="tr-TR" altLang="tr-TR" dirty="0">
                  <a:solidFill>
                    <a:schemeClr val="bg2"/>
                  </a:solidFill>
                </a:rPr>
                <a:t>, 1996 (notların oluşturulduğu asıl kaynaktır).</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a:t>
            </a:r>
          </a:p>
        </p:txBody>
      </p:sp>
      <p:sp>
        <p:nvSpPr>
          <p:cNvPr id="3" name="Content Placeholder 2"/>
          <p:cNvSpPr>
            <a:spLocks noGrp="1"/>
          </p:cNvSpPr>
          <p:nvPr>
            <p:ph idx="1"/>
          </p:nvPr>
        </p:nvSpPr>
        <p:spPr/>
        <p:txBody>
          <a:bodyPr/>
          <a:lstStyle/>
          <a:p>
            <a:r>
              <a:rPr lang="en-US" dirty="0"/>
              <a:t>In the C language, you can name just about anything </a:t>
            </a:r>
          </a:p>
          <a:p>
            <a:pPr lvl="1"/>
            <a:r>
              <a:rPr lang="en-US" dirty="0"/>
              <a:t>variables, constants, functions, and even location in a program.</a:t>
            </a:r>
          </a:p>
          <a:p>
            <a:r>
              <a:rPr lang="en-US" dirty="0"/>
              <a:t>Names may contain </a:t>
            </a:r>
          </a:p>
          <a:p>
            <a:pPr lvl="1"/>
            <a:r>
              <a:rPr lang="en-US" dirty="0"/>
              <a:t>letters, numbers, and the underscore character ( _ )</a:t>
            </a:r>
          </a:p>
          <a:p>
            <a:pPr lvl="1"/>
            <a:r>
              <a:rPr lang="en-US" b="1" dirty="0">
                <a:solidFill>
                  <a:srgbClr val="FF0000"/>
                </a:solidFill>
              </a:rPr>
              <a:t>but must start with a letter or underscore</a:t>
            </a:r>
            <a:r>
              <a:rPr lang="en-US" dirty="0"/>
              <a:t>...  </a:t>
            </a:r>
          </a:p>
          <a:p>
            <a:r>
              <a:rPr lang="en-US" dirty="0"/>
              <a:t>The C language is </a:t>
            </a:r>
            <a:r>
              <a:rPr lang="en-US" b="1" i="1" u="sng" dirty="0"/>
              <a:t>case sensitive </a:t>
            </a:r>
            <a:r>
              <a:rPr lang="en-US" dirty="0"/>
              <a:t>which means that it differentiates between lowercase and uppercase letters</a:t>
            </a:r>
          </a:p>
          <a:p>
            <a:pPr lvl="1"/>
            <a:r>
              <a:rPr lang="en-US" dirty="0" err="1"/>
              <a:t>VaR</a:t>
            </a:r>
            <a:r>
              <a:rPr lang="en-US" dirty="0"/>
              <a:t>, </a:t>
            </a:r>
            <a:r>
              <a:rPr lang="en-US" dirty="0" err="1"/>
              <a:t>var</a:t>
            </a:r>
            <a:r>
              <a:rPr lang="en-US" dirty="0"/>
              <a:t>, VAR </a:t>
            </a:r>
          </a:p>
          <a:p>
            <a:r>
              <a:rPr lang="en-US" dirty="0"/>
              <a:t>A name </a:t>
            </a:r>
            <a:r>
              <a:rPr lang="en-US" b="1" dirty="0">
                <a:solidFill>
                  <a:srgbClr val="FF0000"/>
                </a:solidFill>
              </a:rPr>
              <a:t>can NOT be </a:t>
            </a:r>
            <a:r>
              <a:rPr lang="en-US" dirty="0"/>
              <a:t>the same as one of the </a:t>
            </a:r>
            <a:r>
              <a:rPr lang="en-US" b="1" i="1" u="sng" dirty="0"/>
              <a:t>reserved keywords</a:t>
            </a:r>
            <a:r>
              <a:rPr lang="en-US" dirty="0"/>
              <a:t>. </a:t>
            </a:r>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9293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normAutofit/>
          </a:bodyPr>
          <a:lstStyle/>
          <a:p>
            <a:r>
              <a:rPr lang="en-US" dirty="0"/>
              <a:t>Fixed vs. Automatic duration</a:t>
            </a:r>
          </a:p>
          <a:p>
            <a:r>
              <a:rPr lang="en-US" dirty="0"/>
              <a:t>Scope</a:t>
            </a:r>
          </a:p>
          <a:p>
            <a:r>
              <a:rPr lang="en-US" dirty="0"/>
              <a:t>Global variables</a:t>
            </a:r>
          </a:p>
          <a:p>
            <a:r>
              <a:rPr lang="en-US" dirty="0"/>
              <a:t>The </a:t>
            </a:r>
            <a:r>
              <a:rPr lang="en-US" b="1" i="1" dirty="0"/>
              <a:t>register</a:t>
            </a:r>
            <a:r>
              <a:rPr lang="en-US" dirty="0"/>
              <a:t> specifier</a:t>
            </a:r>
          </a:p>
          <a:p>
            <a:r>
              <a:rPr lang="en-US" dirty="0"/>
              <a:t>Storage classes </a:t>
            </a:r>
          </a:p>
          <a:p>
            <a:r>
              <a:rPr lang="en-US" dirty="0"/>
              <a:t>Dynamic memory allocation</a:t>
            </a:r>
          </a:p>
        </p:txBody>
      </p:sp>
    </p:spTree>
    <p:extLst>
      <p:ext uri="{BB962C8B-B14F-4D97-AF65-F5344CB8AC3E}">
        <p14:creationId xmlns:p14="http://schemas.microsoft.com/office/powerpoint/2010/main" val="30173949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 vs. Automatic Duration </a:t>
            </a:r>
            <a:r>
              <a:rPr lang="mr-IN" b="1" dirty="0"/>
              <a:t>–</a:t>
            </a:r>
            <a:r>
              <a:rPr lang="en-US" b="1" dirty="0"/>
              <a:t> I </a:t>
            </a:r>
          </a:p>
        </p:txBody>
      </p:sp>
      <p:sp>
        <p:nvSpPr>
          <p:cNvPr id="3" name="Content Placeholder 2"/>
          <p:cNvSpPr>
            <a:spLocks noGrp="1"/>
          </p:cNvSpPr>
          <p:nvPr>
            <p:ph idx="1"/>
          </p:nvPr>
        </p:nvSpPr>
        <p:spPr/>
        <p:txBody>
          <a:bodyPr>
            <a:normAutofit fontScale="92500" lnSpcReduction="10000"/>
          </a:bodyPr>
          <a:lstStyle/>
          <a:p>
            <a:r>
              <a:rPr lang="en-US" b="1" i="1" dirty="0"/>
              <a:t>Scope</a:t>
            </a:r>
            <a:r>
              <a:rPr lang="en-US" dirty="0"/>
              <a:t> is the technical term that denotes the region of the C source text in which a name’s declaration is active.</a:t>
            </a:r>
          </a:p>
          <a:p>
            <a:r>
              <a:rPr lang="en-US" b="1" i="1" dirty="0"/>
              <a:t>Duration</a:t>
            </a:r>
            <a:r>
              <a:rPr lang="en-US" dirty="0"/>
              <a:t> describes the </a:t>
            </a:r>
            <a:r>
              <a:rPr lang="en-US" b="1" dirty="0"/>
              <a:t>lifetime</a:t>
            </a:r>
            <a:r>
              <a:rPr lang="en-US" dirty="0"/>
              <a:t> of a variable’s memory storage.</a:t>
            </a:r>
          </a:p>
          <a:p>
            <a:pPr lvl="1"/>
            <a:r>
              <a:rPr lang="en-US" dirty="0"/>
              <a:t>Variables with </a:t>
            </a:r>
            <a:r>
              <a:rPr lang="en-US" b="1" i="1" u="sng" dirty="0">
                <a:solidFill>
                  <a:srgbClr val="FF0000"/>
                </a:solidFill>
              </a:rPr>
              <a:t>fixed duration</a:t>
            </a:r>
            <a:r>
              <a:rPr lang="en-US" dirty="0">
                <a:solidFill>
                  <a:srgbClr val="FF0000"/>
                </a:solidFill>
              </a:rPr>
              <a:t> </a:t>
            </a:r>
            <a:r>
              <a:rPr lang="en-US" dirty="0"/>
              <a:t>are guaranteed to retain their value even after their scope is exited.</a:t>
            </a:r>
          </a:p>
          <a:p>
            <a:pPr lvl="1"/>
            <a:r>
              <a:rPr lang="en-US" dirty="0"/>
              <a:t>There is </a:t>
            </a:r>
            <a:r>
              <a:rPr lang="en-US" b="1" i="1" u="sng" dirty="0"/>
              <a:t>no such guarantee</a:t>
            </a:r>
            <a:r>
              <a:rPr lang="en-US" dirty="0"/>
              <a:t> for variables with </a:t>
            </a:r>
            <a:r>
              <a:rPr lang="en-US" b="1" i="1" u="sng" dirty="0">
                <a:solidFill>
                  <a:srgbClr val="FF0000"/>
                </a:solidFill>
              </a:rPr>
              <a:t>automatic duration</a:t>
            </a:r>
            <a:r>
              <a:rPr lang="en-US" dirty="0"/>
              <a:t>.</a:t>
            </a:r>
          </a:p>
          <a:p>
            <a:r>
              <a:rPr lang="en-US" b="1" i="1" u="sng" dirty="0">
                <a:solidFill>
                  <a:srgbClr val="FF0000"/>
                </a:solidFill>
              </a:rPr>
              <a:t>A fixed variable </a:t>
            </a:r>
            <a:r>
              <a:rPr lang="en-US" dirty="0"/>
              <a:t>is one that is stationary, whereas </a:t>
            </a:r>
            <a:r>
              <a:rPr lang="en-US" b="1" i="1" u="sng" dirty="0">
                <a:solidFill>
                  <a:srgbClr val="FF0000"/>
                </a:solidFill>
              </a:rPr>
              <a:t>an automatic variable</a:t>
            </a:r>
            <a:r>
              <a:rPr lang="en-US" dirty="0"/>
              <a:t> is one whose memory storage is automatically allocated during program execution. </a:t>
            </a:r>
          </a:p>
          <a:p>
            <a:r>
              <a:rPr lang="en-US" dirty="0"/>
              <a:t>Local variables (whose scope limited to a block) are automatic by default. However, you can make them fixed by using keyword static in the declaration.</a:t>
            </a:r>
          </a:p>
          <a:p>
            <a:r>
              <a:rPr lang="en-US" dirty="0"/>
              <a:t>The auto keyword explicitly makes a variable automatic, but it is rarely used since it is redundant.</a:t>
            </a:r>
          </a:p>
        </p:txBody>
      </p:sp>
    </p:spTree>
    <p:extLst>
      <p:ext uri="{BB962C8B-B14F-4D97-AF65-F5344CB8AC3E}">
        <p14:creationId xmlns:p14="http://schemas.microsoft.com/office/powerpoint/2010/main" val="9253298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 vs. Automatic Duration </a:t>
            </a:r>
            <a:r>
              <a:rPr lang="mr-IN" b="1" dirty="0"/>
              <a:t>–</a:t>
            </a:r>
            <a:r>
              <a:rPr lang="en-US" b="1" dirty="0"/>
              <a:t> II</a:t>
            </a:r>
            <a:endParaRPr lang="en-US" dirty="0"/>
          </a:p>
        </p:txBody>
      </p:sp>
      <p:sp>
        <p:nvSpPr>
          <p:cNvPr id="3" name="Content Placeholder 2"/>
          <p:cNvSpPr>
            <a:spLocks noGrp="1"/>
          </p:cNvSpPr>
          <p:nvPr>
            <p:ph idx="1"/>
          </p:nvPr>
        </p:nvSpPr>
        <p:spPr>
          <a:xfrm>
            <a:off x="514351" y="1484784"/>
            <a:ext cx="3265561" cy="4392488"/>
          </a:xfrm>
          <a:ln w="50800">
            <a:solidFill>
              <a:schemeClr val="accent1"/>
            </a:solidFill>
          </a:ln>
        </p:spPr>
        <p:txBody>
          <a:bodyPr>
            <a:noAutofit/>
          </a:bodyPr>
          <a:lstStyle/>
          <a:p>
            <a:pPr marL="0" indent="0">
              <a:buNone/>
            </a:pPr>
            <a:r>
              <a:rPr lang="en-US" sz="1600" dirty="0"/>
              <a:t>void increment ( void )  {</a:t>
            </a:r>
          </a:p>
          <a:p>
            <a:pPr marL="0" indent="0">
              <a:buNone/>
            </a:pPr>
            <a:r>
              <a:rPr lang="en-US" sz="1600" dirty="0"/>
              <a:t>    </a:t>
            </a:r>
            <a:r>
              <a:rPr lang="en-US" sz="1600" dirty="0" err="1"/>
              <a:t>int</a:t>
            </a:r>
            <a:r>
              <a:rPr lang="en-US" sz="1600" dirty="0"/>
              <a:t> j = 1;</a:t>
            </a:r>
          </a:p>
          <a:p>
            <a:pPr marL="0" indent="0">
              <a:buNone/>
            </a:pPr>
            <a:r>
              <a:rPr lang="en-US" sz="1600" dirty="0"/>
              <a:t>    static </a:t>
            </a:r>
            <a:r>
              <a:rPr lang="en-US" sz="1600" dirty="0" err="1"/>
              <a:t>int</a:t>
            </a:r>
            <a:r>
              <a:rPr lang="en-US" sz="1600" dirty="0"/>
              <a:t> k = 1;</a:t>
            </a:r>
          </a:p>
          <a:p>
            <a:pPr marL="0" indent="0">
              <a:buNone/>
            </a:pPr>
            <a:r>
              <a:rPr lang="en-US" sz="1600" dirty="0"/>
              <a:t>    </a:t>
            </a:r>
            <a:r>
              <a:rPr lang="en-US" sz="1600" dirty="0" err="1"/>
              <a:t>j++</a:t>
            </a:r>
            <a:r>
              <a:rPr lang="en-US" sz="1600" dirty="0"/>
              <a:t>;</a:t>
            </a:r>
          </a:p>
          <a:p>
            <a:pPr marL="0" indent="0">
              <a:buNone/>
            </a:pPr>
            <a:r>
              <a:rPr lang="en-US" sz="1600" dirty="0"/>
              <a:t>    k++;</a:t>
            </a:r>
          </a:p>
          <a:p>
            <a:pPr marL="0" indent="0">
              <a:buNone/>
            </a:pPr>
            <a:r>
              <a:rPr lang="en-US" sz="1600" dirty="0"/>
              <a:t>    </a:t>
            </a:r>
            <a:r>
              <a:rPr lang="en-US" sz="1600" dirty="0" err="1"/>
              <a:t>printf</a:t>
            </a:r>
            <a:r>
              <a:rPr lang="en-US" sz="1600" dirty="0"/>
              <a:t>(“j : %d\t k:%d\n”, j, k);</a:t>
            </a:r>
          </a:p>
          <a:p>
            <a:pPr marL="0" indent="0">
              <a:buNone/>
            </a:pPr>
            <a:r>
              <a:rPr lang="en-US" sz="1600" dirty="0"/>
              <a:t>}</a:t>
            </a:r>
          </a:p>
          <a:p>
            <a:pPr marL="0" indent="0">
              <a:buNone/>
            </a:pPr>
            <a:r>
              <a:rPr lang="en-US" sz="1600" dirty="0"/>
              <a:t>main ( void )  {</a:t>
            </a:r>
          </a:p>
          <a:p>
            <a:pPr marL="0" indent="0">
              <a:buNone/>
            </a:pPr>
            <a:r>
              <a:rPr lang="en-US" sz="1600" dirty="0"/>
              <a:t>	increment();</a:t>
            </a:r>
            <a:r>
              <a:rPr lang="tr-TR" sz="1600" dirty="0"/>
              <a:t> // </a:t>
            </a:r>
            <a:r>
              <a:rPr lang="en-US" sz="1600" b="1" dirty="0">
                <a:solidFill>
                  <a:srgbClr val="FF0000"/>
                </a:solidFill>
              </a:rPr>
              <a:t>j:2</a:t>
            </a:r>
            <a:r>
              <a:rPr lang="tr-TR" sz="1600" b="1" dirty="0">
                <a:solidFill>
                  <a:srgbClr val="FF0000"/>
                </a:solidFill>
              </a:rPr>
              <a:t> </a:t>
            </a:r>
            <a:r>
              <a:rPr lang="en-US" sz="1600" b="1" dirty="0">
                <a:solidFill>
                  <a:srgbClr val="FF0000"/>
                </a:solidFill>
              </a:rPr>
              <a:t>k:2</a:t>
            </a:r>
          </a:p>
          <a:p>
            <a:pPr marL="0" indent="0">
              <a:buNone/>
            </a:pPr>
            <a:r>
              <a:rPr lang="en-US" sz="1600" dirty="0"/>
              <a:t>	increment();</a:t>
            </a:r>
            <a:r>
              <a:rPr lang="tr-TR" sz="1600" dirty="0"/>
              <a:t> // </a:t>
            </a:r>
            <a:r>
              <a:rPr lang="en-US" sz="1600" b="1" dirty="0">
                <a:solidFill>
                  <a:srgbClr val="FF0000"/>
                </a:solidFill>
              </a:rPr>
              <a:t>j:2</a:t>
            </a:r>
            <a:r>
              <a:rPr lang="tr-TR" sz="1600" b="1" dirty="0">
                <a:solidFill>
                  <a:srgbClr val="FF0000"/>
                </a:solidFill>
              </a:rPr>
              <a:t> </a:t>
            </a:r>
            <a:r>
              <a:rPr lang="en-US" sz="1600" b="1" dirty="0">
                <a:solidFill>
                  <a:srgbClr val="FF0000"/>
                </a:solidFill>
              </a:rPr>
              <a:t>k:3</a:t>
            </a:r>
          </a:p>
          <a:p>
            <a:pPr marL="0" indent="0">
              <a:buNone/>
            </a:pPr>
            <a:r>
              <a:rPr lang="en-US" sz="1600" dirty="0"/>
              <a:t>	increment();</a:t>
            </a:r>
            <a:r>
              <a:rPr lang="tr-TR" sz="1600" dirty="0"/>
              <a:t> // </a:t>
            </a:r>
            <a:r>
              <a:rPr lang="en-US" sz="1600" b="1" dirty="0">
                <a:solidFill>
                  <a:srgbClr val="FF0000"/>
                </a:solidFill>
              </a:rPr>
              <a:t>j:2</a:t>
            </a:r>
            <a:r>
              <a:rPr lang="tr-TR" sz="1600" b="1" dirty="0">
                <a:solidFill>
                  <a:srgbClr val="FF0000"/>
                </a:solidFill>
              </a:rPr>
              <a:t> </a:t>
            </a:r>
            <a:r>
              <a:rPr lang="en-US" sz="1600" b="1" dirty="0">
                <a:solidFill>
                  <a:srgbClr val="FF0000"/>
                </a:solidFill>
              </a:rPr>
              <a:t>k:4</a:t>
            </a:r>
          </a:p>
          <a:p>
            <a:pPr marL="0" indent="0">
              <a:buNone/>
            </a:pPr>
            <a:r>
              <a:rPr lang="en-US" sz="1600" dirty="0"/>
              <a:t>}</a:t>
            </a:r>
          </a:p>
        </p:txBody>
      </p:sp>
      <p:sp>
        <p:nvSpPr>
          <p:cNvPr id="4" name="Content Placeholder 3"/>
          <p:cNvSpPr>
            <a:spLocks noGrp="1"/>
          </p:cNvSpPr>
          <p:nvPr>
            <p:ph idx="2"/>
          </p:nvPr>
        </p:nvSpPr>
        <p:spPr>
          <a:xfrm>
            <a:off x="3891252" y="1556792"/>
            <a:ext cx="5001228" cy="2736849"/>
          </a:xfrm>
        </p:spPr>
        <p:txBody>
          <a:bodyPr>
            <a:noAutofit/>
          </a:bodyPr>
          <a:lstStyle/>
          <a:p>
            <a:r>
              <a:rPr lang="en-US" dirty="0"/>
              <a:t>Fixed variables initialized </a:t>
            </a:r>
            <a:r>
              <a:rPr lang="en-US" b="1" i="1" u="sng" dirty="0"/>
              <a:t>only once</a:t>
            </a:r>
            <a:r>
              <a:rPr lang="en-US" dirty="0"/>
              <a:t>, whereas automatic variables are initialized </a:t>
            </a:r>
            <a:r>
              <a:rPr lang="en-US" b="1" i="1" u="sng" dirty="0"/>
              <a:t>each time their block is reentered</a:t>
            </a:r>
            <a:r>
              <a:rPr lang="en-US" dirty="0"/>
              <a:t>.</a:t>
            </a:r>
          </a:p>
          <a:p>
            <a:r>
              <a:rPr lang="en-US" dirty="0"/>
              <a:t>The </a:t>
            </a:r>
            <a:r>
              <a:rPr lang="en-US" b="1" i="1" dirty="0"/>
              <a:t>increment()</a:t>
            </a:r>
            <a:r>
              <a:rPr lang="en-US" dirty="0"/>
              <a:t> function increments two variables, </a:t>
            </a:r>
            <a:r>
              <a:rPr lang="en-US" b="1" i="1" dirty="0"/>
              <a:t>j</a:t>
            </a:r>
            <a:r>
              <a:rPr lang="en-US" dirty="0"/>
              <a:t> and </a:t>
            </a:r>
            <a:r>
              <a:rPr lang="en-US" b="1" i="1" dirty="0"/>
              <a:t>k</a:t>
            </a:r>
            <a:r>
              <a:rPr lang="en-US" dirty="0"/>
              <a:t>, both initialized to 1.</a:t>
            </a:r>
          </a:p>
          <a:p>
            <a:pPr lvl="1"/>
            <a:r>
              <a:rPr lang="en-US" dirty="0"/>
              <a:t>j has automatic duration by default</a:t>
            </a:r>
          </a:p>
          <a:p>
            <a:pPr lvl="1"/>
            <a:r>
              <a:rPr lang="en-US" dirty="0"/>
              <a:t>k has fixed duration  because of the </a:t>
            </a:r>
            <a:r>
              <a:rPr lang="en-US" b="1" i="1" u="sng" dirty="0"/>
              <a:t>static</a:t>
            </a:r>
            <a:r>
              <a:rPr lang="en-US" dirty="0"/>
              <a:t> keyword</a:t>
            </a:r>
          </a:p>
        </p:txBody>
      </p:sp>
    </p:spTree>
    <p:extLst>
      <p:ext uri="{BB962C8B-B14F-4D97-AF65-F5344CB8AC3E}">
        <p14:creationId xmlns:p14="http://schemas.microsoft.com/office/powerpoint/2010/main" val="38246521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 vs. Automatic Duration </a:t>
            </a:r>
            <a:r>
              <a:rPr lang="mr-IN" b="1" dirty="0"/>
              <a:t>–</a:t>
            </a:r>
            <a:r>
              <a:rPr lang="en-US" b="1" dirty="0"/>
              <a:t> III</a:t>
            </a:r>
            <a:endParaRPr lang="en-US" dirty="0"/>
          </a:p>
        </p:txBody>
      </p:sp>
      <p:sp>
        <p:nvSpPr>
          <p:cNvPr id="3" name="Content Placeholder 2"/>
          <p:cNvSpPr>
            <a:spLocks noGrp="1"/>
          </p:cNvSpPr>
          <p:nvPr>
            <p:ph idx="1"/>
          </p:nvPr>
        </p:nvSpPr>
        <p:spPr>
          <a:xfrm>
            <a:off x="514351" y="1484784"/>
            <a:ext cx="3121545" cy="4104456"/>
          </a:xfrm>
          <a:ln w="50800">
            <a:solidFill>
              <a:schemeClr val="accent1"/>
            </a:solidFill>
          </a:ln>
        </p:spPr>
        <p:txBody>
          <a:bodyPr>
            <a:noAutofit/>
          </a:bodyPr>
          <a:lstStyle/>
          <a:p>
            <a:pPr marL="0" indent="0">
              <a:buNone/>
            </a:pPr>
            <a:r>
              <a:rPr lang="en-US" sz="1600" dirty="0"/>
              <a:t>void increment ( void )  {</a:t>
            </a:r>
          </a:p>
          <a:p>
            <a:pPr marL="0" indent="0">
              <a:buNone/>
            </a:pPr>
            <a:r>
              <a:rPr lang="en-US" sz="1600" dirty="0"/>
              <a:t>    </a:t>
            </a:r>
            <a:r>
              <a:rPr lang="en-US" sz="1600" dirty="0" err="1"/>
              <a:t>int</a:t>
            </a:r>
            <a:r>
              <a:rPr lang="en-US" sz="1600" dirty="0"/>
              <a:t> j = 1;</a:t>
            </a:r>
          </a:p>
          <a:p>
            <a:pPr marL="0" indent="0">
              <a:buNone/>
            </a:pPr>
            <a:r>
              <a:rPr lang="en-US" sz="1600" dirty="0"/>
              <a:t>    static </a:t>
            </a:r>
            <a:r>
              <a:rPr lang="en-US" sz="1600" dirty="0" err="1"/>
              <a:t>int</a:t>
            </a:r>
            <a:r>
              <a:rPr lang="en-US" sz="1600" dirty="0"/>
              <a:t> k = 1;</a:t>
            </a:r>
          </a:p>
          <a:p>
            <a:pPr marL="0" indent="0">
              <a:buNone/>
            </a:pPr>
            <a:r>
              <a:rPr lang="en-US" sz="1600" dirty="0"/>
              <a:t>    </a:t>
            </a:r>
            <a:r>
              <a:rPr lang="en-US" sz="1600" dirty="0" err="1"/>
              <a:t>j++</a:t>
            </a:r>
            <a:r>
              <a:rPr lang="en-US" sz="1600" dirty="0"/>
              <a:t>;</a:t>
            </a:r>
          </a:p>
          <a:p>
            <a:pPr marL="0" indent="0">
              <a:buNone/>
            </a:pPr>
            <a:r>
              <a:rPr lang="en-US" sz="1600" dirty="0"/>
              <a:t>    k++;</a:t>
            </a:r>
          </a:p>
          <a:p>
            <a:pPr marL="0" indent="0">
              <a:buNone/>
            </a:pPr>
            <a:r>
              <a:rPr lang="en-US" sz="1600" dirty="0"/>
              <a:t>    </a:t>
            </a:r>
            <a:r>
              <a:rPr lang="en-US" sz="1600" dirty="0" err="1"/>
              <a:t>printf</a:t>
            </a:r>
            <a:r>
              <a:rPr lang="en-US" sz="1600" dirty="0"/>
              <a:t>(“j : %d\t k:%d\n”, j, k);</a:t>
            </a:r>
          </a:p>
          <a:p>
            <a:pPr marL="0" indent="0">
              <a:buNone/>
            </a:pPr>
            <a:r>
              <a:rPr lang="en-US" sz="1600" dirty="0"/>
              <a:t>}</a:t>
            </a:r>
          </a:p>
          <a:p>
            <a:pPr marL="0" indent="0">
              <a:buNone/>
            </a:pPr>
            <a:r>
              <a:rPr lang="en-US" sz="1600" dirty="0"/>
              <a:t>main ( void )  {</a:t>
            </a:r>
          </a:p>
          <a:p>
            <a:pPr marL="0" indent="0">
              <a:buNone/>
            </a:pPr>
            <a:r>
              <a:rPr lang="tr-TR" sz="1600" dirty="0"/>
              <a:t>	</a:t>
            </a:r>
            <a:r>
              <a:rPr lang="en-US" sz="1600" dirty="0"/>
              <a:t>increment();</a:t>
            </a:r>
            <a:r>
              <a:rPr lang="tr-TR" sz="1600" dirty="0"/>
              <a:t>//</a:t>
            </a:r>
            <a:r>
              <a:rPr lang="en-US" sz="1600" b="1" dirty="0">
                <a:solidFill>
                  <a:srgbClr val="FF0000"/>
                </a:solidFill>
              </a:rPr>
              <a:t>j : 2</a:t>
            </a:r>
            <a:r>
              <a:rPr lang="tr-TR" sz="1600" b="1" dirty="0">
                <a:solidFill>
                  <a:srgbClr val="FF0000"/>
                </a:solidFill>
              </a:rPr>
              <a:t>    </a:t>
            </a:r>
            <a:r>
              <a:rPr lang="en-US" sz="1600" b="1" dirty="0">
                <a:solidFill>
                  <a:srgbClr val="FF0000"/>
                </a:solidFill>
              </a:rPr>
              <a:t>k : 2</a:t>
            </a:r>
          </a:p>
          <a:p>
            <a:pPr marL="0" indent="0">
              <a:buNone/>
            </a:pPr>
            <a:r>
              <a:rPr lang="en-US" sz="1600" dirty="0"/>
              <a:t>	increment();</a:t>
            </a:r>
            <a:r>
              <a:rPr lang="tr-TR" sz="1600" dirty="0"/>
              <a:t>//</a:t>
            </a:r>
            <a:r>
              <a:rPr lang="en-US" sz="1600" b="1" dirty="0">
                <a:solidFill>
                  <a:srgbClr val="FF0000"/>
                </a:solidFill>
              </a:rPr>
              <a:t>j : 2</a:t>
            </a:r>
            <a:r>
              <a:rPr lang="tr-TR" sz="1600" b="1" dirty="0">
                <a:solidFill>
                  <a:srgbClr val="FF0000"/>
                </a:solidFill>
              </a:rPr>
              <a:t>    </a:t>
            </a:r>
            <a:r>
              <a:rPr lang="en-US" sz="1600" b="1" dirty="0">
                <a:solidFill>
                  <a:srgbClr val="FF0000"/>
                </a:solidFill>
              </a:rPr>
              <a:t>k : 3</a:t>
            </a:r>
          </a:p>
          <a:p>
            <a:pPr marL="0" indent="0">
              <a:buNone/>
            </a:pPr>
            <a:r>
              <a:rPr lang="en-US" sz="1600" dirty="0"/>
              <a:t>	increment();</a:t>
            </a:r>
            <a:r>
              <a:rPr lang="tr-TR" sz="1600" dirty="0"/>
              <a:t>//</a:t>
            </a:r>
            <a:r>
              <a:rPr lang="en-US" sz="1600" b="1" dirty="0">
                <a:solidFill>
                  <a:srgbClr val="FF0000"/>
                </a:solidFill>
              </a:rPr>
              <a:t>j : 2</a:t>
            </a:r>
            <a:r>
              <a:rPr lang="tr-TR" sz="1600" b="1" dirty="0">
                <a:solidFill>
                  <a:srgbClr val="FF0000"/>
                </a:solidFill>
              </a:rPr>
              <a:t>    </a:t>
            </a:r>
            <a:r>
              <a:rPr lang="en-US" sz="1600" b="1" dirty="0">
                <a:solidFill>
                  <a:srgbClr val="FF0000"/>
                </a:solidFill>
              </a:rPr>
              <a:t>k : 4</a:t>
            </a:r>
          </a:p>
          <a:p>
            <a:pPr marL="0" indent="0">
              <a:buNone/>
            </a:pPr>
            <a:r>
              <a:rPr lang="en-US" sz="1600" dirty="0"/>
              <a:t>}</a:t>
            </a:r>
          </a:p>
        </p:txBody>
      </p:sp>
      <p:sp>
        <p:nvSpPr>
          <p:cNvPr id="4" name="Content Placeholder 3"/>
          <p:cNvSpPr>
            <a:spLocks noGrp="1"/>
          </p:cNvSpPr>
          <p:nvPr>
            <p:ph idx="2"/>
          </p:nvPr>
        </p:nvSpPr>
        <p:spPr>
          <a:xfrm>
            <a:off x="3923928" y="1484784"/>
            <a:ext cx="5001228" cy="2736849"/>
          </a:xfrm>
        </p:spPr>
        <p:txBody>
          <a:bodyPr>
            <a:noAutofit/>
          </a:bodyPr>
          <a:lstStyle/>
          <a:p>
            <a:r>
              <a:rPr lang="en-US" dirty="0"/>
              <a:t>When increment() is called the second time,</a:t>
            </a:r>
          </a:p>
          <a:p>
            <a:pPr lvl="1"/>
            <a:r>
              <a:rPr lang="en-US" dirty="0"/>
              <a:t>memory for </a:t>
            </a:r>
            <a:r>
              <a:rPr lang="en-US" b="1" i="1" dirty="0"/>
              <a:t>j</a:t>
            </a:r>
            <a:r>
              <a:rPr lang="en-US" dirty="0"/>
              <a:t> is reallocated and </a:t>
            </a:r>
            <a:r>
              <a:rPr lang="en-US" b="1" i="1" dirty="0"/>
              <a:t>j</a:t>
            </a:r>
            <a:r>
              <a:rPr lang="en-US" dirty="0"/>
              <a:t> is reinitialized to 1.</a:t>
            </a:r>
          </a:p>
          <a:p>
            <a:pPr lvl="1"/>
            <a:r>
              <a:rPr lang="en-US" dirty="0"/>
              <a:t>k has still maintained its memory address and is </a:t>
            </a:r>
            <a:r>
              <a:rPr lang="en-US" b="1" u="sng" dirty="0">
                <a:solidFill>
                  <a:srgbClr val="FF0000"/>
                </a:solidFill>
              </a:rPr>
              <a:t>NOT</a:t>
            </a:r>
            <a:r>
              <a:rPr lang="en-US" dirty="0">
                <a:solidFill>
                  <a:srgbClr val="FF0000"/>
                </a:solidFill>
              </a:rPr>
              <a:t> </a:t>
            </a:r>
            <a:r>
              <a:rPr lang="en-US" dirty="0"/>
              <a:t>reinitialized.</a:t>
            </a:r>
          </a:p>
          <a:p>
            <a:r>
              <a:rPr lang="en-US" dirty="0"/>
              <a:t>Fixed variables get a default initial value of </a:t>
            </a:r>
            <a:r>
              <a:rPr lang="en-US" b="1" u="sng" dirty="0">
                <a:solidFill>
                  <a:srgbClr val="FF0000"/>
                </a:solidFill>
              </a:rPr>
              <a:t>zero</a:t>
            </a:r>
            <a:r>
              <a:rPr lang="en-US" dirty="0"/>
              <a:t>.</a:t>
            </a:r>
          </a:p>
        </p:txBody>
      </p:sp>
    </p:spTree>
    <p:extLst>
      <p:ext uri="{BB962C8B-B14F-4D97-AF65-F5344CB8AC3E}">
        <p14:creationId xmlns:p14="http://schemas.microsoft.com/office/powerpoint/2010/main" val="7784020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a:t>
            </a:r>
            <a:r>
              <a:rPr lang="mr-IN" b="1" dirty="0"/>
              <a:t>–</a:t>
            </a:r>
            <a:r>
              <a:rPr lang="en-US" b="1" dirty="0"/>
              <a:t> I </a:t>
            </a:r>
          </a:p>
        </p:txBody>
      </p:sp>
      <p:sp>
        <p:nvSpPr>
          <p:cNvPr id="3" name="Content Placeholder 2"/>
          <p:cNvSpPr>
            <a:spLocks noGrp="1"/>
          </p:cNvSpPr>
          <p:nvPr>
            <p:ph idx="1"/>
          </p:nvPr>
        </p:nvSpPr>
        <p:spPr/>
        <p:txBody>
          <a:bodyPr>
            <a:normAutofit lnSpcReduction="10000"/>
          </a:bodyPr>
          <a:lstStyle/>
          <a:p>
            <a:r>
              <a:rPr lang="en-US" dirty="0"/>
              <a:t>The scope of a variable determines the region over which you can access the variable by name.</a:t>
            </a:r>
          </a:p>
          <a:p>
            <a:pPr marL="0" indent="0">
              <a:buNone/>
            </a:pPr>
            <a:endParaRPr lang="en-US" dirty="0"/>
          </a:p>
          <a:p>
            <a:r>
              <a:rPr lang="en-US" dirty="0"/>
              <a:t>There are four types of scope;</a:t>
            </a:r>
          </a:p>
          <a:p>
            <a:pPr lvl="1"/>
            <a:r>
              <a:rPr lang="en-US" b="1" dirty="0">
                <a:solidFill>
                  <a:srgbClr val="FF0000"/>
                </a:solidFill>
              </a:rPr>
              <a:t>Program scope </a:t>
            </a:r>
            <a:r>
              <a:rPr lang="en-US" dirty="0"/>
              <a:t>signifies that the variable is active among different source files that make up the entire executable program. Variables with program scope are often referred as </a:t>
            </a:r>
            <a:r>
              <a:rPr lang="en-US" b="1" i="1" u="sng" dirty="0">
                <a:solidFill>
                  <a:srgbClr val="FF0000"/>
                </a:solidFill>
              </a:rPr>
              <a:t>global variables</a:t>
            </a:r>
            <a:r>
              <a:rPr lang="en-US" dirty="0">
                <a:solidFill>
                  <a:srgbClr val="FF0000"/>
                </a:solidFill>
              </a:rPr>
              <a:t>.</a:t>
            </a:r>
          </a:p>
          <a:p>
            <a:pPr lvl="1"/>
            <a:r>
              <a:rPr lang="en-US" b="1" dirty="0">
                <a:solidFill>
                  <a:srgbClr val="FF0000"/>
                </a:solidFill>
              </a:rPr>
              <a:t>File scope</a:t>
            </a:r>
            <a:r>
              <a:rPr lang="en-US" dirty="0">
                <a:solidFill>
                  <a:srgbClr val="FF0000"/>
                </a:solidFill>
              </a:rPr>
              <a:t> </a:t>
            </a:r>
            <a:r>
              <a:rPr lang="en-US" dirty="0"/>
              <a:t>signifies that the variable is active from its declaration point to the end of the source file. </a:t>
            </a:r>
          </a:p>
          <a:p>
            <a:pPr lvl="1"/>
            <a:r>
              <a:rPr lang="en-US" b="1" dirty="0">
                <a:solidFill>
                  <a:srgbClr val="FF0000"/>
                </a:solidFill>
              </a:rPr>
              <a:t>Function scope</a:t>
            </a:r>
            <a:r>
              <a:rPr lang="en-US" dirty="0">
                <a:solidFill>
                  <a:srgbClr val="FF0000"/>
                </a:solidFill>
              </a:rPr>
              <a:t> </a:t>
            </a:r>
            <a:r>
              <a:rPr lang="en-US" dirty="0"/>
              <a:t>signifies that the name is active from the beginning to the end of the function.</a:t>
            </a:r>
          </a:p>
          <a:p>
            <a:pPr lvl="1"/>
            <a:r>
              <a:rPr lang="en-US" b="1" dirty="0">
                <a:solidFill>
                  <a:srgbClr val="FF0000"/>
                </a:solidFill>
              </a:rPr>
              <a:t>Block scope</a:t>
            </a:r>
            <a:r>
              <a:rPr lang="en-US" dirty="0">
                <a:solidFill>
                  <a:srgbClr val="FF0000"/>
                </a:solidFill>
              </a:rPr>
              <a:t> </a:t>
            </a:r>
            <a:r>
              <a:rPr lang="en-US" dirty="0"/>
              <a:t>that the variable is active from its declaration point to the end of the block which it is declared.</a:t>
            </a:r>
          </a:p>
          <a:p>
            <a:pPr lvl="2"/>
            <a:r>
              <a:rPr lang="en-US" b="1" dirty="0"/>
              <a:t>A block is any series of statements enclosed in braces. </a:t>
            </a:r>
          </a:p>
          <a:p>
            <a:pPr lvl="2"/>
            <a:r>
              <a:rPr lang="en-US" dirty="0"/>
              <a:t>This includes compound statements as well as function bodies.</a:t>
            </a:r>
          </a:p>
        </p:txBody>
      </p:sp>
    </p:spTree>
    <p:extLst>
      <p:ext uri="{BB962C8B-B14F-4D97-AF65-F5344CB8AC3E}">
        <p14:creationId xmlns:p14="http://schemas.microsoft.com/office/powerpoint/2010/main" val="33885627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a:t>
            </a:r>
            <a:r>
              <a:rPr lang="mr-IN" b="1" dirty="0"/>
              <a:t>–</a:t>
            </a:r>
            <a:r>
              <a:rPr lang="en-US" b="1" dirty="0"/>
              <a:t> II</a:t>
            </a:r>
            <a:endParaRPr lang="en-US" dirty="0"/>
          </a:p>
        </p:txBody>
      </p:sp>
      <p:sp>
        <p:nvSpPr>
          <p:cNvPr id="3" name="Content Placeholder 2"/>
          <p:cNvSpPr>
            <a:spLocks noGrp="1"/>
          </p:cNvSpPr>
          <p:nvPr>
            <p:ph idx="1"/>
          </p:nvPr>
        </p:nvSpPr>
        <p:spPr>
          <a:xfrm>
            <a:off x="628649" y="2226469"/>
            <a:ext cx="5374739" cy="3263504"/>
          </a:xfrm>
          <a:ln w="50800">
            <a:solidFill>
              <a:schemeClr val="accent1"/>
            </a:solidFill>
          </a:ln>
        </p:spPr>
        <p:txBody>
          <a:bodyPr>
            <a:normAutofit/>
          </a:bodyPr>
          <a:lstStyle/>
          <a:p>
            <a:pPr marL="0" indent="0">
              <a:buNone/>
            </a:pPr>
            <a:r>
              <a:rPr lang="en-US" dirty="0" err="1"/>
              <a:t>int</a:t>
            </a:r>
            <a:r>
              <a:rPr lang="en-US" dirty="0"/>
              <a:t> </a:t>
            </a:r>
            <a:r>
              <a:rPr lang="en-US" dirty="0" err="1"/>
              <a:t>i</a:t>
            </a:r>
            <a:r>
              <a:rPr lang="en-US" dirty="0"/>
              <a:t> ;			// Program scope</a:t>
            </a:r>
          </a:p>
          <a:p>
            <a:pPr marL="0" indent="0">
              <a:buNone/>
            </a:pPr>
            <a:r>
              <a:rPr lang="en-US" dirty="0"/>
              <a:t>static </a:t>
            </a:r>
            <a:r>
              <a:rPr lang="en-US" dirty="0" err="1"/>
              <a:t>int</a:t>
            </a:r>
            <a:r>
              <a:rPr lang="en-US" dirty="0"/>
              <a:t> j;		// File scope</a:t>
            </a:r>
          </a:p>
          <a:p>
            <a:pPr marL="0" indent="0">
              <a:buNone/>
            </a:pPr>
            <a:r>
              <a:rPr lang="en-US" dirty="0" err="1"/>
              <a:t>func</a:t>
            </a:r>
            <a:r>
              <a:rPr lang="en-US" dirty="0"/>
              <a:t> ( </a:t>
            </a:r>
            <a:r>
              <a:rPr lang="en-US" err="1"/>
              <a:t>int</a:t>
            </a:r>
            <a:r>
              <a:rPr lang="en-US"/>
              <a:t> k</a:t>
            </a:r>
            <a:r>
              <a:rPr lang="tr-TR"/>
              <a:t> </a:t>
            </a:r>
            <a:r>
              <a:rPr lang="en-US"/>
              <a:t>)  </a:t>
            </a:r>
            <a:r>
              <a:rPr lang="en-US" dirty="0"/>
              <a:t>{	// </a:t>
            </a:r>
            <a:r>
              <a:rPr lang="tr-TR" dirty="0" err="1"/>
              <a:t>function</a:t>
            </a:r>
            <a:r>
              <a:rPr lang="en-US" dirty="0"/>
              <a:t> scope</a:t>
            </a:r>
          </a:p>
          <a:p>
            <a:pPr marL="0" indent="0">
              <a:buNone/>
            </a:pPr>
            <a:r>
              <a:rPr lang="en-US" dirty="0"/>
              <a:t>	</a:t>
            </a:r>
            <a:r>
              <a:rPr lang="en-US" dirty="0" err="1"/>
              <a:t>int</a:t>
            </a:r>
            <a:r>
              <a:rPr lang="en-US" dirty="0"/>
              <a:t> m;		// </a:t>
            </a:r>
            <a:r>
              <a:rPr lang="tr-TR" dirty="0" err="1"/>
              <a:t>function</a:t>
            </a:r>
            <a:r>
              <a:rPr lang="en-US" dirty="0"/>
              <a:t> scope</a:t>
            </a:r>
            <a:endParaRPr lang="tr-TR" dirty="0"/>
          </a:p>
          <a:p>
            <a:pPr marL="0" indent="0">
              <a:buNone/>
            </a:pPr>
            <a:r>
              <a:rPr lang="tr-TR" dirty="0"/>
              <a:t>	{</a:t>
            </a:r>
          </a:p>
          <a:p>
            <a:pPr marL="0" indent="0">
              <a:buNone/>
            </a:pPr>
            <a:r>
              <a:rPr lang="tr-TR" dirty="0"/>
              <a:t>		</a:t>
            </a:r>
            <a:r>
              <a:rPr lang="tr-TR" dirty="0" err="1"/>
              <a:t>int</a:t>
            </a:r>
            <a:r>
              <a:rPr lang="tr-TR" dirty="0"/>
              <a:t> n; // </a:t>
            </a:r>
            <a:r>
              <a:rPr lang="tr-TR" dirty="0" err="1"/>
              <a:t>Block</a:t>
            </a:r>
            <a:r>
              <a:rPr lang="tr-TR" dirty="0"/>
              <a:t> </a:t>
            </a:r>
            <a:r>
              <a:rPr lang="tr-TR" dirty="0" err="1"/>
              <a:t>scope</a:t>
            </a:r>
            <a:endParaRPr lang="en-US" dirty="0"/>
          </a:p>
          <a:p>
            <a:pPr marL="0" indent="0">
              <a:buNone/>
            </a:pPr>
            <a:r>
              <a:rPr lang="tr-TR" dirty="0"/>
              <a:t>	}</a:t>
            </a:r>
            <a:endParaRPr lang="en-US" dirty="0"/>
          </a:p>
          <a:p>
            <a:pPr marL="0" indent="0">
              <a:buNone/>
            </a:pPr>
            <a:r>
              <a:rPr lang="en-US" dirty="0"/>
              <a:t>}</a:t>
            </a:r>
          </a:p>
        </p:txBody>
      </p:sp>
      <p:grpSp>
        <p:nvGrpSpPr>
          <p:cNvPr id="9" name="Group 8"/>
          <p:cNvGrpSpPr/>
          <p:nvPr/>
        </p:nvGrpSpPr>
        <p:grpSpPr>
          <a:xfrm>
            <a:off x="6224582" y="2446680"/>
            <a:ext cx="2811914" cy="2422480"/>
            <a:chOff x="6522811" y="3077567"/>
            <a:chExt cx="3593490" cy="2504367"/>
          </a:xfrm>
        </p:grpSpPr>
        <p:sp>
          <p:nvSpPr>
            <p:cNvPr id="8" name="Rectangle 7"/>
            <p:cNvSpPr/>
            <p:nvPr/>
          </p:nvSpPr>
          <p:spPr>
            <a:xfrm>
              <a:off x="6522811" y="3077567"/>
              <a:ext cx="3593490" cy="2504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Program Scope</a:t>
              </a: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p:txBody>
        </p:sp>
        <p:sp>
          <p:nvSpPr>
            <p:cNvPr id="7" name="Rectangle 6"/>
            <p:cNvSpPr/>
            <p:nvPr/>
          </p:nvSpPr>
          <p:spPr>
            <a:xfrm>
              <a:off x="6997172" y="3671247"/>
              <a:ext cx="2644767" cy="191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File Scope</a:t>
              </a: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p:txBody>
        </p:sp>
        <p:sp>
          <p:nvSpPr>
            <p:cNvPr id="6" name="Rectangle 5"/>
            <p:cNvSpPr/>
            <p:nvPr/>
          </p:nvSpPr>
          <p:spPr>
            <a:xfrm>
              <a:off x="7440928" y="4230806"/>
              <a:ext cx="1757259" cy="1351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Function Scope</a:t>
              </a: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a:p>
              <a:pPr algn="ctr" fontAlgn="auto">
                <a:spcBef>
                  <a:spcPts val="0"/>
                </a:spcBef>
                <a:spcAft>
                  <a:spcPts val="0"/>
                </a:spcAft>
              </a:pPr>
              <a:endParaRPr lang="en-US" dirty="0">
                <a:solidFill>
                  <a:prstClr val="white"/>
                </a:solidFill>
              </a:endParaRPr>
            </a:p>
          </p:txBody>
        </p:sp>
        <p:sp>
          <p:nvSpPr>
            <p:cNvPr id="5" name="Rectangle 4"/>
            <p:cNvSpPr/>
            <p:nvPr/>
          </p:nvSpPr>
          <p:spPr>
            <a:xfrm>
              <a:off x="7814591" y="4708478"/>
              <a:ext cx="1009934" cy="87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Block </a:t>
              </a:r>
            </a:p>
            <a:p>
              <a:pPr algn="ctr" fontAlgn="auto">
                <a:spcBef>
                  <a:spcPts val="0"/>
                </a:spcBef>
                <a:spcAft>
                  <a:spcPts val="0"/>
                </a:spcAft>
              </a:pPr>
              <a:r>
                <a:rPr lang="en-US" dirty="0">
                  <a:solidFill>
                    <a:prstClr val="white"/>
                  </a:solidFill>
                </a:rPr>
                <a:t>Scope</a:t>
              </a:r>
            </a:p>
          </p:txBody>
        </p:sp>
      </p:grpSp>
    </p:spTree>
    <p:extLst>
      <p:ext uri="{BB962C8B-B14F-4D97-AF65-F5344CB8AC3E}">
        <p14:creationId xmlns:p14="http://schemas.microsoft.com/office/powerpoint/2010/main" val="36566407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a:t>
            </a:r>
            <a:r>
              <a:rPr lang="mr-IN" b="1" dirty="0"/>
              <a:t>–</a:t>
            </a:r>
            <a:r>
              <a:rPr lang="en-US" b="1" dirty="0"/>
              <a:t> III</a:t>
            </a:r>
            <a:endParaRPr lang="en-US" dirty="0"/>
          </a:p>
        </p:txBody>
      </p:sp>
      <p:sp>
        <p:nvSpPr>
          <p:cNvPr id="3" name="Content Placeholder 2"/>
          <p:cNvSpPr>
            <a:spLocks noGrp="1"/>
          </p:cNvSpPr>
          <p:nvPr>
            <p:ph idx="1"/>
          </p:nvPr>
        </p:nvSpPr>
        <p:spPr>
          <a:xfrm>
            <a:off x="514350" y="1844279"/>
            <a:ext cx="4561706" cy="3414339"/>
          </a:xfrm>
          <a:ln w="50800">
            <a:solidFill>
              <a:schemeClr val="accent1"/>
            </a:solidFill>
          </a:ln>
        </p:spPr>
        <p:txBody>
          <a:bodyPr anchor="ctr" anchorCtr="0">
            <a:noAutofit/>
          </a:bodyPr>
          <a:lstStyle/>
          <a:p>
            <a:pPr marL="0" indent="0">
              <a:buNone/>
            </a:pPr>
            <a:r>
              <a:rPr lang="en-US" sz="1600" dirty="0">
                <a:latin typeface="Consolas" panose="020B0609020204030204" pitchFamily="49" charset="0"/>
              </a:rPr>
              <a:t>foo ( void )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int</a:t>
            </a:r>
            <a:r>
              <a:rPr lang="en-US" sz="1600" dirty="0">
                <a:latin typeface="Consolas" panose="020B0609020204030204" pitchFamily="49" charset="0"/>
              </a:rPr>
              <a:t> j, </a:t>
            </a:r>
            <a:r>
              <a:rPr lang="en-US" sz="1600" dirty="0" err="1">
                <a:latin typeface="Consolas" panose="020B0609020204030204" pitchFamily="49" charset="0"/>
              </a:rPr>
              <a:t>ar</a:t>
            </a:r>
            <a:r>
              <a:rPr lang="en-US" sz="1600" dirty="0">
                <a:latin typeface="Consolas" panose="020B0609020204030204" pitchFamily="49" charset="0"/>
              </a:rPr>
              <a:t>[20];</a:t>
            </a:r>
          </a:p>
          <a:p>
            <a:pPr marL="0" indent="0">
              <a:buNone/>
            </a:pPr>
            <a:r>
              <a:rPr lang="en-US" sz="1600" dirty="0">
                <a:latin typeface="Consolas" panose="020B0609020204030204" pitchFamily="49" charset="0"/>
              </a:rPr>
              <a:t>    . . .</a:t>
            </a:r>
          </a:p>
          <a:p>
            <a:pPr marL="0" indent="0">
              <a:buNone/>
            </a:pPr>
            <a:r>
              <a:rPr lang="en-US" sz="1600" dirty="0">
                <a:latin typeface="Consolas" panose="020B0609020204030204" pitchFamily="49" charset="0"/>
              </a:rPr>
              <a:t>   {	       // Begin debug code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int</a:t>
            </a:r>
            <a:r>
              <a:rPr lang="en-US" sz="1600" dirty="0">
                <a:latin typeface="Consolas" panose="020B0609020204030204" pitchFamily="49" charset="0"/>
              </a:rPr>
              <a:t> j;       /* This j does not 		conflict with other j’s.*/</a:t>
            </a:r>
          </a:p>
          <a:p>
            <a:pPr marL="0" indent="0">
              <a:buNone/>
            </a:pPr>
            <a:r>
              <a:rPr lang="en-US" sz="1600" dirty="0">
                <a:latin typeface="Consolas" panose="020B0609020204030204" pitchFamily="49" charset="0"/>
              </a:rPr>
              <a:t>	for(j=0; j &lt;= 10; ++j) 			    </a:t>
            </a:r>
            <a:r>
              <a:rPr lang="en-US" sz="1600" dirty="0" err="1">
                <a:latin typeface="Consolas" panose="020B0609020204030204" pitchFamily="49" charset="0"/>
              </a:rPr>
              <a:t>printf</a:t>
            </a:r>
            <a:r>
              <a:rPr lang="en-US" sz="1600" dirty="0">
                <a:latin typeface="Consolas" panose="020B0609020204030204" pitchFamily="49" charset="0"/>
              </a:rPr>
              <a:t>(“%d\t”, </a:t>
            </a:r>
            <a:r>
              <a:rPr lang="en-US" sz="1600" dirty="0" err="1">
                <a:latin typeface="Consolas" panose="020B0609020204030204" pitchFamily="49" charset="0"/>
              </a:rPr>
              <a:t>ar</a:t>
            </a:r>
            <a:r>
              <a:rPr lang="en-US" sz="1600" dirty="0">
                <a:latin typeface="Consolas" panose="020B0609020204030204" pitchFamily="49" charset="0"/>
              </a:rPr>
              <a:t>[j]);</a:t>
            </a:r>
          </a:p>
          <a:p>
            <a:pPr marL="0" indent="0">
              <a:buNone/>
            </a:pPr>
            <a:r>
              <a:rPr lang="en-US" sz="1600" dirty="0">
                <a:latin typeface="Consolas" panose="020B0609020204030204" pitchFamily="49" charset="0"/>
              </a:rPr>
              <a:t>    } 	       // End debug code...</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p:txBody>
      </p:sp>
      <p:sp>
        <p:nvSpPr>
          <p:cNvPr id="4" name="Content Placeholder 3"/>
          <p:cNvSpPr>
            <a:spLocks noGrp="1"/>
          </p:cNvSpPr>
          <p:nvPr>
            <p:ph idx="2"/>
          </p:nvPr>
        </p:nvSpPr>
        <p:spPr>
          <a:xfrm>
            <a:off x="445637" y="5412209"/>
            <a:ext cx="8252726" cy="681087"/>
          </a:xfrm>
        </p:spPr>
        <p:txBody>
          <a:bodyPr>
            <a:noAutofit/>
          </a:bodyPr>
          <a:lstStyle/>
          <a:p>
            <a:r>
              <a:rPr lang="en-US" sz="2000" dirty="0"/>
              <a:t>Although variable hiding is useful in situations such as these, it can also lead to errors that are difficult to detect!</a:t>
            </a:r>
          </a:p>
        </p:txBody>
      </p:sp>
      <p:sp>
        <p:nvSpPr>
          <p:cNvPr id="5" name="Content Placeholder 3"/>
          <p:cNvSpPr txBox="1">
            <a:spLocks/>
          </p:cNvSpPr>
          <p:nvPr/>
        </p:nvSpPr>
        <p:spPr>
          <a:xfrm>
            <a:off x="615395" y="1338970"/>
            <a:ext cx="8252726" cy="50531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sz="2000" dirty="0"/>
              <a:t>A variable with a block scope can NOT be accessed outside its block.</a:t>
            </a:r>
          </a:p>
        </p:txBody>
      </p:sp>
      <p:sp>
        <p:nvSpPr>
          <p:cNvPr id="6" name="Dikdörtgen 5"/>
          <p:cNvSpPr/>
          <p:nvPr/>
        </p:nvSpPr>
        <p:spPr>
          <a:xfrm>
            <a:off x="5054149" y="1859752"/>
            <a:ext cx="3766323" cy="2246769"/>
          </a:xfrm>
          <a:prstGeom prst="rect">
            <a:avLst/>
          </a:prstGeom>
        </p:spPr>
        <p:txBody>
          <a:bodyPr wrap="square">
            <a:spAutoFit/>
          </a:bodyPr>
          <a:lstStyle/>
          <a:p>
            <a:pPr marL="342900" indent="-342900" fontAlgn="auto">
              <a:spcAft>
                <a:spcPts val="0"/>
              </a:spcAft>
              <a:buFont typeface="Arial" panose="020B0604020202020204" pitchFamily="34" charset="0"/>
              <a:buChar char="•"/>
            </a:pPr>
            <a:r>
              <a:rPr lang="en-US" sz="2000" dirty="0"/>
              <a:t>It is also possible to declare a variable within a nested block.</a:t>
            </a:r>
          </a:p>
          <a:p>
            <a:pPr marL="800100" lvl="1" indent="-342900" fontAlgn="auto">
              <a:spcAft>
                <a:spcPts val="0"/>
              </a:spcAft>
              <a:buFont typeface="Arial" panose="020B0604020202020204" pitchFamily="34" charset="0"/>
              <a:buChar char="•"/>
            </a:pPr>
            <a:r>
              <a:rPr lang="en-US" sz="2000" dirty="0"/>
              <a:t>can be used for debugging purposes. </a:t>
            </a:r>
            <a:r>
              <a:rPr lang="en-US" sz="2000" b="1" dirty="0"/>
              <a:t>see the code on the left side of the slide!</a:t>
            </a:r>
          </a:p>
        </p:txBody>
      </p:sp>
    </p:spTree>
    <p:extLst>
      <p:ext uri="{BB962C8B-B14F-4D97-AF65-F5344CB8AC3E}">
        <p14:creationId xmlns:p14="http://schemas.microsoft.com/office/powerpoint/2010/main" val="3375403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a:t>
            </a:r>
            <a:r>
              <a:rPr lang="mr-IN" b="1" dirty="0"/>
              <a:t>–</a:t>
            </a:r>
            <a:r>
              <a:rPr lang="en-US" b="1" dirty="0"/>
              <a:t> IV</a:t>
            </a:r>
            <a:endParaRPr lang="en-US" dirty="0"/>
          </a:p>
        </p:txBody>
      </p:sp>
      <p:sp>
        <p:nvSpPr>
          <p:cNvPr id="3" name="Content Placeholder 2"/>
          <p:cNvSpPr>
            <a:spLocks noGrp="1"/>
          </p:cNvSpPr>
          <p:nvPr>
            <p:ph idx="1"/>
          </p:nvPr>
        </p:nvSpPr>
        <p:spPr/>
        <p:txBody>
          <a:bodyPr>
            <a:normAutofit/>
          </a:bodyPr>
          <a:lstStyle/>
          <a:p>
            <a:r>
              <a:rPr lang="en-US" dirty="0"/>
              <a:t>Function scope</a:t>
            </a:r>
          </a:p>
          <a:p>
            <a:pPr lvl="1"/>
            <a:r>
              <a:rPr lang="en-US" dirty="0"/>
              <a:t>The only names that have function scope are </a:t>
            </a:r>
            <a:r>
              <a:rPr lang="en-US" b="1" i="1" u="sng" dirty="0" err="1"/>
              <a:t>goto</a:t>
            </a:r>
            <a:r>
              <a:rPr lang="en-US" dirty="0"/>
              <a:t> labels. </a:t>
            </a:r>
          </a:p>
          <a:p>
            <a:pPr lvl="1"/>
            <a:r>
              <a:rPr lang="en-US" dirty="0"/>
              <a:t>Labels are active from the beginning to the end of a function.</a:t>
            </a:r>
          </a:p>
          <a:p>
            <a:pPr lvl="2"/>
            <a:r>
              <a:rPr lang="en-US" dirty="0"/>
              <a:t>This means that labels must be unique within a function</a:t>
            </a:r>
          </a:p>
          <a:p>
            <a:pPr lvl="1"/>
            <a:r>
              <a:rPr lang="en-US" dirty="0"/>
              <a:t>Different functions may use the same label names without creating conflicts</a:t>
            </a:r>
          </a:p>
          <a:p>
            <a:pPr lvl="1"/>
            <a:endParaRPr lang="en-US" dirty="0"/>
          </a:p>
          <a:p>
            <a:pPr lvl="1"/>
            <a:endParaRPr lang="en-US" dirty="0"/>
          </a:p>
        </p:txBody>
      </p:sp>
    </p:spTree>
    <p:extLst>
      <p:ext uri="{BB962C8B-B14F-4D97-AF65-F5344CB8AC3E}">
        <p14:creationId xmlns:p14="http://schemas.microsoft.com/office/powerpoint/2010/main" val="35483542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a:t>
            </a:r>
            <a:r>
              <a:rPr lang="mr-IN" b="1" dirty="0"/>
              <a:t>–</a:t>
            </a:r>
            <a:r>
              <a:rPr lang="en-US" b="1" dirty="0"/>
              <a:t> V</a:t>
            </a:r>
            <a:endParaRPr lang="en-US" dirty="0"/>
          </a:p>
        </p:txBody>
      </p:sp>
      <p:sp>
        <p:nvSpPr>
          <p:cNvPr id="4" name="Content Placeholder 3"/>
          <p:cNvSpPr>
            <a:spLocks noGrp="1"/>
          </p:cNvSpPr>
          <p:nvPr>
            <p:ph idx="1"/>
          </p:nvPr>
        </p:nvSpPr>
        <p:spPr/>
        <p:txBody>
          <a:bodyPr>
            <a:noAutofit/>
          </a:bodyPr>
          <a:lstStyle/>
          <a:p>
            <a:r>
              <a:rPr lang="en-US" dirty="0"/>
              <a:t>File &amp; Program scope</a:t>
            </a:r>
          </a:p>
          <a:p>
            <a:pPr lvl="1"/>
            <a:r>
              <a:rPr lang="en-US" dirty="0"/>
              <a:t>Giving a variable file scope makes the variable active through out the rest of the file. </a:t>
            </a:r>
          </a:p>
          <a:p>
            <a:pPr lvl="2"/>
            <a:r>
              <a:rPr lang="en-US" dirty="0"/>
              <a:t>if a file contains more than one function, all of the functions following the declaration are able to use the variable.</a:t>
            </a:r>
          </a:p>
          <a:p>
            <a:pPr lvl="2"/>
            <a:r>
              <a:rPr lang="en-US" dirty="0"/>
              <a:t>To give a variable file scope, declare it outside a function with the </a:t>
            </a:r>
            <a:r>
              <a:rPr lang="en-US" b="1" i="1" u="sng" dirty="0">
                <a:solidFill>
                  <a:srgbClr val="FF0000"/>
                </a:solidFill>
              </a:rPr>
              <a:t>static</a:t>
            </a:r>
            <a:r>
              <a:rPr lang="en-US" dirty="0">
                <a:solidFill>
                  <a:srgbClr val="FF0000"/>
                </a:solidFill>
              </a:rPr>
              <a:t> </a:t>
            </a:r>
            <a:r>
              <a:rPr lang="en-US" dirty="0"/>
              <a:t>keyword.</a:t>
            </a:r>
          </a:p>
          <a:p>
            <a:pPr lvl="1"/>
            <a:r>
              <a:rPr lang="en-US" dirty="0"/>
              <a:t>Variable with program scope, called global variables, are visible to routines in other files as well as their own file. </a:t>
            </a:r>
          </a:p>
          <a:p>
            <a:pPr lvl="2"/>
            <a:r>
              <a:rPr lang="en-US" dirty="0"/>
              <a:t>To create a global variable, declare it outside a function without </a:t>
            </a:r>
            <a:r>
              <a:rPr lang="en-US" b="1" i="1" u="sng" dirty="0">
                <a:solidFill>
                  <a:srgbClr val="FF0000"/>
                </a:solidFill>
              </a:rPr>
              <a:t>static</a:t>
            </a:r>
            <a:r>
              <a:rPr lang="en-US" dirty="0">
                <a:solidFill>
                  <a:srgbClr val="FF0000"/>
                </a:solidFill>
              </a:rPr>
              <a:t> </a:t>
            </a:r>
            <a:r>
              <a:rPr lang="en-US" dirty="0"/>
              <a:t>keyword </a:t>
            </a:r>
          </a:p>
        </p:txBody>
      </p:sp>
    </p:spTree>
    <p:extLst>
      <p:ext uri="{BB962C8B-B14F-4D97-AF65-F5344CB8AC3E}">
        <p14:creationId xmlns:p14="http://schemas.microsoft.com/office/powerpoint/2010/main" val="1487548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Global Variables</a:t>
            </a:r>
          </a:p>
        </p:txBody>
      </p:sp>
      <p:sp>
        <p:nvSpPr>
          <p:cNvPr id="3" name="Content Placeholder 2"/>
          <p:cNvSpPr>
            <a:spLocks noGrp="1"/>
          </p:cNvSpPr>
          <p:nvPr>
            <p:ph idx="1"/>
          </p:nvPr>
        </p:nvSpPr>
        <p:spPr/>
        <p:txBody>
          <a:bodyPr>
            <a:normAutofit/>
          </a:bodyPr>
          <a:lstStyle/>
          <a:p>
            <a:r>
              <a:rPr lang="en-US" dirty="0"/>
              <a:t>In general, you should avoid using global variables as much as possible!</a:t>
            </a:r>
          </a:p>
          <a:p>
            <a:pPr lvl="1"/>
            <a:r>
              <a:rPr lang="en-US" dirty="0"/>
              <a:t>they make a program harder to maintain, because they increase complexity </a:t>
            </a:r>
          </a:p>
          <a:p>
            <a:pPr lvl="1"/>
            <a:r>
              <a:rPr lang="en-US" dirty="0"/>
              <a:t>create potential for conflicts between modules</a:t>
            </a:r>
          </a:p>
          <a:p>
            <a:pPr lvl="1"/>
            <a:r>
              <a:rPr lang="en-US" dirty="0"/>
              <a:t>the only advantage of global variables is that they produce faster code</a:t>
            </a:r>
          </a:p>
          <a:p>
            <a:r>
              <a:rPr lang="en-US" dirty="0"/>
              <a:t>There are two types of declarations, namely, </a:t>
            </a:r>
            <a:r>
              <a:rPr lang="en-US" b="1" i="1" u="sng" dirty="0">
                <a:solidFill>
                  <a:srgbClr val="FF0000"/>
                </a:solidFill>
              </a:rPr>
              <a:t>definition and allusion</a:t>
            </a:r>
            <a:r>
              <a:rPr lang="en-US" dirty="0">
                <a:solidFill>
                  <a:schemeClr val="accent4"/>
                </a:solidFill>
              </a:rPr>
              <a:t>.</a:t>
            </a:r>
          </a:p>
          <a:p>
            <a:r>
              <a:rPr lang="en-US" dirty="0"/>
              <a:t>An </a:t>
            </a:r>
            <a:r>
              <a:rPr lang="en-US" b="1" dirty="0"/>
              <a:t>allusion</a:t>
            </a:r>
            <a:r>
              <a:rPr lang="en-US" dirty="0"/>
              <a:t> looks just like a definition, but instead of allocating memory for a variable, it informs the compiler that a variable of the specified type exists but is defined elsewhere.</a:t>
            </a:r>
          </a:p>
          <a:p>
            <a:pPr lvl="1"/>
            <a:r>
              <a:rPr lang="en-US" dirty="0"/>
              <a:t>extern </a:t>
            </a:r>
            <a:r>
              <a:rPr lang="en-US" dirty="0" err="1"/>
              <a:t>int</a:t>
            </a:r>
            <a:r>
              <a:rPr lang="en-US" dirty="0"/>
              <a:t> j;</a:t>
            </a:r>
          </a:p>
          <a:p>
            <a:pPr lvl="1"/>
            <a:r>
              <a:rPr lang="en-US" dirty="0"/>
              <a:t>The extern keyword tells the compiler that the variables are defined elsewhere.</a:t>
            </a:r>
          </a:p>
        </p:txBody>
      </p:sp>
    </p:spTree>
    <p:extLst>
      <p:ext uri="{BB962C8B-B14F-4D97-AF65-F5344CB8AC3E}">
        <p14:creationId xmlns:p14="http://schemas.microsoft.com/office/powerpoint/2010/main" val="239118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 cont’d</a:t>
            </a:r>
          </a:p>
        </p:txBody>
      </p:sp>
      <p:sp>
        <p:nvSpPr>
          <p:cNvPr id="3" name="Content Placeholder 2"/>
          <p:cNvSpPr>
            <a:spLocks noGrp="1"/>
          </p:cNvSpPr>
          <p:nvPr>
            <p:ph idx="1"/>
          </p:nvPr>
        </p:nvSpPr>
        <p:spPr/>
        <p:txBody>
          <a:bodyPr>
            <a:normAutofit/>
          </a:bodyPr>
          <a:lstStyle/>
          <a:p>
            <a:r>
              <a:rPr lang="en-US" b="1" dirty="0"/>
              <a:t>LEGAL NAMES</a:t>
            </a:r>
          </a:p>
          <a:p>
            <a:pPr lvl="1"/>
            <a:r>
              <a:rPr lang="en-US" dirty="0"/>
              <a:t>j</a:t>
            </a:r>
          </a:p>
          <a:p>
            <a:pPr lvl="1"/>
            <a:r>
              <a:rPr lang="en-US" dirty="0"/>
              <a:t>j5</a:t>
            </a:r>
          </a:p>
          <a:p>
            <a:pPr lvl="1"/>
            <a:r>
              <a:rPr lang="tr-TR" dirty="0"/>
              <a:t>__</a:t>
            </a:r>
            <a:r>
              <a:rPr lang="en-US" dirty="0" err="1"/>
              <a:t>sesquipedalial_name_system_name</a:t>
            </a:r>
            <a:endParaRPr lang="en-US" dirty="0"/>
          </a:p>
          <a:p>
            <a:pPr lvl="1"/>
            <a:endParaRPr lang="en-US" dirty="0"/>
          </a:p>
          <a:p>
            <a:pPr lvl="1"/>
            <a:r>
              <a:rPr lang="en-US" dirty="0" err="1"/>
              <a:t>UpPeR_aNd_LoWeR_cAsE_nAmE</a:t>
            </a:r>
            <a:endParaRPr lang="en-US" dirty="0"/>
          </a:p>
          <a:p>
            <a:endParaRPr lang="en-US" dirty="0"/>
          </a:p>
          <a:p>
            <a:endParaRPr lang="en-US" dirty="0"/>
          </a:p>
        </p:txBody>
      </p:sp>
      <p:sp>
        <p:nvSpPr>
          <p:cNvPr id="4" name="Content Placeholder 3"/>
          <p:cNvSpPr>
            <a:spLocks noGrp="1"/>
          </p:cNvSpPr>
          <p:nvPr>
            <p:ph idx="2"/>
          </p:nvPr>
        </p:nvSpPr>
        <p:spPr/>
        <p:txBody>
          <a:bodyPr>
            <a:normAutofit/>
          </a:bodyPr>
          <a:lstStyle/>
          <a:p>
            <a:r>
              <a:rPr lang="en-US" b="1" dirty="0">
                <a:solidFill>
                  <a:srgbClr val="C00000"/>
                </a:solidFill>
              </a:rPr>
              <a:t>ILLEGAL NAMES</a:t>
            </a:r>
          </a:p>
          <a:p>
            <a:pPr lvl="1"/>
            <a:r>
              <a:rPr lang="en-US" dirty="0"/>
              <a:t>5j</a:t>
            </a:r>
          </a:p>
          <a:p>
            <a:pPr lvl="1"/>
            <a:r>
              <a:rPr lang="en-US" dirty="0"/>
              <a:t>$name</a:t>
            </a:r>
          </a:p>
          <a:p>
            <a:pPr lvl="1"/>
            <a:r>
              <a:rPr lang="en-US" dirty="0" err="1"/>
              <a:t>int</a:t>
            </a:r>
            <a:endParaRPr lang="en-US" dirty="0"/>
          </a:p>
          <a:p>
            <a:pPr lvl="1"/>
            <a:r>
              <a:rPr lang="en-US" dirty="0"/>
              <a:t>bad%#*@name</a:t>
            </a:r>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20300411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i="1" dirty="0"/>
              <a:t>register</a:t>
            </a:r>
            <a:r>
              <a:rPr lang="en-US" b="1" dirty="0"/>
              <a:t> Specifier</a:t>
            </a:r>
          </a:p>
        </p:txBody>
      </p:sp>
      <p:sp>
        <p:nvSpPr>
          <p:cNvPr id="3" name="Content Placeholder 2"/>
          <p:cNvSpPr>
            <a:spLocks noGrp="1"/>
          </p:cNvSpPr>
          <p:nvPr>
            <p:ph idx="1"/>
          </p:nvPr>
        </p:nvSpPr>
        <p:spPr>
          <a:xfrm>
            <a:off x="514350" y="2463798"/>
            <a:ext cx="4716155" cy="2736849"/>
          </a:xfrm>
        </p:spPr>
        <p:txBody>
          <a:bodyPr>
            <a:normAutofit fontScale="85000" lnSpcReduction="20000"/>
          </a:bodyPr>
          <a:lstStyle/>
          <a:p>
            <a:r>
              <a:rPr lang="en-US" dirty="0"/>
              <a:t>The </a:t>
            </a:r>
            <a:r>
              <a:rPr lang="en-US" b="1" i="1" dirty="0"/>
              <a:t>register</a:t>
            </a:r>
            <a:r>
              <a:rPr lang="en-US" dirty="0"/>
              <a:t> keyword enables you to help the compiler by giving it suggestions about which variables should be kept in registers.</a:t>
            </a:r>
          </a:p>
          <a:p>
            <a:pPr lvl="1"/>
            <a:r>
              <a:rPr lang="en-US" dirty="0"/>
              <a:t>it is only a hint, not a directive, so </a:t>
            </a:r>
            <a:r>
              <a:rPr lang="en-US" b="1" i="1" u="sng" dirty="0">
                <a:solidFill>
                  <a:srgbClr val="FF0000"/>
                </a:solidFill>
              </a:rPr>
              <a:t>compiler is free to ignore it!</a:t>
            </a:r>
          </a:p>
          <a:p>
            <a:pPr lvl="1"/>
            <a:r>
              <a:rPr lang="en-US" dirty="0"/>
              <a:t>The behavior is implementation dependent.</a:t>
            </a:r>
            <a:r>
              <a:rPr lang="en-US" b="1" dirty="0"/>
              <a:t> </a:t>
            </a:r>
          </a:p>
          <a:p>
            <a:r>
              <a:rPr lang="en-US" dirty="0"/>
              <a:t>Since a variable declared with register might never be assigned a memory address, </a:t>
            </a:r>
            <a:r>
              <a:rPr lang="en-US" b="1" i="1" u="sng" dirty="0"/>
              <a:t>it is illegal to take address of a register variable.</a:t>
            </a:r>
          </a:p>
          <a:p>
            <a:r>
              <a:rPr lang="en-US" dirty="0"/>
              <a:t>A typical case to use register is when you use a counter in a loop.</a:t>
            </a:r>
          </a:p>
        </p:txBody>
      </p:sp>
      <p:sp>
        <p:nvSpPr>
          <p:cNvPr id="4" name="Content Placeholder 3"/>
          <p:cNvSpPr>
            <a:spLocks noGrp="1"/>
          </p:cNvSpPr>
          <p:nvPr>
            <p:ph idx="2"/>
          </p:nvPr>
        </p:nvSpPr>
        <p:spPr>
          <a:xfrm>
            <a:off x="5332863" y="2463798"/>
            <a:ext cx="2780054" cy="2736849"/>
          </a:xfrm>
          <a:ln w="50800">
            <a:solidFill>
              <a:schemeClr val="accent1"/>
            </a:solidFill>
          </a:ln>
        </p:spPr>
        <p:txBody>
          <a:bodyPr>
            <a:normAutofit fontScale="85000" lnSpcReduction="20000"/>
          </a:bodyPr>
          <a:lstStyle/>
          <a:p>
            <a:pPr marL="0" indent="0">
              <a:buNone/>
            </a:pPr>
            <a:r>
              <a:rPr lang="en-US" dirty="0" err="1"/>
              <a:t>int</a:t>
            </a:r>
            <a:r>
              <a:rPr lang="en-US" dirty="0"/>
              <a:t> </a:t>
            </a:r>
            <a:r>
              <a:rPr lang="en-US" dirty="0" err="1"/>
              <a:t>strlen</a:t>
            </a:r>
            <a:r>
              <a:rPr lang="en-US" dirty="0"/>
              <a:t> ( </a:t>
            </a:r>
            <a:r>
              <a:rPr lang="en-US" dirty="0">
                <a:solidFill>
                  <a:srgbClr val="FF0000"/>
                </a:solidFill>
              </a:rPr>
              <a:t>register</a:t>
            </a:r>
            <a:r>
              <a:rPr lang="en-US" dirty="0">
                <a:solidFill>
                  <a:schemeClr val="accent4"/>
                </a:solidFill>
              </a:rPr>
              <a:t> </a:t>
            </a:r>
            <a:r>
              <a:rPr lang="en-US" dirty="0"/>
              <a:t>char *p)  {</a:t>
            </a:r>
          </a:p>
          <a:p>
            <a:pPr marL="0" indent="0">
              <a:buNone/>
            </a:pPr>
            <a:r>
              <a:rPr lang="en-US" dirty="0"/>
              <a:t>	</a:t>
            </a:r>
          </a:p>
          <a:p>
            <a:pPr marL="0" indent="0">
              <a:buNone/>
            </a:pPr>
            <a:r>
              <a:rPr lang="en-US" dirty="0"/>
              <a:t>	</a:t>
            </a:r>
            <a:r>
              <a:rPr lang="en-US" dirty="0">
                <a:solidFill>
                  <a:srgbClr val="FF0000"/>
                </a:solidFill>
              </a:rPr>
              <a:t>register</a:t>
            </a:r>
            <a:r>
              <a:rPr lang="en-US" dirty="0">
                <a:solidFill>
                  <a:schemeClr val="accent4"/>
                </a:solidFill>
              </a:rPr>
              <a:t> </a:t>
            </a:r>
            <a:r>
              <a:rPr lang="en-US" dirty="0" err="1"/>
              <a:t>int</a:t>
            </a:r>
            <a:r>
              <a:rPr lang="en-US" dirty="0"/>
              <a:t> </a:t>
            </a:r>
            <a:r>
              <a:rPr lang="en-US" dirty="0" err="1"/>
              <a:t>len</a:t>
            </a:r>
            <a:r>
              <a:rPr lang="en-US" dirty="0"/>
              <a:t>=0;</a:t>
            </a:r>
          </a:p>
          <a:p>
            <a:pPr marL="0" indent="0">
              <a:buNone/>
            </a:pPr>
            <a:r>
              <a:rPr lang="en-US" dirty="0"/>
              <a:t>	while(*p++)  { </a:t>
            </a:r>
          </a:p>
          <a:p>
            <a:pPr marL="0" indent="0">
              <a:buNone/>
            </a:pPr>
            <a:r>
              <a:rPr lang="en-US" dirty="0"/>
              <a:t>		</a:t>
            </a:r>
            <a:r>
              <a:rPr lang="en-US" dirty="0" err="1"/>
              <a:t>len</a:t>
            </a:r>
            <a:r>
              <a:rPr lang="en-US" dirty="0"/>
              <a:t>++;</a:t>
            </a:r>
          </a:p>
          <a:p>
            <a:pPr marL="0" indent="0">
              <a:buNone/>
            </a:pPr>
            <a:r>
              <a:rPr lang="en-US" dirty="0"/>
              <a:t>	}</a:t>
            </a:r>
          </a:p>
          <a:p>
            <a:pPr marL="0" indent="0">
              <a:buNone/>
            </a:pPr>
            <a:r>
              <a:rPr lang="en-US" dirty="0"/>
              <a:t>	return </a:t>
            </a:r>
            <a:r>
              <a:rPr lang="en-US" dirty="0" err="1"/>
              <a:t>len</a:t>
            </a:r>
            <a:r>
              <a:rPr lang="en-US" dirty="0"/>
              <a:t>;</a:t>
            </a:r>
          </a:p>
          <a:p>
            <a:pPr marL="0" indent="0">
              <a:buNone/>
            </a:pPr>
            <a:r>
              <a:rPr lang="en-US" dirty="0"/>
              <a:t>}</a:t>
            </a:r>
          </a:p>
        </p:txBody>
      </p:sp>
    </p:spTree>
    <p:extLst>
      <p:ext uri="{BB962C8B-B14F-4D97-AF65-F5344CB8AC3E}">
        <p14:creationId xmlns:p14="http://schemas.microsoft.com/office/powerpoint/2010/main" val="19765782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classes summary </a:t>
            </a:r>
          </a:p>
        </p:txBody>
      </p:sp>
      <p:sp>
        <p:nvSpPr>
          <p:cNvPr id="3" name="Content Placeholder 2"/>
          <p:cNvSpPr>
            <a:spLocks noGrp="1"/>
          </p:cNvSpPr>
          <p:nvPr>
            <p:ph idx="1"/>
          </p:nvPr>
        </p:nvSpPr>
        <p:spPr/>
        <p:txBody>
          <a:bodyPr>
            <a:normAutofit lnSpcReduction="10000"/>
          </a:bodyPr>
          <a:lstStyle/>
          <a:p>
            <a:r>
              <a:rPr lang="en-US" b="1" dirty="0"/>
              <a:t>auto</a:t>
            </a:r>
          </a:p>
          <a:p>
            <a:pPr lvl="1"/>
            <a:r>
              <a:rPr lang="en-US" dirty="0"/>
              <a:t>superfluous and rarely used.</a:t>
            </a:r>
          </a:p>
          <a:p>
            <a:r>
              <a:rPr lang="en-US" b="1" dirty="0"/>
              <a:t>static</a:t>
            </a:r>
          </a:p>
          <a:p>
            <a:pPr lvl="1"/>
            <a:r>
              <a:rPr lang="en-US" dirty="0"/>
              <a:t>In declarations within a function, static causes variables to have fixed duration. For variables declared outside a function, the static keyword gives the variable file scope.</a:t>
            </a:r>
          </a:p>
          <a:p>
            <a:r>
              <a:rPr lang="en-US" b="1" dirty="0"/>
              <a:t>extern</a:t>
            </a:r>
          </a:p>
          <a:p>
            <a:pPr lvl="1"/>
            <a:r>
              <a:rPr lang="en-US" dirty="0"/>
              <a:t>For variables declared within a function, it signifies a global allusion. For declarations outside of a function, extern denotes a global definition.</a:t>
            </a:r>
          </a:p>
        </p:txBody>
      </p:sp>
      <p:sp>
        <p:nvSpPr>
          <p:cNvPr id="4" name="Content Placeholder 3"/>
          <p:cNvSpPr>
            <a:spLocks noGrp="1"/>
          </p:cNvSpPr>
          <p:nvPr>
            <p:ph idx="2"/>
          </p:nvPr>
        </p:nvSpPr>
        <p:spPr/>
        <p:txBody>
          <a:bodyPr>
            <a:normAutofit lnSpcReduction="10000"/>
          </a:bodyPr>
          <a:lstStyle/>
          <a:p>
            <a:r>
              <a:rPr lang="en-US" b="1" dirty="0"/>
              <a:t>register</a:t>
            </a:r>
          </a:p>
          <a:p>
            <a:pPr lvl="1"/>
            <a:r>
              <a:rPr lang="en-US" dirty="0"/>
              <a:t>It makes the variable automatic but also passes a hint to the compiler to store the variable in a register whenever possible.</a:t>
            </a:r>
          </a:p>
          <a:p>
            <a:r>
              <a:rPr lang="en-US" b="1" dirty="0" err="1"/>
              <a:t>const</a:t>
            </a:r>
            <a:endParaRPr lang="en-US" b="1" dirty="0"/>
          </a:p>
          <a:p>
            <a:pPr lvl="1"/>
            <a:r>
              <a:rPr lang="en-US" dirty="0"/>
              <a:t>The </a:t>
            </a:r>
            <a:r>
              <a:rPr lang="en-US" dirty="0" err="1"/>
              <a:t>const</a:t>
            </a:r>
            <a:r>
              <a:rPr lang="en-US" dirty="0"/>
              <a:t> specifier guarantees that you can NOT change the value of the variable.</a:t>
            </a:r>
          </a:p>
          <a:p>
            <a:r>
              <a:rPr lang="en-US" b="1" dirty="0"/>
              <a:t>volatile</a:t>
            </a:r>
          </a:p>
          <a:p>
            <a:pPr lvl="1"/>
            <a:r>
              <a:rPr lang="en-US" dirty="0"/>
              <a:t>The volatile specifier causes the compiler to turn off certain optimizations. Useful for device registers and other data segments that can change without the compiler’s knowledge. </a:t>
            </a:r>
          </a:p>
        </p:txBody>
      </p:sp>
    </p:spTree>
    <p:extLst>
      <p:ext uri="{BB962C8B-B14F-4D97-AF65-F5344CB8AC3E}">
        <p14:creationId xmlns:p14="http://schemas.microsoft.com/office/powerpoint/2010/main" val="36002107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4 Slayt Numarası Yer Tutucusu"/>
          <p:cNvSpPr>
            <a:spLocks noGrp="1"/>
          </p:cNvSpPr>
          <p:nvPr>
            <p:ph type="sldNum" sz="quarter" idx="11"/>
          </p:nvPr>
        </p:nvSpPr>
        <p:spPr>
          <a:noFill/>
        </p:spPr>
        <p:txBody>
          <a:bodyPr/>
          <a:lstStyle/>
          <a:p>
            <a:fld id="{B893C1EF-69B2-4D72-AC3E-9CE1B9DE9622}" type="slidenum">
              <a:rPr lang="tr-TR" altLang="tr-TR" smtClean="0"/>
              <a:pPr/>
              <a:t>112</a:t>
            </a:fld>
            <a:endParaRPr lang="tr-TR" altLang="tr-TR"/>
          </a:p>
        </p:txBody>
      </p:sp>
      <p:sp>
        <p:nvSpPr>
          <p:cNvPr id="5" name="4 Dikdörtgen"/>
          <p:cNvSpPr/>
          <p:nvPr/>
        </p:nvSpPr>
        <p:spPr>
          <a:xfrm>
            <a:off x="179512" y="620688"/>
            <a:ext cx="8784976" cy="369332"/>
          </a:xfrm>
          <a:prstGeom prst="rect">
            <a:avLst/>
          </a:prstGeom>
        </p:spPr>
        <p:txBody>
          <a:bodyPr wrap="square">
            <a:spAutoFit/>
          </a:bodyPr>
          <a:lstStyle/>
          <a:p>
            <a:pPr algn="ctr"/>
            <a:r>
              <a:rPr lang="tr-TR" dirty="0">
                <a:solidFill>
                  <a:srgbClr val="002060"/>
                </a:solidFill>
              </a:rPr>
              <a:t>Bu yansı ders notlarının düzeni için boş bırakılmıştır.</a:t>
            </a:r>
          </a:p>
        </p:txBody>
      </p:sp>
    </p:spTree>
    <p:extLst>
      <p:ext uri="{BB962C8B-B14F-4D97-AF65-F5344CB8AC3E}">
        <p14:creationId xmlns:p14="http://schemas.microsoft.com/office/powerpoint/2010/main" val="26121182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Pointers and Arrays</a:t>
            </a:r>
          </a:p>
        </p:txBody>
      </p:sp>
      <p:sp>
        <p:nvSpPr>
          <p:cNvPr id="3" name="Subtitle 2"/>
          <p:cNvSpPr>
            <a:spLocks noGrp="1"/>
          </p:cNvSpPr>
          <p:nvPr>
            <p:ph type="subTitle" idx="1"/>
          </p:nvPr>
        </p:nvSpPr>
        <p:spPr/>
        <p:txBody>
          <a:bodyPr>
            <a:normAutofit/>
          </a:bodyPr>
          <a:lstStyle/>
          <a:p>
            <a:r>
              <a:rPr lang="en-US" dirty="0"/>
              <a:t>Structural Programming</a:t>
            </a:r>
          </a:p>
          <a:p>
            <a:r>
              <a:rPr lang="en-US" dirty="0"/>
              <a:t>by</a:t>
            </a:r>
            <a:r>
              <a:rPr lang="tr-TR" dirty="0"/>
              <a:t> </a:t>
            </a:r>
            <a:r>
              <a:rPr lang="en-US" dirty="0"/>
              <a:t>Z. </a:t>
            </a:r>
            <a:r>
              <a:rPr lang="en-US" dirty="0" err="1"/>
              <a:t>Cihan</a:t>
            </a:r>
            <a:r>
              <a:rPr lang="en-US" dirty="0"/>
              <a:t> TAYSI</a:t>
            </a:r>
            <a:endParaRPr lang="tr-TR" dirty="0"/>
          </a:p>
          <a:p>
            <a:r>
              <a:rPr lang="en-US" dirty="0"/>
              <a:t>Additions by </a:t>
            </a:r>
            <a:r>
              <a:rPr lang="tr-TR" dirty="0"/>
              <a:t>Yunus Emre SELÇUK</a:t>
            </a:r>
            <a:endParaRPr lang="en-US" dirty="0"/>
          </a:p>
        </p:txBody>
      </p:sp>
    </p:spTree>
    <p:extLst>
      <p:ext uri="{BB962C8B-B14F-4D97-AF65-F5344CB8AC3E}">
        <p14:creationId xmlns:p14="http://schemas.microsoft.com/office/powerpoint/2010/main" val="37976095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normAutofit/>
          </a:bodyPr>
          <a:lstStyle/>
          <a:p>
            <a:r>
              <a:rPr lang="tr-TR" dirty="0"/>
              <a:t>Basics</a:t>
            </a:r>
          </a:p>
          <a:p>
            <a:r>
              <a:rPr lang="en-US" dirty="0"/>
              <a:t>Declaration</a:t>
            </a:r>
          </a:p>
          <a:p>
            <a:r>
              <a:rPr lang="en-US" dirty="0"/>
              <a:t>How arrays stored in memory</a:t>
            </a:r>
          </a:p>
          <a:p>
            <a:r>
              <a:rPr lang="en-US" dirty="0"/>
              <a:t>Initializing arrays</a:t>
            </a:r>
          </a:p>
          <a:p>
            <a:r>
              <a:rPr lang="en-US" dirty="0"/>
              <a:t>Accessing array elements through pointers</a:t>
            </a:r>
          </a:p>
          <a:p>
            <a:r>
              <a:rPr lang="en-US" dirty="0"/>
              <a:t>Examples</a:t>
            </a:r>
          </a:p>
          <a:p>
            <a:r>
              <a:rPr lang="en-US" dirty="0"/>
              <a:t>Strings</a:t>
            </a:r>
          </a:p>
          <a:p>
            <a:r>
              <a:rPr lang="en-US" dirty="0"/>
              <a:t>Multi-dimensional arrays</a:t>
            </a:r>
          </a:p>
        </p:txBody>
      </p:sp>
    </p:spTree>
    <p:extLst>
      <p:ext uri="{BB962C8B-B14F-4D97-AF65-F5344CB8AC3E}">
        <p14:creationId xmlns:p14="http://schemas.microsoft.com/office/powerpoint/2010/main" val="26137701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Basics</a:t>
            </a:r>
            <a:endParaRPr lang="en-US" b="1" dirty="0"/>
          </a:p>
        </p:txBody>
      </p:sp>
      <p:sp>
        <p:nvSpPr>
          <p:cNvPr id="3" name="Content Placeholder 2"/>
          <p:cNvSpPr>
            <a:spLocks noGrp="1"/>
          </p:cNvSpPr>
          <p:nvPr>
            <p:ph idx="1"/>
          </p:nvPr>
        </p:nvSpPr>
        <p:spPr>
          <a:xfrm>
            <a:off x="514350" y="1869031"/>
            <a:ext cx="8558784" cy="3267611"/>
          </a:xfrm>
        </p:spPr>
        <p:txBody>
          <a:bodyPr>
            <a:noAutofit/>
          </a:bodyPr>
          <a:lstStyle/>
          <a:p>
            <a:pPr marL="0" indent="0">
              <a:buNone/>
            </a:pPr>
            <a:r>
              <a:rPr lang="en-US" sz="1350" b="1" dirty="0">
                <a:latin typeface="Courier New" panose="02070309020205020404" pitchFamily="49" charset="0"/>
                <a:cs typeface="Courier New" panose="02070309020205020404" pitchFamily="49" charset="0"/>
              </a:rPr>
              <a:t>#include &lt;</a:t>
            </a:r>
            <a:r>
              <a:rPr lang="en-US" sz="1350" b="1" dirty="0" err="1">
                <a:latin typeface="Courier New" panose="02070309020205020404" pitchFamily="49" charset="0"/>
                <a:cs typeface="Courier New" panose="02070309020205020404" pitchFamily="49" charset="0"/>
              </a:rPr>
              <a:t>stdio.h</a:t>
            </a:r>
            <a:r>
              <a:rPr lang="en-US" sz="1350" b="1" dirty="0">
                <a:latin typeface="Courier New" panose="02070309020205020404" pitchFamily="49" charset="0"/>
                <a:cs typeface="Courier New" panose="02070309020205020404" pitchFamily="49" charset="0"/>
              </a:rPr>
              <a:t>&gt;</a:t>
            </a:r>
          </a:p>
          <a:p>
            <a:pPr marL="0" indent="0">
              <a:buNone/>
            </a:pP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main(</a:t>
            </a: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argc</a:t>
            </a:r>
            <a:r>
              <a:rPr lang="en-US" sz="1350" b="1" dirty="0">
                <a:latin typeface="Courier New" panose="02070309020205020404" pitchFamily="49" charset="0"/>
                <a:cs typeface="Courier New" panose="02070309020205020404" pitchFamily="49" charset="0"/>
              </a:rPr>
              <a:t>, char *</a:t>
            </a:r>
            <a:r>
              <a:rPr lang="en-US" sz="1350" b="1" dirty="0" err="1">
                <a:latin typeface="Courier New" panose="02070309020205020404" pitchFamily="49" charset="0"/>
                <a:cs typeface="Courier New" panose="02070309020205020404" pitchFamily="49" charset="0"/>
              </a:rPr>
              <a:t>argv</a:t>
            </a:r>
            <a:r>
              <a:rPr lang="en-US" sz="1350" b="1" dirty="0">
                <a:latin typeface="Courier New" panose="02070309020205020404" pitchFamily="49" charset="0"/>
                <a:cs typeface="Courier New" panose="02070309020205020404" pitchFamily="49" charset="0"/>
              </a:rPr>
              <a:t>[]) {</a:t>
            </a:r>
          </a:p>
          <a:p>
            <a:pPr marL="0" indent="0">
              <a:buNone/>
            </a:pPr>
            <a:r>
              <a:rPr lang="en-US" sz="1350" b="1" dirty="0">
                <a:latin typeface="Courier New" panose="02070309020205020404" pitchFamily="49" charset="0"/>
                <a:cs typeface="Courier New" panose="02070309020205020404" pitchFamily="49" charset="0"/>
              </a:rPr>
              <a:t>  </a:t>
            </a:r>
            <a:r>
              <a:rPr lang="tr-TR"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rPr>
              <a:t>short </a:t>
            </a:r>
            <a:r>
              <a:rPr lang="en-US" sz="1350" b="1" dirty="0" err="1">
                <a:latin typeface="Courier New" panose="02070309020205020404" pitchFamily="49" charset="0"/>
                <a:cs typeface="Courier New" panose="02070309020205020404" pitchFamily="49" charset="0"/>
              </a:rPr>
              <a:t>i,j</a:t>
            </a:r>
            <a:r>
              <a:rPr lang="en-US" sz="1350" b="1" dirty="0">
                <a:latin typeface="Courier New" panose="02070309020205020404" pitchFamily="49" charset="0"/>
                <a:cs typeface="Courier New" panose="02070309020205020404" pitchFamily="49" charset="0"/>
              </a:rPr>
              <a:t>; //short integers</a:t>
            </a:r>
          </a:p>
          <a:p>
            <a:pPr marL="0" indent="0">
              <a:buNone/>
            </a:pPr>
            <a:r>
              <a:rPr lang="en-US" sz="1350" b="1" dirty="0">
                <a:latin typeface="Courier New" panose="02070309020205020404" pitchFamily="49" charset="0"/>
                <a:cs typeface="Courier New" panose="02070309020205020404" pitchFamily="49" charset="0"/>
              </a:rPr>
              <a:t>  </a:t>
            </a:r>
            <a:r>
              <a:rPr lang="tr-TR"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rPr>
              <a:t>short *p;</a:t>
            </a:r>
            <a:r>
              <a:rPr lang="tr-TR"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rPr>
              <a:t>//pointer to short</a:t>
            </a:r>
          </a:p>
          <a:p>
            <a:pPr marL="0" indent="0">
              <a:buNone/>
            </a:pPr>
            <a:r>
              <a:rPr lang="en-US" sz="1350" b="1" dirty="0">
                <a:latin typeface="Courier New" panose="02070309020205020404" pitchFamily="49" charset="0"/>
                <a:cs typeface="Courier New" panose="02070309020205020404" pitchFamily="49" charset="0"/>
              </a:rPr>
              <a:t>  </a:t>
            </a:r>
            <a:r>
              <a:rPr lang="tr-TR"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 123;</a:t>
            </a:r>
            <a:r>
              <a:rPr lang="tr-TR" sz="1350" b="1" dirty="0">
                <a:latin typeface="Courier New" panose="02070309020205020404" pitchFamily="49" charset="0"/>
                <a:cs typeface="Courier New" panose="02070309020205020404" pitchFamily="49" charset="0"/>
              </a:rPr>
              <a:t>   //</a:t>
            </a:r>
            <a:r>
              <a:rPr lang="tr-TR" sz="1350" b="1" dirty="0" err="1">
                <a:latin typeface="Courier New" panose="02070309020205020404" pitchFamily="49" charset="0"/>
                <a:cs typeface="Courier New" panose="02070309020205020404" pitchFamily="49" charset="0"/>
              </a:rPr>
              <a:t>statement</a:t>
            </a:r>
            <a:r>
              <a:rPr lang="tr-TR" sz="1350" b="1" dirty="0">
                <a:latin typeface="Courier New" panose="02070309020205020404" pitchFamily="49" charset="0"/>
                <a:cs typeface="Courier New" panose="02070309020205020404" pitchFamily="49" charset="0"/>
              </a:rPr>
              <a:t> #1</a:t>
            </a:r>
          </a:p>
          <a:p>
            <a:pPr marL="0" indent="0">
              <a:buNone/>
            </a:pPr>
            <a:r>
              <a:rPr lang="tr-TR" sz="1350" b="1" dirty="0">
                <a:latin typeface="Courier New" panose="02070309020205020404" pitchFamily="49" charset="0"/>
                <a:cs typeface="Courier New" panose="02070309020205020404" pitchFamily="49" charset="0"/>
              </a:rPr>
              <a:t>   j = 321;	 //</a:t>
            </a:r>
            <a:r>
              <a:rPr lang="tr-TR" sz="1350" b="1" dirty="0" err="1">
                <a:latin typeface="Courier New" panose="02070309020205020404" pitchFamily="49" charset="0"/>
                <a:cs typeface="Courier New" panose="02070309020205020404" pitchFamily="49" charset="0"/>
              </a:rPr>
              <a:t>statement</a:t>
            </a:r>
            <a:r>
              <a:rPr lang="tr-TR" sz="1350" b="1" dirty="0">
                <a:latin typeface="Courier New" panose="02070309020205020404" pitchFamily="49" charset="0"/>
                <a:cs typeface="Courier New" panose="02070309020205020404" pitchFamily="49" charset="0"/>
              </a:rPr>
              <a:t> #2</a:t>
            </a:r>
            <a:endParaRPr lang="en-US" sz="1350" b="1" dirty="0">
              <a:latin typeface="Courier New" panose="02070309020205020404" pitchFamily="49" charset="0"/>
              <a:cs typeface="Courier New" panose="02070309020205020404" pitchFamily="49" charset="0"/>
            </a:endParaRPr>
          </a:p>
          <a:p>
            <a:pPr marL="0" indent="0">
              <a:buNone/>
            </a:pPr>
            <a:r>
              <a:rPr lang="tr-TR"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rPr>
              <a:t>p = &amp;</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a:t>
            </a:r>
            <a:r>
              <a:rPr lang="tr-TR"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rPr>
              <a:t>//</a:t>
            </a:r>
            <a:r>
              <a:rPr lang="tr-TR" sz="1350" b="1" dirty="0" err="1">
                <a:latin typeface="Courier New" panose="02070309020205020404" pitchFamily="49" charset="0"/>
                <a:cs typeface="Courier New" panose="02070309020205020404" pitchFamily="49" charset="0"/>
              </a:rPr>
              <a:t>statement</a:t>
            </a:r>
            <a:r>
              <a:rPr lang="tr-TR" sz="1350" b="1" dirty="0">
                <a:latin typeface="Courier New" panose="02070309020205020404" pitchFamily="49" charset="0"/>
                <a:cs typeface="Courier New" panose="02070309020205020404" pitchFamily="49" charset="0"/>
              </a:rPr>
              <a:t> #3: </a:t>
            </a:r>
            <a:r>
              <a:rPr lang="en-US" sz="1350" b="1" dirty="0">
                <a:latin typeface="Courier New" panose="02070309020205020404" pitchFamily="49" charset="0"/>
                <a:cs typeface="Courier New" panose="02070309020205020404" pitchFamily="49" charset="0"/>
              </a:rPr>
              <a:t>p now shows the memory address of </a:t>
            </a:r>
            <a:r>
              <a:rPr lang="en-US" sz="1350" b="1" dirty="0" err="1">
                <a:latin typeface="Courier New" panose="02070309020205020404" pitchFamily="49" charset="0"/>
                <a:cs typeface="Courier New" panose="02070309020205020404" pitchFamily="49" charset="0"/>
              </a:rPr>
              <a:t>i</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a:t>
            </a:r>
            <a:r>
              <a:rPr lang="tr-TR"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rPr>
              <a:t>j = *p;  </a:t>
            </a:r>
            <a:r>
              <a:rPr lang="tr-TR"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rPr>
              <a:t>//</a:t>
            </a:r>
            <a:r>
              <a:rPr lang="tr-TR" sz="1350" b="1" dirty="0" err="1">
                <a:latin typeface="Courier New" panose="02070309020205020404" pitchFamily="49" charset="0"/>
                <a:cs typeface="Courier New" panose="02070309020205020404" pitchFamily="49" charset="0"/>
              </a:rPr>
              <a:t>statement</a:t>
            </a:r>
            <a:r>
              <a:rPr lang="tr-TR" sz="1350" b="1" dirty="0">
                <a:latin typeface="Courier New" panose="02070309020205020404" pitchFamily="49" charset="0"/>
                <a:cs typeface="Courier New" panose="02070309020205020404" pitchFamily="49" charset="0"/>
              </a:rPr>
              <a:t> #4: * </a:t>
            </a:r>
            <a:r>
              <a:rPr lang="tr-TR" sz="1350" b="1" dirty="0" err="1">
                <a:latin typeface="Courier New" panose="02070309020205020404" pitchFamily="49" charset="0"/>
                <a:cs typeface="Courier New" panose="02070309020205020404" pitchFamily="49" charset="0"/>
              </a:rPr>
              <a:t>means</a:t>
            </a:r>
            <a:r>
              <a:rPr lang="tr-TR" sz="1350" b="1" dirty="0">
                <a:latin typeface="Courier New" panose="02070309020205020404" pitchFamily="49" charset="0"/>
                <a:cs typeface="Courier New" panose="02070309020205020404" pitchFamily="49" charset="0"/>
              </a:rPr>
              <a:t>: </a:t>
            </a:r>
            <a:r>
              <a:rPr lang="tr-TR" sz="1350" b="1" dirty="0" err="1">
                <a:latin typeface="Courier New" panose="02070309020205020404" pitchFamily="49" charset="0"/>
                <a:cs typeface="Courier New" panose="02070309020205020404" pitchFamily="49" charset="0"/>
              </a:rPr>
              <a:t>use</a:t>
            </a:r>
            <a:r>
              <a:rPr lang="tr-TR" sz="1350" b="1" dirty="0">
                <a:latin typeface="Courier New" panose="02070309020205020404" pitchFamily="49" charset="0"/>
                <a:cs typeface="Courier New" panose="02070309020205020404" pitchFamily="49" charset="0"/>
              </a:rPr>
              <a:t> </a:t>
            </a:r>
            <a:r>
              <a:rPr lang="tr-TR" sz="1350" b="1" dirty="0" err="1">
                <a:latin typeface="Courier New" panose="02070309020205020404" pitchFamily="49" charset="0"/>
                <a:cs typeface="Courier New" panose="02070309020205020404" pitchFamily="49" charset="0"/>
              </a:rPr>
              <a:t>the</a:t>
            </a:r>
            <a:r>
              <a:rPr lang="tr-TR" sz="1350" b="1" dirty="0">
                <a:latin typeface="Courier New" panose="02070309020205020404" pitchFamily="49" charset="0"/>
                <a:cs typeface="Courier New" panose="02070309020205020404" pitchFamily="49" charset="0"/>
              </a:rPr>
              <a:t> </a:t>
            </a:r>
            <a:r>
              <a:rPr lang="tr-TR" sz="1350" b="1" dirty="0" err="1">
                <a:latin typeface="Courier New" panose="02070309020205020404" pitchFamily="49" charset="0"/>
                <a:cs typeface="Courier New" panose="02070309020205020404" pitchFamily="49" charset="0"/>
              </a:rPr>
              <a:t>indirect</a:t>
            </a:r>
            <a:r>
              <a:rPr lang="tr-TR" sz="1350" b="1" dirty="0">
                <a:latin typeface="Courier New" panose="02070309020205020404" pitchFamily="49" charset="0"/>
                <a:cs typeface="Courier New" panose="02070309020205020404" pitchFamily="49" charset="0"/>
              </a:rPr>
              <a:t> (</a:t>
            </a:r>
            <a:r>
              <a:rPr lang="tr-TR" sz="1350" b="1" dirty="0" err="1">
                <a:latin typeface="Courier New" panose="02070309020205020404" pitchFamily="49" charset="0"/>
                <a:cs typeface="Courier New" panose="02070309020205020404" pitchFamily="49" charset="0"/>
              </a:rPr>
              <a:t>pointer</a:t>
            </a:r>
            <a:r>
              <a:rPr lang="tr-TR" sz="1350" b="1" dirty="0">
                <a:latin typeface="Courier New" panose="02070309020205020404" pitchFamily="49" charset="0"/>
                <a:cs typeface="Courier New" panose="02070309020205020404" pitchFamily="49" charset="0"/>
              </a:rPr>
              <a:t>) </a:t>
            </a:r>
            <a:r>
              <a:rPr lang="tr-TR" sz="1350" b="1" dirty="0" err="1">
                <a:latin typeface="Courier New" panose="02070309020205020404" pitchFamily="49" charset="0"/>
                <a:cs typeface="Courier New" panose="02070309020205020404" pitchFamily="49" charset="0"/>
              </a:rPr>
              <a:t>value</a:t>
            </a:r>
            <a:r>
              <a:rPr lang="tr-TR" sz="1350" b="1" dirty="0">
                <a:latin typeface="Courier New" panose="02070309020205020404" pitchFamily="49" charset="0"/>
                <a:cs typeface="Courier New" panose="02070309020205020404" pitchFamily="49" charset="0"/>
              </a:rPr>
              <a:t> of p</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a:t>
            </a:r>
            <a:r>
              <a:rPr lang="tr-TR"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printf</a:t>
            </a:r>
            <a:r>
              <a:rPr lang="en-US" sz="1350" b="1" dirty="0">
                <a:latin typeface="Courier New" panose="02070309020205020404" pitchFamily="49" charset="0"/>
                <a:cs typeface="Courier New" panose="02070309020205020404" pitchFamily="49" charset="0"/>
              </a:rPr>
              <a:t>("i:%d j:%d</a:t>
            </a:r>
            <a:r>
              <a:rPr lang="tr-TR" sz="1350" b="1" dirty="0">
                <a:latin typeface="Courier New" panose="02070309020205020404" pitchFamily="49" charset="0"/>
                <a:cs typeface="Courier New" panose="02070309020205020404" pitchFamily="49" charset="0"/>
              </a:rPr>
              <a:t>\n</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j);</a:t>
            </a:r>
            <a:endParaRPr lang="tr-TR" sz="1350" b="1" dirty="0">
              <a:latin typeface="Courier New" panose="02070309020205020404" pitchFamily="49" charset="0"/>
              <a:cs typeface="Courier New" panose="02070309020205020404" pitchFamily="49" charset="0"/>
            </a:endParaRPr>
          </a:p>
          <a:p>
            <a:pPr marL="0" indent="0">
              <a:buNone/>
            </a:pPr>
            <a:r>
              <a:rPr lang="tr-TR" sz="1350" b="1" dirty="0">
                <a:latin typeface="Courier New" panose="02070309020205020404" pitchFamily="49" charset="0"/>
                <a:cs typeface="Courier New" panose="02070309020205020404" pitchFamily="49" charset="0"/>
              </a:rPr>
              <a:t>   i += 2; j += 3; </a:t>
            </a:r>
            <a:r>
              <a:rPr lang="en-US" sz="1350" b="1" dirty="0" err="1">
                <a:latin typeface="Courier New" panose="02070309020205020404" pitchFamily="49" charset="0"/>
                <a:cs typeface="Courier New" panose="02070309020205020404" pitchFamily="49" charset="0"/>
              </a:rPr>
              <a:t>printf</a:t>
            </a:r>
            <a:r>
              <a:rPr lang="en-US" sz="1350" b="1" dirty="0">
                <a:latin typeface="Courier New" panose="02070309020205020404" pitchFamily="49" charset="0"/>
                <a:cs typeface="Courier New" panose="02070309020205020404" pitchFamily="49" charset="0"/>
              </a:rPr>
              <a:t>("i:%d j:%d</a:t>
            </a:r>
            <a:r>
              <a:rPr lang="tr-TR" sz="1350" b="1">
                <a:latin typeface="Courier New" panose="02070309020205020404" pitchFamily="49" charset="0"/>
                <a:cs typeface="Courier New" panose="02070309020205020404" pitchFamily="49" charset="0"/>
              </a:rPr>
              <a:t>\n</a:t>
            </a:r>
            <a:r>
              <a:rPr lang="en-US" sz="1350" b="1">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j);</a:t>
            </a:r>
            <a:r>
              <a:rPr lang="tr-TR" sz="1350" b="1" dirty="0">
                <a:latin typeface="Courier New" panose="02070309020205020404" pitchFamily="49" charset="0"/>
                <a:cs typeface="Courier New" panose="02070309020205020404" pitchFamily="49" charset="0"/>
              </a:rPr>
              <a:t> //</a:t>
            </a:r>
            <a:r>
              <a:rPr lang="tr-TR" sz="1350" b="1" dirty="0" err="1">
                <a:latin typeface="Courier New" panose="02070309020205020404" pitchFamily="49" charset="0"/>
                <a:cs typeface="Courier New" panose="02070309020205020404" pitchFamily="49" charset="0"/>
              </a:rPr>
              <a:t>statement</a:t>
            </a:r>
            <a:r>
              <a:rPr lang="tr-TR" sz="1350" b="1" dirty="0">
                <a:latin typeface="Courier New" panose="02070309020205020404" pitchFamily="49" charset="0"/>
                <a:cs typeface="Courier New" panose="02070309020205020404" pitchFamily="49" charset="0"/>
              </a:rPr>
              <a:t> #5</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a:t>
            </a:r>
            <a:r>
              <a:rPr lang="tr-TR"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rPr>
              <a:t>return 0;</a:t>
            </a:r>
          </a:p>
          <a:p>
            <a:pPr marL="0" indent="0">
              <a:buNone/>
            </a:pPr>
            <a:r>
              <a:rPr lang="en-US" sz="1350" b="1" dirty="0">
                <a:latin typeface="Courier New" panose="02070309020205020404" pitchFamily="49" charset="0"/>
                <a:cs typeface="Courier New" panose="02070309020205020404" pitchFamily="49" charset="0"/>
              </a:rPr>
              <a:t>}</a:t>
            </a:r>
            <a:endParaRPr lang="tr-TR" sz="1350" b="1" dirty="0">
              <a:latin typeface="Courier New" panose="02070309020205020404" pitchFamily="49" charset="0"/>
              <a:cs typeface="Courier New" panose="02070309020205020404" pitchFamily="49" charset="0"/>
            </a:endParaRPr>
          </a:p>
        </p:txBody>
      </p:sp>
      <p:sp>
        <p:nvSpPr>
          <p:cNvPr id="5" name="Dikdörtgen 4"/>
          <p:cNvSpPr/>
          <p:nvPr/>
        </p:nvSpPr>
        <p:spPr>
          <a:xfrm>
            <a:off x="514350" y="5136642"/>
            <a:ext cx="5767578" cy="369332"/>
          </a:xfrm>
          <a:prstGeom prst="rect">
            <a:avLst/>
          </a:prstGeom>
        </p:spPr>
        <p:txBody>
          <a:bodyPr wrap="square">
            <a:spAutoFit/>
          </a:bodyPr>
          <a:lstStyle/>
          <a:p>
            <a:pPr fontAlgn="auto">
              <a:spcBef>
                <a:spcPts val="0"/>
              </a:spcBef>
              <a:spcAft>
                <a:spcPts val="0"/>
              </a:spcAft>
            </a:pPr>
            <a:r>
              <a:rPr lang="en-US" dirty="0">
                <a:solidFill>
                  <a:prstClr val="black"/>
                </a:solidFill>
                <a:latin typeface="Calibri" panose="020F0502020204030204"/>
                <a:cs typeface="Courier New" panose="02070309020205020404" pitchFamily="49" charset="0"/>
              </a:rPr>
              <a:t>What will happen?</a:t>
            </a:r>
          </a:p>
        </p:txBody>
      </p:sp>
    </p:spTree>
    <p:extLst>
      <p:ext uri="{BB962C8B-B14F-4D97-AF65-F5344CB8AC3E}">
        <p14:creationId xmlns:p14="http://schemas.microsoft.com/office/powerpoint/2010/main" val="7334607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Basics</a:t>
            </a:r>
            <a:endParaRPr lang="en-US" b="1" dirty="0"/>
          </a:p>
        </p:txBody>
      </p:sp>
      <p:sp>
        <p:nvSpPr>
          <p:cNvPr id="3" name="Content Placeholder 2"/>
          <p:cNvSpPr>
            <a:spLocks noGrp="1"/>
          </p:cNvSpPr>
          <p:nvPr>
            <p:ph idx="1"/>
          </p:nvPr>
        </p:nvSpPr>
        <p:spPr>
          <a:xfrm>
            <a:off x="514350" y="1869031"/>
            <a:ext cx="3380994" cy="366677"/>
          </a:xfrm>
        </p:spPr>
        <p:txBody>
          <a:bodyPr>
            <a:normAutofit lnSpcReduction="10000"/>
          </a:bodyPr>
          <a:lstStyle/>
          <a:p>
            <a:pPr marL="0" indent="0">
              <a:buNone/>
            </a:pPr>
            <a:r>
              <a:rPr lang="en-US" dirty="0"/>
              <a:t>Initial state:</a:t>
            </a:r>
          </a:p>
          <a:p>
            <a:pPr marL="0" indent="0">
              <a:buNone/>
            </a:pPr>
            <a:endParaRPr lang="en-US" dirty="0"/>
          </a:p>
        </p:txBody>
      </p:sp>
      <p:graphicFrame>
        <p:nvGraphicFramePr>
          <p:cNvPr id="4" name="Tablo 3"/>
          <p:cNvGraphicFramePr>
            <a:graphicFrameLocks noGrp="1"/>
          </p:cNvGraphicFramePr>
          <p:nvPr>
            <p:extLst>
              <p:ext uri="{D42A27DB-BD31-4B8C-83A1-F6EECF244321}">
                <p14:modId xmlns:p14="http://schemas.microsoft.com/office/powerpoint/2010/main" val="4293729817"/>
              </p:ext>
            </p:extLst>
          </p:nvPr>
        </p:nvGraphicFramePr>
        <p:xfrm>
          <a:off x="617220" y="2338578"/>
          <a:ext cx="3522732" cy="1783727"/>
        </p:xfrm>
        <a:graphic>
          <a:graphicData uri="http://schemas.openxmlformats.org/drawingml/2006/table">
            <a:tbl>
              <a:tblPr>
                <a:tableStyleId>{5C22544A-7EE6-4342-B048-85BDC9FD1C3A}</a:tableStyleId>
              </a:tblPr>
              <a:tblGrid>
                <a:gridCol w="1612098">
                  <a:extLst>
                    <a:ext uri="{9D8B030D-6E8A-4147-A177-3AD203B41FA5}">
                      <a16:colId xmlns:a16="http://schemas.microsoft.com/office/drawing/2014/main" val="20000"/>
                    </a:ext>
                  </a:extLst>
                </a:gridCol>
                <a:gridCol w="955317">
                  <a:extLst>
                    <a:ext uri="{9D8B030D-6E8A-4147-A177-3AD203B41FA5}">
                      <a16:colId xmlns:a16="http://schemas.microsoft.com/office/drawing/2014/main" val="20001"/>
                    </a:ext>
                  </a:extLst>
                </a:gridCol>
                <a:gridCol w="955317">
                  <a:extLst>
                    <a:ext uri="{9D8B030D-6E8A-4147-A177-3AD203B41FA5}">
                      <a16:colId xmlns:a16="http://schemas.microsoft.com/office/drawing/2014/main" val="20002"/>
                    </a:ext>
                  </a:extLst>
                </a:gridCol>
              </a:tblGrid>
              <a:tr h="541782">
                <a:tc>
                  <a:txBody>
                    <a:bodyPr/>
                    <a:lstStyle/>
                    <a:p>
                      <a:pPr algn="ctr" fontAlgn="b"/>
                      <a:r>
                        <a:rPr lang="en-US" sz="1800" u="none" strike="noStrike" noProof="0" dirty="0">
                          <a:effectLst/>
                        </a:rPr>
                        <a:t>Variable name / symbolic name</a:t>
                      </a:r>
                      <a:endParaRPr lang="en-US" sz="1800" b="0" i="0" u="none" strike="noStrike" noProof="0"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noProof="0" dirty="0">
                          <a:effectLst/>
                        </a:rPr>
                        <a:t>memory address</a:t>
                      </a:r>
                      <a:endParaRPr lang="en-US" sz="1800" b="0" i="0" u="none" strike="noStrike" noProof="0"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noProof="0" dirty="0">
                          <a:effectLst/>
                        </a:rPr>
                        <a:t>memory contents</a:t>
                      </a:r>
                      <a:endParaRPr lang="en-US" sz="1800" b="0" i="0" u="none" strike="noStrike" noProof="0"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0"/>
                  </a:ext>
                </a:extLst>
              </a:tr>
              <a:tr h="410108">
                <a:tc>
                  <a:txBody>
                    <a:bodyPr/>
                    <a:lstStyle/>
                    <a:p>
                      <a:pPr algn="ctr" fontAlgn="b"/>
                      <a:r>
                        <a:rPr lang="tr-TR" sz="1800" u="none" strike="noStrike">
                          <a:effectLst/>
                        </a:rPr>
                        <a:t>i</a:t>
                      </a:r>
                      <a:endParaRPr lang="tr-TR"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1200</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a:t>
                      </a:r>
                      <a:endParaRPr lang="tr-TR"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1"/>
                  </a:ext>
                </a:extLst>
              </a:tr>
              <a:tr h="410108">
                <a:tc>
                  <a:txBody>
                    <a:bodyPr/>
                    <a:lstStyle/>
                    <a:p>
                      <a:pPr algn="ctr" fontAlgn="b"/>
                      <a:r>
                        <a:rPr lang="tr-TR" sz="1800" u="none" strike="noStrike">
                          <a:effectLst/>
                        </a:rPr>
                        <a:t>j</a:t>
                      </a:r>
                      <a:endParaRPr lang="tr-TR"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1202</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a:t>
                      </a:r>
                      <a:endParaRPr lang="tr-TR"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2"/>
                  </a:ext>
                </a:extLst>
              </a:tr>
              <a:tr h="410108">
                <a:tc>
                  <a:txBody>
                    <a:bodyPr/>
                    <a:lstStyle/>
                    <a:p>
                      <a:pPr algn="ctr" fontAlgn="b"/>
                      <a:r>
                        <a:rPr lang="tr-TR" sz="1800" u="none" strike="noStrike" dirty="0">
                          <a:effectLst/>
                        </a:rPr>
                        <a:t>p</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1204</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a:t>
                      </a:r>
                      <a:endParaRPr lang="tr-TR"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4863414" y="1880461"/>
            <a:ext cx="3380994" cy="36667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100" dirty="0">
                <a:solidFill>
                  <a:prstClr val="black"/>
                </a:solidFill>
              </a:rPr>
              <a:t>After statements 1-3:</a:t>
            </a:r>
          </a:p>
          <a:p>
            <a:pPr marL="0" indent="0" fontAlgn="auto">
              <a:spcAft>
                <a:spcPts val="0"/>
              </a:spcAft>
              <a:buNone/>
            </a:pPr>
            <a:endParaRPr lang="en-US" sz="2100" dirty="0">
              <a:solidFill>
                <a:prstClr val="black"/>
              </a:solidFill>
            </a:endParaRPr>
          </a:p>
        </p:txBody>
      </p:sp>
      <p:graphicFrame>
        <p:nvGraphicFramePr>
          <p:cNvPr id="6" name="Tablo 5"/>
          <p:cNvGraphicFramePr>
            <a:graphicFrameLocks noGrp="1"/>
          </p:cNvGraphicFramePr>
          <p:nvPr>
            <p:extLst>
              <p:ext uri="{D42A27DB-BD31-4B8C-83A1-F6EECF244321}">
                <p14:modId xmlns:p14="http://schemas.microsoft.com/office/powerpoint/2010/main" val="3372004042"/>
              </p:ext>
            </p:extLst>
          </p:nvPr>
        </p:nvGraphicFramePr>
        <p:xfrm>
          <a:off x="4860032" y="2348880"/>
          <a:ext cx="3473534" cy="1783727"/>
        </p:xfrm>
        <a:graphic>
          <a:graphicData uri="http://schemas.openxmlformats.org/drawingml/2006/table">
            <a:tbl>
              <a:tblPr>
                <a:tableStyleId>{5C22544A-7EE6-4342-B048-85BDC9FD1C3A}</a:tableStyleId>
              </a:tblPr>
              <a:tblGrid>
                <a:gridCol w="1589584">
                  <a:extLst>
                    <a:ext uri="{9D8B030D-6E8A-4147-A177-3AD203B41FA5}">
                      <a16:colId xmlns:a16="http://schemas.microsoft.com/office/drawing/2014/main" val="20000"/>
                    </a:ext>
                  </a:extLst>
                </a:gridCol>
                <a:gridCol w="941975">
                  <a:extLst>
                    <a:ext uri="{9D8B030D-6E8A-4147-A177-3AD203B41FA5}">
                      <a16:colId xmlns:a16="http://schemas.microsoft.com/office/drawing/2014/main" val="20001"/>
                    </a:ext>
                  </a:extLst>
                </a:gridCol>
                <a:gridCol w="941975">
                  <a:extLst>
                    <a:ext uri="{9D8B030D-6E8A-4147-A177-3AD203B41FA5}">
                      <a16:colId xmlns:a16="http://schemas.microsoft.com/office/drawing/2014/main" val="20002"/>
                    </a:ext>
                  </a:extLst>
                </a:gridCol>
              </a:tblGrid>
              <a:tr h="541782">
                <a:tc>
                  <a:txBody>
                    <a:bodyPr/>
                    <a:lstStyle/>
                    <a:p>
                      <a:pPr algn="ctr" fontAlgn="b"/>
                      <a:r>
                        <a:rPr lang="en-US" sz="1800" u="none" strike="noStrike" noProof="0" dirty="0">
                          <a:effectLst/>
                        </a:rPr>
                        <a:t>Variable name / symbolic name</a:t>
                      </a:r>
                      <a:endParaRPr lang="en-US" sz="1800" b="0" i="0" u="none" strike="noStrike" noProof="0"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noProof="0" dirty="0">
                          <a:effectLst/>
                        </a:rPr>
                        <a:t>memory address</a:t>
                      </a:r>
                      <a:endParaRPr lang="en-US" sz="1800" b="0" i="0" u="none" strike="noStrike" noProof="0"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noProof="0" dirty="0">
                          <a:effectLst/>
                        </a:rPr>
                        <a:t>memory contents</a:t>
                      </a:r>
                      <a:endParaRPr lang="en-US" sz="1800" b="0" i="0" u="none" strike="noStrike" noProof="0"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0"/>
                  </a:ext>
                </a:extLst>
              </a:tr>
              <a:tr h="410108">
                <a:tc>
                  <a:txBody>
                    <a:bodyPr/>
                    <a:lstStyle/>
                    <a:p>
                      <a:pPr algn="ctr" fontAlgn="b"/>
                      <a:r>
                        <a:rPr lang="tr-TR" sz="1800" u="none" strike="noStrike" dirty="0">
                          <a:effectLst/>
                        </a:rPr>
                        <a:t>i</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b="1" u="none" strike="noStrike" dirty="0">
                          <a:effectLst/>
                        </a:rPr>
                        <a:t>1200</a:t>
                      </a:r>
                      <a:endParaRPr lang="tr-TR" sz="18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123</a:t>
                      </a:r>
                      <a:endParaRPr lang="tr-TR"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1"/>
                  </a:ext>
                </a:extLst>
              </a:tr>
              <a:tr h="410108">
                <a:tc>
                  <a:txBody>
                    <a:bodyPr/>
                    <a:lstStyle/>
                    <a:p>
                      <a:pPr algn="ctr" fontAlgn="b"/>
                      <a:r>
                        <a:rPr lang="tr-TR" sz="1800" u="none" strike="noStrike">
                          <a:effectLst/>
                        </a:rPr>
                        <a:t>j</a:t>
                      </a:r>
                      <a:endParaRPr lang="tr-TR"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1202</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321</a:t>
                      </a:r>
                      <a:endParaRPr lang="tr-TR"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2"/>
                  </a:ext>
                </a:extLst>
              </a:tr>
              <a:tr h="410108">
                <a:tc>
                  <a:txBody>
                    <a:bodyPr/>
                    <a:lstStyle/>
                    <a:p>
                      <a:pPr algn="ctr"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1204</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a:t>
                      </a:r>
                      <a:r>
                        <a:rPr lang="tr-TR" sz="1800" b="1" u="none" strike="noStrike" dirty="0">
                          <a:effectLst/>
                        </a:rPr>
                        <a:t>1200</a:t>
                      </a:r>
                      <a:endParaRPr lang="tr-TR" sz="18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3"/>
                  </a:ext>
                </a:extLst>
              </a:tr>
            </a:tbl>
          </a:graphicData>
        </a:graphic>
      </p:graphicFrame>
      <p:sp>
        <p:nvSpPr>
          <p:cNvPr id="7" name="Content Placeholder 2"/>
          <p:cNvSpPr txBox="1">
            <a:spLocks/>
          </p:cNvSpPr>
          <p:nvPr/>
        </p:nvSpPr>
        <p:spPr>
          <a:xfrm>
            <a:off x="518922" y="4369915"/>
            <a:ext cx="7244334" cy="75301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1800" dirty="0">
                <a:solidFill>
                  <a:prstClr val="black"/>
                </a:solidFill>
              </a:rPr>
              <a:t>PS: 1200 is just my assumption.  The exact address where these variables will be held will be defined at runtime.</a:t>
            </a:r>
          </a:p>
          <a:p>
            <a:pPr marL="0" indent="0" fontAlgn="auto">
              <a:spcAft>
                <a:spcPts val="0"/>
              </a:spcAft>
              <a:buNone/>
            </a:pPr>
            <a:endParaRPr lang="en-US" sz="1800" dirty="0">
              <a:solidFill>
                <a:prstClr val="black"/>
              </a:solidFill>
            </a:endParaRPr>
          </a:p>
        </p:txBody>
      </p:sp>
    </p:spTree>
    <p:extLst>
      <p:ext uri="{BB962C8B-B14F-4D97-AF65-F5344CB8AC3E}">
        <p14:creationId xmlns:p14="http://schemas.microsoft.com/office/powerpoint/2010/main" val="28209502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Basics</a:t>
            </a:r>
            <a:endParaRPr lang="en-US" b="1" dirty="0"/>
          </a:p>
        </p:txBody>
      </p:sp>
      <p:sp>
        <p:nvSpPr>
          <p:cNvPr id="3" name="Content Placeholder 2"/>
          <p:cNvSpPr>
            <a:spLocks noGrp="1"/>
          </p:cNvSpPr>
          <p:nvPr>
            <p:ph idx="1"/>
          </p:nvPr>
        </p:nvSpPr>
        <p:spPr>
          <a:xfrm>
            <a:off x="514350" y="1869031"/>
            <a:ext cx="3380994" cy="366677"/>
          </a:xfrm>
        </p:spPr>
        <p:txBody>
          <a:bodyPr>
            <a:normAutofit lnSpcReduction="10000"/>
          </a:bodyPr>
          <a:lstStyle/>
          <a:p>
            <a:pPr marL="0" indent="0">
              <a:buNone/>
            </a:pPr>
            <a:r>
              <a:rPr lang="en-US" dirty="0">
                <a:solidFill>
                  <a:prstClr val="black"/>
                </a:solidFill>
              </a:rPr>
              <a:t>After statement </a:t>
            </a:r>
            <a:r>
              <a:rPr lang="tr-TR" dirty="0"/>
              <a:t>4:</a:t>
            </a:r>
          </a:p>
          <a:p>
            <a:pPr marL="0" indent="0">
              <a:buNone/>
            </a:pPr>
            <a:endParaRPr lang="en-US" dirty="0"/>
          </a:p>
        </p:txBody>
      </p:sp>
      <p:graphicFrame>
        <p:nvGraphicFramePr>
          <p:cNvPr id="4" name="Tablo 3"/>
          <p:cNvGraphicFramePr>
            <a:graphicFrameLocks noGrp="1"/>
          </p:cNvGraphicFramePr>
          <p:nvPr>
            <p:extLst>
              <p:ext uri="{D42A27DB-BD31-4B8C-83A1-F6EECF244321}">
                <p14:modId xmlns:p14="http://schemas.microsoft.com/office/powerpoint/2010/main" val="2130849711"/>
              </p:ext>
            </p:extLst>
          </p:nvPr>
        </p:nvGraphicFramePr>
        <p:xfrm>
          <a:off x="617220" y="2338578"/>
          <a:ext cx="3882772" cy="1783727"/>
        </p:xfrm>
        <a:graphic>
          <a:graphicData uri="http://schemas.openxmlformats.org/drawingml/2006/table">
            <a:tbl>
              <a:tblPr>
                <a:tableStyleId>{5C22544A-7EE6-4342-B048-85BDC9FD1C3A}</a:tableStyleId>
              </a:tblPr>
              <a:tblGrid>
                <a:gridCol w="172253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541782">
                <a:tc>
                  <a:txBody>
                    <a:bodyPr/>
                    <a:lstStyle/>
                    <a:p>
                      <a:pPr algn="ctr" fontAlgn="b"/>
                      <a:r>
                        <a:rPr lang="en-US" sz="1800" u="none" strike="noStrike" noProof="0" dirty="0">
                          <a:effectLst/>
                        </a:rPr>
                        <a:t>Variable name / symbolic name</a:t>
                      </a:r>
                      <a:endParaRPr lang="en-US" sz="1800" b="0" i="0" u="none" strike="noStrike" noProof="0"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noProof="0" dirty="0">
                          <a:effectLst/>
                        </a:rPr>
                        <a:t>memory address</a:t>
                      </a:r>
                      <a:endParaRPr lang="en-US" sz="1800" b="0" i="0" u="none" strike="noStrike" noProof="0"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noProof="0" dirty="0">
                          <a:effectLst/>
                        </a:rPr>
                        <a:t>memory contents</a:t>
                      </a:r>
                      <a:endParaRPr lang="en-US" sz="1800" b="0" i="0" u="none" strike="noStrike" noProof="0"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0"/>
                  </a:ext>
                </a:extLst>
              </a:tr>
              <a:tr h="410108">
                <a:tc>
                  <a:txBody>
                    <a:bodyPr/>
                    <a:lstStyle/>
                    <a:p>
                      <a:pPr algn="ctr" fontAlgn="b"/>
                      <a:r>
                        <a:rPr lang="tr-TR" sz="1800" u="none" strike="noStrike">
                          <a:effectLst/>
                        </a:rPr>
                        <a:t>i</a:t>
                      </a:r>
                      <a:endParaRPr lang="tr-TR"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1200</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b="1" u="none" strike="noStrike" dirty="0">
                          <a:effectLst/>
                        </a:rPr>
                        <a:t>123</a:t>
                      </a:r>
                      <a:endParaRPr lang="tr-TR" sz="18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1"/>
                  </a:ext>
                </a:extLst>
              </a:tr>
              <a:tr h="410108">
                <a:tc>
                  <a:txBody>
                    <a:bodyPr/>
                    <a:lstStyle/>
                    <a:p>
                      <a:pPr algn="ctr" fontAlgn="b"/>
                      <a:r>
                        <a:rPr lang="tr-TR" sz="1800" u="none" strike="noStrike" dirty="0">
                          <a:effectLst/>
                        </a:rPr>
                        <a:t>j</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1202</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b="1" u="none" strike="noStrike" dirty="0">
                          <a:effectLst/>
                        </a:rPr>
                        <a:t>123</a:t>
                      </a:r>
                      <a:endParaRPr lang="tr-TR" sz="18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2"/>
                  </a:ext>
                </a:extLst>
              </a:tr>
              <a:tr h="410108">
                <a:tc>
                  <a:txBody>
                    <a:bodyPr/>
                    <a:lstStyle/>
                    <a:p>
                      <a:pPr algn="ctr"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1204</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1200</a:t>
                      </a:r>
                      <a:endParaRPr lang="tr-TR"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4719398" y="1880461"/>
            <a:ext cx="3380994" cy="36667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100" dirty="0">
                <a:solidFill>
                  <a:prstClr val="black"/>
                </a:solidFill>
              </a:rPr>
              <a:t>After statement </a:t>
            </a:r>
            <a:r>
              <a:rPr lang="tr-TR" sz="2100" dirty="0">
                <a:solidFill>
                  <a:prstClr val="black"/>
                </a:solidFill>
              </a:rPr>
              <a:t>5:</a:t>
            </a:r>
          </a:p>
          <a:p>
            <a:pPr marL="0" indent="0" fontAlgn="auto">
              <a:spcAft>
                <a:spcPts val="0"/>
              </a:spcAft>
              <a:buNone/>
            </a:pPr>
            <a:endParaRPr lang="en-US" sz="2100" dirty="0">
              <a:solidFill>
                <a:prstClr val="black"/>
              </a:solidFill>
            </a:endParaRPr>
          </a:p>
        </p:txBody>
      </p:sp>
      <p:graphicFrame>
        <p:nvGraphicFramePr>
          <p:cNvPr id="6" name="Tablo 5"/>
          <p:cNvGraphicFramePr>
            <a:graphicFrameLocks noGrp="1"/>
          </p:cNvGraphicFramePr>
          <p:nvPr>
            <p:extLst>
              <p:ext uri="{D42A27DB-BD31-4B8C-83A1-F6EECF244321}">
                <p14:modId xmlns:p14="http://schemas.microsoft.com/office/powerpoint/2010/main" val="4262742764"/>
              </p:ext>
            </p:extLst>
          </p:nvPr>
        </p:nvGraphicFramePr>
        <p:xfrm>
          <a:off x="4698866" y="2370582"/>
          <a:ext cx="4193614" cy="1783727"/>
        </p:xfrm>
        <a:graphic>
          <a:graphicData uri="http://schemas.openxmlformats.org/drawingml/2006/table">
            <a:tbl>
              <a:tblPr>
                <a:tableStyleId>{5C22544A-7EE6-4342-B048-85BDC9FD1C3A}</a:tableStyleId>
              </a:tblPr>
              <a:tblGrid>
                <a:gridCol w="1750686">
                  <a:extLst>
                    <a:ext uri="{9D8B030D-6E8A-4147-A177-3AD203B41FA5}">
                      <a16:colId xmlns:a16="http://schemas.microsoft.com/office/drawing/2014/main" val="20000"/>
                    </a:ext>
                  </a:extLst>
                </a:gridCol>
                <a:gridCol w="1221192">
                  <a:extLst>
                    <a:ext uri="{9D8B030D-6E8A-4147-A177-3AD203B41FA5}">
                      <a16:colId xmlns:a16="http://schemas.microsoft.com/office/drawing/2014/main" val="20001"/>
                    </a:ext>
                  </a:extLst>
                </a:gridCol>
                <a:gridCol w="1221736">
                  <a:extLst>
                    <a:ext uri="{9D8B030D-6E8A-4147-A177-3AD203B41FA5}">
                      <a16:colId xmlns:a16="http://schemas.microsoft.com/office/drawing/2014/main" val="20002"/>
                    </a:ext>
                  </a:extLst>
                </a:gridCol>
              </a:tblGrid>
              <a:tr h="541782">
                <a:tc>
                  <a:txBody>
                    <a:bodyPr/>
                    <a:lstStyle/>
                    <a:p>
                      <a:pPr algn="ctr" fontAlgn="b"/>
                      <a:r>
                        <a:rPr lang="en-US" sz="1800" u="none" strike="noStrike" noProof="0" dirty="0">
                          <a:effectLst/>
                        </a:rPr>
                        <a:t>Variable name / symbolic name</a:t>
                      </a:r>
                      <a:endParaRPr lang="en-US" sz="1800" b="0" i="0" u="none" strike="noStrike" noProof="0"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noProof="0" dirty="0">
                          <a:effectLst/>
                        </a:rPr>
                        <a:t>memory address</a:t>
                      </a:r>
                      <a:endParaRPr lang="en-US" sz="1800" b="0" i="0" u="none" strike="noStrike" noProof="0"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u="none" strike="noStrike" noProof="0" dirty="0">
                          <a:effectLst/>
                        </a:rPr>
                        <a:t>memory contents</a:t>
                      </a:r>
                      <a:endParaRPr lang="en-US" sz="1800" b="0" i="0" u="none" strike="noStrike" noProof="0"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0"/>
                  </a:ext>
                </a:extLst>
              </a:tr>
              <a:tr h="410108">
                <a:tc>
                  <a:txBody>
                    <a:bodyPr/>
                    <a:lstStyle/>
                    <a:p>
                      <a:pPr algn="ctr" fontAlgn="b"/>
                      <a:r>
                        <a:rPr lang="tr-TR" sz="1800" u="none" strike="noStrike" dirty="0">
                          <a:effectLst/>
                        </a:rPr>
                        <a:t>i</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1200</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125</a:t>
                      </a:r>
                      <a:endParaRPr lang="tr-TR"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1"/>
                  </a:ext>
                </a:extLst>
              </a:tr>
              <a:tr h="410108">
                <a:tc>
                  <a:txBody>
                    <a:bodyPr/>
                    <a:lstStyle/>
                    <a:p>
                      <a:pPr algn="ctr" fontAlgn="b"/>
                      <a:r>
                        <a:rPr lang="tr-TR" sz="1800" u="none" strike="noStrike">
                          <a:effectLst/>
                        </a:rPr>
                        <a:t>j</a:t>
                      </a:r>
                      <a:endParaRPr lang="tr-TR"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1202</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126</a:t>
                      </a:r>
                      <a:endParaRPr lang="tr-TR"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2"/>
                  </a:ext>
                </a:extLst>
              </a:tr>
              <a:tr h="410108">
                <a:tc>
                  <a:txBody>
                    <a:bodyPr/>
                    <a:lstStyle/>
                    <a:p>
                      <a:pPr algn="ctr"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1204</a:t>
                      </a:r>
                      <a:endParaRPr lang="tr-TR"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tr-TR" sz="1800" u="none" strike="noStrike" dirty="0">
                          <a:effectLst/>
                        </a:rPr>
                        <a:t> 1200</a:t>
                      </a:r>
                      <a:endParaRPr lang="tr-TR"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111415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Declaration</a:t>
            </a:r>
          </a:p>
        </p:txBody>
      </p:sp>
      <p:sp>
        <p:nvSpPr>
          <p:cNvPr id="3" name="Content Placeholder 2"/>
          <p:cNvSpPr>
            <a:spLocks noGrp="1"/>
          </p:cNvSpPr>
          <p:nvPr>
            <p:ph idx="1"/>
          </p:nvPr>
        </p:nvSpPr>
        <p:spPr>
          <a:xfrm>
            <a:off x="514351" y="3514950"/>
            <a:ext cx="7598567" cy="2290313"/>
          </a:xfrm>
        </p:spPr>
        <p:txBody>
          <a:bodyPr/>
          <a:lstStyle/>
          <a:p>
            <a:pPr marL="0" indent="0">
              <a:buNone/>
            </a:pPr>
            <a:r>
              <a:rPr lang="en-US" dirty="0" err="1"/>
              <a:t>int</a:t>
            </a:r>
            <a:r>
              <a:rPr lang="en-US" dirty="0"/>
              <a:t> </a:t>
            </a:r>
            <a:r>
              <a:rPr lang="en-US" dirty="0" err="1"/>
              <a:t>dailyTemp</a:t>
            </a:r>
            <a:r>
              <a:rPr lang="en-US" dirty="0"/>
              <a:t>[365];</a:t>
            </a:r>
          </a:p>
          <a:p>
            <a:pPr marL="0" indent="0">
              <a:buNone/>
            </a:pPr>
            <a:r>
              <a:rPr lang="en-US" dirty="0" err="1"/>
              <a:t>dailyTemp</a:t>
            </a:r>
            <a:r>
              <a:rPr lang="en-US" dirty="0"/>
              <a:t>[0] = </a:t>
            </a:r>
            <a:r>
              <a:rPr lang="tr-TR" dirty="0"/>
              <a:t>1</a:t>
            </a:r>
            <a:r>
              <a:rPr lang="en-US" dirty="0"/>
              <a:t>8;</a:t>
            </a:r>
          </a:p>
          <a:p>
            <a:pPr marL="0" indent="0">
              <a:buNone/>
            </a:pPr>
            <a:r>
              <a:rPr lang="en-US" dirty="0" err="1"/>
              <a:t>dailyTemp</a:t>
            </a:r>
            <a:r>
              <a:rPr lang="en-US" dirty="0"/>
              <a:t>[</a:t>
            </a:r>
            <a:r>
              <a:rPr lang="tr-TR" dirty="0"/>
              <a:t>1</a:t>
            </a:r>
            <a:r>
              <a:rPr lang="en-US" dirty="0"/>
              <a:t>] = 23;</a:t>
            </a:r>
          </a:p>
          <a:p>
            <a:r>
              <a:rPr lang="en-US" b="1" dirty="0">
                <a:solidFill>
                  <a:srgbClr val="FF3300"/>
                </a:solidFill>
              </a:rPr>
              <a:t>subscripts begin at 0, not 1 !</a:t>
            </a:r>
          </a:p>
          <a:p>
            <a:r>
              <a:rPr lang="en-US" dirty="0"/>
              <a:t>Type can be defined as void, as done in file operations. Void pointers will not be covered in detail.</a:t>
            </a:r>
          </a:p>
          <a:p>
            <a:endParaRPr lang="en-US" dirty="0"/>
          </a:p>
        </p:txBody>
      </p:sp>
      <p:grpSp>
        <p:nvGrpSpPr>
          <p:cNvPr id="29" name="Group 28"/>
          <p:cNvGrpSpPr/>
          <p:nvPr/>
        </p:nvGrpSpPr>
        <p:grpSpPr>
          <a:xfrm>
            <a:off x="607434" y="2463798"/>
            <a:ext cx="7218345" cy="1051154"/>
            <a:chOff x="964132" y="2655065"/>
            <a:chExt cx="9624460" cy="1401538"/>
          </a:xfrm>
        </p:grpSpPr>
        <p:sp>
          <p:nvSpPr>
            <p:cNvPr id="4" name="Rectangle 3"/>
            <p:cNvSpPr/>
            <p:nvPr/>
          </p:nvSpPr>
          <p:spPr>
            <a:xfrm>
              <a:off x="964132" y="2655065"/>
              <a:ext cx="1305341" cy="58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type</a:t>
              </a:r>
            </a:p>
            <a:p>
              <a:pPr algn="ctr" fontAlgn="auto">
                <a:spcBef>
                  <a:spcPts val="0"/>
                </a:spcBef>
                <a:spcAft>
                  <a:spcPts val="0"/>
                </a:spcAft>
              </a:pPr>
              <a:r>
                <a:rPr lang="en-US" dirty="0">
                  <a:solidFill>
                    <a:prstClr val="white"/>
                  </a:solidFill>
                </a:rPr>
                <a:t>specifier</a:t>
              </a:r>
            </a:p>
          </p:txBody>
        </p:sp>
        <p:sp>
          <p:nvSpPr>
            <p:cNvPr id="5" name="Rectangle 4"/>
            <p:cNvSpPr/>
            <p:nvPr/>
          </p:nvSpPr>
          <p:spPr>
            <a:xfrm>
              <a:off x="2806545" y="2655065"/>
              <a:ext cx="1046603" cy="58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array name</a:t>
              </a:r>
            </a:p>
          </p:txBody>
        </p:sp>
        <p:sp>
          <p:nvSpPr>
            <p:cNvPr id="6" name="Rectangle 5"/>
            <p:cNvSpPr/>
            <p:nvPr/>
          </p:nvSpPr>
          <p:spPr>
            <a:xfrm>
              <a:off x="5228210" y="2655065"/>
              <a:ext cx="1046603" cy="58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array size</a:t>
              </a:r>
            </a:p>
          </p:txBody>
        </p:sp>
        <p:sp>
          <p:nvSpPr>
            <p:cNvPr id="7" name="Oval 6"/>
            <p:cNvSpPr/>
            <p:nvPr/>
          </p:nvSpPr>
          <p:spPr>
            <a:xfrm>
              <a:off x="4342500" y="2699410"/>
              <a:ext cx="495759" cy="495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t>
              </a:r>
            </a:p>
          </p:txBody>
        </p:sp>
        <p:sp>
          <p:nvSpPr>
            <p:cNvPr id="8" name="Oval 7"/>
            <p:cNvSpPr/>
            <p:nvPr/>
          </p:nvSpPr>
          <p:spPr>
            <a:xfrm>
              <a:off x="6714465" y="2699410"/>
              <a:ext cx="495759" cy="495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t>
              </a:r>
            </a:p>
          </p:txBody>
        </p:sp>
        <p:sp>
          <p:nvSpPr>
            <p:cNvPr id="9" name="Rectangle 8"/>
            <p:cNvSpPr/>
            <p:nvPr/>
          </p:nvSpPr>
          <p:spPr>
            <a:xfrm>
              <a:off x="8211873" y="3472709"/>
              <a:ext cx="1398719" cy="58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initializer</a:t>
              </a:r>
            </a:p>
          </p:txBody>
        </p:sp>
        <p:cxnSp>
          <p:nvCxnSpPr>
            <p:cNvPr id="11" name="Elbow Connector 10"/>
            <p:cNvCxnSpPr>
              <a:endCxn id="5" idx="1"/>
            </p:cNvCxnSpPr>
            <p:nvPr/>
          </p:nvCxnSpPr>
          <p:spPr>
            <a:xfrm>
              <a:off x="2269474" y="2947010"/>
              <a:ext cx="537071" cy="2"/>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7" idx="2"/>
            </p:cNvCxnSpPr>
            <p:nvPr/>
          </p:nvCxnSpPr>
          <p:spPr>
            <a:xfrm>
              <a:off x="3877998" y="2947010"/>
              <a:ext cx="464502" cy="1"/>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6" idx="1"/>
            </p:cNvCxnSpPr>
            <p:nvPr/>
          </p:nvCxnSpPr>
          <p:spPr>
            <a:xfrm>
              <a:off x="4845499" y="2947010"/>
              <a:ext cx="382711" cy="2"/>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6274813" y="2947010"/>
              <a:ext cx="464502" cy="1"/>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7210224" y="2947010"/>
              <a:ext cx="3378368" cy="12700"/>
            </a:xfrm>
            <a:prstGeom prst="bentConnector3">
              <a:avLst>
                <a:gd name="adj1" fmla="val 9762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9" idx="1"/>
            </p:cNvCxnSpPr>
            <p:nvPr/>
          </p:nvCxnSpPr>
          <p:spPr>
            <a:xfrm rot="16200000" flipH="1">
              <a:off x="7531508" y="3084291"/>
              <a:ext cx="811296" cy="549435"/>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9" idx="3"/>
            </p:cNvCxnSpPr>
            <p:nvPr/>
          </p:nvCxnSpPr>
          <p:spPr>
            <a:xfrm flipV="1">
              <a:off x="9610592" y="2947012"/>
              <a:ext cx="320487" cy="817645"/>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95315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Arrays Stored in Memory</a:t>
            </a:r>
          </a:p>
        </p:txBody>
      </p:sp>
      <p:sp>
        <p:nvSpPr>
          <p:cNvPr id="3" name="Content Placeholder 2"/>
          <p:cNvSpPr>
            <a:spLocks noGrp="1"/>
          </p:cNvSpPr>
          <p:nvPr>
            <p:ph idx="1"/>
          </p:nvPr>
        </p:nvSpPr>
        <p:spPr>
          <a:xfrm>
            <a:off x="514351" y="2463798"/>
            <a:ext cx="3557045" cy="2736849"/>
          </a:xfrm>
        </p:spPr>
        <p:txBody>
          <a:bodyPr>
            <a:normAutofit fontScale="85000" lnSpcReduction="20000"/>
          </a:bodyPr>
          <a:lstStyle/>
          <a:p>
            <a:pPr marL="0" indent="0">
              <a:buNone/>
            </a:pPr>
            <a:r>
              <a:rPr lang="en-US" dirty="0" err="1"/>
              <a:t>int</a:t>
            </a:r>
            <a:r>
              <a:rPr lang="en-US" dirty="0"/>
              <a:t> </a:t>
            </a:r>
            <a:r>
              <a:rPr lang="en-US" dirty="0" err="1"/>
              <a:t>ar</a:t>
            </a:r>
            <a:r>
              <a:rPr lang="en-US" dirty="0"/>
              <a:t>[5]; /* declaration */</a:t>
            </a:r>
          </a:p>
          <a:p>
            <a:pPr marL="0" indent="0">
              <a:buNone/>
            </a:pPr>
            <a:r>
              <a:rPr lang="en-US" dirty="0" err="1"/>
              <a:t>ar</a:t>
            </a:r>
            <a:r>
              <a:rPr lang="en-US" dirty="0"/>
              <a:t>[0] = 15;</a:t>
            </a:r>
          </a:p>
          <a:p>
            <a:pPr marL="0" indent="0">
              <a:buNone/>
            </a:pPr>
            <a:r>
              <a:rPr lang="en-US" dirty="0" err="1"/>
              <a:t>ar</a:t>
            </a:r>
            <a:r>
              <a:rPr lang="en-US" dirty="0"/>
              <a:t>[1] = 17;</a:t>
            </a:r>
          </a:p>
          <a:p>
            <a:pPr marL="0" indent="0">
              <a:buNone/>
            </a:pPr>
            <a:r>
              <a:rPr lang="en-US" dirty="0" err="1"/>
              <a:t>ar</a:t>
            </a:r>
            <a:r>
              <a:rPr lang="en-US" dirty="0"/>
              <a:t>[3] = </a:t>
            </a:r>
            <a:r>
              <a:rPr lang="en-US" dirty="0" err="1"/>
              <a:t>ar</a:t>
            </a:r>
            <a:r>
              <a:rPr lang="en-US" dirty="0"/>
              <a:t>[0] + </a:t>
            </a:r>
            <a:r>
              <a:rPr lang="en-US" dirty="0" err="1"/>
              <a:t>ar</a:t>
            </a:r>
            <a:r>
              <a:rPr lang="en-US" dirty="0"/>
              <a:t>[1];</a:t>
            </a:r>
          </a:p>
          <a:p>
            <a:pPr marL="0" indent="0">
              <a:buNone/>
            </a:pPr>
            <a:endParaRPr lang="en-US" b="1" u="sng" dirty="0"/>
          </a:p>
          <a:p>
            <a:r>
              <a:rPr lang="en-US" b="1" u="sng" dirty="0"/>
              <a:t>Note that </a:t>
            </a:r>
            <a:r>
              <a:rPr lang="en-US" b="1" u="sng" dirty="0" err="1"/>
              <a:t>ar</a:t>
            </a:r>
            <a:r>
              <a:rPr lang="en-US" b="1" u="sng" dirty="0"/>
              <a:t>[2] and </a:t>
            </a:r>
            <a:r>
              <a:rPr lang="en-US" b="1" u="sng" dirty="0" err="1"/>
              <a:t>ar</a:t>
            </a:r>
            <a:r>
              <a:rPr lang="en-US" b="1" u="sng" dirty="0"/>
              <a:t>[4] have undefined values!</a:t>
            </a:r>
          </a:p>
          <a:p>
            <a:pPr lvl="1"/>
            <a:r>
              <a:rPr lang="en-US" dirty="0"/>
              <a:t>the contents of these memory locations are whatever left over from the previous program execution</a:t>
            </a:r>
          </a:p>
        </p:txBody>
      </p:sp>
      <p:grpSp>
        <p:nvGrpSpPr>
          <p:cNvPr id="28" name="Group 27"/>
          <p:cNvGrpSpPr/>
          <p:nvPr/>
        </p:nvGrpSpPr>
        <p:grpSpPr>
          <a:xfrm>
            <a:off x="4228744" y="2125266"/>
            <a:ext cx="3364092" cy="3279042"/>
            <a:chOff x="6190260" y="1778704"/>
            <a:chExt cx="4485456" cy="4372056"/>
          </a:xfrm>
        </p:grpSpPr>
        <p:sp>
          <p:nvSpPr>
            <p:cNvPr id="10" name="Cube 9"/>
            <p:cNvSpPr/>
            <p:nvPr/>
          </p:nvSpPr>
          <p:spPr>
            <a:xfrm>
              <a:off x="8522821" y="5344742"/>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9" name="Cube 8"/>
            <p:cNvSpPr/>
            <p:nvPr/>
          </p:nvSpPr>
          <p:spPr>
            <a:xfrm>
              <a:off x="8522821" y="4819338"/>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undefined</a:t>
              </a:r>
            </a:p>
          </p:txBody>
        </p:sp>
        <p:sp>
          <p:nvSpPr>
            <p:cNvPr id="8" name="Cube 7"/>
            <p:cNvSpPr/>
            <p:nvPr/>
          </p:nvSpPr>
          <p:spPr>
            <a:xfrm>
              <a:off x="8522822" y="4278557"/>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32</a:t>
              </a:r>
            </a:p>
          </p:txBody>
        </p:sp>
        <p:sp>
          <p:nvSpPr>
            <p:cNvPr id="7" name="Cube 6"/>
            <p:cNvSpPr/>
            <p:nvPr/>
          </p:nvSpPr>
          <p:spPr>
            <a:xfrm>
              <a:off x="8522823" y="3744887"/>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undefined</a:t>
              </a:r>
            </a:p>
          </p:txBody>
        </p:sp>
        <p:sp>
          <p:nvSpPr>
            <p:cNvPr id="4" name="Cube 3"/>
            <p:cNvSpPr/>
            <p:nvPr/>
          </p:nvSpPr>
          <p:spPr>
            <a:xfrm>
              <a:off x="8522824" y="3222792"/>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17</a:t>
              </a:r>
            </a:p>
          </p:txBody>
        </p:sp>
        <p:sp>
          <p:nvSpPr>
            <p:cNvPr id="5" name="Cube 4"/>
            <p:cNvSpPr/>
            <p:nvPr/>
          </p:nvSpPr>
          <p:spPr>
            <a:xfrm>
              <a:off x="8522825" y="2682428"/>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15</a:t>
              </a:r>
            </a:p>
          </p:txBody>
        </p:sp>
        <p:sp>
          <p:nvSpPr>
            <p:cNvPr id="6" name="Cube 5"/>
            <p:cNvSpPr/>
            <p:nvPr/>
          </p:nvSpPr>
          <p:spPr>
            <a:xfrm>
              <a:off x="8522824" y="2148758"/>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1" name="TextBox 10"/>
            <p:cNvSpPr txBox="1"/>
            <p:nvPr/>
          </p:nvSpPr>
          <p:spPr>
            <a:xfrm>
              <a:off x="7361499" y="2456764"/>
              <a:ext cx="1141680"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0x0FFC</a:t>
              </a:r>
            </a:p>
          </p:txBody>
        </p:sp>
        <p:sp>
          <p:nvSpPr>
            <p:cNvPr id="12" name="TextBox 11"/>
            <p:cNvSpPr txBox="1"/>
            <p:nvPr/>
          </p:nvSpPr>
          <p:spPr>
            <a:xfrm>
              <a:off x="7361499" y="2996003"/>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0x1000</a:t>
              </a:r>
            </a:p>
          </p:txBody>
        </p:sp>
        <p:sp>
          <p:nvSpPr>
            <p:cNvPr id="13" name="TextBox 12"/>
            <p:cNvSpPr txBox="1"/>
            <p:nvPr/>
          </p:nvSpPr>
          <p:spPr>
            <a:xfrm>
              <a:off x="7361499" y="3535243"/>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0x1004</a:t>
              </a:r>
            </a:p>
          </p:txBody>
        </p:sp>
        <p:sp>
          <p:nvSpPr>
            <p:cNvPr id="14" name="TextBox 13"/>
            <p:cNvSpPr txBox="1"/>
            <p:nvPr/>
          </p:nvSpPr>
          <p:spPr>
            <a:xfrm>
              <a:off x="7372807" y="4074481"/>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0x1008</a:t>
              </a:r>
            </a:p>
          </p:txBody>
        </p:sp>
        <p:sp>
          <p:nvSpPr>
            <p:cNvPr id="15" name="TextBox 14"/>
            <p:cNvSpPr txBox="1"/>
            <p:nvPr/>
          </p:nvSpPr>
          <p:spPr>
            <a:xfrm>
              <a:off x="7372807" y="4592132"/>
              <a:ext cx="117382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0x100C</a:t>
              </a:r>
            </a:p>
          </p:txBody>
        </p:sp>
        <p:sp>
          <p:nvSpPr>
            <p:cNvPr id="16" name="TextBox 15"/>
            <p:cNvSpPr txBox="1"/>
            <p:nvPr/>
          </p:nvSpPr>
          <p:spPr>
            <a:xfrm>
              <a:off x="7372807" y="5132913"/>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0x1010</a:t>
              </a:r>
            </a:p>
          </p:txBody>
        </p:sp>
        <p:sp>
          <p:nvSpPr>
            <p:cNvPr id="17" name="TextBox 16"/>
            <p:cNvSpPr txBox="1"/>
            <p:nvPr/>
          </p:nvSpPr>
          <p:spPr>
            <a:xfrm>
              <a:off x="7372807" y="5658317"/>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0x1014</a:t>
              </a:r>
            </a:p>
          </p:txBody>
        </p:sp>
        <p:sp>
          <p:nvSpPr>
            <p:cNvPr id="19" name="TextBox 18"/>
            <p:cNvSpPr txBox="1"/>
            <p:nvPr/>
          </p:nvSpPr>
          <p:spPr>
            <a:xfrm>
              <a:off x="6352708" y="2996003"/>
              <a:ext cx="863912"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a:t>
              </a:r>
              <a:r>
                <a:rPr lang="en-US" b="1" dirty="0">
                  <a:solidFill>
                    <a:srgbClr val="4472C4"/>
                  </a:solidFill>
                  <a:latin typeface="Calibri" panose="020F0502020204030204"/>
                </a:rPr>
                <a:t>[0]</a:t>
              </a:r>
            </a:p>
          </p:txBody>
        </p:sp>
        <p:sp>
          <p:nvSpPr>
            <p:cNvPr id="20" name="TextBox 19"/>
            <p:cNvSpPr txBox="1"/>
            <p:nvPr/>
          </p:nvSpPr>
          <p:spPr>
            <a:xfrm>
              <a:off x="6352708" y="3535243"/>
              <a:ext cx="863912"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a:t>
              </a:r>
              <a:r>
                <a:rPr lang="en-US" b="1" dirty="0">
                  <a:solidFill>
                    <a:srgbClr val="4472C4"/>
                  </a:solidFill>
                  <a:latin typeface="Calibri" panose="020F0502020204030204"/>
                </a:rPr>
                <a:t>[1]</a:t>
              </a:r>
            </a:p>
          </p:txBody>
        </p:sp>
        <p:sp>
          <p:nvSpPr>
            <p:cNvPr id="21" name="TextBox 20"/>
            <p:cNvSpPr txBox="1"/>
            <p:nvPr/>
          </p:nvSpPr>
          <p:spPr>
            <a:xfrm>
              <a:off x="6364016" y="4074481"/>
              <a:ext cx="863912"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a:t>
              </a:r>
              <a:r>
                <a:rPr lang="en-US" b="1" dirty="0">
                  <a:solidFill>
                    <a:srgbClr val="4472C4"/>
                  </a:solidFill>
                  <a:latin typeface="Calibri" panose="020F0502020204030204"/>
                </a:rPr>
                <a:t>[2]</a:t>
              </a:r>
            </a:p>
          </p:txBody>
        </p:sp>
        <p:sp>
          <p:nvSpPr>
            <p:cNvPr id="22" name="TextBox 21"/>
            <p:cNvSpPr txBox="1"/>
            <p:nvPr/>
          </p:nvSpPr>
          <p:spPr>
            <a:xfrm>
              <a:off x="6364016" y="4592132"/>
              <a:ext cx="863912"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a:t>
              </a:r>
              <a:r>
                <a:rPr lang="en-US" b="1" dirty="0">
                  <a:solidFill>
                    <a:srgbClr val="4472C4"/>
                  </a:solidFill>
                  <a:latin typeface="Calibri" panose="020F0502020204030204"/>
                </a:rPr>
                <a:t>[3]</a:t>
              </a:r>
            </a:p>
          </p:txBody>
        </p:sp>
        <p:sp>
          <p:nvSpPr>
            <p:cNvPr id="23" name="TextBox 22"/>
            <p:cNvSpPr txBox="1"/>
            <p:nvPr/>
          </p:nvSpPr>
          <p:spPr>
            <a:xfrm>
              <a:off x="6364016" y="5132913"/>
              <a:ext cx="863912"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a:t>
              </a:r>
              <a:r>
                <a:rPr lang="en-US" b="1" dirty="0">
                  <a:solidFill>
                    <a:srgbClr val="4472C4"/>
                  </a:solidFill>
                  <a:latin typeface="Calibri" panose="020F0502020204030204"/>
                </a:rPr>
                <a:t>[4]</a:t>
              </a:r>
            </a:p>
          </p:txBody>
        </p:sp>
        <p:sp>
          <p:nvSpPr>
            <p:cNvPr id="25" name="TextBox 24"/>
            <p:cNvSpPr txBox="1"/>
            <p:nvPr/>
          </p:nvSpPr>
          <p:spPr>
            <a:xfrm>
              <a:off x="6190260" y="1803767"/>
              <a:ext cx="1297107"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Element</a:t>
              </a:r>
            </a:p>
          </p:txBody>
        </p:sp>
        <p:sp>
          <p:nvSpPr>
            <p:cNvPr id="26" name="TextBox 25"/>
            <p:cNvSpPr txBox="1"/>
            <p:nvPr/>
          </p:nvSpPr>
          <p:spPr>
            <a:xfrm>
              <a:off x="7315460" y="1801883"/>
              <a:ext cx="1264449"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Address</a:t>
              </a:r>
            </a:p>
          </p:txBody>
        </p:sp>
        <p:sp>
          <p:nvSpPr>
            <p:cNvPr id="27" name="TextBox 26"/>
            <p:cNvSpPr txBox="1"/>
            <p:nvPr/>
          </p:nvSpPr>
          <p:spPr>
            <a:xfrm>
              <a:off x="9125097" y="1778704"/>
              <a:ext cx="1382429" cy="492443"/>
            </a:xfrm>
            <a:prstGeom prst="rect">
              <a:avLst/>
            </a:prstGeom>
            <a:noFill/>
          </p:spPr>
          <p:txBody>
            <a:bodyPr wrap="none" rtlCol="0">
              <a:spAutoFit/>
            </a:bodyPr>
            <a:lstStyle/>
            <a:p>
              <a:pPr fontAlgn="auto">
                <a:spcBef>
                  <a:spcPts val="0"/>
                </a:spcBef>
                <a:spcAft>
                  <a:spcPts val="0"/>
                </a:spcAft>
              </a:pPr>
              <a:r>
                <a:rPr lang="en-US" b="1" dirty="0">
                  <a:solidFill>
                    <a:prstClr val="white"/>
                  </a:solidFill>
                  <a:latin typeface="Calibri" panose="020F0502020204030204"/>
                </a:rPr>
                <a:t>Contents</a:t>
              </a:r>
            </a:p>
          </p:txBody>
        </p:sp>
      </p:grpSp>
    </p:spTree>
    <p:extLst>
      <p:ext uri="{BB962C8B-B14F-4D97-AF65-F5344CB8AC3E}">
        <p14:creationId xmlns:p14="http://schemas.microsoft.com/office/powerpoint/2010/main" val="192097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3586547"/>
              </p:ext>
            </p:extLst>
          </p:nvPr>
        </p:nvGraphicFramePr>
        <p:xfrm>
          <a:off x="755576" y="1772816"/>
          <a:ext cx="6595328" cy="3360420"/>
        </p:xfrm>
        <a:graphic>
          <a:graphicData uri="http://schemas.openxmlformats.org/drawingml/2006/table">
            <a:tbl>
              <a:tblPr firstRow="1" bandRow="1">
                <a:tableStyleId>{3B4B98B0-60AC-42C2-AFA5-B58CD77FA1E5}</a:tableStyleId>
              </a:tblPr>
              <a:tblGrid>
                <a:gridCol w="1648832">
                  <a:extLst>
                    <a:ext uri="{9D8B030D-6E8A-4147-A177-3AD203B41FA5}">
                      <a16:colId xmlns:a16="http://schemas.microsoft.com/office/drawing/2014/main" val="20000"/>
                    </a:ext>
                  </a:extLst>
                </a:gridCol>
                <a:gridCol w="1648832">
                  <a:extLst>
                    <a:ext uri="{9D8B030D-6E8A-4147-A177-3AD203B41FA5}">
                      <a16:colId xmlns:a16="http://schemas.microsoft.com/office/drawing/2014/main" val="20001"/>
                    </a:ext>
                  </a:extLst>
                </a:gridCol>
                <a:gridCol w="1648832">
                  <a:extLst>
                    <a:ext uri="{9D8B030D-6E8A-4147-A177-3AD203B41FA5}">
                      <a16:colId xmlns:a16="http://schemas.microsoft.com/office/drawing/2014/main" val="20002"/>
                    </a:ext>
                  </a:extLst>
                </a:gridCol>
                <a:gridCol w="1648832">
                  <a:extLst>
                    <a:ext uri="{9D8B030D-6E8A-4147-A177-3AD203B41FA5}">
                      <a16:colId xmlns:a16="http://schemas.microsoft.com/office/drawing/2014/main" val="20003"/>
                    </a:ext>
                  </a:extLst>
                </a:gridCol>
              </a:tblGrid>
              <a:tr h="280646">
                <a:tc>
                  <a:txBody>
                    <a:bodyPr/>
                    <a:lstStyle/>
                    <a:p>
                      <a:pPr algn="ctr"/>
                      <a:endParaRPr lang="en-US" sz="2000" dirty="0">
                        <a:solidFill>
                          <a:schemeClr val="tx1"/>
                        </a:solidFill>
                      </a:endParaRPr>
                    </a:p>
                  </a:txBody>
                  <a:tcPr marL="68580" marR="68580" marT="34290" marB="34290"/>
                </a:tc>
                <a:tc>
                  <a:txBody>
                    <a:bodyPr/>
                    <a:lstStyle/>
                    <a:p>
                      <a:pPr algn="ctr"/>
                      <a:endParaRPr lang="en-US" sz="2000" dirty="0">
                        <a:solidFill>
                          <a:schemeClr val="tx1"/>
                        </a:solidFill>
                      </a:endParaRPr>
                    </a:p>
                  </a:txBody>
                  <a:tcPr marL="68580" marR="68580" marT="34290" marB="34290"/>
                </a:tc>
                <a:tc>
                  <a:txBody>
                    <a:bodyPr/>
                    <a:lstStyle/>
                    <a:p>
                      <a:pPr algn="ctr"/>
                      <a:endParaRPr lang="en-US" sz="2000" dirty="0">
                        <a:solidFill>
                          <a:schemeClr val="tx1"/>
                        </a:solidFill>
                      </a:endParaRPr>
                    </a:p>
                  </a:txBody>
                  <a:tcPr marL="68580" marR="68580" marT="34290" marB="34290"/>
                </a:tc>
                <a:tc>
                  <a:txBody>
                    <a:bodyPr/>
                    <a:lstStyle/>
                    <a:p>
                      <a:pPr algn="ctr"/>
                      <a:endParaRPr lang="en-US" sz="2000" dirty="0">
                        <a:solidFill>
                          <a:schemeClr val="tx1"/>
                        </a:solidFill>
                      </a:endParaRPr>
                    </a:p>
                  </a:txBody>
                  <a:tcPr marL="68580" marR="68580" marT="34290" marB="34290"/>
                </a:tc>
                <a:extLst>
                  <a:ext uri="{0D108BD9-81ED-4DB2-BD59-A6C34878D82A}">
                    <a16:rowId xmlns:a16="http://schemas.microsoft.com/office/drawing/2014/main" val="10000"/>
                  </a:ext>
                </a:extLst>
              </a:tr>
              <a:tr h="280646">
                <a:tc>
                  <a:txBody>
                    <a:bodyPr/>
                    <a:lstStyle/>
                    <a:p>
                      <a:pPr algn="ctr"/>
                      <a:r>
                        <a:rPr lang="en-US" sz="2000" dirty="0"/>
                        <a:t>auto</a:t>
                      </a:r>
                      <a:endParaRPr lang="en-US" sz="2000" b="1" dirty="0">
                        <a:solidFill>
                          <a:schemeClr val="bg1"/>
                        </a:solidFill>
                      </a:endParaRPr>
                    </a:p>
                  </a:txBody>
                  <a:tcPr marL="68580" marR="68580" marT="34290" marB="34290"/>
                </a:tc>
                <a:tc>
                  <a:txBody>
                    <a:bodyPr/>
                    <a:lstStyle/>
                    <a:p>
                      <a:pPr algn="ctr"/>
                      <a:r>
                        <a:rPr lang="en-US" sz="2000" dirty="0"/>
                        <a:t>double</a:t>
                      </a:r>
                      <a:endParaRPr lang="en-US" sz="2000" b="1" dirty="0">
                        <a:solidFill>
                          <a:schemeClr val="bg1"/>
                        </a:solidFill>
                      </a:endParaRPr>
                    </a:p>
                  </a:txBody>
                  <a:tcPr marL="68580" marR="68580" marT="34290" marB="34290"/>
                </a:tc>
                <a:tc>
                  <a:txBody>
                    <a:bodyPr/>
                    <a:lstStyle/>
                    <a:p>
                      <a:pPr algn="ctr"/>
                      <a:r>
                        <a:rPr lang="en-US" sz="2000" dirty="0" err="1"/>
                        <a:t>int</a:t>
                      </a:r>
                      <a:r>
                        <a:rPr lang="en-US" sz="2000" dirty="0"/>
                        <a:t> </a:t>
                      </a:r>
                      <a:endParaRPr lang="en-US" sz="2000" b="1" dirty="0">
                        <a:solidFill>
                          <a:schemeClr val="bg1"/>
                        </a:solidFill>
                      </a:endParaRPr>
                    </a:p>
                  </a:txBody>
                  <a:tcPr marL="68580" marR="68580" marT="34290" marB="34290"/>
                </a:tc>
                <a:tc>
                  <a:txBody>
                    <a:bodyPr/>
                    <a:lstStyle/>
                    <a:p>
                      <a:pPr algn="ctr"/>
                      <a:r>
                        <a:rPr lang="en-US" sz="2000" dirty="0" err="1"/>
                        <a:t>struct</a:t>
                      </a:r>
                      <a:endParaRPr lang="en-US" sz="2000" b="1" dirty="0">
                        <a:solidFill>
                          <a:schemeClr val="bg1"/>
                        </a:solidFill>
                      </a:endParaRPr>
                    </a:p>
                  </a:txBody>
                  <a:tcPr marL="68580" marR="68580" marT="34290" marB="34290"/>
                </a:tc>
                <a:extLst>
                  <a:ext uri="{0D108BD9-81ED-4DB2-BD59-A6C34878D82A}">
                    <a16:rowId xmlns:a16="http://schemas.microsoft.com/office/drawing/2014/main" val="10001"/>
                  </a:ext>
                </a:extLst>
              </a:tr>
              <a:tr h="280646">
                <a:tc>
                  <a:txBody>
                    <a:bodyPr/>
                    <a:lstStyle/>
                    <a:p>
                      <a:pPr algn="ctr"/>
                      <a:r>
                        <a:rPr lang="en-US" sz="2000" dirty="0"/>
                        <a:t>break</a:t>
                      </a:r>
                      <a:endParaRPr lang="en-US" sz="2000" b="1" dirty="0">
                        <a:solidFill>
                          <a:schemeClr val="bg1"/>
                        </a:solidFill>
                      </a:endParaRPr>
                    </a:p>
                  </a:txBody>
                  <a:tcPr marL="68580" marR="68580" marT="34290" marB="34290"/>
                </a:tc>
                <a:tc>
                  <a:txBody>
                    <a:bodyPr/>
                    <a:lstStyle/>
                    <a:p>
                      <a:pPr algn="ctr"/>
                      <a:r>
                        <a:rPr lang="en-US" sz="2000" dirty="0"/>
                        <a:t>else</a:t>
                      </a:r>
                      <a:endParaRPr lang="en-US" sz="2000" b="1" dirty="0">
                        <a:solidFill>
                          <a:schemeClr val="bg1"/>
                        </a:solidFill>
                      </a:endParaRPr>
                    </a:p>
                  </a:txBody>
                  <a:tcPr marL="68580" marR="68580" marT="34290" marB="34290"/>
                </a:tc>
                <a:tc>
                  <a:txBody>
                    <a:bodyPr/>
                    <a:lstStyle/>
                    <a:p>
                      <a:pPr algn="ctr"/>
                      <a:r>
                        <a:rPr lang="en-US" sz="2000" dirty="0"/>
                        <a:t>long </a:t>
                      </a:r>
                      <a:endParaRPr lang="en-US" sz="2000" b="1" dirty="0">
                        <a:solidFill>
                          <a:schemeClr val="bg1"/>
                        </a:solidFill>
                      </a:endParaRPr>
                    </a:p>
                  </a:txBody>
                  <a:tcPr marL="68580" marR="68580" marT="34290" marB="34290"/>
                </a:tc>
                <a:tc>
                  <a:txBody>
                    <a:bodyPr/>
                    <a:lstStyle/>
                    <a:p>
                      <a:pPr algn="ctr"/>
                      <a:r>
                        <a:rPr lang="en-US" sz="2000" dirty="0"/>
                        <a:t>switch</a:t>
                      </a:r>
                      <a:endParaRPr lang="en-US" sz="2000" b="1" dirty="0">
                        <a:solidFill>
                          <a:schemeClr val="bg1"/>
                        </a:solidFill>
                      </a:endParaRPr>
                    </a:p>
                  </a:txBody>
                  <a:tcPr marL="68580" marR="68580" marT="34290" marB="34290"/>
                </a:tc>
                <a:extLst>
                  <a:ext uri="{0D108BD9-81ED-4DB2-BD59-A6C34878D82A}">
                    <a16:rowId xmlns:a16="http://schemas.microsoft.com/office/drawing/2014/main" val="10002"/>
                  </a:ext>
                </a:extLst>
              </a:tr>
              <a:tr h="280646">
                <a:tc>
                  <a:txBody>
                    <a:bodyPr/>
                    <a:lstStyle/>
                    <a:p>
                      <a:pPr algn="ctr"/>
                      <a:r>
                        <a:rPr lang="en-US" sz="2000" dirty="0"/>
                        <a:t>case </a:t>
                      </a:r>
                      <a:endParaRPr lang="en-US" sz="2000" b="1" dirty="0">
                        <a:solidFill>
                          <a:schemeClr val="bg1"/>
                        </a:solidFill>
                      </a:endParaRPr>
                    </a:p>
                  </a:txBody>
                  <a:tcPr marL="68580" marR="68580" marT="34290" marB="34290"/>
                </a:tc>
                <a:tc>
                  <a:txBody>
                    <a:bodyPr/>
                    <a:lstStyle/>
                    <a:p>
                      <a:pPr algn="ctr"/>
                      <a:r>
                        <a:rPr lang="en-US" sz="2000" dirty="0" err="1"/>
                        <a:t>enum</a:t>
                      </a:r>
                      <a:endParaRPr lang="en-US" sz="2000" b="1" dirty="0">
                        <a:solidFill>
                          <a:schemeClr val="bg1"/>
                        </a:solidFill>
                      </a:endParaRPr>
                    </a:p>
                  </a:txBody>
                  <a:tcPr marL="68580" marR="68580" marT="34290" marB="34290"/>
                </a:tc>
                <a:tc>
                  <a:txBody>
                    <a:bodyPr/>
                    <a:lstStyle/>
                    <a:p>
                      <a:pPr algn="ctr"/>
                      <a:r>
                        <a:rPr lang="en-US" sz="2000" dirty="0"/>
                        <a:t>register</a:t>
                      </a:r>
                      <a:endParaRPr lang="en-US" sz="2000" b="1" dirty="0">
                        <a:solidFill>
                          <a:schemeClr val="bg1"/>
                        </a:solidFill>
                      </a:endParaRPr>
                    </a:p>
                  </a:txBody>
                  <a:tcPr marL="68580" marR="68580" marT="34290" marB="34290"/>
                </a:tc>
                <a:tc>
                  <a:txBody>
                    <a:bodyPr/>
                    <a:lstStyle/>
                    <a:p>
                      <a:pPr algn="ctr"/>
                      <a:r>
                        <a:rPr lang="en-US" sz="2000" dirty="0" err="1"/>
                        <a:t>typedef</a:t>
                      </a:r>
                      <a:endParaRPr lang="en-US" sz="2000" b="1" dirty="0">
                        <a:solidFill>
                          <a:schemeClr val="bg1"/>
                        </a:solidFill>
                      </a:endParaRPr>
                    </a:p>
                  </a:txBody>
                  <a:tcPr marL="68580" marR="68580" marT="34290" marB="34290"/>
                </a:tc>
                <a:extLst>
                  <a:ext uri="{0D108BD9-81ED-4DB2-BD59-A6C34878D82A}">
                    <a16:rowId xmlns:a16="http://schemas.microsoft.com/office/drawing/2014/main" val="10003"/>
                  </a:ext>
                </a:extLst>
              </a:tr>
              <a:tr h="280646">
                <a:tc>
                  <a:txBody>
                    <a:bodyPr/>
                    <a:lstStyle/>
                    <a:p>
                      <a:pPr algn="ctr"/>
                      <a:r>
                        <a:rPr lang="en-US" sz="2000" dirty="0"/>
                        <a:t>char</a:t>
                      </a:r>
                      <a:endParaRPr lang="en-US" sz="2000" b="1" dirty="0">
                        <a:solidFill>
                          <a:schemeClr val="bg1"/>
                        </a:solidFill>
                      </a:endParaRPr>
                    </a:p>
                  </a:txBody>
                  <a:tcPr marL="68580" marR="68580" marT="34290" marB="34290"/>
                </a:tc>
                <a:tc>
                  <a:txBody>
                    <a:bodyPr/>
                    <a:lstStyle/>
                    <a:p>
                      <a:pPr algn="ctr"/>
                      <a:r>
                        <a:rPr lang="en-US" sz="2000" dirty="0"/>
                        <a:t>extern</a:t>
                      </a:r>
                      <a:endParaRPr lang="en-US" sz="2000" b="1" dirty="0">
                        <a:solidFill>
                          <a:schemeClr val="bg1"/>
                        </a:solidFill>
                      </a:endParaRPr>
                    </a:p>
                  </a:txBody>
                  <a:tcPr marL="68580" marR="68580" marT="34290" marB="34290"/>
                </a:tc>
                <a:tc>
                  <a:txBody>
                    <a:bodyPr/>
                    <a:lstStyle/>
                    <a:p>
                      <a:pPr algn="ctr"/>
                      <a:r>
                        <a:rPr lang="en-US" sz="2000" dirty="0"/>
                        <a:t>return</a:t>
                      </a:r>
                      <a:endParaRPr lang="en-US" sz="2000" b="1" dirty="0">
                        <a:solidFill>
                          <a:schemeClr val="bg1"/>
                        </a:solidFill>
                      </a:endParaRPr>
                    </a:p>
                  </a:txBody>
                  <a:tcPr marL="68580" marR="68580" marT="34290" marB="34290"/>
                </a:tc>
                <a:tc>
                  <a:txBody>
                    <a:bodyPr/>
                    <a:lstStyle/>
                    <a:p>
                      <a:pPr algn="ctr"/>
                      <a:r>
                        <a:rPr lang="en-US" sz="2000" dirty="0"/>
                        <a:t>union</a:t>
                      </a:r>
                      <a:endParaRPr lang="en-US" sz="2000" b="1" dirty="0">
                        <a:solidFill>
                          <a:schemeClr val="bg1"/>
                        </a:solidFill>
                      </a:endParaRPr>
                    </a:p>
                  </a:txBody>
                  <a:tcPr marL="68580" marR="68580" marT="34290" marB="34290"/>
                </a:tc>
                <a:extLst>
                  <a:ext uri="{0D108BD9-81ED-4DB2-BD59-A6C34878D82A}">
                    <a16:rowId xmlns:a16="http://schemas.microsoft.com/office/drawing/2014/main" val="10004"/>
                  </a:ext>
                </a:extLst>
              </a:tr>
              <a:tr h="280646">
                <a:tc>
                  <a:txBody>
                    <a:bodyPr/>
                    <a:lstStyle/>
                    <a:p>
                      <a:pPr algn="ctr"/>
                      <a:r>
                        <a:rPr lang="en-US" sz="2000" dirty="0" err="1"/>
                        <a:t>const</a:t>
                      </a:r>
                      <a:endParaRPr lang="en-US" sz="2000" b="1" dirty="0">
                        <a:solidFill>
                          <a:schemeClr val="bg1"/>
                        </a:solidFill>
                      </a:endParaRPr>
                    </a:p>
                  </a:txBody>
                  <a:tcPr marL="68580" marR="68580" marT="34290" marB="34290"/>
                </a:tc>
                <a:tc>
                  <a:txBody>
                    <a:bodyPr/>
                    <a:lstStyle/>
                    <a:p>
                      <a:pPr algn="ctr"/>
                      <a:r>
                        <a:rPr lang="en-US" sz="2000" dirty="0"/>
                        <a:t>float</a:t>
                      </a:r>
                      <a:endParaRPr lang="en-US" sz="2000" b="1" dirty="0">
                        <a:solidFill>
                          <a:schemeClr val="bg1"/>
                        </a:solidFill>
                      </a:endParaRPr>
                    </a:p>
                  </a:txBody>
                  <a:tcPr marL="68580" marR="68580" marT="34290" marB="34290"/>
                </a:tc>
                <a:tc>
                  <a:txBody>
                    <a:bodyPr/>
                    <a:lstStyle/>
                    <a:p>
                      <a:pPr algn="ctr"/>
                      <a:r>
                        <a:rPr lang="en-US" sz="2000" dirty="0"/>
                        <a:t>short</a:t>
                      </a:r>
                      <a:endParaRPr lang="en-US" sz="2000" b="1" dirty="0">
                        <a:solidFill>
                          <a:schemeClr val="bg1"/>
                        </a:solidFill>
                      </a:endParaRPr>
                    </a:p>
                  </a:txBody>
                  <a:tcPr marL="68580" marR="68580" marT="34290" marB="34290"/>
                </a:tc>
                <a:tc>
                  <a:txBody>
                    <a:bodyPr/>
                    <a:lstStyle/>
                    <a:p>
                      <a:pPr algn="ctr"/>
                      <a:r>
                        <a:rPr lang="en-US" sz="2000" dirty="0"/>
                        <a:t>unsigned</a:t>
                      </a:r>
                      <a:endParaRPr lang="en-US" sz="2000" b="1" dirty="0">
                        <a:solidFill>
                          <a:schemeClr val="bg1"/>
                        </a:solidFill>
                      </a:endParaRPr>
                    </a:p>
                  </a:txBody>
                  <a:tcPr marL="68580" marR="68580" marT="34290" marB="34290"/>
                </a:tc>
                <a:extLst>
                  <a:ext uri="{0D108BD9-81ED-4DB2-BD59-A6C34878D82A}">
                    <a16:rowId xmlns:a16="http://schemas.microsoft.com/office/drawing/2014/main" val="10005"/>
                  </a:ext>
                </a:extLst>
              </a:tr>
              <a:tr h="280646">
                <a:tc>
                  <a:txBody>
                    <a:bodyPr/>
                    <a:lstStyle/>
                    <a:p>
                      <a:pPr algn="ctr"/>
                      <a:r>
                        <a:rPr lang="en-US" sz="2000" dirty="0"/>
                        <a:t>continue</a:t>
                      </a:r>
                      <a:endParaRPr lang="en-US" sz="2000" b="1" dirty="0">
                        <a:solidFill>
                          <a:schemeClr val="bg1"/>
                        </a:solidFill>
                      </a:endParaRPr>
                    </a:p>
                  </a:txBody>
                  <a:tcPr marL="68580" marR="68580" marT="34290" marB="34290"/>
                </a:tc>
                <a:tc>
                  <a:txBody>
                    <a:bodyPr/>
                    <a:lstStyle/>
                    <a:p>
                      <a:pPr algn="ctr"/>
                      <a:r>
                        <a:rPr lang="en-US" sz="2000" dirty="0"/>
                        <a:t>for</a:t>
                      </a:r>
                      <a:endParaRPr lang="en-US" sz="2000" b="1" dirty="0">
                        <a:solidFill>
                          <a:schemeClr val="bg1"/>
                        </a:solidFill>
                      </a:endParaRPr>
                    </a:p>
                  </a:txBody>
                  <a:tcPr marL="68580" marR="68580" marT="34290" marB="34290"/>
                </a:tc>
                <a:tc>
                  <a:txBody>
                    <a:bodyPr/>
                    <a:lstStyle/>
                    <a:p>
                      <a:pPr algn="ctr"/>
                      <a:r>
                        <a:rPr lang="en-US" sz="2000" dirty="0"/>
                        <a:t>signed</a:t>
                      </a:r>
                      <a:endParaRPr lang="en-US" sz="2000" b="1" dirty="0">
                        <a:solidFill>
                          <a:schemeClr val="bg1"/>
                        </a:solidFill>
                      </a:endParaRPr>
                    </a:p>
                  </a:txBody>
                  <a:tcPr marL="68580" marR="68580" marT="34290" marB="34290"/>
                </a:tc>
                <a:tc>
                  <a:txBody>
                    <a:bodyPr/>
                    <a:lstStyle/>
                    <a:p>
                      <a:pPr algn="ctr"/>
                      <a:r>
                        <a:rPr lang="en-US" sz="2000" dirty="0"/>
                        <a:t>void</a:t>
                      </a:r>
                      <a:r>
                        <a:rPr lang="tr-TR" sz="2000" baseline="30000" dirty="0"/>
                        <a:t>*1</a:t>
                      </a:r>
                      <a:endParaRPr lang="en-US" sz="2000" b="1" baseline="30000" dirty="0">
                        <a:solidFill>
                          <a:schemeClr val="bg1"/>
                        </a:solidFill>
                      </a:endParaRPr>
                    </a:p>
                  </a:txBody>
                  <a:tcPr marL="68580" marR="68580" marT="34290" marB="34290"/>
                </a:tc>
                <a:extLst>
                  <a:ext uri="{0D108BD9-81ED-4DB2-BD59-A6C34878D82A}">
                    <a16:rowId xmlns:a16="http://schemas.microsoft.com/office/drawing/2014/main" val="10006"/>
                  </a:ext>
                </a:extLst>
              </a:tr>
              <a:tr h="280646">
                <a:tc>
                  <a:txBody>
                    <a:bodyPr/>
                    <a:lstStyle/>
                    <a:p>
                      <a:pPr algn="ctr"/>
                      <a:r>
                        <a:rPr lang="en-US" sz="2000" dirty="0"/>
                        <a:t>default</a:t>
                      </a:r>
                      <a:endParaRPr lang="en-US" sz="2000" b="1" dirty="0">
                        <a:solidFill>
                          <a:schemeClr val="bg1"/>
                        </a:solidFill>
                      </a:endParaRPr>
                    </a:p>
                  </a:txBody>
                  <a:tcPr marL="68580" marR="68580" marT="34290" marB="34290"/>
                </a:tc>
                <a:tc>
                  <a:txBody>
                    <a:bodyPr/>
                    <a:lstStyle/>
                    <a:p>
                      <a:pPr algn="ctr"/>
                      <a:r>
                        <a:rPr lang="en-US" sz="2000" dirty="0" err="1"/>
                        <a:t>goto</a:t>
                      </a:r>
                      <a:endParaRPr lang="en-US" sz="2000" b="1" dirty="0">
                        <a:solidFill>
                          <a:schemeClr val="bg1"/>
                        </a:solidFill>
                      </a:endParaRPr>
                    </a:p>
                  </a:txBody>
                  <a:tcPr marL="68580" marR="68580" marT="34290" marB="34290"/>
                </a:tc>
                <a:tc>
                  <a:txBody>
                    <a:bodyPr/>
                    <a:lstStyle/>
                    <a:p>
                      <a:pPr algn="ctr"/>
                      <a:r>
                        <a:rPr lang="en-US" sz="2000" dirty="0" err="1"/>
                        <a:t>sizeof</a:t>
                      </a:r>
                      <a:endParaRPr lang="en-US" sz="2000" b="1" dirty="0">
                        <a:solidFill>
                          <a:schemeClr val="bg1"/>
                        </a:solidFill>
                      </a:endParaRPr>
                    </a:p>
                  </a:txBody>
                  <a:tcPr marL="68580" marR="68580" marT="34290" marB="34290"/>
                </a:tc>
                <a:tc>
                  <a:txBody>
                    <a:bodyPr/>
                    <a:lstStyle/>
                    <a:p>
                      <a:pPr algn="ctr"/>
                      <a:r>
                        <a:rPr lang="en-US" sz="2000" dirty="0"/>
                        <a:t>volatile</a:t>
                      </a:r>
                      <a:endParaRPr lang="en-US" sz="2000" b="1" dirty="0">
                        <a:solidFill>
                          <a:schemeClr val="bg1"/>
                        </a:solidFill>
                      </a:endParaRPr>
                    </a:p>
                  </a:txBody>
                  <a:tcPr marL="68580" marR="68580" marT="34290" marB="34290"/>
                </a:tc>
                <a:extLst>
                  <a:ext uri="{0D108BD9-81ED-4DB2-BD59-A6C34878D82A}">
                    <a16:rowId xmlns:a16="http://schemas.microsoft.com/office/drawing/2014/main" val="10007"/>
                  </a:ext>
                </a:extLst>
              </a:tr>
              <a:tr h="280646">
                <a:tc>
                  <a:txBody>
                    <a:bodyPr/>
                    <a:lstStyle/>
                    <a:p>
                      <a:pPr algn="ctr"/>
                      <a:r>
                        <a:rPr lang="en-US" sz="2000" dirty="0"/>
                        <a:t>do</a:t>
                      </a:r>
                      <a:endParaRPr lang="en-US" sz="2000" b="1" dirty="0">
                        <a:solidFill>
                          <a:schemeClr val="bg1"/>
                        </a:solidFill>
                      </a:endParaRPr>
                    </a:p>
                  </a:txBody>
                  <a:tcPr marL="68580" marR="68580" marT="34290" marB="34290"/>
                </a:tc>
                <a:tc>
                  <a:txBody>
                    <a:bodyPr/>
                    <a:lstStyle/>
                    <a:p>
                      <a:pPr algn="ctr"/>
                      <a:r>
                        <a:rPr lang="en-US" sz="2000" dirty="0"/>
                        <a:t>if</a:t>
                      </a:r>
                      <a:endParaRPr lang="en-US" sz="2000" b="1" dirty="0">
                        <a:solidFill>
                          <a:schemeClr val="bg1"/>
                        </a:solidFill>
                      </a:endParaRPr>
                    </a:p>
                  </a:txBody>
                  <a:tcPr marL="68580" marR="68580" marT="34290" marB="34290"/>
                </a:tc>
                <a:tc>
                  <a:txBody>
                    <a:bodyPr/>
                    <a:lstStyle/>
                    <a:p>
                      <a:pPr algn="ctr"/>
                      <a:r>
                        <a:rPr lang="en-US" sz="2000" dirty="0"/>
                        <a:t>static</a:t>
                      </a:r>
                      <a:endParaRPr lang="en-US" sz="2000" b="1" dirty="0">
                        <a:solidFill>
                          <a:schemeClr val="bg1"/>
                        </a:solidFill>
                      </a:endParaRPr>
                    </a:p>
                  </a:txBody>
                  <a:tcPr marL="68580" marR="68580" marT="34290" marB="34290"/>
                </a:tc>
                <a:tc>
                  <a:txBody>
                    <a:bodyPr/>
                    <a:lstStyle/>
                    <a:p>
                      <a:pPr algn="ctr"/>
                      <a:r>
                        <a:rPr lang="en-US" sz="2000" dirty="0"/>
                        <a:t>while</a:t>
                      </a:r>
                      <a:endParaRPr lang="en-US" sz="2000" b="1" dirty="0">
                        <a:solidFill>
                          <a:schemeClr val="bg1"/>
                        </a:solidFill>
                      </a:endParaRPr>
                    </a:p>
                  </a:txBody>
                  <a:tcPr marL="68580" marR="68580" marT="34290" marB="34290"/>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5" name="Content Placeholder 2"/>
          <p:cNvSpPr txBox="1">
            <a:spLocks/>
          </p:cNvSpPr>
          <p:nvPr/>
        </p:nvSpPr>
        <p:spPr>
          <a:xfrm>
            <a:off x="628650" y="1464844"/>
            <a:ext cx="7886700" cy="311628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100" dirty="0">
                <a:solidFill>
                  <a:prstClr val="black"/>
                </a:solidFill>
              </a:rPr>
              <a:t>reserved keywords</a:t>
            </a:r>
            <a:r>
              <a:rPr lang="tr-TR" sz="2100" dirty="0">
                <a:solidFill>
                  <a:prstClr val="black"/>
                </a:solidFill>
              </a:rPr>
              <a:t> = illegal </a:t>
            </a:r>
            <a:r>
              <a:rPr lang="en-US" sz="2100" dirty="0">
                <a:solidFill>
                  <a:prstClr val="black"/>
                </a:solidFill>
              </a:rPr>
              <a:t>names cont.</a:t>
            </a:r>
            <a:r>
              <a:rPr lang="tr-TR" sz="2100" dirty="0">
                <a:solidFill>
                  <a:prstClr val="black"/>
                </a:solidFill>
              </a:rPr>
              <a:t>’d:</a:t>
            </a:r>
            <a:r>
              <a:rPr lang="en-US" sz="2100" dirty="0">
                <a:solidFill>
                  <a:prstClr val="black"/>
                </a:solidFill>
              </a:rPr>
              <a:t> </a:t>
            </a:r>
          </a:p>
        </p:txBody>
      </p:sp>
    </p:spTree>
    <p:extLst>
      <p:ext uri="{BB962C8B-B14F-4D97-AF65-F5344CB8AC3E}">
        <p14:creationId xmlns:p14="http://schemas.microsoft.com/office/powerpoint/2010/main" val="26042684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Initializing Arrays</a:t>
            </a:r>
          </a:p>
        </p:txBody>
      </p:sp>
      <p:sp>
        <p:nvSpPr>
          <p:cNvPr id="4" name="Content Placeholder 3"/>
          <p:cNvSpPr>
            <a:spLocks noGrp="1"/>
          </p:cNvSpPr>
          <p:nvPr>
            <p:ph idx="1"/>
          </p:nvPr>
        </p:nvSpPr>
        <p:spPr/>
        <p:txBody>
          <a:bodyPr>
            <a:normAutofit lnSpcReduction="10000"/>
          </a:bodyPr>
          <a:lstStyle/>
          <a:p>
            <a:r>
              <a:rPr lang="en-US" dirty="0"/>
              <a:t>It is incorrect to enter more initialization values than the number of elements in the array</a:t>
            </a:r>
          </a:p>
          <a:p>
            <a:r>
              <a:rPr lang="en-US" dirty="0"/>
              <a:t>If you enter fewer initialization values than elements, the remaining elements initialized to zero.</a:t>
            </a:r>
          </a:p>
          <a:p>
            <a:r>
              <a:rPr lang="en-US" b="1" u="sng" dirty="0"/>
              <a:t>Note that 3.5 is converted to the integer value 3!</a:t>
            </a:r>
          </a:p>
          <a:p>
            <a:r>
              <a:rPr lang="en-US" dirty="0"/>
              <a:t>When you enter initial values, you may omit the array size</a:t>
            </a:r>
          </a:p>
          <a:p>
            <a:pPr lvl="1"/>
            <a:r>
              <a:rPr lang="en-US" dirty="0"/>
              <a:t>the compiler automatically figures out how many elements are in the array...</a:t>
            </a:r>
          </a:p>
        </p:txBody>
      </p:sp>
      <p:sp>
        <p:nvSpPr>
          <p:cNvPr id="5" name="Content Placeholder 4"/>
          <p:cNvSpPr>
            <a:spLocks noGrp="1"/>
          </p:cNvSpPr>
          <p:nvPr>
            <p:ph idx="2"/>
          </p:nvPr>
        </p:nvSpPr>
        <p:spPr/>
        <p:txBody>
          <a:bodyPr>
            <a:normAutofit lnSpcReduction="10000"/>
          </a:bodyPr>
          <a:lstStyle/>
          <a:p>
            <a:pPr marL="0" indent="0">
              <a:buNone/>
            </a:pPr>
            <a:r>
              <a:rPr lang="en-US" dirty="0" err="1"/>
              <a:t>int</a:t>
            </a:r>
            <a:r>
              <a:rPr lang="en-US" dirty="0"/>
              <a:t> </a:t>
            </a:r>
            <a:r>
              <a:rPr lang="en-US" dirty="0" err="1"/>
              <a:t>a_ar</a:t>
            </a:r>
            <a:r>
              <a:rPr lang="en-US" dirty="0"/>
              <a:t>[5];</a:t>
            </a:r>
          </a:p>
          <a:p>
            <a:pPr marL="0" indent="0">
              <a:buNone/>
            </a:pPr>
            <a:r>
              <a:rPr lang="en-US" dirty="0" err="1"/>
              <a:t>int</a:t>
            </a:r>
            <a:r>
              <a:rPr lang="en-US" dirty="0"/>
              <a:t> </a:t>
            </a:r>
            <a:r>
              <a:rPr lang="en-US" dirty="0" err="1"/>
              <a:t>b_ar</a:t>
            </a:r>
            <a:r>
              <a:rPr lang="en-US" dirty="0"/>
              <a:t>[5] = {1, 2, 3.5, 4, 5};</a:t>
            </a:r>
          </a:p>
          <a:p>
            <a:pPr marL="0" indent="0">
              <a:buNone/>
            </a:pPr>
            <a:r>
              <a:rPr lang="en-US" dirty="0" err="1"/>
              <a:t>int</a:t>
            </a:r>
            <a:r>
              <a:rPr lang="en-US" dirty="0"/>
              <a:t> </a:t>
            </a:r>
            <a:r>
              <a:rPr lang="en-US" dirty="0" err="1"/>
              <a:t>c_ar</a:t>
            </a:r>
            <a:r>
              <a:rPr lang="en-US" dirty="0"/>
              <a:t>[5] = {1, 2, 3};</a:t>
            </a:r>
          </a:p>
          <a:p>
            <a:pPr marL="0" indent="0">
              <a:buNone/>
            </a:pPr>
            <a:endParaRPr lang="en-US" dirty="0"/>
          </a:p>
          <a:p>
            <a:pPr marL="0" indent="0">
              <a:buNone/>
            </a:pPr>
            <a:r>
              <a:rPr lang="en-US" dirty="0"/>
              <a:t>char </a:t>
            </a:r>
            <a:r>
              <a:rPr lang="en-US" dirty="0" err="1"/>
              <a:t>d_ar</a:t>
            </a:r>
            <a:r>
              <a:rPr lang="en-US" dirty="0"/>
              <a:t>[] = {‘a’, ‘b’, ‘c’, ‘d’};</a:t>
            </a:r>
          </a:p>
        </p:txBody>
      </p:sp>
    </p:spTree>
    <p:extLst>
      <p:ext uri="{BB962C8B-B14F-4D97-AF65-F5344CB8AC3E}">
        <p14:creationId xmlns:p14="http://schemas.microsoft.com/office/powerpoint/2010/main" val="21515849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Accessing Array Elements Through Pointers</a:t>
            </a:r>
          </a:p>
        </p:txBody>
      </p:sp>
      <p:sp>
        <p:nvSpPr>
          <p:cNvPr id="6" name="Content Placeholder 5"/>
          <p:cNvSpPr>
            <a:spLocks noGrp="1"/>
          </p:cNvSpPr>
          <p:nvPr>
            <p:ph idx="1"/>
          </p:nvPr>
        </p:nvSpPr>
        <p:spPr>
          <a:xfrm>
            <a:off x="628650" y="1700808"/>
            <a:ext cx="3886200" cy="4351338"/>
          </a:xfrm>
        </p:spPr>
        <p:txBody>
          <a:bodyPr>
            <a:normAutofit lnSpcReduction="10000"/>
          </a:bodyPr>
          <a:lstStyle/>
          <a:p>
            <a:pPr marL="0" indent="0">
              <a:buNone/>
            </a:pPr>
            <a:r>
              <a:rPr lang="en-US" dirty="0"/>
              <a:t>short </a:t>
            </a:r>
            <a:r>
              <a:rPr lang="en-US" dirty="0" err="1"/>
              <a:t>ar</a:t>
            </a:r>
            <a:r>
              <a:rPr lang="en-US" dirty="0"/>
              <a:t>[4];</a:t>
            </a:r>
          </a:p>
          <a:p>
            <a:pPr marL="0" indent="0">
              <a:buNone/>
            </a:pPr>
            <a:r>
              <a:rPr lang="en-US" dirty="0"/>
              <a:t>short *p;</a:t>
            </a:r>
          </a:p>
          <a:p>
            <a:pPr marL="0" indent="0">
              <a:buNone/>
            </a:pPr>
            <a:endParaRPr lang="en-US" dirty="0"/>
          </a:p>
          <a:p>
            <a:pPr marL="0" indent="0">
              <a:buNone/>
            </a:pPr>
            <a:r>
              <a:rPr lang="en-US" dirty="0"/>
              <a:t>p = &amp; </a:t>
            </a:r>
            <a:r>
              <a:rPr lang="en-US" dirty="0" err="1"/>
              <a:t>ar</a:t>
            </a:r>
            <a:r>
              <a:rPr lang="en-US" dirty="0"/>
              <a:t>[0]; // assigns the address of array element 0 to p.</a:t>
            </a:r>
          </a:p>
          <a:p>
            <a:r>
              <a:rPr lang="en-US" dirty="0"/>
              <a:t>p = </a:t>
            </a:r>
            <a:r>
              <a:rPr lang="en-US" dirty="0" err="1"/>
              <a:t>ar</a:t>
            </a:r>
            <a:r>
              <a:rPr lang="en-US" dirty="0"/>
              <a:t>; </a:t>
            </a:r>
            <a:r>
              <a:rPr lang="en-US" b="1" u="sng" dirty="0"/>
              <a:t>is same as above assignment! </a:t>
            </a:r>
          </a:p>
          <a:p>
            <a:r>
              <a:rPr lang="en-US" dirty="0"/>
              <a:t>*(p+3) refers to the same memory content as </a:t>
            </a:r>
            <a:r>
              <a:rPr lang="en-US" dirty="0" err="1"/>
              <a:t>ar</a:t>
            </a:r>
            <a:r>
              <a:rPr lang="en-US" dirty="0"/>
              <a:t>[3]</a:t>
            </a:r>
            <a:endParaRPr lang="tr-TR" dirty="0"/>
          </a:p>
          <a:p>
            <a:r>
              <a:rPr lang="en-US" dirty="0"/>
              <a:t>p[3]</a:t>
            </a:r>
            <a:r>
              <a:rPr lang="tr-TR" dirty="0"/>
              <a:t> is </a:t>
            </a:r>
            <a:r>
              <a:rPr lang="en-US" dirty="0"/>
              <a:t>also same as *(p+3) </a:t>
            </a:r>
          </a:p>
          <a:p>
            <a:pPr marL="0" indent="0">
              <a:buNone/>
            </a:pPr>
            <a:endParaRPr lang="en-US" dirty="0"/>
          </a:p>
          <a:p>
            <a:pPr marL="0" indent="0">
              <a:buNone/>
            </a:pPr>
            <a:r>
              <a:rPr lang="tr-TR" dirty="0" err="1"/>
              <a:t>int</a:t>
            </a:r>
            <a:r>
              <a:rPr lang="en-US" dirty="0"/>
              <a:t> a</a:t>
            </a:r>
            <a:r>
              <a:rPr lang="tr-TR" dirty="0"/>
              <a:t>i</a:t>
            </a:r>
            <a:r>
              <a:rPr lang="en-US" dirty="0"/>
              <a:t>[4];</a:t>
            </a:r>
          </a:p>
          <a:p>
            <a:pPr marL="0" indent="0">
              <a:buNone/>
            </a:pPr>
            <a:r>
              <a:rPr lang="tr-TR" dirty="0" err="1"/>
              <a:t>scanf</a:t>
            </a:r>
            <a:r>
              <a:rPr lang="tr-TR" dirty="0"/>
              <a:t>("%d",&amp;</a:t>
            </a:r>
            <a:r>
              <a:rPr lang="tr-TR" dirty="0" err="1"/>
              <a:t>ai</a:t>
            </a:r>
            <a:r>
              <a:rPr lang="tr-TR" dirty="0"/>
              <a:t>[0])</a:t>
            </a:r>
            <a:r>
              <a:rPr lang="en-US" dirty="0"/>
              <a:t>;</a:t>
            </a:r>
          </a:p>
        </p:txBody>
      </p:sp>
      <p:sp>
        <p:nvSpPr>
          <p:cNvPr id="7" name="Content Placeholder 6"/>
          <p:cNvSpPr>
            <a:spLocks noGrp="1"/>
          </p:cNvSpPr>
          <p:nvPr>
            <p:ph idx="2"/>
          </p:nvPr>
        </p:nvSpPr>
        <p:spPr>
          <a:xfrm>
            <a:off x="4629150" y="1700808"/>
            <a:ext cx="3886200" cy="4351338"/>
          </a:xfrm>
        </p:spPr>
        <p:txBody>
          <a:bodyPr>
            <a:normAutofit lnSpcReduction="10000"/>
          </a:bodyPr>
          <a:lstStyle/>
          <a:p>
            <a:pPr marL="0" indent="0">
              <a:buNone/>
            </a:pPr>
            <a:r>
              <a:rPr lang="en-US" dirty="0"/>
              <a:t>float </a:t>
            </a:r>
            <a:r>
              <a:rPr lang="en-US" dirty="0" err="1"/>
              <a:t>ar</a:t>
            </a:r>
            <a:r>
              <a:rPr lang="en-US" dirty="0"/>
              <a:t>[5], *p;</a:t>
            </a:r>
          </a:p>
          <a:p>
            <a:pPr marL="0" indent="0">
              <a:buNone/>
            </a:pPr>
            <a:r>
              <a:rPr lang="tr-TR" dirty="0"/>
              <a:t>… </a:t>
            </a:r>
          </a:p>
          <a:p>
            <a:pPr marL="0" indent="0">
              <a:buNone/>
            </a:pPr>
            <a:r>
              <a:rPr lang="en-US" dirty="0"/>
              <a:t>p = </a:t>
            </a:r>
            <a:r>
              <a:rPr lang="en-US" dirty="0" err="1"/>
              <a:t>ar</a:t>
            </a:r>
            <a:r>
              <a:rPr lang="en-US" dirty="0"/>
              <a:t> ;			// legal</a:t>
            </a:r>
          </a:p>
          <a:p>
            <a:pPr marL="0" indent="0">
              <a:buNone/>
            </a:pPr>
            <a:r>
              <a:rPr lang="en-US" b="1" dirty="0" err="1">
                <a:solidFill>
                  <a:srgbClr val="FF3300"/>
                </a:solidFill>
              </a:rPr>
              <a:t>ar</a:t>
            </a:r>
            <a:r>
              <a:rPr lang="en-US" b="1" dirty="0">
                <a:solidFill>
                  <a:srgbClr val="FF3300"/>
                </a:solidFill>
              </a:rPr>
              <a:t> = p;			// illegal</a:t>
            </a:r>
          </a:p>
          <a:p>
            <a:pPr marL="0" indent="0">
              <a:buNone/>
            </a:pPr>
            <a:r>
              <a:rPr lang="en-US" b="1" dirty="0">
                <a:solidFill>
                  <a:srgbClr val="FF3300"/>
                </a:solidFill>
              </a:rPr>
              <a:t>&amp;p = </a:t>
            </a:r>
            <a:r>
              <a:rPr lang="en-US" b="1" dirty="0" err="1">
                <a:solidFill>
                  <a:srgbClr val="FF3300"/>
                </a:solidFill>
              </a:rPr>
              <a:t>ar</a:t>
            </a:r>
            <a:r>
              <a:rPr lang="en-US" b="1" dirty="0">
                <a:solidFill>
                  <a:srgbClr val="FF3300"/>
                </a:solidFill>
              </a:rPr>
              <a:t>;			// illegal</a:t>
            </a:r>
          </a:p>
          <a:p>
            <a:pPr marL="0" indent="0">
              <a:buNone/>
            </a:pPr>
            <a:r>
              <a:rPr lang="en-US" b="1" dirty="0" err="1">
                <a:solidFill>
                  <a:srgbClr val="FF3300"/>
                </a:solidFill>
              </a:rPr>
              <a:t>ar</a:t>
            </a:r>
            <a:r>
              <a:rPr lang="en-US" b="1" dirty="0">
                <a:solidFill>
                  <a:srgbClr val="FF3300"/>
                </a:solidFill>
              </a:rPr>
              <a:t>++;			</a:t>
            </a:r>
            <a:r>
              <a:rPr lang="tr-TR" b="1" dirty="0">
                <a:solidFill>
                  <a:srgbClr val="FF3300"/>
                </a:solidFill>
              </a:rPr>
              <a:t>	</a:t>
            </a:r>
            <a:r>
              <a:rPr lang="en-US" b="1" dirty="0">
                <a:solidFill>
                  <a:srgbClr val="FF3300"/>
                </a:solidFill>
              </a:rPr>
              <a:t>// illegal</a:t>
            </a:r>
          </a:p>
          <a:p>
            <a:pPr marL="0" indent="0">
              <a:buNone/>
            </a:pPr>
            <a:r>
              <a:rPr lang="en-US" dirty="0" err="1"/>
              <a:t>ar</a:t>
            </a:r>
            <a:r>
              <a:rPr lang="en-US" dirty="0"/>
              <a:t>[1] = *(p+3);		// legal</a:t>
            </a:r>
          </a:p>
          <a:p>
            <a:pPr marL="0" indent="0">
              <a:buNone/>
            </a:pPr>
            <a:r>
              <a:rPr lang="en-US" dirty="0"/>
              <a:t>p++;				// legal</a:t>
            </a:r>
            <a:endParaRPr lang="tr-TR" dirty="0"/>
          </a:p>
          <a:p>
            <a:pPr marL="0" indent="0">
              <a:buNone/>
            </a:pPr>
            <a:endParaRPr lang="en-US" dirty="0"/>
          </a:p>
        </p:txBody>
      </p:sp>
    </p:spTree>
    <p:extLst>
      <p:ext uri="{BB962C8B-B14F-4D97-AF65-F5344CB8AC3E}">
        <p14:creationId xmlns:p14="http://schemas.microsoft.com/office/powerpoint/2010/main" val="26961500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Strings</a:t>
            </a:r>
          </a:p>
        </p:txBody>
      </p:sp>
      <p:sp>
        <p:nvSpPr>
          <p:cNvPr id="3" name="Content Placeholder 2"/>
          <p:cNvSpPr>
            <a:spLocks noGrp="1"/>
          </p:cNvSpPr>
          <p:nvPr>
            <p:ph idx="1"/>
          </p:nvPr>
        </p:nvSpPr>
        <p:spPr/>
        <p:txBody>
          <a:bodyPr>
            <a:normAutofit/>
          </a:bodyPr>
          <a:lstStyle/>
          <a:p>
            <a:r>
              <a:rPr lang="en-US" dirty="0"/>
              <a:t>A string is an array of characters terminated by a null character. </a:t>
            </a:r>
          </a:p>
          <a:p>
            <a:pPr lvl="1"/>
            <a:r>
              <a:rPr lang="en-US" b="1" u="sng" dirty="0"/>
              <a:t>null character is a character with a numeric value of 0</a:t>
            </a:r>
          </a:p>
          <a:p>
            <a:pPr lvl="1"/>
            <a:r>
              <a:rPr lang="en-US" dirty="0"/>
              <a:t>it is represented in C by the escape sequence ‘\0’</a:t>
            </a:r>
            <a:r>
              <a:rPr lang="en-US" b="1" u="sng" dirty="0"/>
              <a:t> </a:t>
            </a:r>
          </a:p>
          <a:p>
            <a:endParaRPr lang="en-US" b="1" u="sng" dirty="0"/>
          </a:p>
          <a:p>
            <a:r>
              <a:rPr lang="en-US" dirty="0"/>
              <a:t>A string constant is any series of characters enclosed in double quotes</a:t>
            </a:r>
          </a:p>
          <a:p>
            <a:pPr lvl="1"/>
            <a:r>
              <a:rPr lang="en-US" dirty="0"/>
              <a:t>it has datatype of array of char and each character in the string takes up one byte!</a:t>
            </a:r>
          </a:p>
        </p:txBody>
      </p:sp>
      <p:sp>
        <p:nvSpPr>
          <p:cNvPr id="4" name="Content Placeholder 3"/>
          <p:cNvSpPr>
            <a:spLocks noGrp="1"/>
          </p:cNvSpPr>
          <p:nvPr>
            <p:ph idx="2"/>
          </p:nvPr>
        </p:nvSpPr>
        <p:spPr/>
        <p:txBody>
          <a:bodyPr>
            <a:normAutofit/>
          </a:bodyPr>
          <a:lstStyle/>
          <a:p>
            <a:r>
              <a:rPr lang="en-US" dirty="0"/>
              <a:t>char </a:t>
            </a:r>
            <a:r>
              <a:rPr lang="en-US" dirty="0" err="1"/>
              <a:t>str</a:t>
            </a:r>
            <a:r>
              <a:rPr lang="en-US" dirty="0"/>
              <a:t>[] = “some text”;</a:t>
            </a:r>
          </a:p>
          <a:p>
            <a:r>
              <a:rPr lang="en-US" dirty="0"/>
              <a:t>char </a:t>
            </a:r>
            <a:r>
              <a:rPr lang="en-US" dirty="0" err="1"/>
              <a:t>str</a:t>
            </a:r>
            <a:r>
              <a:rPr lang="en-US" dirty="0"/>
              <a:t>[10] = “yes”;</a:t>
            </a:r>
          </a:p>
          <a:p>
            <a:r>
              <a:rPr lang="en-US" b="1" dirty="0">
                <a:solidFill>
                  <a:srgbClr val="FF3300"/>
                </a:solidFill>
              </a:rPr>
              <a:t>char </a:t>
            </a:r>
            <a:r>
              <a:rPr lang="en-US" b="1" dirty="0" err="1">
                <a:solidFill>
                  <a:srgbClr val="FF3300"/>
                </a:solidFill>
              </a:rPr>
              <a:t>str</a:t>
            </a:r>
            <a:r>
              <a:rPr lang="en-US" b="1" dirty="0">
                <a:solidFill>
                  <a:srgbClr val="FF3300"/>
                </a:solidFill>
              </a:rPr>
              <a:t>[3] = “four”</a:t>
            </a:r>
          </a:p>
          <a:p>
            <a:r>
              <a:rPr lang="en-US" b="1" dirty="0">
                <a:solidFill>
                  <a:srgbClr val="FF3300"/>
                </a:solidFill>
              </a:rPr>
              <a:t>char </a:t>
            </a:r>
            <a:r>
              <a:rPr lang="en-US" b="1" dirty="0" err="1">
                <a:solidFill>
                  <a:srgbClr val="FF3300"/>
                </a:solidFill>
              </a:rPr>
              <a:t>str</a:t>
            </a:r>
            <a:r>
              <a:rPr lang="en-US" b="1" dirty="0">
                <a:solidFill>
                  <a:srgbClr val="FF3300"/>
                </a:solidFill>
              </a:rPr>
              <a:t>[4] = “four”</a:t>
            </a:r>
            <a:endParaRPr lang="en-US" b="1" u="sng" dirty="0">
              <a:solidFill>
                <a:srgbClr val="FF3300"/>
              </a:solidFill>
            </a:endParaRPr>
          </a:p>
          <a:p>
            <a:endParaRPr lang="en-US" dirty="0"/>
          </a:p>
          <a:p>
            <a:endParaRPr lang="en-US" dirty="0"/>
          </a:p>
          <a:p>
            <a:r>
              <a:rPr lang="en-US" dirty="0"/>
              <a:t>char *</a:t>
            </a:r>
            <a:r>
              <a:rPr lang="en-US" dirty="0" err="1"/>
              <a:t>ptr</a:t>
            </a:r>
            <a:r>
              <a:rPr lang="en-US" dirty="0"/>
              <a:t> = “more text”	;</a:t>
            </a:r>
          </a:p>
          <a:p>
            <a:endParaRPr lang="en-US" dirty="0"/>
          </a:p>
        </p:txBody>
      </p:sp>
    </p:spTree>
    <p:extLst>
      <p:ext uri="{BB962C8B-B14F-4D97-AF65-F5344CB8AC3E}">
        <p14:creationId xmlns:p14="http://schemas.microsoft.com/office/powerpoint/2010/main" val="11012118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Assignments</a:t>
            </a:r>
          </a:p>
        </p:txBody>
      </p:sp>
      <p:sp>
        <p:nvSpPr>
          <p:cNvPr id="3" name="Content Placeholder 2"/>
          <p:cNvSpPr>
            <a:spLocks noGrp="1"/>
          </p:cNvSpPr>
          <p:nvPr>
            <p:ph idx="1"/>
          </p:nvPr>
        </p:nvSpPr>
        <p:spPr>
          <a:xfrm>
            <a:off x="169164" y="1556792"/>
            <a:ext cx="3052904" cy="4680520"/>
          </a:xfrm>
        </p:spPr>
        <p:txBody>
          <a:bodyPr>
            <a:noAutofit/>
          </a:bodyPr>
          <a:lstStyle/>
          <a:p>
            <a:pPr marL="0" indent="0">
              <a:buNone/>
            </a:pPr>
            <a:r>
              <a:rPr lang="en-US" sz="1800" dirty="0"/>
              <a:t>main ()  {</a:t>
            </a:r>
          </a:p>
          <a:p>
            <a:pPr marL="342900" lvl="1" indent="0">
              <a:buNone/>
            </a:pPr>
            <a:r>
              <a:rPr lang="en-US" dirty="0"/>
              <a:t>char array[10];</a:t>
            </a:r>
          </a:p>
          <a:p>
            <a:pPr marL="342900" lvl="1" indent="0">
              <a:buNone/>
            </a:pPr>
            <a:r>
              <a:rPr lang="en-US" dirty="0"/>
              <a:t>char *</a:t>
            </a:r>
            <a:r>
              <a:rPr lang="en-US" dirty="0" err="1"/>
              <a:t>ptr</a:t>
            </a:r>
            <a:r>
              <a:rPr lang="tr-TR" dirty="0"/>
              <a:t>1</a:t>
            </a:r>
            <a:r>
              <a:rPr lang="en-US" dirty="0"/>
              <a:t>=</a:t>
            </a:r>
            <a:r>
              <a:rPr lang="tr-TR" dirty="0"/>
              <a:t>"</a:t>
            </a:r>
            <a:r>
              <a:rPr lang="en-US" dirty="0"/>
              <a:t>10 spaces</a:t>
            </a:r>
            <a:r>
              <a:rPr lang="tr-TR" dirty="0"/>
              <a:t>"</a:t>
            </a:r>
            <a:r>
              <a:rPr lang="en-US" dirty="0"/>
              <a:t>;</a:t>
            </a:r>
          </a:p>
          <a:p>
            <a:pPr marL="342900" lvl="1" indent="0">
              <a:buNone/>
            </a:pPr>
            <a:r>
              <a:rPr lang="en-US" dirty="0"/>
              <a:t>char *ptr2;</a:t>
            </a:r>
          </a:p>
          <a:p>
            <a:pPr marL="342900" lvl="1" indent="0">
              <a:buNone/>
            </a:pPr>
            <a:r>
              <a:rPr lang="en-US" dirty="0"/>
              <a:t>array = </a:t>
            </a:r>
            <a:r>
              <a:rPr lang="tr-TR" dirty="0"/>
              <a:t>"</a:t>
            </a:r>
            <a:r>
              <a:rPr lang="en-US" dirty="0"/>
              <a:t>not OK</a:t>
            </a:r>
            <a:r>
              <a:rPr lang="tr-TR" dirty="0"/>
              <a:t>"</a:t>
            </a:r>
            <a:r>
              <a:rPr lang="en-US" dirty="0"/>
              <a:t>;</a:t>
            </a:r>
          </a:p>
          <a:p>
            <a:pPr marL="342900" lvl="1" indent="0">
              <a:buNone/>
            </a:pPr>
            <a:r>
              <a:rPr lang="en-US" dirty="0"/>
              <a:t>array[5] = </a:t>
            </a:r>
            <a:r>
              <a:rPr lang="tr-TR" dirty="0"/>
              <a:t>'</a:t>
            </a:r>
            <a:r>
              <a:rPr lang="en-US" dirty="0"/>
              <a:t>A</a:t>
            </a:r>
            <a:r>
              <a:rPr lang="tr-TR" dirty="0"/>
              <a:t>'</a:t>
            </a:r>
            <a:r>
              <a:rPr lang="en-US" dirty="0"/>
              <a:t>;</a:t>
            </a:r>
            <a:endParaRPr lang="tr-TR" dirty="0"/>
          </a:p>
          <a:p>
            <a:pPr marL="342900" lvl="1" indent="0">
              <a:buNone/>
            </a:pPr>
            <a:r>
              <a:rPr lang="tr-TR" dirty="0" err="1"/>
              <a:t>array</a:t>
            </a:r>
            <a:r>
              <a:rPr lang="tr-TR" dirty="0"/>
              <a:t>[0] = 'O'; </a:t>
            </a:r>
          </a:p>
          <a:p>
            <a:pPr marL="342900" lvl="1" indent="0">
              <a:buNone/>
            </a:pPr>
            <a:r>
              <a:rPr lang="tr-TR" dirty="0" err="1"/>
              <a:t>array</a:t>
            </a:r>
            <a:r>
              <a:rPr lang="tr-TR" dirty="0"/>
              <a:t>[1] = 'K';</a:t>
            </a:r>
          </a:p>
          <a:p>
            <a:pPr marL="342900" lvl="1" indent="0">
              <a:buNone/>
            </a:pPr>
            <a:r>
              <a:rPr lang="tr-TR" dirty="0" err="1"/>
              <a:t>array</a:t>
            </a:r>
            <a:r>
              <a:rPr lang="tr-TR" dirty="0"/>
              <a:t>[2] = '\0';</a:t>
            </a:r>
            <a:endParaRPr lang="en-US" dirty="0"/>
          </a:p>
          <a:p>
            <a:pPr marL="342900" lvl="1" indent="0">
              <a:buNone/>
            </a:pPr>
            <a:r>
              <a:rPr lang="en-US" dirty="0"/>
              <a:t>ptr1[</a:t>
            </a:r>
            <a:r>
              <a:rPr lang="tr-TR" dirty="0"/>
              <a:t>8</a:t>
            </a:r>
            <a:r>
              <a:rPr lang="en-US" dirty="0"/>
              <a:t>] = </a:t>
            </a:r>
            <a:r>
              <a:rPr lang="tr-TR" dirty="0"/>
              <a:t>'r'</a:t>
            </a:r>
            <a:r>
              <a:rPr lang="en-US" dirty="0"/>
              <a:t>;</a:t>
            </a:r>
          </a:p>
          <a:p>
            <a:pPr marL="342900" lvl="1" indent="0">
              <a:buNone/>
            </a:pPr>
            <a:r>
              <a:rPr lang="en-US" dirty="0"/>
              <a:t>*ptr2 = </a:t>
            </a:r>
            <a:r>
              <a:rPr lang="tr-TR" dirty="0"/>
              <a:t>"</a:t>
            </a:r>
            <a:r>
              <a:rPr lang="en-US" dirty="0"/>
              <a:t>not OK</a:t>
            </a:r>
            <a:r>
              <a:rPr lang="tr-TR" dirty="0"/>
              <a:t>"</a:t>
            </a:r>
            <a:r>
              <a:rPr lang="en-US" dirty="0"/>
              <a:t>;</a:t>
            </a:r>
          </a:p>
          <a:p>
            <a:pPr marL="342900" lvl="1" indent="0">
              <a:buNone/>
            </a:pPr>
            <a:r>
              <a:rPr lang="en-US" dirty="0"/>
              <a:t>ptr2=</a:t>
            </a:r>
            <a:r>
              <a:rPr lang="tr-TR" dirty="0"/>
              <a:t>"</a:t>
            </a:r>
            <a:r>
              <a:rPr lang="en-US" dirty="0"/>
              <a:t>OK</a:t>
            </a:r>
            <a:r>
              <a:rPr lang="tr-TR" dirty="0"/>
              <a:t>"</a:t>
            </a:r>
            <a:r>
              <a:rPr lang="en-US" dirty="0"/>
              <a:t>;</a:t>
            </a:r>
          </a:p>
          <a:p>
            <a:pPr marL="0" indent="0">
              <a:buNone/>
            </a:pPr>
            <a:r>
              <a:rPr lang="en-US" sz="1800" dirty="0"/>
              <a:t>}</a:t>
            </a:r>
          </a:p>
          <a:p>
            <a:pPr marL="0" indent="0">
              <a:buNone/>
            </a:pPr>
            <a:r>
              <a:rPr lang="en-US" sz="1800" dirty="0"/>
              <a:t>//see </a:t>
            </a:r>
            <a:r>
              <a:rPr lang="en-US" sz="1800" dirty="0" err="1"/>
              <a:t>StrAsnP.prj</a:t>
            </a:r>
            <a:r>
              <a:rPr lang="en-US" sz="1800" dirty="0"/>
              <a:t> &amp; </a:t>
            </a:r>
            <a:r>
              <a:rPr lang="en-US" sz="1800" dirty="0" err="1"/>
              <a:t>strAsgn.c</a:t>
            </a:r>
            <a:r>
              <a:rPr lang="en-US" sz="1800" dirty="0"/>
              <a:t> //for printouts.</a:t>
            </a:r>
          </a:p>
        </p:txBody>
      </p:sp>
      <p:sp>
        <p:nvSpPr>
          <p:cNvPr id="6" name="Dikdörtgen 5"/>
          <p:cNvSpPr/>
          <p:nvPr/>
        </p:nvSpPr>
        <p:spPr>
          <a:xfrm>
            <a:off x="3491880" y="2708920"/>
            <a:ext cx="5303760" cy="369332"/>
          </a:xfrm>
          <a:prstGeom prst="rect">
            <a:avLst/>
          </a:prstGeom>
        </p:spPr>
        <p:txBody>
          <a:bodyPr wrap="none">
            <a:spAutoFit/>
          </a:bodyPr>
          <a:lstStyle/>
          <a:p>
            <a:pPr fontAlgn="auto">
              <a:spcBef>
                <a:spcPts val="0"/>
              </a:spcBef>
              <a:spcAft>
                <a:spcPts val="0"/>
              </a:spcAft>
            </a:pPr>
            <a:r>
              <a:rPr lang="en-US" dirty="0">
                <a:solidFill>
                  <a:prstClr val="black"/>
                </a:solidFill>
                <a:latin typeface="+mn-lt"/>
              </a:rPr>
              <a:t>// can NOT assign to an address!</a:t>
            </a:r>
            <a:r>
              <a:rPr lang="tr-TR" dirty="0">
                <a:solidFill>
                  <a:prstClr val="black"/>
                </a:solidFill>
                <a:latin typeface="+mn-lt"/>
              </a:rPr>
              <a:t> </a:t>
            </a:r>
            <a:r>
              <a:rPr lang="en-US" dirty="0">
                <a:solidFill>
                  <a:prstClr val="black"/>
                </a:solidFill>
                <a:latin typeface="+mn-lt"/>
              </a:rPr>
              <a:t>Does not compile </a:t>
            </a:r>
            <a:r>
              <a:rPr lang="tr-TR" dirty="0">
                <a:solidFill>
                  <a:prstClr val="black"/>
                </a:solidFill>
                <a:latin typeface="+mn-lt"/>
              </a:rPr>
              <a:t>(</a:t>
            </a:r>
            <a:r>
              <a:rPr lang="tr-TR" dirty="0">
                <a:solidFill>
                  <a:prstClr val="black"/>
                </a:solidFill>
                <a:latin typeface="+mn-lt"/>
                <a:sym typeface="Wingdings" panose="05000000000000000000" pitchFamily="2" charset="2"/>
              </a:rPr>
              <a:t></a:t>
            </a:r>
            <a:r>
              <a:rPr lang="tr-TR" dirty="0">
                <a:solidFill>
                  <a:prstClr val="black"/>
                </a:solidFill>
                <a:latin typeface="+mn-lt"/>
              </a:rPr>
              <a:t>)</a:t>
            </a:r>
            <a:endParaRPr lang="en-US" dirty="0">
              <a:solidFill>
                <a:prstClr val="black"/>
              </a:solidFill>
              <a:latin typeface="+mn-lt"/>
            </a:endParaRPr>
          </a:p>
        </p:txBody>
      </p:sp>
      <p:sp>
        <p:nvSpPr>
          <p:cNvPr id="7" name="Dikdörtgen 6"/>
          <p:cNvSpPr/>
          <p:nvPr/>
        </p:nvSpPr>
        <p:spPr>
          <a:xfrm>
            <a:off x="3491880" y="3030793"/>
            <a:ext cx="5303760" cy="369332"/>
          </a:xfrm>
          <a:prstGeom prst="rect">
            <a:avLst/>
          </a:prstGeom>
        </p:spPr>
        <p:txBody>
          <a:bodyPr wrap="square">
            <a:spAutoFit/>
          </a:bodyPr>
          <a:lstStyle/>
          <a:p>
            <a:pPr fontAlgn="auto">
              <a:spcBef>
                <a:spcPts val="0"/>
              </a:spcBef>
              <a:spcAft>
                <a:spcPts val="0"/>
              </a:spcAft>
            </a:pPr>
            <a:r>
              <a:rPr lang="en-US" dirty="0">
                <a:solidFill>
                  <a:prstClr val="black"/>
                </a:solidFill>
                <a:latin typeface="+mn-lt"/>
              </a:rPr>
              <a:t>// </a:t>
            </a:r>
            <a:r>
              <a:rPr lang="tr-TR" dirty="0">
                <a:solidFill>
                  <a:prstClr val="black"/>
                </a:solidFill>
                <a:latin typeface="+mn-lt"/>
              </a:rPr>
              <a:t>Buggy</a:t>
            </a:r>
            <a:r>
              <a:rPr lang="tr-TR" baseline="30000" dirty="0">
                <a:solidFill>
                  <a:prstClr val="black"/>
                </a:solidFill>
              </a:rPr>
              <a:t>1</a:t>
            </a:r>
            <a:r>
              <a:rPr lang="tr-TR" dirty="0">
                <a:solidFill>
                  <a:prstClr val="black"/>
                </a:solidFill>
                <a:latin typeface="+mn-lt"/>
              </a:rPr>
              <a:t> </a:t>
            </a:r>
            <a:r>
              <a:rPr lang="en-US" dirty="0">
                <a:solidFill>
                  <a:prstClr val="black"/>
                </a:solidFill>
                <a:latin typeface="+mn-lt"/>
              </a:rPr>
              <a:t>b</a:t>
            </a:r>
            <a:r>
              <a:rPr lang="en-US" dirty="0">
                <a:solidFill>
                  <a:prstClr val="black"/>
                </a:solidFill>
                <a:latin typeface="+mn-lt"/>
                <a:sym typeface="Wingdings" panose="05000000000000000000" pitchFamily="2" charset="2"/>
              </a:rPr>
              <a:t>ecause: Array is not populated yet. So, </a:t>
            </a:r>
            <a:r>
              <a:rPr lang="tr-TR" dirty="0">
                <a:solidFill>
                  <a:prstClr val="black"/>
                </a:solidFill>
                <a:latin typeface="+mn-lt"/>
                <a:sym typeface="Wingdings" panose="05000000000000000000" pitchFamily="2" charset="2"/>
              </a:rPr>
              <a:t>…</a:t>
            </a:r>
            <a:endParaRPr lang="tr-TR" dirty="0">
              <a:solidFill>
                <a:prstClr val="black"/>
              </a:solidFill>
              <a:latin typeface="+mn-lt"/>
            </a:endParaRPr>
          </a:p>
        </p:txBody>
      </p:sp>
      <p:sp>
        <p:nvSpPr>
          <p:cNvPr id="8" name="Dikdörtgen 7"/>
          <p:cNvSpPr/>
          <p:nvPr/>
        </p:nvSpPr>
        <p:spPr>
          <a:xfrm>
            <a:off x="3491880" y="3328117"/>
            <a:ext cx="4968552" cy="923330"/>
          </a:xfrm>
          <a:prstGeom prst="rect">
            <a:avLst/>
          </a:prstGeom>
        </p:spPr>
        <p:txBody>
          <a:bodyPr wrap="square">
            <a:spAutoFit/>
          </a:bodyPr>
          <a:lstStyle/>
          <a:p>
            <a:pPr fontAlgn="auto">
              <a:spcBef>
                <a:spcPts val="0"/>
              </a:spcBef>
              <a:spcAft>
                <a:spcPts val="0"/>
              </a:spcAft>
            </a:pPr>
            <a:r>
              <a:rPr lang="tr-TR" dirty="0">
                <a:solidFill>
                  <a:prstClr val="black"/>
                </a:solidFill>
                <a:latin typeface="+mn-lt"/>
              </a:rPr>
              <a:t>// </a:t>
            </a:r>
            <a:r>
              <a:rPr lang="en-US" dirty="0">
                <a:solidFill>
                  <a:prstClr val="black"/>
                </a:solidFill>
                <a:latin typeface="+mn-lt"/>
              </a:rPr>
              <a:t>… Always begin from 0 and</a:t>
            </a:r>
            <a:endParaRPr lang="tr-TR" dirty="0">
              <a:solidFill>
                <a:prstClr val="black"/>
              </a:solidFill>
              <a:latin typeface="+mn-lt"/>
            </a:endParaRPr>
          </a:p>
          <a:p>
            <a:pPr fontAlgn="auto">
              <a:spcBef>
                <a:spcPts val="0"/>
              </a:spcBef>
              <a:spcAft>
                <a:spcPts val="0"/>
              </a:spcAft>
            </a:pPr>
            <a:endParaRPr lang="tr-TR" dirty="0">
              <a:solidFill>
                <a:prstClr val="black"/>
              </a:solidFill>
              <a:latin typeface="+mn-lt"/>
            </a:endParaRPr>
          </a:p>
          <a:p>
            <a:pPr fontAlgn="auto">
              <a:spcBef>
                <a:spcPts val="0"/>
              </a:spcBef>
              <a:spcAft>
                <a:spcPts val="0"/>
              </a:spcAft>
            </a:pPr>
            <a:r>
              <a:rPr lang="en-US" dirty="0">
                <a:solidFill>
                  <a:prstClr val="black"/>
                </a:solidFill>
                <a:latin typeface="+mn-lt"/>
              </a:rPr>
              <a:t>// use null-terminated strings where necessary</a:t>
            </a:r>
          </a:p>
        </p:txBody>
      </p:sp>
      <p:sp>
        <p:nvSpPr>
          <p:cNvPr id="9" name="Dikdörtgen 8"/>
          <p:cNvSpPr/>
          <p:nvPr/>
        </p:nvSpPr>
        <p:spPr>
          <a:xfrm>
            <a:off x="3450301" y="4812661"/>
            <a:ext cx="5615194" cy="369332"/>
          </a:xfrm>
          <a:prstGeom prst="rect">
            <a:avLst/>
          </a:prstGeom>
        </p:spPr>
        <p:txBody>
          <a:bodyPr wrap="square">
            <a:spAutoFit/>
          </a:bodyPr>
          <a:lstStyle/>
          <a:p>
            <a:pPr fontAlgn="auto">
              <a:spcBef>
                <a:spcPts val="0"/>
              </a:spcBef>
              <a:spcAft>
                <a:spcPts val="0"/>
              </a:spcAft>
            </a:pPr>
            <a:r>
              <a:rPr lang="en-US" dirty="0">
                <a:solidFill>
                  <a:prstClr val="black"/>
                </a:solidFill>
                <a:latin typeface="+mn-lt"/>
              </a:rPr>
              <a:t>// not uniformly supported and would be </a:t>
            </a:r>
            <a:r>
              <a:rPr lang="tr-TR" dirty="0">
                <a:solidFill>
                  <a:prstClr val="black"/>
                </a:solidFill>
                <a:latin typeface="+mn-lt"/>
              </a:rPr>
              <a:t>b</a:t>
            </a:r>
            <a:r>
              <a:rPr lang="tr-TR" dirty="0">
                <a:solidFill>
                  <a:prstClr val="black"/>
                </a:solidFill>
                <a:latin typeface="Calibri" panose="020F0502020204030204"/>
              </a:rPr>
              <a:t>uggy</a:t>
            </a:r>
            <a:r>
              <a:rPr lang="tr-TR" baseline="30000" dirty="0">
                <a:solidFill>
                  <a:prstClr val="black"/>
                </a:solidFill>
              </a:rPr>
              <a:t>1</a:t>
            </a:r>
            <a:endParaRPr lang="tr-TR" dirty="0">
              <a:solidFill>
                <a:prstClr val="black"/>
              </a:solidFill>
              <a:latin typeface="+mn-lt"/>
            </a:endParaRPr>
          </a:p>
        </p:txBody>
      </p:sp>
      <p:sp>
        <p:nvSpPr>
          <p:cNvPr id="10" name="Dikdörtgen 9"/>
          <p:cNvSpPr/>
          <p:nvPr/>
        </p:nvSpPr>
        <p:spPr>
          <a:xfrm>
            <a:off x="3392978" y="4458840"/>
            <a:ext cx="5211470" cy="369332"/>
          </a:xfrm>
          <a:prstGeom prst="rect">
            <a:avLst/>
          </a:prstGeom>
        </p:spPr>
        <p:txBody>
          <a:bodyPr wrap="square">
            <a:spAutoFit/>
          </a:bodyPr>
          <a:lstStyle/>
          <a:p>
            <a:pPr fontAlgn="auto">
              <a:spcBef>
                <a:spcPts val="0"/>
              </a:spcBef>
              <a:spcAft>
                <a:spcPts val="0"/>
              </a:spcAft>
            </a:pPr>
            <a:r>
              <a:rPr lang="en-US" dirty="0">
                <a:solidFill>
                  <a:prstClr val="black"/>
                </a:solidFill>
                <a:latin typeface="+mn-lt"/>
              </a:rPr>
              <a:t>// Type mismatch warning. Does not compile </a:t>
            </a:r>
            <a:r>
              <a:rPr lang="tr-TR" dirty="0">
                <a:solidFill>
                  <a:prstClr val="black"/>
                </a:solidFill>
                <a:latin typeface="Calibri" panose="020F0502020204030204"/>
              </a:rPr>
              <a:t>(</a:t>
            </a:r>
            <a:r>
              <a:rPr lang="tr-TR" dirty="0">
                <a:solidFill>
                  <a:prstClr val="black"/>
                </a:solidFill>
                <a:latin typeface="Calibri" panose="020F0502020204030204"/>
                <a:sym typeface="Wingdings" panose="05000000000000000000" pitchFamily="2" charset="2"/>
              </a:rPr>
              <a:t></a:t>
            </a:r>
            <a:r>
              <a:rPr lang="tr-TR" dirty="0">
                <a:solidFill>
                  <a:prstClr val="black"/>
                </a:solidFill>
                <a:latin typeface="Calibri" panose="020F0502020204030204"/>
              </a:rPr>
              <a:t>)</a:t>
            </a:r>
            <a:endParaRPr lang="tr-TR" dirty="0">
              <a:solidFill>
                <a:prstClr val="black"/>
              </a:solidFill>
              <a:latin typeface="+mn-lt"/>
            </a:endParaRPr>
          </a:p>
        </p:txBody>
      </p:sp>
      <p:sp>
        <p:nvSpPr>
          <p:cNvPr id="11" name="Dikdörtgen 10"/>
          <p:cNvSpPr/>
          <p:nvPr/>
        </p:nvSpPr>
        <p:spPr>
          <a:xfrm>
            <a:off x="3467391" y="5229200"/>
            <a:ext cx="5065049" cy="923330"/>
          </a:xfrm>
          <a:prstGeom prst="rect">
            <a:avLst/>
          </a:prstGeom>
        </p:spPr>
        <p:txBody>
          <a:bodyPr wrap="square">
            <a:spAutoFit/>
          </a:bodyPr>
          <a:lstStyle/>
          <a:p>
            <a:pPr fontAlgn="auto">
              <a:spcBef>
                <a:spcPts val="0"/>
              </a:spcBef>
              <a:spcAft>
                <a:spcPts val="0"/>
              </a:spcAft>
            </a:pPr>
            <a:r>
              <a:rPr lang="tr-TR" baseline="30000" dirty="0">
                <a:solidFill>
                  <a:prstClr val="black"/>
                </a:solidFill>
                <a:latin typeface="+mn-lt"/>
              </a:rPr>
              <a:t>1</a:t>
            </a:r>
            <a:r>
              <a:rPr lang="tr-TR" dirty="0">
                <a:solidFill>
                  <a:prstClr val="black"/>
                </a:solidFill>
                <a:latin typeface="+mn-lt"/>
              </a:rPr>
              <a:t> </a:t>
            </a:r>
            <a:r>
              <a:rPr lang="en-US" dirty="0">
                <a:solidFill>
                  <a:prstClr val="black"/>
                </a:solidFill>
                <a:latin typeface="+mn-lt"/>
              </a:rPr>
              <a:t>in DevCPP4, linker gives warning at first but if you make a second attempt, it compiles but see next slide for more discussion.</a:t>
            </a:r>
          </a:p>
        </p:txBody>
      </p:sp>
      <p:sp>
        <p:nvSpPr>
          <p:cNvPr id="12" name="Dikdörtgen 11"/>
          <p:cNvSpPr/>
          <p:nvPr/>
        </p:nvSpPr>
        <p:spPr>
          <a:xfrm>
            <a:off x="3516712" y="2123564"/>
            <a:ext cx="5608971" cy="369332"/>
          </a:xfrm>
          <a:prstGeom prst="rect">
            <a:avLst/>
          </a:prstGeom>
        </p:spPr>
        <p:txBody>
          <a:bodyPr wrap="none">
            <a:spAutoFit/>
          </a:bodyPr>
          <a:lstStyle/>
          <a:p>
            <a:pPr fontAlgn="auto">
              <a:spcBef>
                <a:spcPts val="0"/>
              </a:spcBef>
              <a:spcAft>
                <a:spcPts val="0"/>
              </a:spcAft>
            </a:pPr>
            <a:r>
              <a:rPr lang="en-US" dirty="0">
                <a:solidFill>
                  <a:prstClr val="black"/>
                </a:solidFill>
                <a:latin typeface="+mn-lt"/>
              </a:rPr>
              <a:t>// not uniformly supported between different C standards</a:t>
            </a:r>
          </a:p>
        </p:txBody>
      </p:sp>
      <p:sp>
        <p:nvSpPr>
          <p:cNvPr id="13" name="Dikdörtgen 12"/>
          <p:cNvSpPr/>
          <p:nvPr/>
        </p:nvSpPr>
        <p:spPr>
          <a:xfrm>
            <a:off x="3419872" y="4221088"/>
            <a:ext cx="5211470" cy="369332"/>
          </a:xfrm>
          <a:prstGeom prst="rect">
            <a:avLst/>
          </a:prstGeom>
        </p:spPr>
        <p:txBody>
          <a:bodyPr wrap="square">
            <a:spAutoFit/>
          </a:bodyPr>
          <a:lstStyle/>
          <a:p>
            <a:pPr fontAlgn="auto">
              <a:spcBef>
                <a:spcPts val="0"/>
              </a:spcBef>
              <a:spcAft>
                <a:spcPts val="0"/>
              </a:spcAft>
            </a:pPr>
            <a:r>
              <a:rPr lang="en-US" dirty="0">
                <a:solidFill>
                  <a:prstClr val="black"/>
                </a:solidFill>
                <a:latin typeface="+mn-lt"/>
              </a:rPr>
              <a:t>// creates a segment violation</a:t>
            </a:r>
            <a:r>
              <a:rPr lang="tr-TR" baseline="30000" dirty="0">
                <a:solidFill>
                  <a:prstClr val="black"/>
                </a:solidFill>
              </a:rPr>
              <a:t>1</a:t>
            </a:r>
            <a:r>
              <a:rPr lang="en-US" dirty="0">
                <a:solidFill>
                  <a:prstClr val="black"/>
                </a:solidFill>
                <a:latin typeface="+mn-lt"/>
              </a:rPr>
              <a:t>. Buggy. See next slide.</a:t>
            </a:r>
            <a:endParaRPr lang="tr-TR" dirty="0">
              <a:solidFill>
                <a:prstClr val="black"/>
              </a:solidFill>
              <a:latin typeface="+mn-lt"/>
            </a:endParaRPr>
          </a:p>
        </p:txBody>
      </p:sp>
    </p:spTree>
    <p:extLst>
      <p:ext uri="{BB962C8B-B14F-4D97-AF65-F5344CB8AC3E}">
        <p14:creationId xmlns:p14="http://schemas.microsoft.com/office/powerpoint/2010/main" val="3868410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Assignments</a:t>
            </a:r>
          </a:p>
        </p:txBody>
      </p:sp>
      <p:sp>
        <p:nvSpPr>
          <p:cNvPr id="3" name="Content Placeholder 2"/>
          <p:cNvSpPr>
            <a:spLocks noGrp="1"/>
          </p:cNvSpPr>
          <p:nvPr>
            <p:ph idx="1"/>
          </p:nvPr>
        </p:nvSpPr>
        <p:spPr>
          <a:xfrm>
            <a:off x="169164" y="1556792"/>
            <a:ext cx="4114804" cy="1800200"/>
          </a:xfrm>
        </p:spPr>
        <p:txBody>
          <a:bodyPr>
            <a:noAutofit/>
          </a:bodyPr>
          <a:lstStyle/>
          <a:p>
            <a:pPr marL="0" indent="0">
              <a:buNone/>
            </a:pPr>
            <a:r>
              <a:rPr lang="en-US" sz="1800" dirty="0"/>
              <a:t>main ()  {</a:t>
            </a:r>
          </a:p>
          <a:p>
            <a:pPr marL="342900" lvl="1" indent="0">
              <a:buNone/>
            </a:pPr>
            <a:r>
              <a:rPr lang="en-US" dirty="0"/>
              <a:t>char *</a:t>
            </a:r>
            <a:r>
              <a:rPr lang="en-US" dirty="0" err="1"/>
              <a:t>ptr</a:t>
            </a:r>
            <a:r>
              <a:rPr lang="tr-TR" dirty="0"/>
              <a:t>1</a:t>
            </a:r>
            <a:r>
              <a:rPr lang="en-US" dirty="0"/>
              <a:t>=</a:t>
            </a:r>
            <a:r>
              <a:rPr lang="tr-TR" dirty="0"/>
              <a:t>"</a:t>
            </a:r>
            <a:r>
              <a:rPr lang="en-US" dirty="0"/>
              <a:t>10 spaces</a:t>
            </a:r>
            <a:r>
              <a:rPr lang="tr-TR" dirty="0"/>
              <a:t>"</a:t>
            </a:r>
            <a:r>
              <a:rPr lang="en-US" dirty="0"/>
              <a:t>;</a:t>
            </a:r>
          </a:p>
          <a:p>
            <a:pPr marL="342900" lvl="1" indent="0">
              <a:buNone/>
            </a:pPr>
            <a:r>
              <a:rPr lang="en-US" dirty="0"/>
              <a:t>ptr1[</a:t>
            </a:r>
            <a:r>
              <a:rPr lang="tr-TR" dirty="0"/>
              <a:t>8</a:t>
            </a:r>
            <a:r>
              <a:rPr lang="en-US" dirty="0"/>
              <a:t>] = </a:t>
            </a:r>
            <a:r>
              <a:rPr lang="tr-TR" dirty="0"/>
              <a:t>'r'</a:t>
            </a:r>
            <a:r>
              <a:rPr lang="en-US" dirty="0"/>
              <a:t>; //does not work </a:t>
            </a:r>
          </a:p>
          <a:p>
            <a:pPr marL="342900" lvl="1" indent="0">
              <a:buNone/>
            </a:pPr>
            <a:r>
              <a:rPr lang="en-US" dirty="0"/>
              <a:t>*(ptr1+8) = 'r'; //does not work either</a:t>
            </a:r>
            <a:r>
              <a:rPr lang="tr-TR" dirty="0"/>
              <a:t> </a:t>
            </a:r>
            <a:endParaRPr lang="en-US" dirty="0"/>
          </a:p>
          <a:p>
            <a:pPr marL="0" indent="0">
              <a:buNone/>
            </a:pPr>
            <a:r>
              <a:rPr lang="en-US" sz="1800" dirty="0"/>
              <a:t>}</a:t>
            </a:r>
          </a:p>
        </p:txBody>
      </p:sp>
      <p:sp>
        <p:nvSpPr>
          <p:cNvPr id="11" name="Dikdörtgen 10"/>
          <p:cNvSpPr/>
          <p:nvPr/>
        </p:nvSpPr>
        <p:spPr>
          <a:xfrm>
            <a:off x="35496" y="3212976"/>
            <a:ext cx="8479854" cy="3139321"/>
          </a:xfrm>
          <a:prstGeom prst="rect">
            <a:avLst/>
          </a:prstGeom>
        </p:spPr>
        <p:txBody>
          <a:bodyPr wrap="square">
            <a:spAutoFit/>
          </a:bodyPr>
          <a:lstStyle/>
          <a:p>
            <a:pPr marL="285750" indent="-285750" fontAlgn="auto">
              <a:spcBef>
                <a:spcPts val="0"/>
              </a:spcBef>
              <a:spcAft>
                <a:spcPts val="0"/>
              </a:spcAft>
              <a:buFont typeface="Arial" panose="020B0604020202020204" pitchFamily="34" charset="0"/>
              <a:buChar char="•"/>
            </a:pPr>
            <a:r>
              <a:rPr lang="en-US" dirty="0">
                <a:solidFill>
                  <a:prstClr val="black"/>
                </a:solidFill>
                <a:latin typeface="+mn-lt"/>
              </a:rPr>
              <a:t>This code does not work because char pointers that are assigned such constant  strings are handled in C as constants/literals.</a:t>
            </a:r>
          </a:p>
          <a:p>
            <a:pPr marL="742950" lvl="1" indent="-285750" fontAlgn="auto">
              <a:spcBef>
                <a:spcPts val="0"/>
              </a:spcBef>
              <a:spcAft>
                <a:spcPts val="0"/>
              </a:spcAft>
              <a:buFont typeface="Arial" panose="020B0604020202020204" pitchFamily="34" charset="0"/>
              <a:buChar char="•"/>
            </a:pPr>
            <a:r>
              <a:rPr lang="en-US" dirty="0">
                <a:solidFill>
                  <a:prstClr val="black"/>
                </a:solidFill>
                <a:latin typeface="+mn-lt"/>
              </a:rPr>
              <a:t>Literals can not modify their data, but they can modify their pointer (i.e. they are read-only).</a:t>
            </a:r>
          </a:p>
          <a:p>
            <a:pPr marL="742950" lvl="1" indent="-285750" fontAlgn="auto">
              <a:spcBef>
                <a:spcPts val="0"/>
              </a:spcBef>
              <a:spcAft>
                <a:spcPts val="0"/>
              </a:spcAft>
              <a:buFont typeface="Arial" panose="020B0604020202020204" pitchFamily="34" charset="0"/>
              <a:buChar char="•"/>
            </a:pPr>
            <a:r>
              <a:rPr lang="en-US" dirty="0">
                <a:solidFill>
                  <a:prstClr val="black"/>
                </a:solidFill>
                <a:latin typeface="+mn-lt"/>
              </a:rPr>
              <a:t>This code results in a segment violation exception and crashes.</a:t>
            </a:r>
          </a:p>
          <a:p>
            <a:pPr marL="285750" indent="-285750" fontAlgn="auto">
              <a:spcBef>
                <a:spcPts val="0"/>
              </a:spcBef>
              <a:spcAft>
                <a:spcPts val="0"/>
              </a:spcAft>
              <a:buFont typeface="Arial" panose="020B0604020202020204" pitchFamily="34" charset="0"/>
              <a:buChar char="•"/>
            </a:pPr>
            <a:r>
              <a:rPr lang="en-US" dirty="0">
                <a:solidFill>
                  <a:prstClr val="black"/>
                </a:solidFill>
                <a:latin typeface="+mn-lt"/>
              </a:rPr>
              <a:t>What can we do?</a:t>
            </a:r>
          </a:p>
          <a:p>
            <a:pPr marL="742950" lvl="1" indent="-285750" fontAlgn="auto">
              <a:spcBef>
                <a:spcPts val="0"/>
              </a:spcBef>
              <a:spcAft>
                <a:spcPts val="0"/>
              </a:spcAft>
              <a:buFont typeface="Arial" panose="020B0604020202020204" pitchFamily="34" charset="0"/>
              <a:buChar char="•"/>
            </a:pPr>
            <a:r>
              <a:rPr lang="en-US" dirty="0">
                <a:solidFill>
                  <a:prstClr val="black"/>
                </a:solidFill>
                <a:latin typeface="+mn-lt"/>
              </a:rPr>
              <a:t>We can use the string class of C++ defined in &lt;</a:t>
            </a:r>
            <a:r>
              <a:rPr lang="en-US" dirty="0" err="1">
                <a:solidFill>
                  <a:prstClr val="black"/>
                </a:solidFill>
                <a:latin typeface="+mn-lt"/>
              </a:rPr>
              <a:t>string.h</a:t>
            </a:r>
            <a:r>
              <a:rPr lang="en-US" dirty="0">
                <a:solidFill>
                  <a:prstClr val="black"/>
                </a:solidFill>
                <a:latin typeface="+mn-lt"/>
              </a:rPr>
              <a:t>&gt; and use string objects</a:t>
            </a:r>
          </a:p>
          <a:p>
            <a:pPr marL="1200150" lvl="2" indent="-285750" fontAlgn="auto">
              <a:spcBef>
                <a:spcPts val="0"/>
              </a:spcBef>
              <a:spcAft>
                <a:spcPts val="0"/>
              </a:spcAft>
              <a:buFont typeface="Arial" panose="020B0604020202020204" pitchFamily="34" charset="0"/>
              <a:buChar char="•"/>
            </a:pPr>
            <a:r>
              <a:rPr lang="en-US" dirty="0">
                <a:solidFill>
                  <a:prstClr val="black"/>
                </a:solidFill>
                <a:latin typeface="+mn-lt"/>
              </a:rPr>
              <a:t>We will learn object orientation later and in Java programming language</a:t>
            </a:r>
          </a:p>
          <a:p>
            <a:pPr marL="742950" lvl="1" indent="-285750" fontAlgn="auto">
              <a:spcBef>
                <a:spcPts val="0"/>
              </a:spcBef>
              <a:spcAft>
                <a:spcPts val="0"/>
              </a:spcAft>
              <a:buFont typeface="Arial" panose="020B0604020202020204" pitchFamily="34" charset="0"/>
              <a:buChar char="•"/>
            </a:pPr>
            <a:r>
              <a:rPr lang="en-US" dirty="0">
                <a:solidFill>
                  <a:prstClr val="black"/>
                </a:solidFill>
                <a:latin typeface="+mn-lt"/>
              </a:rPr>
              <a:t>We can use regular arrays and live with their restrictions</a:t>
            </a:r>
          </a:p>
          <a:p>
            <a:pPr marL="742950" lvl="1" indent="-285750" fontAlgn="auto">
              <a:spcBef>
                <a:spcPts val="0"/>
              </a:spcBef>
              <a:spcAft>
                <a:spcPts val="0"/>
              </a:spcAft>
              <a:buFont typeface="Arial" panose="020B0604020202020204" pitchFamily="34" charset="0"/>
              <a:buChar char="•"/>
            </a:pPr>
            <a:r>
              <a:rPr lang="en-US" dirty="0">
                <a:solidFill>
                  <a:prstClr val="black"/>
                </a:solidFill>
                <a:latin typeface="+mn-lt"/>
              </a:rPr>
              <a:t>We can try harder:</a:t>
            </a:r>
          </a:p>
          <a:p>
            <a:pPr marL="742950" lvl="1" indent="-285750" fontAlgn="auto">
              <a:spcBef>
                <a:spcPts val="0"/>
              </a:spcBef>
              <a:spcAft>
                <a:spcPts val="0"/>
              </a:spcAft>
              <a:buFont typeface="Arial" panose="020B0604020202020204" pitchFamily="34" charset="0"/>
              <a:buChar char="•"/>
            </a:pPr>
            <a:endParaRPr lang="en-US" dirty="0">
              <a:solidFill>
                <a:prstClr val="black"/>
              </a:solidFill>
              <a:latin typeface="+mn-lt"/>
            </a:endParaRPr>
          </a:p>
        </p:txBody>
      </p:sp>
    </p:spTree>
    <p:extLst>
      <p:ext uri="{BB962C8B-B14F-4D97-AF65-F5344CB8AC3E}">
        <p14:creationId xmlns:p14="http://schemas.microsoft.com/office/powerpoint/2010/main" val="12230051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Assignments</a:t>
            </a:r>
          </a:p>
        </p:txBody>
      </p:sp>
      <p:sp>
        <p:nvSpPr>
          <p:cNvPr id="3" name="Content Placeholder 2"/>
          <p:cNvSpPr>
            <a:spLocks noGrp="1"/>
          </p:cNvSpPr>
          <p:nvPr>
            <p:ph idx="1"/>
          </p:nvPr>
        </p:nvSpPr>
        <p:spPr>
          <a:xfrm>
            <a:off x="169164" y="1556792"/>
            <a:ext cx="4402836" cy="2808312"/>
          </a:xfrm>
        </p:spPr>
        <p:txBody>
          <a:bodyPr>
            <a:noAutofit/>
          </a:bodyPr>
          <a:lstStyle/>
          <a:p>
            <a:pPr marL="0" indent="0">
              <a:buNone/>
            </a:pPr>
            <a:r>
              <a:rPr lang="en-US" sz="1800" dirty="0"/>
              <a:t>#include &lt;</a:t>
            </a:r>
            <a:r>
              <a:rPr lang="en-US" sz="1800" dirty="0" err="1"/>
              <a:t>stdio.h</a:t>
            </a:r>
            <a:r>
              <a:rPr lang="en-US" sz="1800" dirty="0"/>
              <a:t>&gt;</a:t>
            </a:r>
          </a:p>
          <a:p>
            <a:pPr marL="0" indent="0">
              <a:buNone/>
            </a:pPr>
            <a:r>
              <a:rPr lang="en-US" sz="1800" dirty="0" err="1"/>
              <a:t>int</a:t>
            </a:r>
            <a:r>
              <a:rPr lang="en-US" sz="1800" dirty="0"/>
              <a:t> main(</a:t>
            </a:r>
            <a:r>
              <a:rPr lang="en-US" sz="1800" dirty="0" err="1"/>
              <a:t>int</a:t>
            </a:r>
            <a:r>
              <a:rPr lang="en-US" sz="1800" dirty="0"/>
              <a:t> </a:t>
            </a:r>
            <a:r>
              <a:rPr lang="en-US" sz="1800" dirty="0" err="1"/>
              <a:t>argc</a:t>
            </a:r>
            <a:r>
              <a:rPr lang="en-US" sz="1800" dirty="0"/>
              <a:t>, char *</a:t>
            </a:r>
            <a:r>
              <a:rPr lang="en-US" sz="1800" dirty="0" err="1"/>
              <a:t>argv</a:t>
            </a:r>
            <a:r>
              <a:rPr lang="en-US" sz="1800" dirty="0"/>
              <a:t>[]) {</a:t>
            </a:r>
          </a:p>
          <a:p>
            <a:pPr marL="0" indent="0">
              <a:buNone/>
            </a:pPr>
            <a:r>
              <a:rPr lang="en-US" sz="1800" dirty="0"/>
              <a:t>     char *ptr1= (char*) </a:t>
            </a:r>
            <a:r>
              <a:rPr lang="en-US" sz="1800" dirty="0" err="1"/>
              <a:t>malloc</a:t>
            </a:r>
            <a:r>
              <a:rPr lang="en-US" sz="1800" dirty="0"/>
              <a:t>(10);</a:t>
            </a:r>
          </a:p>
          <a:p>
            <a:pPr marL="0" indent="0">
              <a:buNone/>
            </a:pPr>
            <a:r>
              <a:rPr lang="en-US" sz="1800" dirty="0"/>
              <a:t>     </a:t>
            </a:r>
            <a:r>
              <a:rPr lang="en-US" sz="1800" dirty="0" err="1"/>
              <a:t>strcpy</a:t>
            </a:r>
            <a:r>
              <a:rPr lang="en-US" sz="1800" dirty="0"/>
              <a:t>(ptr1, "10 spaces");</a:t>
            </a:r>
          </a:p>
          <a:p>
            <a:pPr marL="0" indent="0">
              <a:buNone/>
            </a:pPr>
            <a:r>
              <a:rPr lang="en-US" sz="1800" dirty="0"/>
              <a:t>     ptr1[8] = 'r';</a:t>
            </a:r>
          </a:p>
          <a:p>
            <a:pPr marL="0" indent="0">
              <a:buNone/>
            </a:pPr>
            <a:r>
              <a:rPr lang="en-US" sz="1800" dirty="0"/>
              <a:t>     </a:t>
            </a:r>
            <a:r>
              <a:rPr lang="en-US" sz="1800" dirty="0" err="1"/>
              <a:t>printf</a:t>
            </a:r>
            <a:r>
              <a:rPr lang="en-US" sz="1800" dirty="0"/>
              <a:t>("ptr1 :%s\n",ptr1);</a:t>
            </a:r>
          </a:p>
          <a:p>
            <a:pPr marL="0" indent="0">
              <a:buNone/>
            </a:pPr>
            <a:r>
              <a:rPr lang="en-US" sz="1800" dirty="0"/>
              <a:t>     system("pause"); return 0;</a:t>
            </a:r>
          </a:p>
          <a:p>
            <a:pPr marL="0" indent="0">
              <a:buNone/>
            </a:pPr>
            <a:r>
              <a:rPr lang="en-US" sz="1800" dirty="0"/>
              <a:t>}</a:t>
            </a:r>
          </a:p>
        </p:txBody>
      </p:sp>
      <p:sp>
        <p:nvSpPr>
          <p:cNvPr id="11" name="Dikdörtgen 10"/>
          <p:cNvSpPr/>
          <p:nvPr/>
        </p:nvSpPr>
        <p:spPr>
          <a:xfrm>
            <a:off x="35496" y="4582869"/>
            <a:ext cx="8479854" cy="1200329"/>
          </a:xfrm>
          <a:prstGeom prst="rect">
            <a:avLst/>
          </a:prstGeom>
        </p:spPr>
        <p:txBody>
          <a:bodyPr wrap="square">
            <a:spAutoFit/>
          </a:bodyPr>
          <a:lstStyle/>
          <a:p>
            <a:pPr marL="285750" indent="-285750" fontAlgn="auto">
              <a:spcBef>
                <a:spcPts val="0"/>
              </a:spcBef>
              <a:spcAft>
                <a:spcPts val="0"/>
              </a:spcAft>
              <a:buFont typeface="Arial" panose="020B0604020202020204" pitchFamily="34" charset="0"/>
              <a:buChar char="•"/>
            </a:pPr>
            <a:r>
              <a:rPr lang="en-US" dirty="0">
                <a:solidFill>
                  <a:prstClr val="black"/>
                </a:solidFill>
                <a:latin typeface="+mn-lt"/>
              </a:rPr>
              <a:t>Allocating memory in a proper way, assigning initial value with </a:t>
            </a:r>
            <a:r>
              <a:rPr lang="en-US" dirty="0" err="1">
                <a:solidFill>
                  <a:prstClr val="black"/>
                </a:solidFill>
                <a:latin typeface="+mn-lt"/>
              </a:rPr>
              <a:t>strcpy</a:t>
            </a:r>
            <a:r>
              <a:rPr lang="tr-TR" dirty="0">
                <a:solidFill>
                  <a:prstClr val="black"/>
                </a:solidFill>
                <a:latin typeface="+mn-lt"/>
              </a:rPr>
              <a:t> </a:t>
            </a:r>
            <a:r>
              <a:rPr lang="en-US" dirty="0">
                <a:solidFill>
                  <a:prstClr val="black"/>
                </a:solidFill>
                <a:latin typeface="+mn-lt"/>
              </a:rPr>
              <a:t>function gives us a string that is not literal/constant.</a:t>
            </a:r>
          </a:p>
          <a:p>
            <a:pPr marL="742950" lvl="1" indent="-285750" fontAlgn="auto">
              <a:spcBef>
                <a:spcPts val="0"/>
              </a:spcBef>
              <a:spcAft>
                <a:spcPts val="0"/>
              </a:spcAft>
              <a:buFont typeface="Arial" panose="020B0604020202020204" pitchFamily="34" charset="0"/>
              <a:buChar char="•"/>
            </a:pPr>
            <a:r>
              <a:rPr lang="en-US" dirty="0" err="1">
                <a:solidFill>
                  <a:prstClr val="black"/>
                </a:solidFill>
                <a:latin typeface="+mn-lt"/>
              </a:rPr>
              <a:t>strcpy</a:t>
            </a:r>
            <a:r>
              <a:rPr lang="en-US" dirty="0">
                <a:solidFill>
                  <a:prstClr val="black"/>
                </a:solidFill>
                <a:latin typeface="+mn-lt"/>
              </a:rPr>
              <a:t> and some other functions will be introduced shortly.</a:t>
            </a:r>
          </a:p>
          <a:p>
            <a:pPr marL="742950" lvl="1" indent="-285750" fontAlgn="auto">
              <a:spcBef>
                <a:spcPts val="0"/>
              </a:spcBef>
              <a:spcAft>
                <a:spcPts val="0"/>
              </a:spcAft>
              <a:buFont typeface="Arial" panose="020B0604020202020204" pitchFamily="34" charset="0"/>
              <a:buChar char="•"/>
            </a:pPr>
            <a:endParaRPr lang="en-US" dirty="0">
              <a:solidFill>
                <a:prstClr val="black"/>
              </a:solidFill>
              <a:latin typeface="+mn-lt"/>
            </a:endParaRPr>
          </a:p>
        </p:txBody>
      </p:sp>
    </p:spTree>
    <p:extLst>
      <p:ext uri="{BB962C8B-B14F-4D97-AF65-F5344CB8AC3E}">
        <p14:creationId xmlns:p14="http://schemas.microsoft.com/office/powerpoint/2010/main" val="42158294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Strings vs. Chars</a:t>
            </a:r>
          </a:p>
        </p:txBody>
      </p:sp>
      <p:sp>
        <p:nvSpPr>
          <p:cNvPr id="3" name="Content Placeholder 2"/>
          <p:cNvSpPr>
            <a:spLocks noGrp="1"/>
          </p:cNvSpPr>
          <p:nvPr>
            <p:ph idx="1"/>
          </p:nvPr>
        </p:nvSpPr>
        <p:spPr>
          <a:xfrm>
            <a:off x="628650" y="1484784"/>
            <a:ext cx="7668912" cy="2304256"/>
          </a:xfrm>
        </p:spPr>
        <p:txBody>
          <a:bodyPr>
            <a:normAutofit/>
          </a:bodyPr>
          <a:lstStyle/>
          <a:p>
            <a:pPr marL="0" indent="0">
              <a:buNone/>
            </a:pPr>
            <a:r>
              <a:rPr lang="tr-TR" b="1" dirty="0" err="1">
                <a:solidFill>
                  <a:srgbClr val="FF0000"/>
                </a:solidFill>
              </a:rPr>
              <a:t>Chars</a:t>
            </a:r>
            <a:endParaRPr lang="en-US" b="1" dirty="0">
              <a:solidFill>
                <a:srgbClr val="FF0000"/>
              </a:solidFill>
            </a:endParaRPr>
          </a:p>
          <a:p>
            <a:pPr marL="0" indent="0">
              <a:buNone/>
            </a:pPr>
            <a:r>
              <a:rPr lang="en-US" dirty="0"/>
              <a:t>char </a:t>
            </a:r>
            <a:r>
              <a:rPr lang="en-US" dirty="0" err="1"/>
              <a:t>ch</a:t>
            </a:r>
            <a:r>
              <a:rPr lang="en-US" dirty="0"/>
              <a:t> = ‘a’</a:t>
            </a:r>
            <a:r>
              <a:rPr lang="tr-TR" dirty="0"/>
              <a:t>, *p</a:t>
            </a:r>
            <a:r>
              <a:rPr lang="en-US" dirty="0"/>
              <a:t>; 	// one byte is allocated for ‘a’ </a:t>
            </a:r>
          </a:p>
          <a:p>
            <a:pPr marL="0" indent="0">
              <a:buNone/>
            </a:pPr>
            <a:r>
              <a:rPr lang="en-US" dirty="0"/>
              <a:t>*p = ‘a’;		// OK</a:t>
            </a:r>
          </a:p>
          <a:p>
            <a:pPr marL="0" indent="0">
              <a:buNone/>
            </a:pPr>
            <a:r>
              <a:rPr lang="en-US" dirty="0"/>
              <a:t>p = ‘a’;		// Illegal</a:t>
            </a:r>
            <a:endParaRPr lang="tr-TR" dirty="0"/>
          </a:p>
          <a:p>
            <a:pPr marL="0" indent="0">
              <a:buNone/>
            </a:pPr>
            <a:r>
              <a:rPr lang="en-US" dirty="0" err="1"/>
              <a:t>printf</a:t>
            </a:r>
            <a:r>
              <a:rPr lang="en-US" dirty="0"/>
              <a:t>("%s\n",</a:t>
            </a:r>
            <a:r>
              <a:rPr lang="tr-TR" dirty="0"/>
              <a:t>*</a:t>
            </a:r>
            <a:r>
              <a:rPr lang="en-US" dirty="0"/>
              <a:t>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p:cNvSpPr>
            <a:spLocks noGrp="1"/>
          </p:cNvSpPr>
          <p:nvPr>
            <p:ph idx="2"/>
          </p:nvPr>
        </p:nvSpPr>
        <p:spPr>
          <a:xfrm>
            <a:off x="628650" y="3645024"/>
            <a:ext cx="7886700" cy="2304256"/>
          </a:xfrm>
        </p:spPr>
        <p:txBody>
          <a:bodyPr>
            <a:normAutofit/>
          </a:bodyPr>
          <a:lstStyle/>
          <a:p>
            <a:pPr marL="0" indent="0">
              <a:buNone/>
            </a:pPr>
            <a:r>
              <a:rPr lang="tr-TR" b="1" dirty="0" err="1">
                <a:solidFill>
                  <a:srgbClr val="FF0000"/>
                </a:solidFill>
              </a:rPr>
              <a:t>Strings</a:t>
            </a:r>
            <a:endParaRPr lang="en-US" b="1" dirty="0">
              <a:solidFill>
                <a:srgbClr val="FF0000"/>
              </a:solidFill>
            </a:endParaRPr>
          </a:p>
          <a:p>
            <a:pPr marL="0" indent="0">
              <a:buNone/>
            </a:pPr>
            <a:r>
              <a:rPr lang="en-US" dirty="0"/>
              <a:t>char *p = “a”</a:t>
            </a:r>
            <a:r>
              <a:rPr lang="tr-TR" dirty="0"/>
              <a:t>, *p</a:t>
            </a:r>
            <a:r>
              <a:rPr lang="en-US" dirty="0"/>
              <a:t>; 	// two bytes allocated for “a”</a:t>
            </a:r>
          </a:p>
          <a:p>
            <a:pPr marL="0" indent="0">
              <a:buNone/>
            </a:pPr>
            <a:r>
              <a:rPr lang="en-US" dirty="0"/>
              <a:t>*p = “a”; 		// INCORRECT</a:t>
            </a:r>
          </a:p>
          <a:p>
            <a:pPr marL="0" indent="0">
              <a:buNone/>
            </a:pPr>
            <a:r>
              <a:rPr lang="en-US" dirty="0"/>
              <a:t>p = “a”; 		// OK</a:t>
            </a:r>
            <a:endParaRPr lang="tr-TR" dirty="0"/>
          </a:p>
          <a:p>
            <a:pPr marL="0" indent="0">
              <a:buNone/>
            </a:pPr>
            <a:r>
              <a:rPr lang="en-US" dirty="0" err="1"/>
              <a:t>printf</a:t>
            </a:r>
            <a:r>
              <a:rPr lang="en-US" dirty="0"/>
              <a:t>("%s\</a:t>
            </a:r>
            <a:r>
              <a:rPr lang="en-US" dirty="0" err="1"/>
              <a:t>n",p</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58828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&amp; Writing Strings</a:t>
            </a:r>
          </a:p>
        </p:txBody>
      </p:sp>
      <p:sp>
        <p:nvSpPr>
          <p:cNvPr id="5" name="Content Placeholder 4"/>
          <p:cNvSpPr>
            <a:spLocks noGrp="1"/>
          </p:cNvSpPr>
          <p:nvPr>
            <p:ph idx="1"/>
          </p:nvPr>
        </p:nvSpPr>
        <p:spPr>
          <a:xfrm>
            <a:off x="4427984" y="1988295"/>
            <a:ext cx="4680520" cy="3384921"/>
          </a:xfrm>
        </p:spPr>
        <p:txBody>
          <a:bodyPr>
            <a:normAutofit lnSpcReduction="10000"/>
          </a:bodyPr>
          <a:lstStyle/>
          <a:p>
            <a:r>
              <a:rPr lang="en-US" dirty="0"/>
              <a:t>You can read strings with </a:t>
            </a:r>
            <a:r>
              <a:rPr lang="en-US" i="1" u="sng" dirty="0" err="1"/>
              <a:t>scanf</a:t>
            </a:r>
            <a:r>
              <a:rPr lang="en-US" i="1" u="sng" dirty="0"/>
              <a:t>()</a:t>
            </a:r>
            <a:r>
              <a:rPr lang="en-US" dirty="0"/>
              <a:t> function.</a:t>
            </a:r>
          </a:p>
          <a:p>
            <a:pPr lvl="1"/>
            <a:r>
              <a:rPr lang="en-US" dirty="0"/>
              <a:t>the data argument should be a pointer to an array of characters </a:t>
            </a:r>
            <a:r>
              <a:rPr lang="en-US" b="1" i="1" u="sng" dirty="0"/>
              <a:t>that is long enough to store</a:t>
            </a:r>
            <a:r>
              <a:rPr lang="en-US" dirty="0"/>
              <a:t> the input string.</a:t>
            </a:r>
          </a:p>
          <a:p>
            <a:pPr lvl="1"/>
            <a:r>
              <a:rPr lang="en-US" dirty="0"/>
              <a:t>after reading input characters </a:t>
            </a:r>
            <a:r>
              <a:rPr lang="en-US" dirty="0" err="1"/>
              <a:t>scanf</a:t>
            </a:r>
            <a:r>
              <a:rPr lang="en-US" dirty="0"/>
              <a:t>() automatically appends a null character to make it a proper string</a:t>
            </a:r>
          </a:p>
          <a:p>
            <a:r>
              <a:rPr lang="en-US" dirty="0"/>
              <a:t>You can write strings with </a:t>
            </a:r>
            <a:r>
              <a:rPr lang="en-US" i="1" u="sng" dirty="0" err="1"/>
              <a:t>printf</a:t>
            </a:r>
            <a:r>
              <a:rPr lang="en-US" i="1" u="sng" dirty="0"/>
              <a:t>()</a:t>
            </a:r>
            <a:r>
              <a:rPr lang="en-US" dirty="0"/>
              <a:t> function.</a:t>
            </a:r>
          </a:p>
          <a:p>
            <a:pPr lvl="1"/>
            <a:r>
              <a:rPr lang="en-US" dirty="0"/>
              <a:t>the data argument should be a pointer to a null terminated array of characters </a:t>
            </a:r>
          </a:p>
          <a:p>
            <a:pPr lvl="1"/>
            <a:endParaRPr lang="en-US" dirty="0"/>
          </a:p>
        </p:txBody>
      </p:sp>
      <p:sp>
        <p:nvSpPr>
          <p:cNvPr id="3" name="Dikdörtgen 2"/>
          <p:cNvSpPr/>
          <p:nvPr/>
        </p:nvSpPr>
        <p:spPr>
          <a:xfrm>
            <a:off x="35496" y="1997839"/>
            <a:ext cx="4572000" cy="2862322"/>
          </a:xfrm>
          <a:prstGeom prst="rect">
            <a:avLst/>
          </a:prstGeom>
        </p:spPr>
        <p:txBody>
          <a:bodyPr>
            <a:spAutoFit/>
          </a:bodyPr>
          <a:lstStyle/>
          <a:p>
            <a:r>
              <a:rPr lang="tr-TR" b="1" dirty="0">
                <a:latin typeface="Courier New" panose="02070309020205020404" pitchFamily="49" charset="0"/>
                <a:cs typeface="Courier New" panose="02070309020205020404" pitchFamily="49" charset="0"/>
              </a:rPr>
              <a:t>#</a:t>
            </a:r>
            <a:r>
              <a:rPr lang="tr-TR" b="1" dirty="0" err="1">
                <a:latin typeface="Courier New" panose="02070309020205020404" pitchFamily="49" charset="0"/>
                <a:cs typeface="Courier New" panose="02070309020205020404" pitchFamily="49" charset="0"/>
              </a:rPr>
              <a:t>include</a:t>
            </a:r>
            <a:r>
              <a:rPr lang="tr-TR" b="1" dirty="0">
                <a:latin typeface="Courier New" panose="02070309020205020404" pitchFamily="49" charset="0"/>
                <a:cs typeface="Courier New" panose="02070309020205020404" pitchFamily="49" charset="0"/>
              </a:rPr>
              <a:t> &lt;</a:t>
            </a:r>
            <a:r>
              <a:rPr lang="tr-TR" b="1" dirty="0" err="1">
                <a:latin typeface="Courier New" panose="02070309020205020404" pitchFamily="49" charset="0"/>
                <a:cs typeface="Courier New" panose="02070309020205020404" pitchFamily="49" charset="0"/>
              </a:rPr>
              <a:t>stdio.h</a:t>
            </a:r>
            <a:r>
              <a:rPr lang="tr-TR" b="1" dirty="0">
                <a:latin typeface="Courier New" panose="02070309020205020404" pitchFamily="49" charset="0"/>
                <a:cs typeface="Courier New" panose="02070309020205020404" pitchFamily="49" charset="0"/>
              </a:rPr>
              <a:t>&gt;</a:t>
            </a:r>
          </a:p>
          <a:p>
            <a:r>
              <a:rPr lang="tr-TR" b="1" dirty="0">
                <a:latin typeface="Courier New" panose="02070309020205020404" pitchFamily="49" charset="0"/>
                <a:cs typeface="Courier New" panose="02070309020205020404" pitchFamily="49" charset="0"/>
              </a:rPr>
              <a:t>#define MAX_CHAR 80</a:t>
            </a:r>
          </a:p>
          <a:p>
            <a:r>
              <a:rPr lang="tr-TR" b="1" dirty="0" err="1">
                <a:latin typeface="Courier New" panose="02070309020205020404" pitchFamily="49" charset="0"/>
                <a:cs typeface="Courier New" panose="02070309020205020404" pitchFamily="49" charset="0"/>
              </a:rPr>
              <a:t>int</a:t>
            </a:r>
            <a:r>
              <a:rPr lang="tr-TR" b="1" dirty="0">
                <a:latin typeface="Courier New" panose="02070309020205020404" pitchFamily="49" charset="0"/>
                <a:cs typeface="Courier New" panose="02070309020205020404" pitchFamily="49" charset="0"/>
              </a:rPr>
              <a:t> main(</a:t>
            </a:r>
            <a:r>
              <a:rPr lang="tr-TR" b="1" dirty="0" err="1">
                <a:latin typeface="Courier New" panose="02070309020205020404" pitchFamily="49" charset="0"/>
                <a:cs typeface="Courier New" panose="02070309020205020404" pitchFamily="49" charset="0"/>
              </a:rPr>
              <a:t>int</a:t>
            </a:r>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argc,char</a:t>
            </a:r>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argv</a:t>
            </a:r>
            <a:r>
              <a:rPr lang="tr-TR" b="1" dirty="0">
                <a:latin typeface="Courier New" panose="02070309020205020404" pitchFamily="49" charset="0"/>
                <a:cs typeface="Courier New" panose="02070309020205020404" pitchFamily="49" charset="0"/>
              </a:rPr>
              <a:t>[]){</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char</a:t>
            </a:r>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str</a:t>
            </a:r>
            <a:r>
              <a:rPr lang="tr-TR" b="1" dirty="0">
                <a:latin typeface="Courier New" panose="02070309020205020404" pitchFamily="49" charset="0"/>
                <a:cs typeface="Courier New" panose="02070309020205020404" pitchFamily="49" charset="0"/>
              </a:rPr>
              <a:t>[MAX_CHAR];</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printf</a:t>
            </a:r>
            <a:r>
              <a:rPr lang="tr-TR" b="1" dirty="0">
                <a:latin typeface="Courier New" panose="02070309020205020404" pitchFamily="49" charset="0"/>
                <a:cs typeface="Courier New" panose="02070309020205020404" pitchFamily="49" charset="0"/>
              </a:rPr>
              <a:t>("</a:t>
            </a:r>
            <a:r>
              <a:rPr lang="tr-TR" b="1" dirty="0" err="1">
                <a:latin typeface="Courier New" panose="02070309020205020404" pitchFamily="49" charset="0"/>
                <a:cs typeface="Courier New" panose="02070309020205020404" pitchFamily="49" charset="0"/>
              </a:rPr>
              <a:t>Enter</a:t>
            </a:r>
            <a:r>
              <a:rPr lang="tr-TR" b="1" dirty="0">
                <a:latin typeface="Courier New" panose="02070309020205020404" pitchFamily="49" charset="0"/>
                <a:cs typeface="Courier New" panose="02070309020205020404" pitchFamily="49" charset="0"/>
              </a:rPr>
              <a:t> a </a:t>
            </a:r>
            <a:r>
              <a:rPr lang="tr-TR" b="1" dirty="0" err="1">
                <a:latin typeface="Courier New" panose="02070309020205020404" pitchFamily="49" charset="0"/>
                <a:cs typeface="Courier New" panose="02070309020205020404" pitchFamily="49" charset="0"/>
              </a:rPr>
              <a:t>string</a:t>
            </a:r>
            <a:r>
              <a:rPr lang="tr-TR" b="1" dirty="0">
                <a:latin typeface="Courier New" panose="02070309020205020404" pitchFamily="49" charset="0"/>
                <a:cs typeface="Courier New" panose="02070309020205020404" pitchFamily="49" charset="0"/>
              </a:rPr>
              <a:t>: ");</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scanf</a:t>
            </a:r>
            <a:r>
              <a:rPr lang="tr-TR" b="1" dirty="0">
                <a:latin typeface="Courier New" panose="02070309020205020404" pitchFamily="49" charset="0"/>
                <a:cs typeface="Courier New" panose="02070309020205020404" pitchFamily="49" charset="0"/>
              </a:rPr>
              <a:t>("%s",</a:t>
            </a:r>
            <a:r>
              <a:rPr lang="tr-TR" b="1" dirty="0" err="1">
                <a:latin typeface="Courier New" panose="02070309020205020404" pitchFamily="49" charset="0"/>
                <a:cs typeface="Courier New" panose="02070309020205020404" pitchFamily="49" charset="0"/>
              </a:rPr>
              <a:t>str</a:t>
            </a:r>
            <a:r>
              <a:rPr lang="tr-TR" b="1" dirty="0">
                <a:latin typeface="Courier New" panose="02070309020205020404" pitchFamily="49" charset="0"/>
                <a:cs typeface="Courier New" panose="02070309020205020404" pitchFamily="49" charset="0"/>
              </a:rPr>
              <a:t>);</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printf</a:t>
            </a:r>
            <a:r>
              <a:rPr lang="tr-TR" b="1" dirty="0">
                <a:latin typeface="Courier New" panose="02070309020205020404" pitchFamily="49" charset="0"/>
                <a:cs typeface="Courier New" panose="02070309020205020404" pitchFamily="49" charset="0"/>
              </a:rPr>
              <a:t>("</a:t>
            </a:r>
            <a:r>
              <a:rPr lang="tr-TR" b="1" dirty="0" err="1">
                <a:latin typeface="Courier New" panose="02070309020205020404" pitchFamily="49" charset="0"/>
                <a:cs typeface="Courier New" panose="02070309020205020404" pitchFamily="49" charset="0"/>
              </a:rPr>
              <a:t>You</a:t>
            </a:r>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wrote</a:t>
            </a:r>
            <a:r>
              <a:rPr lang="tr-TR" b="1" dirty="0">
                <a:latin typeface="Courier New" panose="02070309020205020404" pitchFamily="49" charset="0"/>
                <a:cs typeface="Courier New" panose="02070309020205020404" pitchFamily="49" charset="0"/>
              </a:rPr>
              <a:t>:");</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printf</a:t>
            </a:r>
            <a:r>
              <a:rPr lang="tr-TR" b="1" dirty="0">
                <a:latin typeface="Courier New" panose="02070309020205020404" pitchFamily="49" charset="0"/>
                <a:cs typeface="Courier New" panose="02070309020205020404" pitchFamily="49" charset="0"/>
              </a:rPr>
              <a:t>("%s\n",</a:t>
            </a:r>
            <a:r>
              <a:rPr lang="tr-TR" b="1" dirty="0" err="1">
                <a:latin typeface="Courier New" panose="02070309020205020404" pitchFamily="49" charset="0"/>
                <a:cs typeface="Courier New" panose="02070309020205020404" pitchFamily="49" charset="0"/>
              </a:rPr>
              <a:t>str</a:t>
            </a:r>
            <a:r>
              <a:rPr lang="tr-TR" b="1" dirty="0">
                <a:latin typeface="Courier New" panose="02070309020205020404" pitchFamily="49" charset="0"/>
                <a:cs typeface="Courier New" panose="02070309020205020404" pitchFamily="49" charset="0"/>
              </a:rPr>
              <a:t>);</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return</a:t>
            </a:r>
            <a:r>
              <a:rPr lang="tr-TR" b="1" dirty="0">
                <a:latin typeface="Courier New" panose="02070309020205020404" pitchFamily="49" charset="0"/>
                <a:cs typeface="Courier New" panose="02070309020205020404" pitchFamily="49" charset="0"/>
              </a:rPr>
              <a:t> 0;</a:t>
            </a:r>
          </a:p>
          <a:p>
            <a:r>
              <a:rPr lang="tr-T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207212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Length </a:t>
            </a:r>
            <a:r>
              <a:rPr lang="tr-TR" b="1" dirty="0"/>
              <a:t>F</a:t>
            </a:r>
            <a:r>
              <a:rPr lang="en-US" b="1" dirty="0"/>
              <a:t>unction</a:t>
            </a:r>
          </a:p>
        </p:txBody>
      </p:sp>
      <p:sp>
        <p:nvSpPr>
          <p:cNvPr id="3" name="Content Placeholder 2"/>
          <p:cNvSpPr>
            <a:spLocks noGrp="1"/>
          </p:cNvSpPr>
          <p:nvPr>
            <p:ph idx="1"/>
          </p:nvPr>
        </p:nvSpPr>
        <p:spPr>
          <a:xfrm>
            <a:off x="628650" y="1484784"/>
            <a:ext cx="3439294" cy="4392488"/>
          </a:xfrm>
        </p:spPr>
        <p:txBody>
          <a:bodyPr>
            <a:normAutofit lnSpcReduction="10000"/>
          </a:bodyPr>
          <a:lstStyle/>
          <a:p>
            <a:r>
              <a:rPr lang="en-US" dirty="0"/>
              <a:t>We test each element of array, one by one, until we reach the null character.</a:t>
            </a:r>
          </a:p>
          <a:p>
            <a:pPr lvl="1"/>
            <a:r>
              <a:rPr lang="en-US" dirty="0"/>
              <a:t>it has a value of zero, making the while condition </a:t>
            </a:r>
            <a:r>
              <a:rPr lang="en-US" b="1" u="sng" dirty="0"/>
              <a:t>false</a:t>
            </a:r>
          </a:p>
          <a:p>
            <a:pPr lvl="1"/>
            <a:r>
              <a:rPr lang="en-US" dirty="0"/>
              <a:t>any other value of </a:t>
            </a:r>
            <a:r>
              <a:rPr lang="en-US" dirty="0" err="1"/>
              <a:t>str</a:t>
            </a:r>
            <a:r>
              <a:rPr lang="en-US" dirty="0"/>
              <a:t>[</a:t>
            </a:r>
            <a:r>
              <a:rPr lang="en-US" dirty="0" err="1"/>
              <a:t>i</a:t>
            </a:r>
            <a:r>
              <a:rPr lang="en-US" dirty="0"/>
              <a:t>] makes the while condition </a:t>
            </a:r>
            <a:r>
              <a:rPr lang="en-US" b="1" u="sng" dirty="0"/>
              <a:t>true</a:t>
            </a:r>
          </a:p>
          <a:p>
            <a:pPr lvl="1"/>
            <a:r>
              <a:rPr lang="en-US" dirty="0"/>
              <a:t>once the null character is reached, we exit the while loop and return </a:t>
            </a:r>
            <a:r>
              <a:rPr lang="en-US" i="1" dirty="0" err="1"/>
              <a:t>i</a:t>
            </a:r>
            <a:r>
              <a:rPr lang="en-US" dirty="0"/>
              <a:t>, which is the last subscript value</a:t>
            </a:r>
            <a:endParaRPr lang="tr-TR" dirty="0"/>
          </a:p>
          <a:p>
            <a:r>
              <a:rPr lang="en-US" dirty="0"/>
              <a:t>The </a:t>
            </a:r>
            <a:r>
              <a:rPr lang="en-US" dirty="0" err="1"/>
              <a:t>strlen</a:t>
            </a:r>
            <a:r>
              <a:rPr lang="en-US" dirty="0"/>
              <a:t> function is already defined in </a:t>
            </a:r>
            <a:r>
              <a:rPr lang="en-US" dirty="0" err="1"/>
              <a:t>string.h</a:t>
            </a:r>
            <a:r>
              <a:rPr lang="en-US" dirty="0"/>
              <a:t>, therefore the function on the left is named </a:t>
            </a:r>
            <a:r>
              <a:rPr lang="en-US" dirty="0" err="1"/>
              <a:t>strLen</a:t>
            </a:r>
            <a:endParaRPr lang="en-US" dirty="0"/>
          </a:p>
        </p:txBody>
      </p:sp>
      <p:sp>
        <p:nvSpPr>
          <p:cNvPr id="6" name="Dikdörtgen 5"/>
          <p:cNvSpPr/>
          <p:nvPr/>
        </p:nvSpPr>
        <p:spPr>
          <a:xfrm>
            <a:off x="4211960" y="1484784"/>
            <a:ext cx="4248472" cy="2031325"/>
          </a:xfrm>
          <a:prstGeom prst="rect">
            <a:avLst/>
          </a:prstGeom>
        </p:spPr>
        <p:txBody>
          <a:bodyPr wrap="square">
            <a:spAutoFit/>
          </a:bodyPr>
          <a:lstStyle/>
          <a:p>
            <a:r>
              <a:rPr lang="tr-TR" b="1" dirty="0" err="1">
                <a:latin typeface="Courier New" panose="02070309020205020404" pitchFamily="49" charset="0"/>
                <a:cs typeface="Courier New" panose="02070309020205020404" pitchFamily="49" charset="0"/>
              </a:rPr>
              <a:t>int</a:t>
            </a:r>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strLen</a:t>
            </a:r>
            <a:r>
              <a:rPr lang="tr-TR" b="1" dirty="0">
                <a:latin typeface="Courier New" panose="02070309020205020404" pitchFamily="49" charset="0"/>
                <a:cs typeface="Courier New" panose="02070309020205020404" pitchFamily="49" charset="0"/>
              </a:rPr>
              <a:t>( </a:t>
            </a:r>
            <a:r>
              <a:rPr lang="tr-TR" b="1" u="sng" dirty="0" err="1">
                <a:latin typeface="Courier New" panose="02070309020205020404" pitchFamily="49" charset="0"/>
                <a:cs typeface="Courier New" panose="02070309020205020404" pitchFamily="49" charset="0"/>
              </a:rPr>
              <a:t>char</a:t>
            </a:r>
            <a:r>
              <a:rPr lang="tr-TR" b="1" u="sng" dirty="0">
                <a:latin typeface="Courier New" panose="02070309020205020404" pitchFamily="49" charset="0"/>
                <a:cs typeface="Courier New" panose="02070309020205020404" pitchFamily="49" charset="0"/>
              </a:rPr>
              <a:t> *</a:t>
            </a:r>
            <a:r>
              <a:rPr lang="tr-TR" b="1" u="sng" dirty="0" err="1">
                <a:latin typeface="Courier New" panose="02070309020205020404" pitchFamily="49" charset="0"/>
                <a:cs typeface="Courier New" panose="02070309020205020404" pitchFamily="49" charset="0"/>
              </a:rPr>
              <a:t>str</a:t>
            </a:r>
            <a:r>
              <a:rPr lang="tr-TR" b="1" dirty="0">
                <a:latin typeface="Courier New" panose="02070309020205020404" pitchFamily="49" charset="0"/>
                <a:cs typeface="Courier New" panose="02070309020205020404" pitchFamily="49" charset="0"/>
              </a:rPr>
              <a:t> ) {</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int</a:t>
            </a:r>
            <a:r>
              <a:rPr lang="tr-TR" b="1" dirty="0">
                <a:latin typeface="Courier New" panose="02070309020205020404" pitchFamily="49" charset="0"/>
                <a:cs typeface="Courier New" panose="02070309020205020404" pitchFamily="49" charset="0"/>
              </a:rPr>
              <a:t> i=0;</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while</a:t>
            </a:r>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str</a:t>
            </a:r>
            <a:r>
              <a:rPr lang="tr-TR" b="1" dirty="0">
                <a:latin typeface="Courier New" panose="02070309020205020404" pitchFamily="49" charset="0"/>
                <a:cs typeface="Courier New" panose="02070309020205020404" pitchFamily="49" charset="0"/>
              </a:rPr>
              <a:t>[i] != '\0' ) {</a:t>
            </a:r>
          </a:p>
          <a:p>
            <a:r>
              <a:rPr lang="tr-TR" b="1" dirty="0">
                <a:latin typeface="Courier New" panose="02070309020205020404" pitchFamily="49" charset="0"/>
                <a:cs typeface="Courier New" panose="02070309020205020404" pitchFamily="49" charset="0"/>
              </a:rPr>
              <a:t>        i++;</a:t>
            </a:r>
          </a:p>
          <a:p>
            <a:r>
              <a:rPr lang="tr-TR" b="1" dirty="0">
                <a:latin typeface="Courier New" panose="02070309020205020404" pitchFamily="49" charset="0"/>
                <a:cs typeface="Courier New" panose="02070309020205020404" pitchFamily="49" charset="0"/>
              </a:rPr>
              <a:t>    }</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return</a:t>
            </a:r>
            <a:r>
              <a:rPr lang="tr-TR" b="1" dirty="0">
                <a:latin typeface="Courier New" panose="02070309020205020404" pitchFamily="49" charset="0"/>
                <a:cs typeface="Courier New" panose="02070309020205020404" pitchFamily="49" charset="0"/>
              </a:rPr>
              <a:t> i;</a:t>
            </a:r>
          </a:p>
          <a:p>
            <a:r>
              <a:rPr lang="tr-TR" b="1" dirty="0">
                <a:latin typeface="Courier New" panose="02070309020205020404" pitchFamily="49" charset="0"/>
                <a:cs typeface="Courier New" panose="02070309020205020404" pitchFamily="49" charset="0"/>
              </a:rPr>
              <a:t>}</a:t>
            </a:r>
          </a:p>
        </p:txBody>
      </p:sp>
      <p:sp>
        <p:nvSpPr>
          <p:cNvPr id="5" name="Content Placeholder 2"/>
          <p:cNvSpPr>
            <a:spLocks noGrp="1"/>
          </p:cNvSpPr>
          <p:nvPr>
            <p:ph idx="1"/>
          </p:nvPr>
        </p:nvSpPr>
        <p:spPr>
          <a:xfrm>
            <a:off x="4211960" y="3501008"/>
            <a:ext cx="3886200" cy="504056"/>
          </a:xfrm>
        </p:spPr>
        <p:txBody>
          <a:bodyPr>
            <a:normAutofit/>
          </a:bodyPr>
          <a:lstStyle/>
          <a:p>
            <a:r>
              <a:rPr lang="en-US" dirty="0"/>
              <a:t>The main method will </a:t>
            </a:r>
            <a:r>
              <a:rPr lang="tr-TR" dirty="0"/>
              <a:t>be </a:t>
            </a:r>
            <a:r>
              <a:rPr lang="en-US" dirty="0"/>
              <a:t>like</a:t>
            </a:r>
            <a:r>
              <a:rPr lang="tr-TR" dirty="0"/>
              <a:t> :</a:t>
            </a:r>
            <a:endParaRPr lang="en-US" dirty="0"/>
          </a:p>
        </p:txBody>
      </p:sp>
      <p:sp>
        <p:nvSpPr>
          <p:cNvPr id="7" name="Content Placeholder 4"/>
          <p:cNvSpPr>
            <a:spLocks noGrp="1"/>
          </p:cNvSpPr>
          <p:nvPr>
            <p:ph idx="1"/>
          </p:nvPr>
        </p:nvSpPr>
        <p:spPr>
          <a:xfrm>
            <a:off x="4067944" y="3789040"/>
            <a:ext cx="5112568" cy="1368152"/>
          </a:xfrm>
        </p:spPr>
        <p:txBody>
          <a:bodyPr>
            <a:noAutofit/>
          </a:bodyPr>
          <a:lstStyle/>
          <a:p>
            <a:pPr marL="0" indent="0">
              <a:lnSpc>
                <a:spcPct val="100000"/>
              </a:lnSpc>
              <a:spcBef>
                <a:spcPts val="0"/>
              </a:spcBef>
              <a:buNone/>
            </a:pPr>
            <a:r>
              <a:rPr lang="tr-TR"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 () {</a:t>
            </a:r>
          </a:p>
          <a:p>
            <a:pPr marL="0" indent="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u="sng" dirty="0">
                <a:latin typeface="Courier New" panose="02070309020205020404" pitchFamily="49" charset="0"/>
                <a:cs typeface="Courier New" panose="02070309020205020404" pitchFamily="49" charset="0"/>
              </a:rPr>
              <a:t>char str1[MAX_CHAR]</a:t>
            </a:r>
            <a:r>
              <a:rPr lang="en-US" sz="1600" b="1" dirty="0">
                <a:latin typeface="Courier New" panose="02070309020205020404" pitchFamily="49" charset="0"/>
                <a:cs typeface="Courier New" panose="02070309020205020404" pitchFamily="49" charset="0"/>
              </a:rPr>
              <a:t>;</a:t>
            </a:r>
            <a:endParaRPr lang="tr-TR" sz="16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printf</a:t>
            </a:r>
            <a:r>
              <a:rPr lang="tr-TR" sz="1600" b="1" dirty="0">
                <a:latin typeface="Courier New" panose="02070309020205020404" pitchFamily="49" charset="0"/>
                <a:cs typeface="Courier New" panose="02070309020205020404" pitchFamily="49" charset="0"/>
              </a:rPr>
              <a:t>("</a:t>
            </a:r>
            <a:r>
              <a:rPr lang="tr-TR" sz="1600" b="1" dirty="0" err="1">
                <a:latin typeface="Courier New" panose="02070309020205020404" pitchFamily="49" charset="0"/>
                <a:cs typeface="Courier New" panose="02070309020205020404" pitchFamily="49" charset="0"/>
              </a:rPr>
              <a:t>Enter</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string</a:t>
            </a:r>
            <a:r>
              <a:rPr lang="tr-TR" sz="1600" b="1"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scanf</a:t>
            </a:r>
            <a:r>
              <a:rPr lang="tr-TR" sz="1600" b="1" dirty="0">
                <a:latin typeface="Courier New" panose="02070309020205020404" pitchFamily="49" charset="0"/>
                <a:cs typeface="Courier New" panose="02070309020205020404" pitchFamily="49" charset="0"/>
              </a:rPr>
              <a:t>("%s",str1);</a:t>
            </a:r>
            <a:endParaRPr lang="en-US" sz="16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tr-TR"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tr-TR" sz="1600" b="1" dirty="0">
                <a:latin typeface="Courier New" panose="02070309020205020404" pitchFamily="49" charset="0"/>
                <a:cs typeface="Courier New" panose="02070309020205020404" pitchFamily="49" charset="0"/>
              </a:rPr>
              <a:t>"</a:t>
            </a:r>
            <a:r>
              <a:rPr lang="tr-TR" sz="1600" b="1" dirty="0" err="1">
                <a:latin typeface="Courier New" panose="02070309020205020404" pitchFamily="49" charset="0"/>
                <a:cs typeface="Courier New" panose="02070309020205020404" pitchFamily="49" charset="0"/>
              </a:rPr>
              <a:t>Length</a:t>
            </a:r>
            <a:r>
              <a:rPr lang="en-US" sz="1600" b="1" dirty="0">
                <a:latin typeface="Courier New" panose="02070309020205020404" pitchFamily="49" charset="0"/>
                <a:cs typeface="Courier New" panose="02070309020205020404" pitchFamily="49" charset="0"/>
              </a:rPr>
              <a:t>: %d",</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strLen</a:t>
            </a:r>
            <a:r>
              <a:rPr lang="en-US" sz="1600" b="1" dirty="0">
                <a:latin typeface="Courier New" panose="02070309020205020404" pitchFamily="49" charset="0"/>
                <a:cs typeface="Courier New" panose="02070309020205020404" pitchFamily="49" charset="0"/>
              </a:rPr>
              <a:t>(</a:t>
            </a:r>
            <a:r>
              <a:rPr lang="en-US" sz="1600" b="1" u="sng" dirty="0">
                <a:latin typeface="Courier New" panose="02070309020205020404" pitchFamily="49" charset="0"/>
                <a:cs typeface="Courier New" panose="02070309020205020404" pitchFamily="49" charset="0"/>
              </a:rPr>
              <a:t>str1</a:t>
            </a:r>
            <a:r>
              <a:rPr lang="en-US" sz="16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tr-TR"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return(0);</a:t>
            </a:r>
          </a:p>
          <a:p>
            <a:pPr marL="0" indent="0">
              <a:lnSpc>
                <a:spcPct val="100000"/>
              </a:lnSpc>
              <a:spcBef>
                <a:spcPts val="0"/>
              </a:spcBef>
              <a:buNone/>
            </a:pPr>
            <a:r>
              <a:rPr lang="tr-TR"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p:txBody>
      </p:sp>
      <p:sp>
        <p:nvSpPr>
          <p:cNvPr id="8" name="Content Placeholder 2"/>
          <p:cNvSpPr>
            <a:spLocks noGrp="1"/>
          </p:cNvSpPr>
          <p:nvPr>
            <p:ph idx="1"/>
          </p:nvPr>
        </p:nvSpPr>
        <p:spPr>
          <a:xfrm>
            <a:off x="4286200" y="5517232"/>
            <a:ext cx="4534272" cy="504056"/>
          </a:xfrm>
        </p:spPr>
        <p:txBody>
          <a:bodyPr>
            <a:normAutofit/>
          </a:bodyPr>
          <a:lstStyle/>
          <a:p>
            <a:r>
              <a:rPr lang="en-US" u="sng" dirty="0"/>
              <a:t>Notice the underlined mappings</a:t>
            </a:r>
            <a:r>
              <a:rPr lang="tr-TR" dirty="0"/>
              <a:t>!</a:t>
            </a:r>
            <a:endParaRPr lang="en-US" dirty="0"/>
          </a:p>
        </p:txBody>
      </p:sp>
    </p:spTree>
    <p:extLst>
      <p:ext uri="{BB962C8B-B14F-4D97-AF65-F5344CB8AC3E}">
        <p14:creationId xmlns:p14="http://schemas.microsoft.com/office/powerpoint/2010/main" val="42688104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Ot</a:t>
            </a:r>
            <a:r>
              <a:rPr lang="en-US" b="1" dirty="0"/>
              <a:t>her String Functions</a:t>
            </a:r>
            <a:r>
              <a:rPr lang="tr-TR" b="1" dirty="0"/>
              <a:t> </a:t>
            </a:r>
            <a:r>
              <a:rPr lang="en-US" b="1" dirty="0"/>
              <a:t>Defined </a:t>
            </a:r>
            <a:r>
              <a:rPr lang="tr-TR" b="1" dirty="0"/>
              <a:t>in </a:t>
            </a:r>
            <a:r>
              <a:rPr lang="tr-TR" b="1" dirty="0" err="1"/>
              <a:t>string.h</a:t>
            </a:r>
            <a:endParaRPr lang="en-US" b="1" dirty="0"/>
          </a:p>
        </p:txBody>
      </p:sp>
      <p:sp>
        <p:nvSpPr>
          <p:cNvPr id="3" name="Content Placeholder 2"/>
          <p:cNvSpPr>
            <a:spLocks noGrp="1"/>
          </p:cNvSpPr>
          <p:nvPr>
            <p:ph idx="1"/>
          </p:nvPr>
        </p:nvSpPr>
        <p:spPr>
          <a:xfrm>
            <a:off x="628650" y="1825625"/>
            <a:ext cx="8263830" cy="4351338"/>
          </a:xfrm>
        </p:spPr>
        <p:txBody>
          <a:bodyPr>
            <a:normAutofit/>
          </a:bodyPr>
          <a:lstStyle/>
          <a:p>
            <a:r>
              <a:rPr lang="tr-TR" dirty="0" err="1"/>
              <a:t>char</a:t>
            </a:r>
            <a:r>
              <a:rPr lang="tr-TR" dirty="0"/>
              <a:t>* </a:t>
            </a:r>
            <a:r>
              <a:rPr lang="en-US" dirty="0" err="1"/>
              <a:t>strcpy</a:t>
            </a:r>
            <a:r>
              <a:rPr lang="en-US" dirty="0"/>
              <a:t>(char* </a:t>
            </a:r>
            <a:r>
              <a:rPr lang="en-US" dirty="0" err="1"/>
              <a:t>szCopyTo</a:t>
            </a:r>
            <a:r>
              <a:rPr lang="en-US" dirty="0"/>
              <a:t>, </a:t>
            </a:r>
            <a:r>
              <a:rPr lang="en-US" dirty="0" err="1"/>
              <a:t>const</a:t>
            </a:r>
            <a:r>
              <a:rPr lang="en-US" dirty="0"/>
              <a:t> char* </a:t>
            </a:r>
            <a:r>
              <a:rPr lang="en-US" dirty="0" err="1"/>
              <a:t>szSource</a:t>
            </a:r>
            <a:r>
              <a:rPr lang="en-US" dirty="0"/>
              <a:t>)</a:t>
            </a:r>
          </a:p>
          <a:p>
            <a:r>
              <a:rPr lang="tr-TR" dirty="0" err="1"/>
              <a:t>char</a:t>
            </a:r>
            <a:r>
              <a:rPr lang="tr-TR" dirty="0"/>
              <a:t>* </a:t>
            </a:r>
            <a:r>
              <a:rPr lang="en-US" dirty="0" err="1"/>
              <a:t>strncpy</a:t>
            </a:r>
            <a:r>
              <a:rPr lang="en-US" dirty="0"/>
              <a:t>(char* </a:t>
            </a:r>
            <a:r>
              <a:rPr lang="en-US" dirty="0" err="1"/>
              <a:t>szCopyTo</a:t>
            </a:r>
            <a:r>
              <a:rPr lang="en-US" dirty="0"/>
              <a:t>, </a:t>
            </a:r>
            <a:r>
              <a:rPr lang="en-US" dirty="0" err="1"/>
              <a:t>const</a:t>
            </a:r>
            <a:r>
              <a:rPr lang="en-US" dirty="0"/>
              <a:t> char* </a:t>
            </a:r>
            <a:r>
              <a:rPr lang="en-US" dirty="0" err="1"/>
              <a:t>szSource</a:t>
            </a:r>
            <a:r>
              <a:rPr lang="en-US" dirty="0"/>
              <a:t>, </a:t>
            </a:r>
            <a:r>
              <a:rPr lang="en-US" dirty="0" err="1"/>
              <a:t>size_t</a:t>
            </a:r>
            <a:r>
              <a:rPr lang="en-US" dirty="0"/>
              <a:t> </a:t>
            </a:r>
            <a:r>
              <a:rPr lang="en-US" dirty="0" err="1"/>
              <a:t>sizeMaxCopy</a:t>
            </a:r>
            <a:r>
              <a:rPr lang="en-US" dirty="0"/>
              <a:t>)</a:t>
            </a:r>
          </a:p>
          <a:p>
            <a:r>
              <a:rPr lang="tr-TR" dirty="0" err="1"/>
              <a:t>char</a:t>
            </a:r>
            <a:r>
              <a:rPr lang="tr-TR" dirty="0"/>
              <a:t>* </a:t>
            </a:r>
            <a:r>
              <a:rPr lang="en-US" dirty="0" err="1"/>
              <a:t>strcat</a:t>
            </a:r>
            <a:r>
              <a:rPr lang="en-US" dirty="0"/>
              <a:t>(char* </a:t>
            </a:r>
            <a:r>
              <a:rPr lang="en-US" dirty="0" err="1"/>
              <a:t>szAddTo</a:t>
            </a:r>
            <a:r>
              <a:rPr lang="en-US" dirty="0"/>
              <a:t>, </a:t>
            </a:r>
            <a:r>
              <a:rPr lang="en-US" dirty="0" err="1"/>
              <a:t>const</a:t>
            </a:r>
            <a:r>
              <a:rPr lang="en-US" dirty="0"/>
              <a:t> char* </a:t>
            </a:r>
            <a:r>
              <a:rPr lang="en-US" dirty="0" err="1"/>
              <a:t>szAdd</a:t>
            </a:r>
            <a:r>
              <a:rPr lang="en-US" dirty="0"/>
              <a:t>)</a:t>
            </a:r>
          </a:p>
          <a:p>
            <a:r>
              <a:rPr lang="tr-TR" dirty="0" err="1"/>
              <a:t>char</a:t>
            </a:r>
            <a:r>
              <a:rPr lang="tr-TR" dirty="0"/>
              <a:t>* </a:t>
            </a:r>
            <a:r>
              <a:rPr lang="en-US" dirty="0" err="1"/>
              <a:t>strncat</a:t>
            </a:r>
            <a:r>
              <a:rPr lang="en-US" dirty="0"/>
              <a:t>(char* </a:t>
            </a:r>
            <a:r>
              <a:rPr lang="en-US" dirty="0" err="1"/>
              <a:t>szAddTo</a:t>
            </a:r>
            <a:r>
              <a:rPr lang="en-US" dirty="0"/>
              <a:t>, </a:t>
            </a:r>
            <a:r>
              <a:rPr lang="en-US" dirty="0" err="1"/>
              <a:t>const</a:t>
            </a:r>
            <a:r>
              <a:rPr lang="en-US" dirty="0"/>
              <a:t> char* </a:t>
            </a:r>
            <a:r>
              <a:rPr lang="en-US" dirty="0" err="1"/>
              <a:t>szAdd</a:t>
            </a:r>
            <a:r>
              <a:rPr lang="en-US" dirty="0"/>
              <a:t>, </a:t>
            </a:r>
            <a:r>
              <a:rPr lang="en-US" dirty="0" err="1"/>
              <a:t>size_t</a:t>
            </a:r>
            <a:r>
              <a:rPr lang="en-US" dirty="0"/>
              <a:t> </a:t>
            </a:r>
            <a:r>
              <a:rPr lang="en-US" dirty="0" err="1"/>
              <a:t>sizeMaxAdd</a:t>
            </a:r>
            <a:r>
              <a:rPr lang="en-US" dirty="0"/>
              <a:t>)</a:t>
            </a:r>
          </a:p>
          <a:p>
            <a:r>
              <a:rPr lang="tr-TR" dirty="0" err="1"/>
              <a:t>int</a:t>
            </a:r>
            <a:r>
              <a:rPr lang="tr-TR" dirty="0"/>
              <a:t> </a:t>
            </a:r>
            <a:r>
              <a:rPr lang="en-US" dirty="0" err="1"/>
              <a:t>strcmp</a:t>
            </a:r>
            <a:r>
              <a:rPr lang="en-US" dirty="0"/>
              <a:t>(</a:t>
            </a:r>
            <a:r>
              <a:rPr lang="fr-FR" dirty="0" err="1"/>
              <a:t>const</a:t>
            </a:r>
            <a:r>
              <a:rPr lang="fr-FR" dirty="0"/>
              <a:t> char* sz1, </a:t>
            </a:r>
            <a:r>
              <a:rPr lang="fr-FR" dirty="0" err="1"/>
              <a:t>const</a:t>
            </a:r>
            <a:r>
              <a:rPr lang="fr-FR" dirty="0"/>
              <a:t> char* sz2</a:t>
            </a:r>
            <a:r>
              <a:rPr lang="en-US" dirty="0"/>
              <a:t>)</a:t>
            </a:r>
          </a:p>
          <a:p>
            <a:r>
              <a:rPr lang="tr-TR" dirty="0" err="1"/>
              <a:t>int</a:t>
            </a:r>
            <a:r>
              <a:rPr lang="tr-TR" dirty="0"/>
              <a:t> </a:t>
            </a:r>
            <a:r>
              <a:rPr lang="en-US" dirty="0" err="1"/>
              <a:t>strncmp</a:t>
            </a:r>
            <a:r>
              <a:rPr lang="en-US" dirty="0"/>
              <a:t>(</a:t>
            </a:r>
            <a:r>
              <a:rPr lang="en-US" dirty="0" err="1"/>
              <a:t>const</a:t>
            </a:r>
            <a:r>
              <a:rPr lang="en-US" dirty="0"/>
              <a:t> char* sz1, </a:t>
            </a:r>
            <a:r>
              <a:rPr lang="en-US" dirty="0" err="1"/>
              <a:t>const</a:t>
            </a:r>
            <a:r>
              <a:rPr lang="en-US" dirty="0"/>
              <a:t> char* sz2, </a:t>
            </a:r>
            <a:r>
              <a:rPr lang="en-US" dirty="0" err="1"/>
              <a:t>size_t</a:t>
            </a:r>
            <a:r>
              <a:rPr lang="en-US" dirty="0"/>
              <a:t> </a:t>
            </a:r>
            <a:r>
              <a:rPr lang="en-US" dirty="0" err="1"/>
              <a:t>sizeMaxCompare</a:t>
            </a:r>
            <a:r>
              <a:rPr lang="en-US" dirty="0"/>
              <a:t>)</a:t>
            </a:r>
          </a:p>
          <a:p>
            <a:r>
              <a:rPr lang="tr-TR" dirty="0" err="1"/>
              <a:t>etc</a:t>
            </a:r>
            <a:endParaRPr lang="tr-TR" dirty="0"/>
          </a:p>
          <a:p>
            <a:r>
              <a:rPr lang="en-US" dirty="0"/>
              <a:t>You can look them up in the </a:t>
            </a:r>
            <a:r>
              <a:rPr lang="en-US" dirty="0" err="1"/>
              <a:t>string.h</a:t>
            </a:r>
            <a:r>
              <a:rPr lang="en-US" dirty="0"/>
              <a:t> file and in any C book/site</a:t>
            </a:r>
            <a:endParaRPr lang="tr-TR" dirty="0"/>
          </a:p>
          <a:p>
            <a:pPr lvl="1"/>
            <a:r>
              <a:rPr lang="en-US" b="1" u="sng" dirty="0"/>
              <a:t>c</a:t>
            </a:r>
            <a:r>
              <a:rPr lang="en-US" dirty="0"/>
              <a:t>o</a:t>
            </a:r>
            <a:r>
              <a:rPr lang="en-US" b="1" u="sng" dirty="0"/>
              <a:t>py</a:t>
            </a:r>
            <a:r>
              <a:rPr lang="tr-TR" dirty="0"/>
              <a:t>,</a:t>
            </a:r>
            <a:r>
              <a:rPr lang="en-US" dirty="0"/>
              <a:t> con</a:t>
            </a:r>
            <a:r>
              <a:rPr lang="en-US" b="1" u="sng" dirty="0"/>
              <a:t>cat</a:t>
            </a:r>
            <a:r>
              <a:rPr lang="en-US" dirty="0"/>
              <a:t>enate, </a:t>
            </a:r>
            <a:r>
              <a:rPr lang="en-US" b="1" u="sng" dirty="0"/>
              <a:t>c</a:t>
            </a:r>
            <a:r>
              <a:rPr lang="en-US" dirty="0"/>
              <a:t>o</a:t>
            </a:r>
            <a:r>
              <a:rPr lang="en-US" b="1" u="sng" dirty="0"/>
              <a:t>mp</a:t>
            </a:r>
            <a:r>
              <a:rPr lang="en-US" dirty="0"/>
              <a:t>are, data </a:t>
            </a:r>
            <a:r>
              <a:rPr lang="en-US" b="1" u="sng" dirty="0"/>
              <a:t>t</a:t>
            </a:r>
            <a:r>
              <a:rPr lang="en-US" dirty="0"/>
              <a:t>ype</a:t>
            </a:r>
          </a:p>
        </p:txBody>
      </p:sp>
      <p:sp>
        <p:nvSpPr>
          <p:cNvPr id="4" name="Metin kutusu 3"/>
          <p:cNvSpPr txBox="1"/>
          <p:nvPr/>
        </p:nvSpPr>
        <p:spPr>
          <a:xfrm>
            <a:off x="467544" y="5445224"/>
            <a:ext cx="6984776" cy="369332"/>
          </a:xfrm>
          <a:prstGeom prst="rect">
            <a:avLst/>
          </a:prstGeom>
          <a:noFill/>
        </p:spPr>
        <p:txBody>
          <a:bodyPr wrap="square" rtlCol="0">
            <a:spAutoFit/>
          </a:bodyPr>
          <a:lstStyle/>
          <a:p>
            <a:r>
              <a:rPr lang="en-US" dirty="0"/>
              <a:t>examine codes\</a:t>
            </a:r>
            <a:r>
              <a:rPr lang="en-US" dirty="0" err="1"/>
              <a:t>MoreStringOps.c</a:t>
            </a:r>
            <a:r>
              <a:rPr lang="tr-TR" dirty="0"/>
              <a:t> </a:t>
            </a:r>
            <a:r>
              <a:rPr lang="en-US" dirty="0"/>
              <a:t>for more examples</a:t>
            </a:r>
          </a:p>
        </p:txBody>
      </p:sp>
    </p:spTree>
    <p:extLst>
      <p:ext uri="{BB962C8B-B14F-4D97-AF65-F5344CB8AC3E}">
        <p14:creationId xmlns:p14="http://schemas.microsoft.com/office/powerpoint/2010/main" val="372841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Expressions</a:t>
            </a:r>
          </a:p>
        </p:txBody>
      </p:sp>
      <p:sp>
        <p:nvSpPr>
          <p:cNvPr id="3" name="Content Placeholder 2"/>
          <p:cNvSpPr>
            <a:spLocks noGrp="1"/>
          </p:cNvSpPr>
          <p:nvPr>
            <p:ph idx="1"/>
          </p:nvPr>
        </p:nvSpPr>
        <p:spPr/>
        <p:txBody>
          <a:bodyPr>
            <a:normAutofit/>
          </a:bodyPr>
          <a:lstStyle/>
          <a:p>
            <a:r>
              <a:rPr lang="en-US" dirty="0"/>
              <a:t>An </a:t>
            </a:r>
            <a:r>
              <a:rPr lang="en-US" b="1" i="1" u="sng" dirty="0"/>
              <a:t>expression</a:t>
            </a:r>
            <a:r>
              <a:rPr lang="en-US" dirty="0"/>
              <a:t> is any combination of operators, numbers, and names that donates the computation of a value.</a:t>
            </a:r>
          </a:p>
          <a:p>
            <a:r>
              <a:rPr lang="en-US" b="1" dirty="0"/>
              <a:t>Examples</a:t>
            </a:r>
          </a:p>
          <a:p>
            <a:pPr lvl="1"/>
            <a:r>
              <a:rPr lang="en-US" dirty="0"/>
              <a:t>5 		A constant</a:t>
            </a:r>
          </a:p>
          <a:p>
            <a:pPr lvl="1"/>
            <a:r>
              <a:rPr lang="en-US" dirty="0"/>
              <a:t>j		A variable</a:t>
            </a:r>
          </a:p>
          <a:p>
            <a:pPr lvl="1"/>
            <a:r>
              <a:rPr lang="en-US" dirty="0"/>
              <a:t>5 + j 	A constant plus a variable</a:t>
            </a:r>
          </a:p>
          <a:p>
            <a:pPr lvl="1"/>
            <a:r>
              <a:rPr lang="en-US" dirty="0"/>
              <a:t>f()	A function call</a:t>
            </a:r>
          </a:p>
          <a:p>
            <a:pPr lvl="1"/>
            <a:r>
              <a:rPr lang="en-US" dirty="0"/>
              <a:t>f()/4	A function call, whose result is divided b</a:t>
            </a:r>
            <a:r>
              <a:rPr lang="tr-TR" dirty="0"/>
              <a:t>y </a:t>
            </a:r>
            <a:r>
              <a:rPr lang="en-US" dirty="0"/>
              <a:t>a constant</a:t>
            </a:r>
          </a:p>
          <a:p>
            <a:endParaRPr lang="en-US" dirty="0"/>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7661771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Matching Example</a:t>
            </a:r>
          </a:p>
        </p:txBody>
      </p:sp>
      <p:sp>
        <p:nvSpPr>
          <p:cNvPr id="5" name="Content Placeholder 4"/>
          <p:cNvSpPr>
            <a:spLocks noGrp="1"/>
          </p:cNvSpPr>
          <p:nvPr>
            <p:ph idx="1"/>
          </p:nvPr>
        </p:nvSpPr>
        <p:spPr/>
        <p:txBody>
          <a:bodyPr>
            <a:normAutofit/>
          </a:bodyPr>
          <a:lstStyle/>
          <a:p>
            <a:r>
              <a:rPr lang="en-US" sz="2400" dirty="0"/>
              <a:t>Write  a program that </a:t>
            </a:r>
          </a:p>
          <a:p>
            <a:pPr lvl="1"/>
            <a:r>
              <a:rPr lang="en-US" sz="2400" dirty="0"/>
              <a:t>gets two strings from the user</a:t>
            </a:r>
          </a:p>
          <a:p>
            <a:pPr lvl="1"/>
            <a:r>
              <a:rPr lang="en-US" sz="2400" dirty="0"/>
              <a:t>search the first string for an occurrence of the second string</a:t>
            </a:r>
          </a:p>
          <a:p>
            <a:pPr lvl="1"/>
            <a:r>
              <a:rPr lang="en-US" sz="2400" dirty="0"/>
              <a:t>if it is successful </a:t>
            </a:r>
          </a:p>
          <a:p>
            <a:pPr lvl="2"/>
            <a:r>
              <a:rPr lang="en-US" sz="2400" dirty="0"/>
              <a:t>return byte position of the occurrence </a:t>
            </a:r>
          </a:p>
          <a:p>
            <a:pPr lvl="1"/>
            <a:r>
              <a:rPr lang="en-US" sz="2400" dirty="0"/>
              <a:t>otherwise </a:t>
            </a:r>
          </a:p>
          <a:p>
            <a:pPr lvl="2"/>
            <a:r>
              <a:rPr lang="en-US" sz="2400" dirty="0"/>
              <a:t>return -1</a:t>
            </a:r>
            <a:endParaRPr lang="tr-TR" sz="2400" dirty="0"/>
          </a:p>
          <a:p>
            <a:r>
              <a:rPr lang="en-US" sz="2400" dirty="0"/>
              <a:t>Use pointer operations </a:t>
            </a:r>
          </a:p>
        </p:txBody>
      </p:sp>
    </p:spTree>
    <p:extLst>
      <p:ext uri="{BB962C8B-B14F-4D97-AF65-F5344CB8AC3E}">
        <p14:creationId xmlns:p14="http://schemas.microsoft.com/office/powerpoint/2010/main" val="40846259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Matching Example</a:t>
            </a:r>
            <a:r>
              <a:rPr lang="tr-TR" b="1" dirty="0"/>
              <a:t>, </a:t>
            </a:r>
            <a:r>
              <a:rPr lang="en-US" b="1" dirty="0"/>
              <a:t>Answer</a:t>
            </a:r>
            <a:r>
              <a:rPr lang="tr-TR" b="1" dirty="0"/>
              <a:t> 1:</a:t>
            </a:r>
            <a:endParaRPr lang="en-US" b="1" dirty="0"/>
          </a:p>
        </p:txBody>
      </p:sp>
      <p:sp>
        <p:nvSpPr>
          <p:cNvPr id="5" name="Content Placeholder 4"/>
          <p:cNvSpPr>
            <a:spLocks noGrp="1"/>
          </p:cNvSpPr>
          <p:nvPr>
            <p:ph idx="1"/>
          </p:nvPr>
        </p:nvSpPr>
        <p:spPr/>
        <p:txBody>
          <a:bodyPr>
            <a:noAutofit/>
          </a:bodyPr>
          <a:lstStyle/>
          <a:p>
            <a:pPr marL="0" indent="0">
              <a:lnSpc>
                <a:spcPct val="100000"/>
              </a:lnSpc>
              <a:spcBef>
                <a:spcPts val="0"/>
              </a:spcBef>
              <a:buNone/>
            </a:pPr>
            <a:r>
              <a:rPr lang="en-US" sz="1800" dirty="0">
                <a:latin typeface="Consolas" panose="020B0609020204030204" pitchFamily="49" charset="0"/>
              </a:rPr>
              <a:t>int indexOfV1( char *ptr1, char *ptr2</a:t>
            </a:r>
            <a:r>
              <a:rPr lang="tr-TR" sz="1800" dirty="0">
                <a:latin typeface="Consolas" panose="020B0609020204030204" pitchFamily="49" charset="0"/>
              </a:rPr>
              <a:t> </a:t>
            </a:r>
            <a:r>
              <a:rPr lang="en-US" sz="1800" dirty="0">
                <a:latin typeface="Consolas" panose="020B0609020204030204" pitchFamily="49" charset="0"/>
              </a:rPr>
              <a:t>) {</a:t>
            </a:r>
          </a:p>
          <a:p>
            <a:pPr marL="0" indent="0">
              <a:lnSpc>
                <a:spcPct val="100000"/>
              </a:lnSpc>
              <a:spcBef>
                <a:spcPts val="0"/>
              </a:spcBef>
              <a:buNone/>
            </a:pPr>
            <a:r>
              <a:rPr lang="en-US" sz="1800" dirty="0">
                <a:latin typeface="Consolas" panose="020B0609020204030204" pitchFamily="49" charset="0"/>
              </a:rPr>
              <a:t>    int </a:t>
            </a:r>
            <a:r>
              <a:rPr lang="en-US" sz="1800" dirty="0" err="1">
                <a:latin typeface="Consolas" panose="020B0609020204030204" pitchFamily="49" charset="0"/>
              </a:rPr>
              <a:t>i</a:t>
            </a:r>
            <a:r>
              <a:rPr lang="en-US" sz="1800" dirty="0">
                <a:latin typeface="Consolas" panose="020B0609020204030204" pitchFamily="49" charset="0"/>
              </a:rPr>
              <a:t>, </a:t>
            </a:r>
            <a:r>
              <a:rPr lang="en-US" sz="1800" dirty="0" err="1">
                <a:latin typeface="Consolas" panose="020B0609020204030204" pitchFamily="49" charset="0"/>
              </a:rPr>
              <a:t>matchCount</a:t>
            </a:r>
            <a:r>
              <a:rPr lang="en-US" sz="1800" dirty="0">
                <a:latin typeface="Consolas" panose="020B0609020204030204" pitchFamily="49" charset="0"/>
              </a:rPr>
              <a:t> = 0;</a:t>
            </a:r>
          </a:p>
          <a:p>
            <a:pPr marL="0" indent="0">
              <a:lnSpc>
                <a:spcPct val="100000"/>
              </a:lnSpc>
              <a:spcBef>
                <a:spcPts val="0"/>
              </a:spcBef>
              <a:buNone/>
            </a:pPr>
            <a:r>
              <a:rPr lang="en-US" sz="1800" dirty="0">
                <a:latin typeface="Consolas" panose="020B0609020204030204" pitchFamily="49" charset="0"/>
              </a:rPr>
              <a:t>    int len1 = </a:t>
            </a:r>
            <a:r>
              <a:rPr lang="en-US" sz="1800" dirty="0" err="1">
                <a:latin typeface="Consolas" panose="020B0609020204030204" pitchFamily="49" charset="0"/>
              </a:rPr>
              <a:t>strlen</a:t>
            </a:r>
            <a:r>
              <a:rPr lang="en-US" sz="1800" dirty="0">
                <a:latin typeface="Consolas" panose="020B0609020204030204" pitchFamily="49" charset="0"/>
              </a:rPr>
              <a:t>(ptr1), len2 = </a:t>
            </a:r>
            <a:r>
              <a:rPr lang="en-US" sz="1800" dirty="0" err="1">
                <a:latin typeface="Consolas" panose="020B0609020204030204" pitchFamily="49" charset="0"/>
              </a:rPr>
              <a:t>strlen</a:t>
            </a:r>
            <a:r>
              <a:rPr lang="en-US" sz="1800" dirty="0">
                <a:latin typeface="Consolas" panose="020B0609020204030204" pitchFamily="49" charset="0"/>
              </a:rPr>
              <a:t>(ptr2);</a:t>
            </a:r>
          </a:p>
          <a:p>
            <a:pPr marL="0" indent="0">
              <a:lnSpc>
                <a:spcPct val="100000"/>
              </a:lnSpc>
              <a:spcBef>
                <a:spcPts val="0"/>
              </a:spcBef>
              <a:buNone/>
            </a:pPr>
            <a:r>
              <a:rPr lang="en-US" sz="1800" dirty="0">
                <a:latin typeface="Consolas" panose="020B0609020204030204" pitchFamily="49" charset="0"/>
              </a:rPr>
              <a:t>    for( </a:t>
            </a:r>
            <a:r>
              <a:rPr lang="en-US" sz="1800" dirty="0" err="1">
                <a:latin typeface="Consolas" panose="020B0609020204030204" pitchFamily="49" charset="0"/>
              </a:rPr>
              <a:t>i</a:t>
            </a:r>
            <a:r>
              <a:rPr lang="en-US" sz="1800" dirty="0">
                <a:latin typeface="Consolas" panose="020B0609020204030204" pitchFamily="49" charset="0"/>
              </a:rPr>
              <a:t>=0; </a:t>
            </a:r>
            <a:r>
              <a:rPr lang="en-US" sz="1800" dirty="0" err="1">
                <a:latin typeface="Consolas" panose="020B0609020204030204" pitchFamily="49" charset="0"/>
              </a:rPr>
              <a:t>i</a:t>
            </a:r>
            <a:r>
              <a:rPr lang="en-US" sz="1800" dirty="0">
                <a:latin typeface="Consolas" panose="020B0609020204030204" pitchFamily="49" charset="0"/>
              </a:rPr>
              <a:t>&lt;=len1-len2; </a:t>
            </a:r>
            <a:r>
              <a:rPr lang="en-US" sz="1800" dirty="0" err="1">
                <a:latin typeface="Consolas" panose="020B0609020204030204" pitchFamily="49" charset="0"/>
              </a:rPr>
              <a:t>i</a:t>
            </a:r>
            <a:r>
              <a:rPr lang="en-US" sz="1800" dirty="0">
                <a:latin typeface="Consolas" panose="020B0609020204030204" pitchFamily="49" charset="0"/>
              </a:rPr>
              <a:t>++ ) {</a:t>
            </a:r>
          </a:p>
          <a:p>
            <a:pPr marL="0" indent="0">
              <a:lnSpc>
                <a:spcPct val="100000"/>
              </a:lnSpc>
              <a:spcBef>
                <a:spcPts val="0"/>
              </a:spcBef>
              <a:buNone/>
            </a:pPr>
            <a:r>
              <a:rPr lang="en-US" sz="1800" dirty="0">
                <a:latin typeface="Consolas" panose="020B0609020204030204" pitchFamily="49" charset="0"/>
              </a:rPr>
              <a:t>        while( *ptr1 == *ptr2 &amp;&amp; </a:t>
            </a:r>
            <a:r>
              <a:rPr lang="en-US" sz="1800" dirty="0" err="1">
                <a:latin typeface="Consolas" panose="020B0609020204030204" pitchFamily="49" charset="0"/>
              </a:rPr>
              <a:t>matchCount</a:t>
            </a:r>
            <a:r>
              <a:rPr lang="en-US" sz="1800" dirty="0">
                <a:latin typeface="Consolas" panose="020B0609020204030204" pitchFamily="49" charset="0"/>
              </a:rPr>
              <a:t> != len2 )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matchCount</a:t>
            </a:r>
            <a:r>
              <a:rPr lang="en-US" sz="1800" dirty="0">
                <a:latin typeface="Consolas" panose="020B0609020204030204" pitchFamily="49" charset="0"/>
              </a:rPr>
              <a:t>++; ptr1++; ptr2++;</a:t>
            </a:r>
          </a:p>
          <a:p>
            <a:pPr marL="0" indent="0">
              <a:lnSpc>
                <a:spcPct val="100000"/>
              </a:lnSpc>
              <a:spcBef>
                <a:spcPts val="0"/>
              </a:spcBef>
              <a:buNone/>
            </a:pPr>
            <a:r>
              <a:rPr lang="en-US" sz="1800" dirty="0">
                <a:latin typeface="Consolas" panose="020B0609020204030204" pitchFamily="49" charset="0"/>
              </a:rPr>
              <a:t>        }</a:t>
            </a:r>
          </a:p>
          <a:p>
            <a:pPr marL="0" indent="0">
              <a:lnSpc>
                <a:spcPct val="100000"/>
              </a:lnSpc>
              <a:spcBef>
                <a:spcPts val="0"/>
              </a:spcBef>
              <a:buNone/>
            </a:pPr>
            <a:r>
              <a:rPr lang="en-US" sz="1800" dirty="0">
                <a:latin typeface="Consolas" panose="020B0609020204030204" pitchFamily="49" charset="0"/>
              </a:rPr>
              <a:t>	</a:t>
            </a:r>
            <a:r>
              <a:rPr lang="tr-TR" sz="1800" dirty="0">
                <a:latin typeface="Consolas" panose="020B0609020204030204" pitchFamily="49" charset="0"/>
              </a:rPr>
              <a:t>   </a:t>
            </a:r>
            <a:r>
              <a:rPr lang="en-US" sz="1800" dirty="0">
                <a:latin typeface="Consolas" panose="020B0609020204030204" pitchFamily="49" charset="0"/>
              </a:rPr>
              <a:t>if( </a:t>
            </a:r>
            <a:r>
              <a:rPr lang="en-US" sz="1800" dirty="0" err="1">
                <a:latin typeface="Consolas" panose="020B0609020204030204" pitchFamily="49" charset="0"/>
              </a:rPr>
              <a:t>matchCount</a:t>
            </a:r>
            <a:r>
              <a:rPr lang="en-US" sz="1800" dirty="0">
                <a:latin typeface="Consolas" panose="020B0609020204030204" pitchFamily="49" charset="0"/>
              </a:rPr>
              <a:t> == len2 ) return </a:t>
            </a:r>
            <a:r>
              <a:rPr lang="en-US" sz="1800" dirty="0" err="1">
                <a:latin typeface="Consolas" panose="020B0609020204030204" pitchFamily="49" charset="0"/>
              </a:rPr>
              <a:t>i</a:t>
            </a: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	</a:t>
            </a:r>
            <a:r>
              <a:rPr lang="tr-TR" sz="1800" dirty="0">
                <a:latin typeface="Consolas" panose="020B0609020204030204" pitchFamily="49" charset="0"/>
              </a:rPr>
              <a:t>   </a:t>
            </a:r>
            <a:r>
              <a:rPr lang="en-US" sz="1800" dirty="0">
                <a:latin typeface="Consolas" panose="020B0609020204030204" pitchFamily="49" charset="0"/>
              </a:rPr>
              <a:t>else {</a:t>
            </a:r>
          </a:p>
          <a:p>
            <a:pPr marL="0" indent="0">
              <a:lnSpc>
                <a:spcPct val="100000"/>
              </a:lnSpc>
              <a:spcBef>
                <a:spcPts val="0"/>
              </a:spcBef>
              <a:buNone/>
            </a:pPr>
            <a:r>
              <a:rPr lang="en-US" sz="1800" dirty="0">
                <a:latin typeface="Consolas" panose="020B0609020204030204" pitchFamily="49" charset="0"/>
              </a:rPr>
              <a:t>			ptr1 -= (matchCount-1);</a:t>
            </a:r>
          </a:p>
          <a:p>
            <a:pPr marL="0" indent="0">
              <a:lnSpc>
                <a:spcPct val="100000"/>
              </a:lnSpc>
              <a:spcBef>
                <a:spcPts val="0"/>
              </a:spcBef>
              <a:buNone/>
            </a:pPr>
            <a:r>
              <a:rPr lang="en-US" sz="1800" dirty="0">
                <a:latin typeface="Consolas" panose="020B0609020204030204" pitchFamily="49" charset="0"/>
              </a:rPr>
              <a:t>			ptr2 -= </a:t>
            </a:r>
            <a:r>
              <a:rPr lang="en-US" sz="1800" dirty="0" err="1">
                <a:latin typeface="Consolas" panose="020B0609020204030204" pitchFamily="49" charset="0"/>
              </a:rPr>
              <a:t>matchCount</a:t>
            </a:r>
            <a:r>
              <a:rPr lang="en-US" sz="1800" dirty="0">
                <a:latin typeface="Consolas" panose="020B0609020204030204" pitchFamily="49" charset="0"/>
              </a:rPr>
              <a:t>; </a:t>
            </a:r>
            <a:r>
              <a:rPr lang="en-US" sz="1800" dirty="0" err="1">
                <a:latin typeface="Consolas" panose="020B0609020204030204" pitchFamily="49" charset="0"/>
              </a:rPr>
              <a:t>matchCount</a:t>
            </a:r>
            <a:r>
              <a:rPr lang="en-US" sz="1800" dirty="0">
                <a:latin typeface="Consolas" panose="020B0609020204030204" pitchFamily="49" charset="0"/>
              </a:rPr>
              <a:t> = 0;</a:t>
            </a:r>
          </a:p>
          <a:p>
            <a:pPr marL="0" indent="0">
              <a:lnSpc>
                <a:spcPct val="100000"/>
              </a:lnSpc>
              <a:spcBef>
                <a:spcPts val="0"/>
              </a:spcBef>
              <a:buNone/>
            </a:pPr>
            <a:r>
              <a:rPr lang="en-US" sz="1800" dirty="0">
                <a:latin typeface="Consolas" panose="020B0609020204030204" pitchFamily="49" charset="0"/>
              </a:rPr>
              <a:t>	</a:t>
            </a:r>
            <a:r>
              <a:rPr lang="tr-TR" sz="1800" dirty="0">
                <a:latin typeface="Consolas" panose="020B0609020204030204" pitchFamily="49" charset="0"/>
              </a:rPr>
              <a:t>   </a:t>
            </a:r>
            <a:r>
              <a:rPr lang="en-US" sz="1800" dirty="0">
                <a:latin typeface="Consolas" panose="020B0609020204030204" pitchFamily="49" charset="0"/>
              </a:rPr>
              <a:t>}</a:t>
            </a:r>
          </a:p>
          <a:p>
            <a:pPr marL="0" indent="0">
              <a:lnSpc>
                <a:spcPct val="100000"/>
              </a:lnSpc>
              <a:spcBef>
                <a:spcPts val="0"/>
              </a:spcBef>
              <a:buNone/>
            </a:pPr>
            <a:r>
              <a:rPr lang="tr-TR" sz="1800" dirty="0">
                <a:latin typeface="Consolas" panose="020B0609020204030204" pitchFamily="49" charset="0"/>
              </a:rPr>
              <a:t>    </a:t>
            </a:r>
            <a:r>
              <a:rPr lang="en-US" sz="1800" dirty="0">
                <a:latin typeface="Consolas" panose="020B0609020204030204" pitchFamily="49" charset="0"/>
              </a:rPr>
              <a:t>}</a:t>
            </a:r>
          </a:p>
          <a:p>
            <a:pPr marL="0" indent="0">
              <a:lnSpc>
                <a:spcPct val="100000"/>
              </a:lnSpc>
              <a:spcBef>
                <a:spcPts val="0"/>
              </a:spcBef>
              <a:buNone/>
            </a:pPr>
            <a:r>
              <a:rPr lang="tr-TR" sz="1800" dirty="0">
                <a:latin typeface="Consolas" panose="020B0609020204030204" pitchFamily="49" charset="0"/>
              </a:rPr>
              <a:t>    </a:t>
            </a:r>
            <a:r>
              <a:rPr lang="en-US" sz="1800" dirty="0">
                <a:latin typeface="Consolas" panose="020B0609020204030204" pitchFamily="49" charset="0"/>
              </a:rPr>
              <a:t>return -1;</a:t>
            </a:r>
          </a:p>
          <a:p>
            <a:pPr marL="0" indent="0">
              <a:lnSpc>
                <a:spcPct val="100000"/>
              </a:lnSpc>
              <a:spcBef>
                <a:spcPts val="0"/>
              </a:spcBef>
              <a:buNone/>
            </a:pPr>
            <a:r>
              <a:rPr lang="en-US" sz="1800" dirty="0">
                <a:latin typeface="Consolas" panose="020B0609020204030204" pitchFamily="49" charset="0"/>
              </a:rPr>
              <a:t>}</a:t>
            </a:r>
          </a:p>
        </p:txBody>
      </p:sp>
    </p:spTree>
    <p:extLst>
      <p:ext uri="{BB962C8B-B14F-4D97-AF65-F5344CB8AC3E}">
        <p14:creationId xmlns:p14="http://schemas.microsoft.com/office/powerpoint/2010/main" val="23153929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Matching Example</a:t>
            </a:r>
            <a:r>
              <a:rPr lang="tr-TR" b="1" dirty="0"/>
              <a:t>, main </a:t>
            </a:r>
            <a:r>
              <a:rPr lang="en-US" b="1" dirty="0"/>
              <a:t>function</a:t>
            </a:r>
            <a:r>
              <a:rPr lang="tr-TR" b="1" dirty="0"/>
              <a:t>:</a:t>
            </a:r>
            <a:endParaRPr lang="en-US" b="1" dirty="0"/>
          </a:p>
        </p:txBody>
      </p:sp>
      <p:sp>
        <p:nvSpPr>
          <p:cNvPr id="5" name="Content Placeholder 4"/>
          <p:cNvSpPr>
            <a:spLocks noGrp="1"/>
          </p:cNvSpPr>
          <p:nvPr>
            <p:ph idx="1"/>
          </p:nvPr>
        </p:nvSpPr>
        <p:spPr>
          <a:xfrm>
            <a:off x="179512" y="1825626"/>
            <a:ext cx="8856984" cy="3835621"/>
          </a:xfrm>
        </p:spPr>
        <p:txBody>
          <a:bodyPr>
            <a:noAutofit/>
          </a:bodyPr>
          <a:lstStyle/>
          <a:p>
            <a:pPr marL="0" indent="0">
              <a:lnSpc>
                <a:spcPct val="100000"/>
              </a:lnSpc>
              <a:spcBef>
                <a:spcPts val="0"/>
              </a:spcBef>
              <a:buNone/>
            </a:pPr>
            <a:r>
              <a:rPr lang="en-US" sz="1800" dirty="0" err="1">
                <a:latin typeface="Consolas" panose="020B0609020204030204" pitchFamily="49" charset="0"/>
              </a:rPr>
              <a:t>int</a:t>
            </a:r>
            <a:r>
              <a:rPr lang="en-US" sz="1800" dirty="0">
                <a:latin typeface="Consolas" panose="020B0609020204030204" pitchFamily="49" charset="0"/>
              </a:rPr>
              <a:t> main () {</a:t>
            </a:r>
          </a:p>
          <a:p>
            <a:pPr marL="0" indent="0">
              <a:lnSpc>
                <a:spcPct val="100000"/>
              </a:lnSpc>
              <a:spcBef>
                <a:spcPts val="0"/>
              </a:spcBef>
              <a:buNone/>
            </a:pPr>
            <a:r>
              <a:rPr lang="en-US" sz="1800" dirty="0">
                <a:latin typeface="Consolas" panose="020B0609020204030204" pitchFamily="49" charset="0"/>
              </a:rPr>
              <a:t>    char str1[MAX_CHAR], str2[MAX_CHAR];</a:t>
            </a:r>
          </a:p>
          <a:p>
            <a:pPr marL="0" indent="0">
              <a:lnSpc>
                <a:spcPct val="100000"/>
              </a:lnSpc>
              <a:spcBef>
                <a:spcPts val="0"/>
              </a:spcBef>
              <a:buNone/>
            </a:pPr>
            <a:r>
              <a:rPr lang="tr-TR"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("Enter the 1st string (Max. %d characters): ", MAX_CHAR);</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scanf</a:t>
            </a:r>
            <a:r>
              <a:rPr lang="en-US" sz="1800" dirty="0">
                <a:latin typeface="Consolas" panose="020B0609020204030204" pitchFamily="49" charset="0"/>
              </a:rPr>
              <a:t>("%s",str1);</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("Enter the 2nd string (Max. %d characters): ", MAX_CHAR);</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scanf</a:t>
            </a:r>
            <a:r>
              <a:rPr lang="en-US" sz="1800" dirty="0">
                <a:latin typeface="Consolas" panose="020B0609020204030204" pitchFamily="49" charset="0"/>
              </a:rPr>
              <a:t>("%s",str2);</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("Found at: %d", indexOfV1(str1,str2));</a:t>
            </a:r>
          </a:p>
          <a:p>
            <a:pPr marL="0" indent="0">
              <a:lnSpc>
                <a:spcPct val="100000"/>
              </a:lnSpc>
              <a:spcBef>
                <a:spcPts val="0"/>
              </a:spcBef>
              <a:buNone/>
            </a:pPr>
            <a:r>
              <a:rPr lang="en-US" sz="1800" dirty="0">
                <a:latin typeface="Consolas" panose="020B0609020204030204" pitchFamily="49" charset="0"/>
              </a:rPr>
              <a:t>    return(0);</a:t>
            </a:r>
          </a:p>
          <a:p>
            <a:pPr marL="0" indent="0">
              <a:lnSpc>
                <a:spcPct val="100000"/>
              </a:lnSpc>
              <a:spcBef>
                <a:spcPts val="0"/>
              </a:spcBef>
              <a:buNone/>
            </a:pPr>
            <a:r>
              <a:rPr lang="en-US" sz="1800" dirty="0">
                <a:latin typeface="Consolas" panose="020B0609020204030204" pitchFamily="49" charset="0"/>
              </a:rPr>
              <a:t>}</a:t>
            </a:r>
          </a:p>
        </p:txBody>
      </p:sp>
    </p:spTree>
    <p:extLst>
      <p:ext uri="{BB962C8B-B14F-4D97-AF65-F5344CB8AC3E}">
        <p14:creationId xmlns:p14="http://schemas.microsoft.com/office/powerpoint/2010/main" val="1494253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Matching Example</a:t>
            </a:r>
            <a:r>
              <a:rPr lang="tr-TR" b="1" dirty="0"/>
              <a:t>, </a:t>
            </a:r>
            <a:r>
              <a:rPr lang="en-US" b="1" dirty="0"/>
              <a:t>Answer</a:t>
            </a:r>
            <a:r>
              <a:rPr lang="tr-TR" b="1" dirty="0"/>
              <a:t> </a:t>
            </a:r>
            <a:r>
              <a:rPr lang="en-US" b="1" dirty="0"/>
              <a:t>2</a:t>
            </a:r>
            <a:r>
              <a:rPr lang="tr-TR" b="1" dirty="0"/>
              <a:t>:</a:t>
            </a:r>
            <a:endParaRPr lang="en-US" b="1" dirty="0"/>
          </a:p>
        </p:txBody>
      </p:sp>
      <p:sp>
        <p:nvSpPr>
          <p:cNvPr id="5" name="Content Placeholder 4"/>
          <p:cNvSpPr>
            <a:spLocks noGrp="1"/>
          </p:cNvSpPr>
          <p:nvPr>
            <p:ph idx="1"/>
          </p:nvPr>
        </p:nvSpPr>
        <p:spPr>
          <a:xfrm>
            <a:off x="628650" y="1825627"/>
            <a:ext cx="7886700" cy="1963414"/>
          </a:xfrm>
        </p:spPr>
        <p:txBody>
          <a:bodyPr>
            <a:noAutofit/>
          </a:bodyPr>
          <a:lstStyle/>
          <a:p>
            <a:pPr marL="0" indent="0">
              <a:lnSpc>
                <a:spcPct val="100000"/>
              </a:lnSpc>
              <a:spcBef>
                <a:spcPts val="0"/>
              </a:spcBef>
              <a:buNone/>
            </a:pPr>
            <a:r>
              <a:rPr lang="en-US" sz="1800" dirty="0" err="1">
                <a:latin typeface="Consolas" panose="020B0609020204030204" pitchFamily="49" charset="0"/>
              </a:rPr>
              <a:t>int</a:t>
            </a:r>
            <a:r>
              <a:rPr lang="en-US" sz="1800" dirty="0">
                <a:latin typeface="Consolas" panose="020B0609020204030204" pitchFamily="49" charset="0"/>
              </a:rPr>
              <a:t> indexOfV2( char *ptr1, char *ptr2) {</a:t>
            </a:r>
          </a:p>
          <a:p>
            <a:pPr marL="0" indent="0">
              <a:lnSpc>
                <a:spcPct val="100000"/>
              </a:lnSpc>
              <a:spcBef>
                <a:spcPts val="0"/>
              </a:spcBef>
              <a:buNone/>
            </a:pPr>
            <a:r>
              <a:rPr lang="en-US" sz="1800" dirty="0">
                <a:latin typeface="Consolas" panose="020B0609020204030204" pitchFamily="49" charset="0"/>
              </a:rPr>
              <a:t>    char *</a:t>
            </a:r>
            <a:r>
              <a:rPr lang="en-US" sz="1800" dirty="0" err="1">
                <a:latin typeface="Consolas" panose="020B0609020204030204" pitchFamily="49" charset="0"/>
              </a:rPr>
              <a:t>ptr</a:t>
            </a: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ptr</a:t>
            </a:r>
            <a:r>
              <a:rPr lang="en-US" sz="1800" dirty="0">
                <a:latin typeface="Consolas" panose="020B0609020204030204" pitchFamily="49" charset="0"/>
              </a:rPr>
              <a:t> = </a:t>
            </a:r>
            <a:r>
              <a:rPr lang="en-US" sz="1800" dirty="0" err="1">
                <a:latin typeface="Consolas" panose="020B0609020204030204" pitchFamily="49" charset="0"/>
              </a:rPr>
              <a:t>strstr</a:t>
            </a:r>
            <a:r>
              <a:rPr lang="en-US" sz="1800" dirty="0">
                <a:latin typeface="Consolas" panose="020B0609020204030204" pitchFamily="49" charset="0"/>
              </a:rPr>
              <a:t>(ptr1, ptr2);</a:t>
            </a:r>
          </a:p>
          <a:p>
            <a:pPr marL="0" indent="0">
              <a:lnSpc>
                <a:spcPct val="100000"/>
              </a:lnSpc>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ptr</a:t>
            </a:r>
            <a:r>
              <a:rPr lang="en-US" sz="1800" dirty="0">
                <a:latin typeface="Consolas" panose="020B0609020204030204" pitchFamily="49" charset="0"/>
              </a:rPr>
              <a:t> != NULL )   return ptr-ptr1;</a:t>
            </a:r>
          </a:p>
          <a:p>
            <a:pPr marL="0" indent="0">
              <a:lnSpc>
                <a:spcPct val="100000"/>
              </a:lnSpc>
              <a:spcBef>
                <a:spcPts val="0"/>
              </a:spcBef>
              <a:buNone/>
            </a:pPr>
            <a:r>
              <a:rPr lang="en-US" sz="1800" dirty="0">
                <a:latin typeface="Consolas" panose="020B0609020204030204" pitchFamily="49" charset="0"/>
              </a:rPr>
              <a:t>    else                return -1;</a:t>
            </a:r>
          </a:p>
          <a:p>
            <a:pPr marL="0" indent="0">
              <a:lnSpc>
                <a:spcPct val="100000"/>
              </a:lnSpc>
              <a:spcBef>
                <a:spcPts val="0"/>
              </a:spcBef>
              <a:buNone/>
            </a:pPr>
            <a:r>
              <a:rPr lang="en-US" sz="1800" dirty="0">
                <a:latin typeface="Consolas" panose="020B0609020204030204" pitchFamily="49" charset="0"/>
              </a:rPr>
              <a:t>}</a:t>
            </a:r>
            <a:endParaRPr lang="tr-TR" sz="1800" dirty="0">
              <a:latin typeface="Consolas" panose="020B0609020204030204" pitchFamily="49" charset="0"/>
            </a:endParaRPr>
          </a:p>
        </p:txBody>
      </p:sp>
      <p:sp>
        <p:nvSpPr>
          <p:cNvPr id="4" name="Content Placeholder 2"/>
          <p:cNvSpPr txBox="1">
            <a:spLocks/>
          </p:cNvSpPr>
          <p:nvPr/>
        </p:nvSpPr>
        <p:spPr>
          <a:xfrm>
            <a:off x="628650" y="3686174"/>
            <a:ext cx="8263830" cy="23351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sz="2400" dirty="0"/>
              <a:t>char*	</a:t>
            </a:r>
            <a:r>
              <a:rPr lang="en-US" sz="2400" dirty="0" err="1"/>
              <a:t>strstr</a:t>
            </a:r>
            <a:r>
              <a:rPr lang="en-US" sz="2400" dirty="0"/>
              <a:t> (</a:t>
            </a:r>
            <a:r>
              <a:rPr lang="en-US" sz="2400" dirty="0" err="1"/>
              <a:t>const</a:t>
            </a:r>
            <a:r>
              <a:rPr lang="en-US" sz="2400" dirty="0"/>
              <a:t> char* </a:t>
            </a:r>
            <a:r>
              <a:rPr lang="en-US" sz="2400" dirty="0" err="1"/>
              <a:t>szSearch</a:t>
            </a:r>
            <a:r>
              <a:rPr lang="en-US" sz="2400" dirty="0"/>
              <a:t>, </a:t>
            </a:r>
            <a:r>
              <a:rPr lang="en-US" sz="2400" dirty="0" err="1"/>
              <a:t>const</a:t>
            </a:r>
            <a:r>
              <a:rPr lang="en-US" sz="2400" dirty="0"/>
              <a:t> char *</a:t>
            </a:r>
            <a:r>
              <a:rPr lang="en-US" sz="2400" dirty="0" err="1"/>
              <a:t>szFor</a:t>
            </a:r>
            <a:r>
              <a:rPr lang="en-US" sz="2400" dirty="0"/>
              <a:t>);</a:t>
            </a:r>
            <a:endParaRPr lang="tr-TR" sz="2400" dirty="0"/>
          </a:p>
          <a:p>
            <a:pPr lvl="1" fontAlgn="auto">
              <a:spcAft>
                <a:spcPts val="0"/>
              </a:spcAft>
            </a:pPr>
            <a:r>
              <a:rPr lang="en-US" sz="2400" dirty="0"/>
              <a:t>Notice that this function of </a:t>
            </a:r>
            <a:r>
              <a:rPr lang="en-US" sz="2400" dirty="0" err="1"/>
              <a:t>string.h</a:t>
            </a:r>
            <a:r>
              <a:rPr lang="en-US" sz="2400" dirty="0"/>
              <a:t> returns: </a:t>
            </a:r>
          </a:p>
          <a:p>
            <a:pPr lvl="2" fontAlgn="auto">
              <a:spcAft>
                <a:spcPts val="0"/>
              </a:spcAft>
            </a:pPr>
            <a:r>
              <a:rPr lang="en-US" sz="2100" dirty="0"/>
              <a:t>either a valid pointer to the beginning of the first occurrence of *</a:t>
            </a:r>
            <a:r>
              <a:rPr lang="en-US" sz="2100" dirty="0" err="1"/>
              <a:t>szFor</a:t>
            </a:r>
            <a:r>
              <a:rPr lang="en-US" sz="2100" dirty="0"/>
              <a:t> in *</a:t>
            </a:r>
            <a:r>
              <a:rPr lang="en-US" sz="2100" dirty="0" err="1"/>
              <a:t>szSearch</a:t>
            </a:r>
            <a:endParaRPr lang="en-US" sz="2100" dirty="0"/>
          </a:p>
          <a:p>
            <a:pPr lvl="2" fontAlgn="auto">
              <a:spcAft>
                <a:spcPts val="0"/>
              </a:spcAft>
            </a:pPr>
            <a:r>
              <a:rPr lang="en-US" sz="2100" dirty="0"/>
              <a:t>or a null pointer</a:t>
            </a:r>
          </a:p>
        </p:txBody>
      </p:sp>
    </p:spTree>
    <p:extLst>
      <p:ext uri="{BB962C8B-B14F-4D97-AF65-F5344CB8AC3E}">
        <p14:creationId xmlns:p14="http://schemas.microsoft.com/office/powerpoint/2010/main" val="216945134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AC0699-7A29-4B0A-CD21-43AC6434325F}"/>
              </a:ext>
            </a:extLst>
          </p:cNvPr>
          <p:cNvSpPr>
            <a:spLocks noGrp="1"/>
          </p:cNvSpPr>
          <p:nvPr>
            <p:ph type="title"/>
          </p:nvPr>
        </p:nvSpPr>
        <p:spPr/>
        <p:txBody>
          <a:bodyPr/>
          <a:lstStyle/>
          <a:p>
            <a:r>
              <a:rPr lang="tr-TR" dirty="0"/>
              <a:t>Soru 2: </a:t>
            </a:r>
          </a:p>
        </p:txBody>
      </p:sp>
      <p:sp>
        <p:nvSpPr>
          <p:cNvPr id="3" name="İçerik Yer Tutucusu 2">
            <a:extLst>
              <a:ext uri="{FF2B5EF4-FFF2-40B4-BE49-F238E27FC236}">
                <a16:creationId xmlns:a16="http://schemas.microsoft.com/office/drawing/2014/main" id="{30BD139C-E0F0-CFFE-F046-BF3201A0BF56}"/>
              </a:ext>
            </a:extLst>
          </p:cNvPr>
          <p:cNvSpPr>
            <a:spLocks noGrp="1"/>
          </p:cNvSpPr>
          <p:nvPr>
            <p:ph idx="1"/>
          </p:nvPr>
        </p:nvSpPr>
        <p:spPr/>
        <p:txBody>
          <a:bodyPr/>
          <a:lstStyle/>
          <a:p>
            <a:endParaRPr lang="tr-TR" dirty="0"/>
          </a:p>
        </p:txBody>
      </p:sp>
      <p:sp>
        <p:nvSpPr>
          <p:cNvPr id="4" name="Alt Bilgi Yer Tutucusu 3">
            <a:extLst>
              <a:ext uri="{FF2B5EF4-FFF2-40B4-BE49-F238E27FC236}">
                <a16:creationId xmlns:a16="http://schemas.microsoft.com/office/drawing/2014/main" id="{D3B423B5-1DD1-5A62-436A-4B1495EFD227}"/>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5178168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C95868-9500-EA4A-08ED-0434CD5FE07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2EF3375-CD3A-1DB1-D4D8-19D1DAFAA06D}"/>
              </a:ext>
            </a:extLst>
          </p:cNvPr>
          <p:cNvSpPr>
            <a:spLocks noGrp="1"/>
          </p:cNvSpPr>
          <p:nvPr>
            <p:ph idx="1"/>
          </p:nvPr>
        </p:nvSpPr>
        <p:spPr/>
        <p:txBody>
          <a:bodyPr/>
          <a:lstStyle/>
          <a:p>
            <a:endParaRPr lang="tr-TR"/>
          </a:p>
        </p:txBody>
      </p:sp>
      <p:sp>
        <p:nvSpPr>
          <p:cNvPr id="4" name="Alt Bilgi Yer Tutucusu 3">
            <a:extLst>
              <a:ext uri="{FF2B5EF4-FFF2-40B4-BE49-F238E27FC236}">
                <a16:creationId xmlns:a16="http://schemas.microsoft.com/office/drawing/2014/main" id="{FAA2BA38-A1B2-71BA-8630-B85942DE300B}"/>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22251347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A1E1C0-0A98-72AE-BD67-B2CCC2B92880}"/>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D80544AA-CEA1-2009-405A-B0CD830C8C66}"/>
              </a:ext>
            </a:extLst>
          </p:cNvPr>
          <p:cNvSpPr>
            <a:spLocks noGrp="1"/>
          </p:cNvSpPr>
          <p:nvPr>
            <p:ph idx="1"/>
          </p:nvPr>
        </p:nvSpPr>
        <p:spPr/>
        <p:txBody>
          <a:bodyPr/>
          <a:lstStyle/>
          <a:p>
            <a:r>
              <a:rPr lang="tr-TR" dirty="0"/>
              <a:t>0x1000 + 0 * 3 + 0 = 0x1000    // mat[0][0]</a:t>
            </a:r>
          </a:p>
          <a:p>
            <a:r>
              <a:rPr lang="tr-TR" dirty="0"/>
              <a:t>0x1000 + 0 * 3 + 1 = 0x1004    // mat[0][1]</a:t>
            </a:r>
          </a:p>
          <a:p>
            <a:r>
              <a:rPr lang="tr-TR" dirty="0"/>
              <a:t>0x1000 + 0 * 3 + 2 = 0x1008    // mat[0][2]</a:t>
            </a:r>
          </a:p>
          <a:p>
            <a:r>
              <a:rPr lang="tr-TR" dirty="0"/>
              <a:t>0x1000 + 1 * 3 + 0 = 0x100C    // mat[1][0]</a:t>
            </a:r>
          </a:p>
          <a:p>
            <a:r>
              <a:rPr lang="tr-TR" dirty="0"/>
              <a:t>0x1000 + 1 * 3 + 1 = 0x1010    // mat[1][1]</a:t>
            </a:r>
          </a:p>
          <a:p>
            <a:r>
              <a:rPr lang="tr-TR" dirty="0"/>
              <a:t>0x1000 + 1 * 3 + 2 = 0x1014    // mat[1][2]</a:t>
            </a:r>
          </a:p>
          <a:p>
            <a:pPr marL="0" indent="0">
              <a:buNone/>
            </a:pPr>
            <a:endParaRPr lang="tr-TR" dirty="0"/>
          </a:p>
        </p:txBody>
      </p:sp>
      <p:sp>
        <p:nvSpPr>
          <p:cNvPr id="4" name="Alt Bilgi Yer Tutucusu 3">
            <a:extLst>
              <a:ext uri="{FF2B5EF4-FFF2-40B4-BE49-F238E27FC236}">
                <a16:creationId xmlns:a16="http://schemas.microsoft.com/office/drawing/2014/main" id="{24BE07BE-F67C-A73B-5110-CB4A0D34EC28}"/>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27479221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Multi-Dimensional Arrays</a:t>
            </a:r>
          </a:p>
        </p:txBody>
      </p:sp>
      <p:sp>
        <p:nvSpPr>
          <p:cNvPr id="3" name="Content Placeholder 2"/>
          <p:cNvSpPr>
            <a:spLocks noGrp="1"/>
          </p:cNvSpPr>
          <p:nvPr>
            <p:ph idx="1"/>
          </p:nvPr>
        </p:nvSpPr>
        <p:spPr>
          <a:xfrm>
            <a:off x="628650" y="1825625"/>
            <a:ext cx="8047806" cy="955303"/>
          </a:xfrm>
        </p:spPr>
        <p:txBody>
          <a:bodyPr/>
          <a:lstStyle/>
          <a:p>
            <a:r>
              <a:rPr lang="en-US" dirty="0"/>
              <a:t>In the following, </a:t>
            </a:r>
            <a:r>
              <a:rPr lang="en-US" dirty="0" err="1"/>
              <a:t>ar</a:t>
            </a:r>
            <a:r>
              <a:rPr lang="en-US" dirty="0"/>
              <a:t> is a 5-element array of 3-element arrays</a:t>
            </a:r>
          </a:p>
          <a:p>
            <a:pPr marL="0" indent="0">
              <a:buNone/>
            </a:pPr>
            <a:r>
              <a:rPr lang="en-US" dirty="0"/>
              <a:t>	</a:t>
            </a:r>
            <a:r>
              <a:rPr lang="en-US" dirty="0" err="1"/>
              <a:t>int</a:t>
            </a:r>
            <a:r>
              <a:rPr lang="en-US" dirty="0"/>
              <a:t> </a:t>
            </a:r>
            <a:r>
              <a:rPr lang="en-US" dirty="0" err="1"/>
              <a:t>ar</a:t>
            </a:r>
            <a:r>
              <a:rPr lang="en-US" dirty="0"/>
              <a:t>[5][3];</a:t>
            </a:r>
          </a:p>
          <a:p>
            <a:pPr marL="0" indent="0">
              <a:buNone/>
            </a:pPr>
            <a:endParaRPr lang="en-US" dirty="0"/>
          </a:p>
        </p:txBody>
      </p:sp>
      <p:sp>
        <p:nvSpPr>
          <p:cNvPr id="4" name="Content Placeholder 3"/>
          <p:cNvSpPr>
            <a:spLocks noGrp="1"/>
          </p:cNvSpPr>
          <p:nvPr>
            <p:ph idx="2"/>
          </p:nvPr>
        </p:nvSpPr>
        <p:spPr>
          <a:xfrm>
            <a:off x="1259632" y="2780929"/>
            <a:ext cx="6552728" cy="1224136"/>
          </a:xfrm>
        </p:spPr>
        <p:txBody>
          <a:bodyPr/>
          <a:lstStyle/>
          <a:p>
            <a:r>
              <a:rPr lang="en-US" dirty="0"/>
              <a:t>the array reference 	</a:t>
            </a:r>
            <a:r>
              <a:rPr lang="tr-TR" dirty="0"/>
              <a:t>		</a:t>
            </a:r>
            <a:r>
              <a:rPr lang="en-US" dirty="0" err="1"/>
              <a:t>ar</a:t>
            </a:r>
            <a:r>
              <a:rPr lang="en-US" dirty="0"/>
              <a:t>[1][2] </a:t>
            </a:r>
          </a:p>
          <a:p>
            <a:r>
              <a:rPr lang="en-US" dirty="0"/>
              <a:t>is interpreted as </a:t>
            </a:r>
            <a:r>
              <a:rPr lang="tr-TR" dirty="0"/>
              <a:t>	</a:t>
            </a:r>
            <a:r>
              <a:rPr lang="en-US" dirty="0"/>
              <a:t>	</a:t>
            </a:r>
            <a:r>
              <a:rPr lang="tr-TR" dirty="0"/>
              <a:t>		</a:t>
            </a:r>
            <a:r>
              <a:rPr lang="en-US" dirty="0"/>
              <a:t>*(</a:t>
            </a:r>
            <a:r>
              <a:rPr lang="en-US" dirty="0" err="1"/>
              <a:t>ar</a:t>
            </a:r>
            <a:r>
              <a:rPr lang="en-US" dirty="0"/>
              <a:t>[1]+2)</a:t>
            </a:r>
          </a:p>
          <a:p>
            <a:r>
              <a:rPr lang="en-US" dirty="0"/>
              <a:t>which is further expanded to </a:t>
            </a:r>
            <a:r>
              <a:rPr lang="tr-TR" dirty="0"/>
              <a:t>	</a:t>
            </a:r>
            <a:r>
              <a:rPr lang="en-US" dirty="0"/>
              <a:t>	*(*(ar+1)+2)</a:t>
            </a:r>
          </a:p>
        </p:txBody>
      </p:sp>
      <p:sp>
        <p:nvSpPr>
          <p:cNvPr id="5" name="Content Placeholder 2"/>
          <p:cNvSpPr txBox="1">
            <a:spLocks/>
          </p:cNvSpPr>
          <p:nvPr/>
        </p:nvSpPr>
        <p:spPr>
          <a:xfrm>
            <a:off x="628650" y="4306862"/>
            <a:ext cx="6607646" cy="113836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dirty="0"/>
              <a:t>In the following, x is a 3-element array of 4-elemet arrays of 5-element arrays</a:t>
            </a:r>
          </a:p>
          <a:p>
            <a:pPr marL="0" indent="0" fontAlgn="auto">
              <a:spcAft>
                <a:spcPts val="0"/>
              </a:spcAft>
              <a:buFont typeface="Arial" panose="020B0604020202020204" pitchFamily="34" charset="0"/>
              <a:buNone/>
            </a:pPr>
            <a:r>
              <a:rPr lang="en-US" dirty="0"/>
              <a:t>	char x[3][4][5];</a:t>
            </a:r>
          </a:p>
        </p:txBody>
      </p:sp>
    </p:spTree>
    <p:extLst>
      <p:ext uri="{BB962C8B-B14F-4D97-AF65-F5344CB8AC3E}">
        <p14:creationId xmlns:p14="http://schemas.microsoft.com/office/powerpoint/2010/main" val="196714344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 of Multi-Dimensional Arrays</a:t>
            </a:r>
          </a:p>
        </p:txBody>
      </p:sp>
      <p:sp>
        <p:nvSpPr>
          <p:cNvPr id="3" name="Content Placeholder 2"/>
          <p:cNvSpPr>
            <a:spLocks noGrp="1"/>
          </p:cNvSpPr>
          <p:nvPr>
            <p:ph idx="1"/>
          </p:nvPr>
        </p:nvSpPr>
        <p:spPr/>
        <p:txBody>
          <a:bodyPr/>
          <a:lstStyle/>
          <a:p>
            <a:pPr marL="0" indent="0">
              <a:buNone/>
            </a:pPr>
            <a:r>
              <a:rPr lang="en-US" dirty="0" err="1"/>
              <a:t>int</a:t>
            </a:r>
            <a:r>
              <a:rPr lang="en-US" dirty="0"/>
              <a:t> </a:t>
            </a:r>
            <a:r>
              <a:rPr lang="en-US" dirty="0" err="1"/>
              <a:t>exap</a:t>
            </a:r>
            <a:r>
              <a:rPr lang="en-US" dirty="0"/>
              <a:t>[5][3] = { {  1, 2, 3 },</a:t>
            </a:r>
          </a:p>
          <a:p>
            <a:pPr marL="0" indent="0">
              <a:buNone/>
            </a:pPr>
            <a:r>
              <a:rPr lang="en-US" dirty="0"/>
              <a:t>		</a:t>
            </a:r>
            <a:r>
              <a:rPr lang="tr-TR" dirty="0"/>
              <a:t>        </a:t>
            </a:r>
            <a:r>
              <a:rPr lang="en-US" dirty="0"/>
              <a:t>{ 4 },</a:t>
            </a:r>
          </a:p>
          <a:p>
            <a:pPr marL="0" indent="0">
              <a:buNone/>
            </a:pPr>
            <a:r>
              <a:rPr lang="en-US" dirty="0"/>
              <a:t>		</a:t>
            </a:r>
            <a:r>
              <a:rPr lang="tr-TR" dirty="0"/>
              <a:t>        </a:t>
            </a:r>
            <a:r>
              <a:rPr lang="en-US" dirty="0"/>
              <a:t>{ 5, 6, 7 } };</a:t>
            </a:r>
          </a:p>
          <a:p>
            <a:pPr marL="0" indent="0">
              <a:buNone/>
            </a:pPr>
            <a:r>
              <a:rPr lang="en-US" dirty="0"/>
              <a:t>1	2	3</a:t>
            </a:r>
          </a:p>
          <a:p>
            <a:pPr marL="0" indent="0">
              <a:buNone/>
            </a:pPr>
            <a:r>
              <a:rPr lang="en-US" dirty="0"/>
              <a:t>4	0	0</a:t>
            </a:r>
          </a:p>
          <a:p>
            <a:pPr marL="0" indent="0">
              <a:buNone/>
            </a:pPr>
            <a:r>
              <a:rPr lang="en-US" dirty="0"/>
              <a:t>5	6	7</a:t>
            </a:r>
          </a:p>
          <a:p>
            <a:pPr marL="0" indent="0">
              <a:buNone/>
            </a:pPr>
            <a:r>
              <a:rPr lang="en-US" dirty="0"/>
              <a:t>0	0	0</a:t>
            </a:r>
          </a:p>
          <a:p>
            <a:pPr marL="0" indent="0">
              <a:buNone/>
            </a:pPr>
            <a:r>
              <a:rPr lang="en-US" dirty="0"/>
              <a:t>0	0	0</a:t>
            </a:r>
          </a:p>
        </p:txBody>
      </p:sp>
      <p:sp>
        <p:nvSpPr>
          <p:cNvPr id="4" name="Content Placeholder 3"/>
          <p:cNvSpPr>
            <a:spLocks noGrp="1"/>
          </p:cNvSpPr>
          <p:nvPr>
            <p:ph idx="2"/>
          </p:nvPr>
        </p:nvSpPr>
        <p:spPr/>
        <p:txBody>
          <a:bodyPr/>
          <a:lstStyle/>
          <a:p>
            <a:pPr marL="0" indent="0">
              <a:buNone/>
            </a:pPr>
            <a:r>
              <a:rPr lang="en-US" dirty="0" err="1"/>
              <a:t>int</a:t>
            </a:r>
            <a:r>
              <a:rPr lang="en-US" dirty="0"/>
              <a:t> </a:t>
            </a:r>
            <a:r>
              <a:rPr lang="en-US" dirty="0" err="1"/>
              <a:t>exap</a:t>
            </a:r>
            <a:r>
              <a:rPr lang="en-US" dirty="0"/>
              <a:t>[5][3] = {  1, 2, 3,</a:t>
            </a:r>
          </a:p>
          <a:p>
            <a:pPr marL="0" indent="0">
              <a:buNone/>
            </a:pPr>
            <a:r>
              <a:rPr lang="en-US" dirty="0"/>
              <a:t>			     4,</a:t>
            </a:r>
          </a:p>
          <a:p>
            <a:pPr marL="0" indent="0">
              <a:buNone/>
            </a:pPr>
            <a:r>
              <a:rPr lang="en-US" dirty="0"/>
              <a:t>			    5, 6, 7 };</a:t>
            </a:r>
          </a:p>
          <a:p>
            <a:pPr marL="0" indent="0">
              <a:buNone/>
            </a:pPr>
            <a:r>
              <a:rPr lang="en-US" dirty="0"/>
              <a:t>1	2	3</a:t>
            </a:r>
          </a:p>
          <a:p>
            <a:pPr marL="0" indent="0">
              <a:buNone/>
            </a:pPr>
            <a:r>
              <a:rPr lang="en-US" dirty="0"/>
              <a:t>4	5	6</a:t>
            </a:r>
          </a:p>
          <a:p>
            <a:pPr marL="0" indent="0">
              <a:buNone/>
            </a:pPr>
            <a:r>
              <a:rPr lang="en-US" dirty="0"/>
              <a:t>7	0	0</a:t>
            </a:r>
          </a:p>
          <a:p>
            <a:pPr marL="0" indent="0">
              <a:buNone/>
            </a:pPr>
            <a:r>
              <a:rPr lang="en-US" dirty="0"/>
              <a:t>0	0	0</a:t>
            </a:r>
          </a:p>
          <a:p>
            <a:pPr marL="0" indent="0">
              <a:buNone/>
            </a:pPr>
            <a:r>
              <a:rPr lang="en-US" dirty="0"/>
              <a:t>0	0	0</a:t>
            </a:r>
          </a:p>
        </p:txBody>
      </p:sp>
    </p:spTree>
    <p:extLst>
      <p:ext uri="{BB962C8B-B14F-4D97-AF65-F5344CB8AC3E}">
        <p14:creationId xmlns:p14="http://schemas.microsoft.com/office/powerpoint/2010/main" val="67459438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 of Pointers</a:t>
            </a:r>
          </a:p>
        </p:txBody>
      </p:sp>
      <p:sp>
        <p:nvSpPr>
          <p:cNvPr id="5" name="Content Placeholder 4"/>
          <p:cNvSpPr>
            <a:spLocks noGrp="1"/>
          </p:cNvSpPr>
          <p:nvPr>
            <p:ph idx="1"/>
          </p:nvPr>
        </p:nvSpPr>
        <p:spPr>
          <a:xfrm>
            <a:off x="514352" y="2420343"/>
            <a:ext cx="2161504" cy="2520825"/>
          </a:xfrm>
        </p:spPr>
        <p:txBody>
          <a:bodyPr/>
          <a:lstStyle/>
          <a:p>
            <a:pPr marL="0" indent="0">
              <a:buNone/>
            </a:pPr>
            <a:r>
              <a:rPr lang="en-US" dirty="0"/>
              <a:t>char *</a:t>
            </a:r>
            <a:r>
              <a:rPr lang="en-US" dirty="0" err="1"/>
              <a:t>ar_of_p</a:t>
            </a:r>
            <a:r>
              <a:rPr lang="en-US" dirty="0"/>
              <a:t>[5];</a:t>
            </a:r>
          </a:p>
          <a:p>
            <a:pPr marL="0" indent="0">
              <a:buNone/>
            </a:pPr>
            <a:r>
              <a:rPr lang="en-US" dirty="0"/>
              <a:t>char c0 = ‘a’;</a:t>
            </a:r>
          </a:p>
          <a:p>
            <a:pPr marL="0" indent="0">
              <a:buNone/>
            </a:pPr>
            <a:r>
              <a:rPr lang="en-US" dirty="0"/>
              <a:t>char c1 = ‘b’;</a:t>
            </a:r>
          </a:p>
          <a:p>
            <a:pPr marL="0" indent="0">
              <a:buNone/>
            </a:pPr>
            <a:endParaRPr lang="en-US" dirty="0"/>
          </a:p>
          <a:p>
            <a:pPr marL="0" indent="0">
              <a:buNone/>
            </a:pPr>
            <a:r>
              <a:rPr lang="en-US" dirty="0" err="1"/>
              <a:t>ar_of_p</a:t>
            </a:r>
            <a:r>
              <a:rPr lang="en-US" dirty="0"/>
              <a:t>[0] = &amp;c0;</a:t>
            </a:r>
          </a:p>
          <a:p>
            <a:pPr marL="0" indent="0">
              <a:buNone/>
            </a:pPr>
            <a:r>
              <a:rPr lang="en-US" dirty="0" err="1"/>
              <a:t>ar_of_p</a:t>
            </a:r>
            <a:r>
              <a:rPr lang="en-US" dirty="0"/>
              <a:t>[1] = &amp;c1;</a:t>
            </a:r>
          </a:p>
          <a:p>
            <a:pPr marL="0" indent="0">
              <a:buNone/>
            </a:pPr>
            <a:endParaRPr lang="en-US" dirty="0"/>
          </a:p>
        </p:txBody>
      </p:sp>
      <p:grpSp>
        <p:nvGrpSpPr>
          <p:cNvPr id="4" name="Group 3"/>
          <p:cNvGrpSpPr/>
          <p:nvPr/>
        </p:nvGrpSpPr>
        <p:grpSpPr>
          <a:xfrm>
            <a:off x="4139952" y="437990"/>
            <a:ext cx="4370665" cy="3279042"/>
            <a:chOff x="6352708" y="1778704"/>
            <a:chExt cx="4323008" cy="4372056"/>
          </a:xfrm>
        </p:grpSpPr>
        <p:sp>
          <p:nvSpPr>
            <p:cNvPr id="6" name="Cube 5"/>
            <p:cNvSpPr/>
            <p:nvPr/>
          </p:nvSpPr>
          <p:spPr>
            <a:xfrm>
              <a:off x="8522821" y="5344742"/>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7" name="Cube 6"/>
            <p:cNvSpPr/>
            <p:nvPr/>
          </p:nvSpPr>
          <p:spPr>
            <a:xfrm>
              <a:off x="8522821" y="4819338"/>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undefined</a:t>
              </a:r>
            </a:p>
          </p:txBody>
        </p:sp>
        <p:sp>
          <p:nvSpPr>
            <p:cNvPr id="8" name="Cube 7"/>
            <p:cNvSpPr/>
            <p:nvPr/>
          </p:nvSpPr>
          <p:spPr>
            <a:xfrm>
              <a:off x="8522822" y="4278557"/>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undefined</a:t>
              </a:r>
            </a:p>
          </p:txBody>
        </p:sp>
        <p:sp>
          <p:nvSpPr>
            <p:cNvPr id="9" name="Cube 8"/>
            <p:cNvSpPr/>
            <p:nvPr/>
          </p:nvSpPr>
          <p:spPr>
            <a:xfrm>
              <a:off x="8522823" y="3744887"/>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undefined</a:t>
              </a:r>
            </a:p>
          </p:txBody>
        </p:sp>
        <p:sp>
          <p:nvSpPr>
            <p:cNvPr id="10" name="Cube 9"/>
            <p:cNvSpPr/>
            <p:nvPr/>
          </p:nvSpPr>
          <p:spPr>
            <a:xfrm>
              <a:off x="8522824" y="3222792"/>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2001</a:t>
              </a:r>
            </a:p>
          </p:txBody>
        </p:sp>
        <p:sp>
          <p:nvSpPr>
            <p:cNvPr id="11" name="Cube 10"/>
            <p:cNvSpPr/>
            <p:nvPr/>
          </p:nvSpPr>
          <p:spPr>
            <a:xfrm>
              <a:off x="8522825" y="2682428"/>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2000</a:t>
              </a:r>
            </a:p>
          </p:txBody>
        </p:sp>
        <p:sp>
          <p:nvSpPr>
            <p:cNvPr id="12" name="Cube 11"/>
            <p:cNvSpPr/>
            <p:nvPr/>
          </p:nvSpPr>
          <p:spPr>
            <a:xfrm>
              <a:off x="8522824" y="2148758"/>
              <a:ext cx="215289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TextBox 12"/>
            <p:cNvSpPr txBox="1"/>
            <p:nvPr/>
          </p:nvSpPr>
          <p:spPr>
            <a:xfrm>
              <a:off x="7548788" y="2456764"/>
              <a:ext cx="1141680"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0x0FFC</a:t>
              </a:r>
            </a:p>
          </p:txBody>
        </p:sp>
        <p:sp>
          <p:nvSpPr>
            <p:cNvPr id="14" name="TextBox 13"/>
            <p:cNvSpPr txBox="1"/>
            <p:nvPr/>
          </p:nvSpPr>
          <p:spPr>
            <a:xfrm>
              <a:off x="7548788" y="2996003"/>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0x1000</a:t>
              </a:r>
            </a:p>
          </p:txBody>
        </p:sp>
        <p:sp>
          <p:nvSpPr>
            <p:cNvPr id="15" name="TextBox 14"/>
            <p:cNvSpPr txBox="1"/>
            <p:nvPr/>
          </p:nvSpPr>
          <p:spPr>
            <a:xfrm>
              <a:off x="7548788" y="3535243"/>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0x1004</a:t>
              </a:r>
            </a:p>
          </p:txBody>
        </p:sp>
        <p:sp>
          <p:nvSpPr>
            <p:cNvPr id="16" name="TextBox 15"/>
            <p:cNvSpPr txBox="1"/>
            <p:nvPr/>
          </p:nvSpPr>
          <p:spPr>
            <a:xfrm>
              <a:off x="7560096" y="4074481"/>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0x1008</a:t>
              </a:r>
            </a:p>
          </p:txBody>
        </p:sp>
        <p:sp>
          <p:nvSpPr>
            <p:cNvPr id="17" name="TextBox 16"/>
            <p:cNvSpPr txBox="1"/>
            <p:nvPr/>
          </p:nvSpPr>
          <p:spPr>
            <a:xfrm>
              <a:off x="7560096" y="4592132"/>
              <a:ext cx="117382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0x100C</a:t>
              </a:r>
            </a:p>
          </p:txBody>
        </p:sp>
        <p:sp>
          <p:nvSpPr>
            <p:cNvPr id="18" name="TextBox 17"/>
            <p:cNvSpPr txBox="1"/>
            <p:nvPr/>
          </p:nvSpPr>
          <p:spPr>
            <a:xfrm>
              <a:off x="7560096" y="5132913"/>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0x1010</a:t>
              </a:r>
            </a:p>
          </p:txBody>
        </p:sp>
        <p:sp>
          <p:nvSpPr>
            <p:cNvPr id="19" name="TextBox 18"/>
            <p:cNvSpPr txBox="1"/>
            <p:nvPr/>
          </p:nvSpPr>
          <p:spPr>
            <a:xfrm>
              <a:off x="7560096" y="5658317"/>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0x1014</a:t>
              </a:r>
            </a:p>
          </p:txBody>
        </p:sp>
        <p:sp>
          <p:nvSpPr>
            <p:cNvPr id="20" name="TextBox 19"/>
            <p:cNvSpPr txBox="1"/>
            <p:nvPr/>
          </p:nvSpPr>
          <p:spPr>
            <a:xfrm>
              <a:off x="6352708" y="2996003"/>
              <a:ext cx="1599156"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ar_of_p</a:t>
              </a:r>
              <a:r>
                <a:rPr lang="en-US" b="1" dirty="0">
                  <a:solidFill>
                    <a:srgbClr val="4472C4"/>
                  </a:solidFill>
                  <a:latin typeface="Calibri" panose="020F0502020204030204"/>
                </a:rPr>
                <a:t>[0]</a:t>
              </a:r>
            </a:p>
          </p:txBody>
        </p:sp>
        <p:sp>
          <p:nvSpPr>
            <p:cNvPr id="21" name="TextBox 20"/>
            <p:cNvSpPr txBox="1"/>
            <p:nvPr/>
          </p:nvSpPr>
          <p:spPr>
            <a:xfrm>
              <a:off x="6352708" y="3535243"/>
              <a:ext cx="1599156"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ar_of_p</a:t>
              </a:r>
              <a:r>
                <a:rPr lang="en-US" b="1" dirty="0">
                  <a:solidFill>
                    <a:srgbClr val="4472C4"/>
                  </a:solidFill>
                  <a:latin typeface="Calibri" panose="020F0502020204030204"/>
                </a:rPr>
                <a:t>[1]</a:t>
              </a:r>
            </a:p>
          </p:txBody>
        </p:sp>
        <p:sp>
          <p:nvSpPr>
            <p:cNvPr id="22" name="TextBox 21"/>
            <p:cNvSpPr txBox="1"/>
            <p:nvPr/>
          </p:nvSpPr>
          <p:spPr>
            <a:xfrm>
              <a:off x="6364016" y="4074481"/>
              <a:ext cx="1599156"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ar_of_p</a:t>
              </a:r>
              <a:r>
                <a:rPr lang="en-US" b="1" dirty="0">
                  <a:solidFill>
                    <a:srgbClr val="4472C4"/>
                  </a:solidFill>
                  <a:latin typeface="Calibri" panose="020F0502020204030204"/>
                </a:rPr>
                <a:t>[2]</a:t>
              </a:r>
            </a:p>
          </p:txBody>
        </p:sp>
        <p:sp>
          <p:nvSpPr>
            <p:cNvPr id="23" name="TextBox 22"/>
            <p:cNvSpPr txBox="1"/>
            <p:nvPr/>
          </p:nvSpPr>
          <p:spPr>
            <a:xfrm>
              <a:off x="6364016" y="4592132"/>
              <a:ext cx="1599156"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ar_of_p</a:t>
              </a:r>
              <a:r>
                <a:rPr lang="en-US" b="1" dirty="0">
                  <a:solidFill>
                    <a:srgbClr val="4472C4"/>
                  </a:solidFill>
                  <a:latin typeface="Calibri" panose="020F0502020204030204"/>
                </a:rPr>
                <a:t>[3]</a:t>
              </a:r>
            </a:p>
          </p:txBody>
        </p:sp>
        <p:sp>
          <p:nvSpPr>
            <p:cNvPr id="24" name="TextBox 23"/>
            <p:cNvSpPr txBox="1"/>
            <p:nvPr/>
          </p:nvSpPr>
          <p:spPr>
            <a:xfrm>
              <a:off x="6364016" y="5132913"/>
              <a:ext cx="1599156" cy="492443"/>
            </a:xfrm>
            <a:prstGeom prst="rect">
              <a:avLst/>
            </a:prstGeom>
            <a:noFill/>
          </p:spPr>
          <p:txBody>
            <a:bodyPr wrap="none" rtlCol="0">
              <a:spAutoFit/>
            </a:bodyPr>
            <a:lstStyle/>
            <a:p>
              <a:pPr fontAlgn="auto">
                <a:spcBef>
                  <a:spcPts val="0"/>
                </a:spcBef>
                <a:spcAft>
                  <a:spcPts val="0"/>
                </a:spcAft>
              </a:pPr>
              <a:r>
                <a:rPr lang="en-US" b="1" dirty="0" err="1">
                  <a:solidFill>
                    <a:srgbClr val="4472C4"/>
                  </a:solidFill>
                  <a:latin typeface="Calibri" panose="020F0502020204030204"/>
                </a:rPr>
                <a:t>ar_of_p</a:t>
              </a:r>
              <a:r>
                <a:rPr lang="en-US" b="1" dirty="0">
                  <a:solidFill>
                    <a:srgbClr val="4472C4"/>
                  </a:solidFill>
                  <a:latin typeface="Calibri" panose="020F0502020204030204"/>
                </a:rPr>
                <a:t>[4]</a:t>
              </a:r>
            </a:p>
          </p:txBody>
        </p:sp>
        <p:sp>
          <p:nvSpPr>
            <p:cNvPr id="25" name="TextBox 24"/>
            <p:cNvSpPr txBox="1"/>
            <p:nvPr/>
          </p:nvSpPr>
          <p:spPr>
            <a:xfrm>
              <a:off x="6477284" y="1778704"/>
              <a:ext cx="1297107"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Element</a:t>
              </a:r>
            </a:p>
          </p:txBody>
        </p:sp>
        <p:sp>
          <p:nvSpPr>
            <p:cNvPr id="26" name="TextBox 25"/>
            <p:cNvSpPr txBox="1"/>
            <p:nvPr/>
          </p:nvSpPr>
          <p:spPr>
            <a:xfrm>
              <a:off x="7502749" y="1801883"/>
              <a:ext cx="1264449"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Address</a:t>
              </a:r>
            </a:p>
          </p:txBody>
        </p:sp>
        <p:sp>
          <p:nvSpPr>
            <p:cNvPr id="27" name="TextBox 26"/>
            <p:cNvSpPr txBox="1"/>
            <p:nvPr/>
          </p:nvSpPr>
          <p:spPr>
            <a:xfrm>
              <a:off x="9125097" y="1778704"/>
              <a:ext cx="1339769"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Memory</a:t>
              </a:r>
            </a:p>
          </p:txBody>
        </p:sp>
      </p:grpSp>
      <p:grpSp>
        <p:nvGrpSpPr>
          <p:cNvPr id="28" name="Group 27"/>
          <p:cNvGrpSpPr/>
          <p:nvPr/>
        </p:nvGrpSpPr>
        <p:grpSpPr>
          <a:xfrm>
            <a:off x="4139952" y="3933056"/>
            <a:ext cx="3817281" cy="2090623"/>
            <a:chOff x="6364016" y="1779426"/>
            <a:chExt cx="3684448" cy="2787498"/>
          </a:xfrm>
        </p:grpSpPr>
        <p:sp>
          <p:nvSpPr>
            <p:cNvPr id="32" name="Cube 31"/>
            <p:cNvSpPr/>
            <p:nvPr/>
          </p:nvSpPr>
          <p:spPr>
            <a:xfrm>
              <a:off x="8522823" y="3744887"/>
              <a:ext cx="137657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1" dirty="0">
                <a:solidFill>
                  <a:prstClr val="white"/>
                </a:solidFill>
              </a:endParaRPr>
            </a:p>
          </p:txBody>
        </p:sp>
        <p:sp>
          <p:nvSpPr>
            <p:cNvPr id="33" name="Cube 32"/>
            <p:cNvSpPr/>
            <p:nvPr/>
          </p:nvSpPr>
          <p:spPr>
            <a:xfrm>
              <a:off x="8522824" y="3222792"/>
              <a:ext cx="137657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‘b’</a:t>
              </a:r>
            </a:p>
          </p:txBody>
        </p:sp>
        <p:sp>
          <p:nvSpPr>
            <p:cNvPr id="34" name="Cube 33"/>
            <p:cNvSpPr/>
            <p:nvPr/>
          </p:nvSpPr>
          <p:spPr>
            <a:xfrm>
              <a:off x="8522825" y="2682428"/>
              <a:ext cx="137657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a:t>
              </a:r>
            </a:p>
          </p:txBody>
        </p:sp>
        <p:sp>
          <p:nvSpPr>
            <p:cNvPr id="35" name="Cube 34"/>
            <p:cNvSpPr/>
            <p:nvPr/>
          </p:nvSpPr>
          <p:spPr>
            <a:xfrm>
              <a:off x="8522824" y="2148758"/>
              <a:ext cx="1376571" cy="68290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36" name="TextBox 35"/>
            <p:cNvSpPr txBox="1"/>
            <p:nvPr/>
          </p:nvSpPr>
          <p:spPr>
            <a:xfrm>
              <a:off x="7548788" y="2456763"/>
              <a:ext cx="1122529"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0x1FFF</a:t>
              </a:r>
            </a:p>
          </p:txBody>
        </p:sp>
        <p:sp>
          <p:nvSpPr>
            <p:cNvPr id="37" name="TextBox 36"/>
            <p:cNvSpPr txBox="1"/>
            <p:nvPr/>
          </p:nvSpPr>
          <p:spPr>
            <a:xfrm>
              <a:off x="7548788" y="2996003"/>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0x2000</a:t>
              </a:r>
            </a:p>
          </p:txBody>
        </p:sp>
        <p:sp>
          <p:nvSpPr>
            <p:cNvPr id="38" name="TextBox 37"/>
            <p:cNvSpPr txBox="1"/>
            <p:nvPr/>
          </p:nvSpPr>
          <p:spPr>
            <a:xfrm>
              <a:off x="7548788" y="3535242"/>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0x2001</a:t>
              </a:r>
            </a:p>
          </p:txBody>
        </p:sp>
        <p:sp>
          <p:nvSpPr>
            <p:cNvPr id="39" name="TextBox 38"/>
            <p:cNvSpPr txBox="1"/>
            <p:nvPr/>
          </p:nvSpPr>
          <p:spPr>
            <a:xfrm>
              <a:off x="7560096" y="4074481"/>
              <a:ext cx="1167415"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0x2002</a:t>
              </a:r>
            </a:p>
          </p:txBody>
        </p:sp>
        <p:sp>
          <p:nvSpPr>
            <p:cNvPr id="43" name="TextBox 42"/>
            <p:cNvSpPr txBox="1"/>
            <p:nvPr/>
          </p:nvSpPr>
          <p:spPr>
            <a:xfrm>
              <a:off x="6807959" y="2997780"/>
              <a:ext cx="530488"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c0</a:t>
              </a:r>
            </a:p>
          </p:txBody>
        </p:sp>
        <p:sp>
          <p:nvSpPr>
            <p:cNvPr id="44" name="TextBox 43"/>
            <p:cNvSpPr txBox="1"/>
            <p:nvPr/>
          </p:nvSpPr>
          <p:spPr>
            <a:xfrm>
              <a:off x="6807959" y="3537018"/>
              <a:ext cx="530488"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c1</a:t>
              </a:r>
            </a:p>
          </p:txBody>
        </p:sp>
        <p:sp>
          <p:nvSpPr>
            <p:cNvPr id="45" name="TextBox 44"/>
            <p:cNvSpPr txBox="1"/>
            <p:nvPr/>
          </p:nvSpPr>
          <p:spPr>
            <a:xfrm>
              <a:off x="6364016" y="4074481"/>
              <a:ext cx="246308" cy="492443"/>
            </a:xfrm>
            <a:prstGeom prst="rect">
              <a:avLst/>
            </a:prstGeom>
            <a:noFill/>
          </p:spPr>
          <p:txBody>
            <a:bodyPr wrap="none" rtlCol="0">
              <a:spAutoFit/>
            </a:bodyPr>
            <a:lstStyle/>
            <a:p>
              <a:pPr fontAlgn="auto">
                <a:spcBef>
                  <a:spcPts val="0"/>
                </a:spcBef>
                <a:spcAft>
                  <a:spcPts val="0"/>
                </a:spcAft>
              </a:pPr>
              <a:endParaRPr lang="en-US" b="1" dirty="0">
                <a:solidFill>
                  <a:prstClr val="white"/>
                </a:solidFill>
                <a:latin typeface="Calibri" panose="020F0502020204030204"/>
              </a:endParaRPr>
            </a:p>
          </p:txBody>
        </p:sp>
        <p:sp>
          <p:nvSpPr>
            <p:cNvPr id="48" name="TextBox 47"/>
            <p:cNvSpPr txBox="1"/>
            <p:nvPr/>
          </p:nvSpPr>
          <p:spPr>
            <a:xfrm>
              <a:off x="6548747" y="1801819"/>
              <a:ext cx="1297107"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Element</a:t>
              </a:r>
            </a:p>
          </p:txBody>
        </p:sp>
        <p:sp>
          <p:nvSpPr>
            <p:cNvPr id="49" name="TextBox 48"/>
            <p:cNvSpPr txBox="1"/>
            <p:nvPr/>
          </p:nvSpPr>
          <p:spPr>
            <a:xfrm>
              <a:off x="7502749" y="1801883"/>
              <a:ext cx="1264449"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Address</a:t>
              </a:r>
            </a:p>
          </p:txBody>
        </p:sp>
        <p:sp>
          <p:nvSpPr>
            <p:cNvPr id="50" name="TextBox 49"/>
            <p:cNvSpPr txBox="1"/>
            <p:nvPr/>
          </p:nvSpPr>
          <p:spPr>
            <a:xfrm>
              <a:off x="8708695" y="1779426"/>
              <a:ext cx="1339769" cy="492443"/>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Memory</a:t>
              </a:r>
            </a:p>
          </p:txBody>
        </p:sp>
      </p:grpSp>
      <p:sp>
        <p:nvSpPr>
          <p:cNvPr id="3" name="Metin kutusu 2"/>
          <p:cNvSpPr txBox="1"/>
          <p:nvPr/>
        </p:nvSpPr>
        <p:spPr>
          <a:xfrm>
            <a:off x="467544" y="4859868"/>
            <a:ext cx="3927596" cy="923330"/>
          </a:xfrm>
          <a:prstGeom prst="rect">
            <a:avLst/>
          </a:prstGeom>
          <a:noFill/>
        </p:spPr>
        <p:txBody>
          <a:bodyPr wrap="square" rtlCol="0">
            <a:spAutoFit/>
          </a:bodyPr>
          <a:lstStyle/>
          <a:p>
            <a:pPr marL="285750" indent="-285750">
              <a:buFont typeface="Arial" panose="020B0604020202020204" pitchFamily="34" charset="0"/>
              <a:buChar char="•"/>
            </a:pPr>
            <a:r>
              <a:rPr lang="en-US" dirty="0"/>
              <a:t>examine codes\</a:t>
            </a:r>
            <a:r>
              <a:rPr lang="en-US" dirty="0" err="1"/>
              <a:t>ArrayOfPointers.c</a:t>
            </a:r>
            <a:endParaRPr lang="tr-TR" dirty="0"/>
          </a:p>
          <a:p>
            <a:pPr marL="285750" indent="-285750">
              <a:buFont typeface="Arial" panose="020B0604020202020204" pitchFamily="34" charset="0"/>
              <a:buChar char="•"/>
            </a:pPr>
            <a:r>
              <a:rPr lang="en-US" dirty="0"/>
              <a:t>codes\</a:t>
            </a:r>
            <a:r>
              <a:rPr lang="en-US" dirty="0" err="1"/>
              <a:t>StringMatrixOps.c</a:t>
            </a:r>
            <a:r>
              <a:rPr lang="en-US" dirty="0"/>
              <a:t> will also be a good example</a:t>
            </a:r>
          </a:p>
        </p:txBody>
      </p:sp>
    </p:spTree>
    <p:extLst>
      <p:ext uri="{BB962C8B-B14F-4D97-AF65-F5344CB8AC3E}">
        <p14:creationId xmlns:p14="http://schemas.microsoft.com/office/powerpoint/2010/main" val="399718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Statements</a:t>
            </a:r>
          </a:p>
        </p:txBody>
      </p:sp>
      <p:sp>
        <p:nvSpPr>
          <p:cNvPr id="3" name="Content Placeholder 2"/>
          <p:cNvSpPr>
            <a:spLocks noGrp="1"/>
          </p:cNvSpPr>
          <p:nvPr>
            <p:ph idx="1"/>
          </p:nvPr>
        </p:nvSpPr>
        <p:spPr>
          <a:xfrm>
            <a:off x="628650" y="2974237"/>
            <a:ext cx="7886700" cy="1339423"/>
          </a:xfrm>
        </p:spPr>
        <p:txBody>
          <a:bodyPr>
            <a:normAutofit lnSpcReduction="10000"/>
          </a:bodyPr>
          <a:lstStyle/>
          <a:p>
            <a:r>
              <a:rPr lang="en-US" dirty="0"/>
              <a:t>The left hand side of an assignment statement, called an </a:t>
            </a:r>
            <a:r>
              <a:rPr lang="en-US" b="1" i="1" u="sng" dirty="0" err="1"/>
              <a:t>lvalue</a:t>
            </a:r>
            <a:r>
              <a:rPr lang="en-US" dirty="0"/>
              <a:t>, must evaluate to</a:t>
            </a:r>
            <a:r>
              <a:rPr lang="tr-TR" dirty="0"/>
              <a:t> </a:t>
            </a:r>
            <a:r>
              <a:rPr lang="en-US" dirty="0"/>
              <a:t>a memory address that can hold a value. </a:t>
            </a:r>
          </a:p>
          <a:p>
            <a:r>
              <a:rPr lang="en-US" dirty="0"/>
              <a:t>The expression on the right-hand side of the assignment operator is sometimes called an </a:t>
            </a:r>
            <a:r>
              <a:rPr lang="en-US" b="1" i="1" u="sng" dirty="0" err="1"/>
              <a:t>rvalue</a:t>
            </a:r>
            <a:r>
              <a:rPr lang="en-US" dirty="0"/>
              <a:t>.</a:t>
            </a:r>
          </a:p>
          <a:p>
            <a:endParaRPr lang="en-US" dirty="0"/>
          </a:p>
        </p:txBody>
      </p:sp>
      <p:grpSp>
        <p:nvGrpSpPr>
          <p:cNvPr id="11" name="Group 10"/>
          <p:cNvGrpSpPr/>
          <p:nvPr/>
        </p:nvGrpSpPr>
        <p:grpSpPr>
          <a:xfrm>
            <a:off x="2467924" y="2226469"/>
            <a:ext cx="4208153" cy="545335"/>
            <a:chOff x="4789759" y="2935278"/>
            <a:chExt cx="5610871" cy="727113"/>
          </a:xfrm>
        </p:grpSpPr>
        <p:sp>
          <p:nvSpPr>
            <p:cNvPr id="4" name="Rectangle 3"/>
            <p:cNvSpPr/>
            <p:nvPr/>
          </p:nvSpPr>
          <p:spPr>
            <a:xfrm>
              <a:off x="4789759" y="2935278"/>
              <a:ext cx="1421176"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err="1">
                  <a:solidFill>
                    <a:prstClr val="white"/>
                  </a:solidFill>
                </a:rPr>
                <a:t>lvalue</a:t>
              </a:r>
              <a:endParaRPr lang="en-US" b="1" dirty="0">
                <a:solidFill>
                  <a:prstClr val="white"/>
                </a:solidFill>
              </a:endParaRPr>
            </a:p>
          </p:txBody>
        </p:sp>
        <p:sp>
          <p:nvSpPr>
            <p:cNvPr id="5" name="Rectangle 4"/>
            <p:cNvSpPr/>
            <p:nvPr/>
          </p:nvSpPr>
          <p:spPr>
            <a:xfrm>
              <a:off x="7863819" y="2935278"/>
              <a:ext cx="1421176"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err="1">
                  <a:solidFill>
                    <a:prstClr val="white"/>
                  </a:solidFill>
                </a:rPr>
                <a:t>rvalue</a:t>
              </a:r>
              <a:endParaRPr lang="en-US" b="1" dirty="0">
                <a:solidFill>
                  <a:prstClr val="white"/>
                </a:solidFill>
              </a:endParaRPr>
            </a:p>
          </p:txBody>
        </p:sp>
        <p:sp>
          <p:nvSpPr>
            <p:cNvPr id="6" name="Oval 5"/>
            <p:cNvSpPr/>
            <p:nvPr/>
          </p:nvSpPr>
          <p:spPr>
            <a:xfrm>
              <a:off x="6748184" y="3017904"/>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t>
              </a:r>
            </a:p>
          </p:txBody>
        </p:sp>
        <p:sp>
          <p:nvSpPr>
            <p:cNvPr id="7" name="Oval 6"/>
            <p:cNvSpPr/>
            <p:nvPr/>
          </p:nvSpPr>
          <p:spPr>
            <a:xfrm>
              <a:off x="9822244" y="3012395"/>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t>
              </a:r>
            </a:p>
          </p:txBody>
        </p:sp>
        <p:cxnSp>
          <p:nvCxnSpPr>
            <p:cNvPr id="8" name="Straight Arrow Connector 7"/>
            <p:cNvCxnSpPr/>
            <p:nvPr/>
          </p:nvCxnSpPr>
          <p:spPr>
            <a:xfrm>
              <a:off x="6210935" y="3293325"/>
              <a:ext cx="5372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326571" y="3293325"/>
              <a:ext cx="5372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284996" y="3293325"/>
              <a:ext cx="5372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sp>
        <p:nvSpPr>
          <p:cNvPr id="12" name="Content Placeholder 3"/>
          <p:cNvSpPr txBox="1">
            <a:spLocks/>
          </p:cNvSpPr>
          <p:nvPr/>
        </p:nvSpPr>
        <p:spPr>
          <a:xfrm>
            <a:off x="869248" y="4251690"/>
            <a:ext cx="3746498" cy="727177"/>
          </a:xfrm>
          <a:prstGeom prst="rect">
            <a:avLst/>
          </a:prstGeom>
          <a:noFill/>
          <a:ln>
            <a:noFill/>
          </a:ln>
        </p:spPr>
        <p:txBody>
          <a:bodyPr vert="horz" wrap="square" lIns="68580" tIns="34290" rIns="68580" bIns="34290" anchor="ctr" anchorCtr="0" compatLnSpc="1">
            <a:normAutofit/>
          </a:bodyPr>
          <a:lstStyle>
            <a:lvl1pPr marL="285750" marR="0" lvl="0" indent="-285750" algn="l" defTabSz="457200" rtl="0" eaLnBrk="1" fontAlgn="auto" hangingPunct="1">
              <a:lnSpc>
                <a:spcPct val="100000"/>
              </a:lnSpc>
              <a:spcBef>
                <a:spcPts val="0"/>
              </a:spcBef>
              <a:spcAft>
                <a:spcPts val="1000"/>
              </a:spcAft>
              <a:buClr>
                <a:srgbClr val="FFFFFF"/>
              </a:buClr>
              <a:buSzPct val="100000"/>
              <a:buFont typeface="Arial"/>
              <a:buChar char="•"/>
              <a:tabLst/>
              <a:defRPr lang="en-US" sz="1800" b="0" i="0" u="none" strike="noStrike" kern="1200" cap="none" spc="0" baseline="0">
                <a:solidFill>
                  <a:srgbClr val="FFFFFF"/>
                </a:solidFill>
                <a:uFillTx/>
                <a:latin typeface="Calibri"/>
              </a:defRPr>
            </a:lvl1pPr>
            <a:lvl2pPr marL="742950" marR="0" lvl="1" indent="-285750" algn="l" defTabSz="457200" rtl="0" eaLnBrk="1" fontAlgn="auto" hangingPunct="1">
              <a:lnSpc>
                <a:spcPct val="100000"/>
              </a:lnSpc>
              <a:spcBef>
                <a:spcPts val="0"/>
              </a:spcBef>
              <a:spcAft>
                <a:spcPts val="1000"/>
              </a:spcAft>
              <a:buClr>
                <a:srgbClr val="FFFFFF"/>
              </a:buClr>
              <a:buSzPct val="100000"/>
              <a:buFont typeface="Arial"/>
              <a:buChar char="•"/>
              <a:tabLst/>
              <a:defRPr lang="en-US" sz="1600" b="0" i="0" u="none" strike="noStrike" kern="1200" cap="none" spc="0" baseline="0">
                <a:solidFill>
                  <a:srgbClr val="FFFFFF"/>
                </a:solidFill>
                <a:uFillTx/>
                <a:latin typeface="Calibri"/>
              </a:defRPr>
            </a:lvl2pPr>
            <a:lvl3pPr marL="1200150" marR="0" lvl="2" indent="-285750" algn="l" defTabSz="457200" rtl="0" eaLnBrk="1" fontAlgn="auto" hangingPunct="1">
              <a:lnSpc>
                <a:spcPct val="100000"/>
              </a:lnSpc>
              <a:spcBef>
                <a:spcPts val="0"/>
              </a:spcBef>
              <a:spcAft>
                <a:spcPts val="1000"/>
              </a:spcAft>
              <a:buClr>
                <a:srgbClr val="FFFFFF"/>
              </a:buClr>
              <a:buSzPct val="100000"/>
              <a:buFont typeface="Arial"/>
              <a:buChar char="•"/>
              <a:tabLst/>
              <a:defRPr lang="en-US" sz="1400" b="0" i="0" u="none" strike="noStrike" kern="1200" cap="none" spc="0" baseline="0">
                <a:solidFill>
                  <a:srgbClr val="FFFFFF"/>
                </a:solidFill>
                <a:uFillTx/>
                <a:latin typeface="Calibri"/>
              </a:defRPr>
            </a:lvl3pPr>
            <a:lvl4pPr marL="1543050" marR="0" lvl="3" indent="-171450" algn="l" defTabSz="457200" rtl="0" eaLnBrk="1"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4pPr>
            <a:lvl5pPr marL="2000250" marR="0" lvl="4" indent="-171450" algn="l" defTabSz="457200" rtl="0" eaLnBrk="1"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2000" dirty="0">
                <a:solidFill>
                  <a:schemeClr val="tx1"/>
                </a:solidFill>
              </a:rPr>
              <a:t>answer = </a:t>
            </a:r>
            <a:r>
              <a:rPr sz="2000" dirty="0" err="1">
                <a:solidFill>
                  <a:schemeClr val="tx1"/>
                </a:solidFill>
              </a:rPr>
              <a:t>num</a:t>
            </a:r>
            <a:r>
              <a:rPr sz="2000" dirty="0">
                <a:solidFill>
                  <a:schemeClr val="tx1"/>
                </a:solidFill>
              </a:rPr>
              <a:t> * </a:t>
            </a:r>
            <a:r>
              <a:rPr sz="2000" dirty="0" err="1">
                <a:solidFill>
                  <a:schemeClr val="tx1"/>
                </a:solidFill>
              </a:rPr>
              <a:t>num</a:t>
            </a:r>
            <a:r>
              <a:rPr sz="2000" dirty="0">
                <a:solidFill>
                  <a:schemeClr val="tx1"/>
                </a:solidFill>
              </a:rPr>
              <a:t>;</a:t>
            </a:r>
          </a:p>
        </p:txBody>
      </p:sp>
      <p:sp>
        <p:nvSpPr>
          <p:cNvPr id="13" name="Multiply 12"/>
          <p:cNvSpPr/>
          <p:nvPr/>
        </p:nvSpPr>
        <p:spPr>
          <a:xfrm>
            <a:off x="6916756" y="4047508"/>
            <a:ext cx="1327652" cy="1259480"/>
          </a:xfrm>
          <a:prstGeom prst="mathMultiply">
            <a:avLst>
              <a:gd name="adj1" fmla="val 63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L-Shape 13"/>
          <p:cNvSpPr/>
          <p:nvPr/>
        </p:nvSpPr>
        <p:spPr>
          <a:xfrm rot="18902957">
            <a:off x="3242673" y="4410757"/>
            <a:ext cx="861369" cy="334611"/>
          </a:xfrm>
          <a:prstGeom prst="corner">
            <a:avLst>
              <a:gd name="adj1" fmla="val 50000"/>
              <a:gd name="adj2" fmla="val 5869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6" name="Footer Placeholder 15"/>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17" name="Content Placeholder 3"/>
          <p:cNvSpPr txBox="1">
            <a:spLocks/>
          </p:cNvSpPr>
          <p:nvPr/>
        </p:nvSpPr>
        <p:spPr>
          <a:xfrm>
            <a:off x="4569918" y="4255910"/>
            <a:ext cx="3746498" cy="727177"/>
          </a:xfrm>
          <a:prstGeom prst="rect">
            <a:avLst/>
          </a:prstGeom>
          <a:noFill/>
          <a:ln>
            <a:noFill/>
          </a:ln>
        </p:spPr>
        <p:txBody>
          <a:bodyPr vert="horz" wrap="square" lIns="68580" tIns="34290" rIns="68580" bIns="34290" anchor="ctr" anchorCtr="0" compatLnSpc="1">
            <a:normAutofit/>
          </a:bodyPr>
          <a:lstStyle>
            <a:lvl1pPr marL="285750" marR="0" lvl="0" indent="-285750" algn="l" defTabSz="457200" rtl="0" eaLnBrk="1" fontAlgn="auto" hangingPunct="1">
              <a:lnSpc>
                <a:spcPct val="100000"/>
              </a:lnSpc>
              <a:spcBef>
                <a:spcPts val="0"/>
              </a:spcBef>
              <a:spcAft>
                <a:spcPts val="1000"/>
              </a:spcAft>
              <a:buClr>
                <a:srgbClr val="FFFFFF"/>
              </a:buClr>
              <a:buSzPct val="100000"/>
              <a:buFont typeface="Arial"/>
              <a:buChar char="•"/>
              <a:tabLst/>
              <a:defRPr lang="en-US" sz="1800" b="0" i="0" u="none" strike="noStrike" kern="1200" cap="none" spc="0" baseline="0">
                <a:solidFill>
                  <a:srgbClr val="FFFFFF"/>
                </a:solidFill>
                <a:uFillTx/>
                <a:latin typeface="Calibri"/>
              </a:defRPr>
            </a:lvl1pPr>
            <a:lvl2pPr marL="742950" marR="0" lvl="1" indent="-285750" algn="l" defTabSz="457200" rtl="0" eaLnBrk="1" fontAlgn="auto" hangingPunct="1">
              <a:lnSpc>
                <a:spcPct val="100000"/>
              </a:lnSpc>
              <a:spcBef>
                <a:spcPts val="0"/>
              </a:spcBef>
              <a:spcAft>
                <a:spcPts val="1000"/>
              </a:spcAft>
              <a:buClr>
                <a:srgbClr val="FFFFFF"/>
              </a:buClr>
              <a:buSzPct val="100000"/>
              <a:buFont typeface="Arial"/>
              <a:buChar char="•"/>
              <a:tabLst/>
              <a:defRPr lang="en-US" sz="1600" b="0" i="0" u="none" strike="noStrike" kern="1200" cap="none" spc="0" baseline="0">
                <a:solidFill>
                  <a:srgbClr val="FFFFFF"/>
                </a:solidFill>
                <a:uFillTx/>
                <a:latin typeface="Calibri"/>
              </a:defRPr>
            </a:lvl2pPr>
            <a:lvl3pPr marL="1200150" marR="0" lvl="2" indent="-285750" algn="l" defTabSz="457200" rtl="0" eaLnBrk="1" fontAlgn="auto" hangingPunct="1">
              <a:lnSpc>
                <a:spcPct val="100000"/>
              </a:lnSpc>
              <a:spcBef>
                <a:spcPts val="0"/>
              </a:spcBef>
              <a:spcAft>
                <a:spcPts val="1000"/>
              </a:spcAft>
              <a:buClr>
                <a:srgbClr val="FFFFFF"/>
              </a:buClr>
              <a:buSzPct val="100000"/>
              <a:buFont typeface="Arial"/>
              <a:buChar char="•"/>
              <a:tabLst/>
              <a:defRPr lang="en-US" sz="1400" b="0" i="0" u="none" strike="noStrike" kern="1200" cap="none" spc="0" baseline="0">
                <a:solidFill>
                  <a:srgbClr val="FFFFFF"/>
                </a:solidFill>
                <a:uFillTx/>
                <a:latin typeface="Calibri"/>
              </a:defRPr>
            </a:lvl3pPr>
            <a:lvl4pPr marL="1543050" marR="0" lvl="3" indent="-171450" algn="l" defTabSz="457200" rtl="0" eaLnBrk="1"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4pPr>
            <a:lvl5pPr marL="2000250" marR="0" lvl="4" indent="-171450" algn="l" defTabSz="457200" rtl="0" eaLnBrk="1"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2000" dirty="0" err="1">
                <a:solidFill>
                  <a:schemeClr val="tx1"/>
                </a:solidFill>
              </a:rPr>
              <a:t>num</a:t>
            </a:r>
            <a:r>
              <a:rPr sz="2000" dirty="0">
                <a:solidFill>
                  <a:schemeClr val="tx1"/>
                </a:solidFill>
              </a:rPr>
              <a:t> * </a:t>
            </a:r>
            <a:r>
              <a:rPr sz="2000" dirty="0" err="1">
                <a:solidFill>
                  <a:schemeClr val="tx1"/>
                </a:solidFill>
              </a:rPr>
              <a:t>num</a:t>
            </a:r>
            <a:r>
              <a:rPr sz="2000" dirty="0">
                <a:solidFill>
                  <a:schemeClr val="tx1"/>
                </a:solidFill>
              </a:rPr>
              <a:t> = answer;  </a:t>
            </a:r>
          </a:p>
        </p:txBody>
      </p:sp>
    </p:spTree>
    <p:extLst>
      <p:ext uri="{BB962C8B-B14F-4D97-AF65-F5344CB8AC3E}">
        <p14:creationId xmlns:p14="http://schemas.microsoft.com/office/powerpoint/2010/main" val="376837366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Pointers</a:t>
            </a:r>
          </a:p>
        </p:txBody>
      </p:sp>
      <p:sp>
        <p:nvSpPr>
          <p:cNvPr id="3" name="Content Placeholder 2"/>
          <p:cNvSpPr>
            <a:spLocks noGrp="1"/>
          </p:cNvSpPr>
          <p:nvPr>
            <p:ph idx="1"/>
          </p:nvPr>
        </p:nvSpPr>
        <p:spPr>
          <a:xfrm>
            <a:off x="514350" y="1700808"/>
            <a:ext cx="2096648" cy="2736849"/>
          </a:xfrm>
        </p:spPr>
        <p:txBody>
          <a:bodyPr/>
          <a:lstStyle/>
          <a:p>
            <a:pPr marL="0" indent="0">
              <a:buNone/>
            </a:pPr>
            <a:r>
              <a:rPr lang="en-US" dirty="0" err="1"/>
              <a:t>int</a:t>
            </a:r>
            <a:r>
              <a:rPr lang="en-US" dirty="0"/>
              <a:t> r = 5;</a:t>
            </a:r>
          </a:p>
          <a:p>
            <a:pPr marL="0" indent="0">
              <a:buNone/>
            </a:pPr>
            <a:r>
              <a:rPr lang="en-US" dirty="0" err="1"/>
              <a:t>int</a:t>
            </a:r>
            <a:r>
              <a:rPr lang="en-US" dirty="0"/>
              <a:t> *q = &amp;r;</a:t>
            </a:r>
          </a:p>
          <a:p>
            <a:pPr marL="0" indent="0">
              <a:buNone/>
            </a:pPr>
            <a:r>
              <a:rPr lang="en-US" dirty="0" err="1"/>
              <a:t>int</a:t>
            </a:r>
            <a:r>
              <a:rPr lang="en-US" dirty="0"/>
              <a:t> **p = &amp;q;</a:t>
            </a:r>
          </a:p>
          <a:p>
            <a:pPr marL="0" indent="0">
              <a:buNone/>
            </a:pPr>
            <a:endParaRPr lang="en-US" dirty="0"/>
          </a:p>
          <a:p>
            <a:pPr marL="0" indent="0">
              <a:buNone/>
            </a:pPr>
            <a:r>
              <a:rPr lang="en-US" dirty="0"/>
              <a:t>r = 10;</a:t>
            </a:r>
          </a:p>
          <a:p>
            <a:pPr marL="0" indent="0">
              <a:buNone/>
            </a:pPr>
            <a:r>
              <a:rPr lang="en-US" dirty="0"/>
              <a:t>*q = 10;</a:t>
            </a:r>
          </a:p>
          <a:p>
            <a:pPr marL="0" indent="0">
              <a:buNone/>
            </a:pPr>
            <a:r>
              <a:rPr lang="en-US" dirty="0"/>
              <a:t>**p = 10;</a:t>
            </a:r>
          </a:p>
        </p:txBody>
      </p:sp>
      <p:sp>
        <p:nvSpPr>
          <p:cNvPr id="4" name="Content Placeholder 3"/>
          <p:cNvSpPr>
            <a:spLocks noGrp="1"/>
          </p:cNvSpPr>
          <p:nvPr>
            <p:ph idx="2"/>
          </p:nvPr>
        </p:nvSpPr>
        <p:spPr>
          <a:xfrm>
            <a:off x="2288755" y="1700808"/>
            <a:ext cx="5824163" cy="2736849"/>
          </a:xfrm>
        </p:spPr>
        <p:txBody>
          <a:bodyPr/>
          <a:lstStyle/>
          <a:p>
            <a:pPr marL="0" indent="0">
              <a:buNone/>
            </a:pPr>
            <a:r>
              <a:rPr lang="en-US" dirty="0"/>
              <a:t>declares </a:t>
            </a:r>
            <a:r>
              <a:rPr lang="en-US" b="1" i="1" dirty="0"/>
              <a:t>r</a:t>
            </a:r>
            <a:r>
              <a:rPr lang="en-US" dirty="0"/>
              <a:t> to be an </a:t>
            </a:r>
            <a:r>
              <a:rPr lang="en-US" dirty="0" err="1"/>
              <a:t>int</a:t>
            </a:r>
            <a:endParaRPr lang="en-US" dirty="0"/>
          </a:p>
          <a:p>
            <a:pPr marL="0" indent="0">
              <a:buNone/>
            </a:pPr>
            <a:r>
              <a:rPr lang="en-US" dirty="0"/>
              <a:t>declares </a:t>
            </a:r>
            <a:r>
              <a:rPr lang="en-US" b="1" i="1" dirty="0"/>
              <a:t>q</a:t>
            </a:r>
            <a:r>
              <a:rPr lang="en-US" dirty="0"/>
              <a:t> to be a pointer to an </a:t>
            </a:r>
            <a:r>
              <a:rPr lang="en-US" dirty="0" err="1"/>
              <a:t>int</a:t>
            </a:r>
            <a:endParaRPr lang="en-US" dirty="0"/>
          </a:p>
          <a:p>
            <a:pPr marL="0" indent="0">
              <a:buNone/>
            </a:pPr>
            <a:r>
              <a:rPr lang="en-US" dirty="0"/>
              <a:t>declares </a:t>
            </a:r>
            <a:r>
              <a:rPr lang="en-US" b="1" i="1" dirty="0"/>
              <a:t>p</a:t>
            </a:r>
            <a:r>
              <a:rPr lang="en-US" dirty="0"/>
              <a:t> to be a pointer to a pointer to an </a:t>
            </a:r>
            <a:r>
              <a:rPr lang="en-US" dirty="0" err="1"/>
              <a:t>int</a:t>
            </a:r>
            <a:endParaRPr lang="en-US" dirty="0"/>
          </a:p>
          <a:p>
            <a:pPr marL="0" indent="0">
              <a:buNone/>
            </a:pPr>
            <a:endParaRPr lang="en-US" dirty="0"/>
          </a:p>
          <a:p>
            <a:pPr marL="0" indent="0">
              <a:buNone/>
            </a:pPr>
            <a:r>
              <a:rPr lang="en-US" dirty="0"/>
              <a:t>Direct assignment</a:t>
            </a:r>
          </a:p>
          <a:p>
            <a:pPr marL="0" indent="0">
              <a:buNone/>
            </a:pPr>
            <a:r>
              <a:rPr lang="en-US" dirty="0"/>
              <a:t>Assignment with one indirection</a:t>
            </a:r>
          </a:p>
          <a:p>
            <a:pPr marL="0" indent="0">
              <a:buNone/>
            </a:pPr>
            <a:r>
              <a:rPr lang="en-US" dirty="0"/>
              <a:t>Assignment with two indirections</a:t>
            </a:r>
          </a:p>
        </p:txBody>
      </p:sp>
      <p:sp>
        <p:nvSpPr>
          <p:cNvPr id="5" name="Content Placeholder 2"/>
          <p:cNvSpPr txBox="1">
            <a:spLocks/>
          </p:cNvSpPr>
          <p:nvPr/>
        </p:nvSpPr>
        <p:spPr>
          <a:xfrm>
            <a:off x="539552" y="4581128"/>
            <a:ext cx="7886700" cy="136815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dirty="0"/>
              <a:t>Complete examples is left after learning dynamic memory management as they will make more sense. </a:t>
            </a:r>
          </a:p>
        </p:txBody>
      </p:sp>
    </p:spTree>
    <p:extLst>
      <p:ext uri="{BB962C8B-B14F-4D97-AF65-F5344CB8AC3E}">
        <p14:creationId xmlns:p14="http://schemas.microsoft.com/office/powerpoint/2010/main" val="22489609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4 Slayt Numarası Yer Tutucusu"/>
          <p:cNvSpPr>
            <a:spLocks noGrp="1"/>
          </p:cNvSpPr>
          <p:nvPr>
            <p:ph type="sldNum" sz="quarter" idx="11"/>
          </p:nvPr>
        </p:nvSpPr>
        <p:spPr>
          <a:noFill/>
        </p:spPr>
        <p:txBody>
          <a:bodyPr/>
          <a:lstStyle/>
          <a:p>
            <a:fld id="{B893C1EF-69B2-4D72-AC3E-9CE1B9DE9622}" type="slidenum">
              <a:rPr lang="tr-TR" altLang="tr-TR" smtClean="0"/>
              <a:pPr/>
              <a:t>141</a:t>
            </a:fld>
            <a:endParaRPr lang="tr-TR" altLang="tr-TR"/>
          </a:p>
        </p:txBody>
      </p:sp>
      <p:sp>
        <p:nvSpPr>
          <p:cNvPr id="4" name="4 Dikdörtgen"/>
          <p:cNvSpPr/>
          <p:nvPr/>
        </p:nvSpPr>
        <p:spPr>
          <a:xfrm>
            <a:off x="179512" y="620688"/>
            <a:ext cx="8784976" cy="369332"/>
          </a:xfrm>
          <a:prstGeom prst="rect">
            <a:avLst/>
          </a:prstGeom>
        </p:spPr>
        <p:txBody>
          <a:bodyPr wrap="square">
            <a:spAutoFit/>
          </a:bodyPr>
          <a:lstStyle/>
          <a:p>
            <a:pPr algn="ctr"/>
            <a:r>
              <a:rPr lang="tr-TR" dirty="0">
                <a:solidFill>
                  <a:srgbClr val="002060"/>
                </a:solidFill>
              </a:rPr>
              <a:t>Bu yansı ders notlarının düzeni için boş bırakılmıştır.</a:t>
            </a:r>
          </a:p>
        </p:txBody>
      </p:sp>
    </p:spTree>
    <p:extLst>
      <p:ext uri="{BB962C8B-B14F-4D97-AF65-F5344CB8AC3E}">
        <p14:creationId xmlns:p14="http://schemas.microsoft.com/office/powerpoint/2010/main" val="162867413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Memory Allocation</a:t>
            </a:r>
          </a:p>
        </p:txBody>
      </p:sp>
      <p:sp>
        <p:nvSpPr>
          <p:cNvPr id="3" name="Subtitle 2"/>
          <p:cNvSpPr>
            <a:spLocks noGrp="1"/>
          </p:cNvSpPr>
          <p:nvPr>
            <p:ph type="subTitle" idx="1"/>
          </p:nvPr>
        </p:nvSpPr>
        <p:spPr/>
        <p:txBody>
          <a:bodyPr>
            <a:normAutofit/>
          </a:bodyPr>
          <a:lstStyle/>
          <a:p>
            <a:r>
              <a:rPr lang="en-US" dirty="0"/>
              <a:t>Structural Programming</a:t>
            </a:r>
          </a:p>
          <a:p>
            <a:r>
              <a:rPr lang="en-US" dirty="0"/>
              <a:t>by</a:t>
            </a:r>
            <a:r>
              <a:rPr lang="tr-TR" dirty="0"/>
              <a:t> </a:t>
            </a:r>
            <a:r>
              <a:rPr lang="en-US" dirty="0"/>
              <a:t>Z. </a:t>
            </a:r>
            <a:r>
              <a:rPr lang="en-US" dirty="0" err="1"/>
              <a:t>Cihan</a:t>
            </a:r>
            <a:r>
              <a:rPr lang="en-US" dirty="0"/>
              <a:t> TAYŞİ</a:t>
            </a:r>
          </a:p>
          <a:p>
            <a:r>
              <a:rPr lang="en-US" dirty="0"/>
              <a:t>Additions by Yunus E. SELÇUK</a:t>
            </a:r>
          </a:p>
        </p:txBody>
      </p:sp>
    </p:spTree>
    <p:extLst>
      <p:ext uri="{BB962C8B-B14F-4D97-AF65-F5344CB8AC3E}">
        <p14:creationId xmlns:p14="http://schemas.microsoft.com/office/powerpoint/2010/main" val="7760309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normAutofit/>
          </a:bodyPr>
          <a:lstStyle/>
          <a:p>
            <a:r>
              <a:rPr lang="en-US" dirty="0"/>
              <a:t>Memory allocation functions</a:t>
            </a:r>
          </a:p>
          <a:p>
            <a:r>
              <a:rPr lang="en-US" dirty="0"/>
              <a:t>Array allocation</a:t>
            </a:r>
          </a:p>
          <a:p>
            <a:r>
              <a:rPr lang="en-US" dirty="0"/>
              <a:t>Matrix allocation</a:t>
            </a:r>
          </a:p>
          <a:p>
            <a:r>
              <a:rPr lang="en-US" dirty="0"/>
              <a:t>Examples</a:t>
            </a:r>
          </a:p>
        </p:txBody>
      </p:sp>
    </p:spTree>
    <p:extLst>
      <p:ext uri="{BB962C8B-B14F-4D97-AF65-F5344CB8AC3E}">
        <p14:creationId xmlns:p14="http://schemas.microsoft.com/office/powerpoint/2010/main" val="41832241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Memory Allocation Functions</a:t>
            </a:r>
            <a:r>
              <a:rPr lang="tr-TR" b="1" dirty="0"/>
              <a:t> (in </a:t>
            </a:r>
            <a:r>
              <a:rPr lang="tr-TR" b="1" dirty="0" err="1"/>
              <a:t>stdlib.h</a:t>
            </a:r>
            <a:r>
              <a:rPr lang="tr-TR" b="1" dirty="0"/>
              <a:t>)</a:t>
            </a:r>
            <a:endParaRPr lang="en-US" b="1" dirty="0"/>
          </a:p>
        </p:txBody>
      </p:sp>
      <p:sp>
        <p:nvSpPr>
          <p:cNvPr id="3" name="Content Placeholder 2"/>
          <p:cNvSpPr>
            <a:spLocks noGrp="1"/>
          </p:cNvSpPr>
          <p:nvPr>
            <p:ph idx="1"/>
          </p:nvPr>
        </p:nvSpPr>
        <p:spPr>
          <a:xfrm>
            <a:off x="628650" y="1484784"/>
            <a:ext cx="8119814" cy="4392488"/>
          </a:xfrm>
        </p:spPr>
        <p:txBody>
          <a:bodyPr>
            <a:normAutofit fontScale="92500" lnSpcReduction="10000"/>
          </a:bodyPr>
          <a:lstStyle/>
          <a:p>
            <a:r>
              <a:rPr lang="tr-TR" b="1" i="1" dirty="0" err="1"/>
              <a:t>void</a:t>
            </a:r>
            <a:r>
              <a:rPr lang="tr-TR" b="1" i="1" dirty="0"/>
              <a:t>* </a:t>
            </a:r>
            <a:r>
              <a:rPr lang="en-US" b="1" i="1" dirty="0" err="1"/>
              <a:t>malloc</a:t>
            </a:r>
            <a:r>
              <a:rPr lang="en-US" b="1" i="1" dirty="0"/>
              <a:t>(</a:t>
            </a:r>
            <a:r>
              <a:rPr lang="tr-TR" b="1" i="1" dirty="0"/>
              <a:t> </a:t>
            </a:r>
            <a:r>
              <a:rPr lang="tr-TR" b="1" i="1" dirty="0" err="1"/>
              <a:t>total_size_in_bytes</a:t>
            </a:r>
            <a:r>
              <a:rPr lang="tr-TR" b="1" i="1" dirty="0"/>
              <a:t> </a:t>
            </a:r>
            <a:r>
              <a:rPr lang="en-US" b="1" i="1" dirty="0"/>
              <a:t>)</a:t>
            </a:r>
          </a:p>
          <a:p>
            <a:pPr lvl="1"/>
            <a:r>
              <a:rPr lang="en-US" dirty="0"/>
              <a:t>Allocates a specified number of bytes in memory. Returns a pointer to the beginning of the allocated block.</a:t>
            </a:r>
          </a:p>
          <a:p>
            <a:r>
              <a:rPr lang="tr-TR" b="1" i="1" dirty="0" err="1"/>
              <a:t>void</a:t>
            </a:r>
            <a:r>
              <a:rPr lang="tr-TR" b="1" i="1" dirty="0"/>
              <a:t>* </a:t>
            </a:r>
            <a:r>
              <a:rPr lang="en-US" b="1" i="1" dirty="0" err="1"/>
              <a:t>calloc</a:t>
            </a:r>
            <a:r>
              <a:rPr lang="en-US" b="1" i="1" dirty="0"/>
              <a:t>(</a:t>
            </a:r>
            <a:r>
              <a:rPr lang="tr-TR" b="1" i="1" dirty="0"/>
              <a:t> </a:t>
            </a:r>
            <a:r>
              <a:rPr lang="tr-TR" b="1" i="1" dirty="0" err="1"/>
              <a:t>number_of_elements</a:t>
            </a:r>
            <a:r>
              <a:rPr lang="tr-TR" b="1" i="1" dirty="0"/>
              <a:t>, </a:t>
            </a:r>
            <a:r>
              <a:rPr lang="tr-TR" b="1" i="1" dirty="0" err="1"/>
              <a:t>element_size</a:t>
            </a:r>
            <a:r>
              <a:rPr lang="tr-TR" b="1" i="1" dirty="0"/>
              <a:t> </a:t>
            </a:r>
            <a:r>
              <a:rPr lang="en-US" b="1" i="1" dirty="0"/>
              <a:t>)</a:t>
            </a:r>
          </a:p>
          <a:p>
            <a:pPr lvl="1"/>
            <a:r>
              <a:rPr lang="en-US" dirty="0"/>
              <a:t>Similar to </a:t>
            </a:r>
            <a:r>
              <a:rPr lang="en-US" dirty="0" err="1"/>
              <a:t>malloc</a:t>
            </a:r>
            <a:r>
              <a:rPr lang="en-US" dirty="0"/>
              <a:t>(), but initializes the allocated bytes to zero. </a:t>
            </a:r>
            <a:endParaRPr lang="tr-TR" dirty="0"/>
          </a:p>
          <a:p>
            <a:pPr lvl="1"/>
            <a:r>
              <a:rPr lang="en-US" dirty="0" err="1"/>
              <a:t>calloc</a:t>
            </a:r>
            <a:r>
              <a:rPr lang="en-US" dirty="0"/>
              <a:t> has 2 parameters while </a:t>
            </a:r>
            <a:r>
              <a:rPr lang="en-US" dirty="0" err="1"/>
              <a:t>malloc</a:t>
            </a:r>
            <a:r>
              <a:rPr lang="en-US" dirty="0"/>
              <a:t> has one but the resulting allocated free space will be the same ( total size = n * element size</a:t>
            </a:r>
            <a:r>
              <a:rPr lang="tr-TR" dirty="0"/>
              <a:t>).</a:t>
            </a:r>
            <a:endParaRPr lang="en-US" dirty="0"/>
          </a:p>
          <a:p>
            <a:r>
              <a:rPr lang="tr-TR" b="1" i="1" dirty="0" err="1"/>
              <a:t>void</a:t>
            </a:r>
            <a:r>
              <a:rPr lang="tr-TR" b="1" i="1" dirty="0"/>
              <a:t>* </a:t>
            </a:r>
            <a:r>
              <a:rPr lang="en-US" b="1" i="1" dirty="0" err="1"/>
              <a:t>realloc</a:t>
            </a:r>
            <a:r>
              <a:rPr lang="en-US" b="1" i="1" dirty="0"/>
              <a:t>(</a:t>
            </a:r>
            <a:r>
              <a:rPr lang="tr-TR" b="1" i="1" dirty="0"/>
              <a:t> </a:t>
            </a:r>
            <a:r>
              <a:rPr lang="tr-TR" b="1" i="1" dirty="0" err="1"/>
              <a:t>void</a:t>
            </a:r>
            <a:r>
              <a:rPr lang="tr-TR" b="1" i="1" dirty="0"/>
              <a:t> *</a:t>
            </a:r>
            <a:r>
              <a:rPr lang="tr-TR" b="1" i="1" dirty="0" err="1"/>
              <a:t>prev_ptr</a:t>
            </a:r>
            <a:r>
              <a:rPr lang="tr-TR" b="1" i="1" dirty="0"/>
              <a:t>, </a:t>
            </a:r>
            <a:r>
              <a:rPr lang="tr-TR" b="1" i="1" dirty="0" err="1"/>
              <a:t>total_size_in_bytes</a:t>
            </a:r>
            <a:r>
              <a:rPr lang="tr-TR" b="1" i="1" dirty="0"/>
              <a:t> </a:t>
            </a:r>
            <a:r>
              <a:rPr lang="en-US" b="1" i="1" dirty="0"/>
              <a:t>)</a:t>
            </a:r>
          </a:p>
          <a:p>
            <a:pPr lvl="1"/>
            <a:r>
              <a:rPr lang="en-US" dirty="0"/>
              <a:t>Changes the size of a previously allocated block</a:t>
            </a:r>
            <a:r>
              <a:rPr lang="tr-TR" dirty="0"/>
              <a:t> </a:t>
            </a:r>
            <a:r>
              <a:rPr lang="tr-TR" dirty="0" err="1"/>
              <a:t>prev_ptr</a:t>
            </a:r>
            <a:r>
              <a:rPr lang="en-US" dirty="0"/>
              <a:t>.</a:t>
            </a:r>
            <a:r>
              <a:rPr lang="tr-TR" dirty="0"/>
              <a:t> </a:t>
            </a:r>
          </a:p>
          <a:p>
            <a:pPr lvl="1"/>
            <a:r>
              <a:rPr lang="en-US" dirty="0"/>
              <a:t>The function may move the memory block to a new location (whose address is returned by the function).</a:t>
            </a:r>
            <a:endParaRPr lang="tr-TR" dirty="0"/>
          </a:p>
          <a:p>
            <a:pPr lvl="1"/>
            <a:r>
              <a:rPr lang="en-US" dirty="0"/>
              <a:t>When extending the size of a dynamically extended block, never assume that the additional are will be cleared.</a:t>
            </a:r>
          </a:p>
          <a:p>
            <a:pPr lvl="1"/>
            <a:r>
              <a:rPr lang="en-US" dirty="0"/>
              <a:t>However, contents of previously allocated memory will remain intact</a:t>
            </a:r>
            <a:r>
              <a:rPr lang="tr-TR" dirty="0"/>
              <a:t>. </a:t>
            </a:r>
          </a:p>
          <a:p>
            <a:r>
              <a:rPr lang="tr-TR" b="1" i="1" dirty="0" err="1"/>
              <a:t>void</a:t>
            </a:r>
            <a:r>
              <a:rPr lang="tr-TR" b="1" i="1" dirty="0"/>
              <a:t> </a:t>
            </a:r>
            <a:r>
              <a:rPr lang="en-US" b="1" i="1" dirty="0"/>
              <a:t>free(</a:t>
            </a:r>
            <a:r>
              <a:rPr lang="tr-TR" b="1" i="1" dirty="0"/>
              <a:t> </a:t>
            </a:r>
            <a:r>
              <a:rPr lang="tr-TR" b="1" i="1" dirty="0" err="1"/>
              <a:t>void</a:t>
            </a:r>
            <a:r>
              <a:rPr lang="tr-TR" b="1" i="1" dirty="0"/>
              <a:t> *</a:t>
            </a:r>
            <a:r>
              <a:rPr lang="tr-TR" b="1" i="1" dirty="0" err="1"/>
              <a:t>ptr</a:t>
            </a:r>
            <a:r>
              <a:rPr lang="tr-TR" b="1" i="1" dirty="0"/>
              <a:t> </a:t>
            </a:r>
            <a:r>
              <a:rPr lang="en-US" b="1" i="1" dirty="0"/>
              <a:t>)</a:t>
            </a:r>
          </a:p>
          <a:p>
            <a:pPr lvl="1"/>
            <a:r>
              <a:rPr lang="en-US" dirty="0"/>
              <a:t>Frees up memory that was previously allocated with </a:t>
            </a:r>
            <a:r>
              <a:rPr lang="en-US" i="1" dirty="0" err="1"/>
              <a:t>malloc</a:t>
            </a:r>
            <a:r>
              <a:rPr lang="en-US" i="1" dirty="0"/>
              <a:t>(), </a:t>
            </a:r>
            <a:r>
              <a:rPr lang="en-US" i="1" dirty="0" err="1"/>
              <a:t>calloc</a:t>
            </a:r>
            <a:r>
              <a:rPr lang="en-US" i="1" dirty="0"/>
              <a:t>(), or </a:t>
            </a:r>
            <a:r>
              <a:rPr lang="en-US" i="1" dirty="0" err="1"/>
              <a:t>realloc</a:t>
            </a:r>
            <a:r>
              <a:rPr lang="en-US" i="1" dirty="0"/>
              <a:t>().</a:t>
            </a:r>
          </a:p>
        </p:txBody>
      </p:sp>
    </p:spTree>
    <p:extLst>
      <p:ext uri="{BB962C8B-B14F-4D97-AF65-F5344CB8AC3E}">
        <p14:creationId xmlns:p14="http://schemas.microsoft.com/office/powerpoint/2010/main" val="41803917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 Allocation</a:t>
            </a:r>
          </a:p>
        </p:txBody>
      </p:sp>
      <p:sp>
        <p:nvSpPr>
          <p:cNvPr id="3" name="Content Placeholder 2"/>
          <p:cNvSpPr>
            <a:spLocks noGrp="1"/>
          </p:cNvSpPr>
          <p:nvPr>
            <p:ph idx="1"/>
          </p:nvPr>
        </p:nvSpPr>
        <p:spPr>
          <a:xfrm>
            <a:off x="628650" y="1412776"/>
            <a:ext cx="7886700" cy="4536504"/>
          </a:xfrm>
          <a:noFill/>
          <a:ln w="25400">
            <a:solidFill>
              <a:schemeClr val="bg1"/>
            </a:solidFill>
          </a:ln>
        </p:spPr>
        <p:txBody>
          <a:bodyPr vert="horz" wrap="square" lIns="68580" tIns="34290" rIns="68580" bIns="34290" rtlCol="0" anchor="ctr" anchorCtr="0" compatLnSpc="1">
            <a:normAutofit/>
          </a:bodyPr>
          <a:lstStyle/>
          <a:p>
            <a:pPr marL="0" indent="0">
              <a:lnSpc>
                <a:spcPct val="110000"/>
              </a:lnSpc>
              <a:buNone/>
            </a:pPr>
            <a:r>
              <a:rPr lang="en-US" sz="1500" dirty="0" err="1"/>
              <a:t>int</a:t>
            </a:r>
            <a:r>
              <a:rPr lang="en-US" sz="1500" dirty="0"/>
              <a:t> n;</a:t>
            </a:r>
          </a:p>
          <a:p>
            <a:pPr marL="0" indent="0">
              <a:lnSpc>
                <a:spcPct val="110000"/>
              </a:lnSpc>
              <a:buNone/>
            </a:pPr>
            <a:r>
              <a:rPr lang="en-US" sz="1500" dirty="0" err="1"/>
              <a:t>int</a:t>
            </a:r>
            <a:r>
              <a:rPr lang="en-US" sz="1500" dirty="0"/>
              <a:t> *list;</a:t>
            </a:r>
          </a:p>
          <a:p>
            <a:pPr marL="0" indent="0">
              <a:lnSpc>
                <a:spcPct val="110000"/>
              </a:lnSpc>
              <a:buNone/>
            </a:pPr>
            <a:r>
              <a:rPr lang="en-US" sz="1500" dirty="0"/>
              <a:t>...</a:t>
            </a:r>
          </a:p>
          <a:p>
            <a:pPr marL="0" indent="0">
              <a:lnSpc>
                <a:spcPct val="110000"/>
              </a:lnSpc>
              <a:buNone/>
            </a:pPr>
            <a:r>
              <a:rPr lang="en-US" sz="1500" dirty="0" err="1"/>
              <a:t>printf</a:t>
            </a:r>
            <a:r>
              <a:rPr lang="en-US" sz="1500" dirty="0"/>
              <a:t>(“How many numbers are you going to enter ?”);</a:t>
            </a:r>
          </a:p>
          <a:p>
            <a:pPr marL="0" indent="0">
              <a:lnSpc>
                <a:spcPct val="110000"/>
              </a:lnSpc>
              <a:buNone/>
            </a:pPr>
            <a:r>
              <a:rPr lang="en-US" sz="1500" dirty="0" err="1"/>
              <a:t>scanf</a:t>
            </a:r>
            <a:r>
              <a:rPr lang="en-US" sz="1500" dirty="0"/>
              <a:t>(“%d”, &amp;n);</a:t>
            </a:r>
          </a:p>
          <a:p>
            <a:pPr marL="0" indent="0">
              <a:lnSpc>
                <a:spcPct val="110000"/>
              </a:lnSpc>
              <a:buNone/>
            </a:pPr>
            <a:r>
              <a:rPr lang="en-US" sz="1500" dirty="0"/>
              <a:t>list = (</a:t>
            </a:r>
            <a:r>
              <a:rPr lang="en-US" sz="1500" dirty="0" err="1"/>
              <a:t>int</a:t>
            </a:r>
            <a:r>
              <a:rPr lang="en-US" sz="1500" dirty="0"/>
              <a:t> *) </a:t>
            </a:r>
            <a:r>
              <a:rPr lang="en-US" sz="1500" dirty="0" err="1"/>
              <a:t>malloc</a:t>
            </a:r>
            <a:r>
              <a:rPr lang="en-US" sz="1500" dirty="0"/>
              <a:t>( n * </a:t>
            </a:r>
            <a:r>
              <a:rPr lang="en-US" sz="1500" dirty="0" err="1"/>
              <a:t>sizeof</a:t>
            </a:r>
            <a:r>
              <a:rPr lang="en-US" sz="1500" dirty="0"/>
              <a:t>(</a:t>
            </a:r>
            <a:r>
              <a:rPr lang="en-US" sz="1500" dirty="0" err="1"/>
              <a:t>int</a:t>
            </a:r>
            <a:r>
              <a:rPr lang="en-US" sz="1500" dirty="0"/>
              <a:t>) );</a:t>
            </a:r>
            <a:r>
              <a:rPr lang="tr-TR" sz="1500" dirty="0"/>
              <a:t> //OR: (</a:t>
            </a:r>
            <a:r>
              <a:rPr lang="tr-TR" sz="1500" dirty="0" err="1"/>
              <a:t>int</a:t>
            </a:r>
            <a:r>
              <a:rPr lang="tr-TR" sz="1500" dirty="0"/>
              <a:t> *) </a:t>
            </a:r>
            <a:r>
              <a:rPr lang="tr-TR" sz="1500" dirty="0" err="1"/>
              <a:t>calloc</a:t>
            </a:r>
            <a:r>
              <a:rPr lang="tr-TR" sz="1500" dirty="0"/>
              <a:t>( n, </a:t>
            </a:r>
            <a:r>
              <a:rPr lang="en-US" sz="1500" dirty="0" err="1"/>
              <a:t>sizeof</a:t>
            </a:r>
            <a:r>
              <a:rPr lang="en-US" sz="1500" dirty="0"/>
              <a:t>(</a:t>
            </a:r>
            <a:r>
              <a:rPr lang="en-US" sz="1500" dirty="0" err="1"/>
              <a:t>int</a:t>
            </a:r>
            <a:r>
              <a:rPr lang="en-US" sz="1500" dirty="0"/>
              <a:t>)</a:t>
            </a:r>
            <a:r>
              <a:rPr lang="tr-TR" sz="1500" dirty="0"/>
              <a:t> ); </a:t>
            </a:r>
            <a:endParaRPr lang="en-US" sz="1500" dirty="0"/>
          </a:p>
          <a:p>
            <a:pPr marL="0" indent="0">
              <a:lnSpc>
                <a:spcPct val="110000"/>
              </a:lnSpc>
              <a:buNone/>
            </a:pPr>
            <a:r>
              <a:rPr lang="en-US" sz="1500" dirty="0"/>
              <a:t>if(list==NULL)  {</a:t>
            </a:r>
          </a:p>
          <a:p>
            <a:pPr marL="0" indent="0">
              <a:lnSpc>
                <a:spcPct val="110000"/>
              </a:lnSpc>
              <a:buNone/>
            </a:pPr>
            <a:r>
              <a:rPr lang="en-US" sz="1500" dirty="0"/>
              <a:t>	</a:t>
            </a:r>
            <a:r>
              <a:rPr lang="en-US" sz="1500" dirty="0" err="1"/>
              <a:t>printf</a:t>
            </a:r>
            <a:r>
              <a:rPr lang="en-US" sz="1500" dirty="0"/>
              <a:t>(“%s:%d&gt;Can not allocate memory for the array...\</a:t>
            </a:r>
            <a:r>
              <a:rPr lang="en-US" sz="1500" dirty="0" err="1"/>
              <a:t>n”,__FILE</a:t>
            </a:r>
            <a:r>
              <a:rPr lang="en-US" sz="1500" dirty="0"/>
              <a:t>__, __LINE__);</a:t>
            </a:r>
          </a:p>
          <a:p>
            <a:pPr marL="0" indent="0">
              <a:lnSpc>
                <a:spcPct val="110000"/>
              </a:lnSpc>
              <a:buNone/>
            </a:pPr>
            <a:r>
              <a:rPr lang="en-US" sz="1500" dirty="0"/>
              <a:t>	return -1;</a:t>
            </a:r>
          </a:p>
          <a:p>
            <a:pPr marL="0" indent="0">
              <a:lnSpc>
                <a:spcPct val="110000"/>
              </a:lnSpc>
              <a:buNone/>
            </a:pPr>
            <a:r>
              <a:rPr lang="en-US" sz="1500" dirty="0"/>
              <a:t>}</a:t>
            </a:r>
          </a:p>
          <a:p>
            <a:pPr marL="0" indent="0">
              <a:lnSpc>
                <a:spcPct val="110000"/>
              </a:lnSpc>
              <a:buNone/>
            </a:pPr>
            <a:r>
              <a:rPr lang="tr-TR" sz="1500" dirty="0"/>
              <a:t>//</a:t>
            </a:r>
            <a:r>
              <a:rPr lang="tr-TR" sz="1500" dirty="0" err="1"/>
              <a:t>use</a:t>
            </a:r>
            <a:r>
              <a:rPr lang="tr-TR" sz="1500" dirty="0"/>
              <a:t> </a:t>
            </a:r>
            <a:r>
              <a:rPr lang="tr-TR" sz="1500" dirty="0" err="1"/>
              <a:t>the</a:t>
            </a:r>
            <a:r>
              <a:rPr lang="tr-TR" sz="1500" dirty="0"/>
              <a:t> </a:t>
            </a:r>
            <a:r>
              <a:rPr lang="tr-TR" sz="1500" dirty="0" err="1"/>
              <a:t>memory</a:t>
            </a:r>
            <a:r>
              <a:rPr lang="tr-TR" sz="1500" dirty="0"/>
              <a:t> </a:t>
            </a:r>
            <a:r>
              <a:rPr lang="tr-TR" sz="1500" dirty="0" err="1"/>
              <a:t>and</a:t>
            </a:r>
            <a:r>
              <a:rPr lang="tr-TR" sz="1500" dirty="0"/>
              <a:t> </a:t>
            </a:r>
            <a:r>
              <a:rPr lang="tr-TR" sz="1500" dirty="0" err="1"/>
              <a:t>then</a:t>
            </a:r>
            <a:endParaRPr lang="tr-TR" sz="1500" dirty="0"/>
          </a:p>
          <a:p>
            <a:pPr marL="0" indent="0">
              <a:lnSpc>
                <a:spcPct val="110000"/>
              </a:lnSpc>
              <a:buNone/>
            </a:pPr>
            <a:r>
              <a:rPr lang="tr-TR" sz="1500" dirty="0" err="1"/>
              <a:t>free</a:t>
            </a:r>
            <a:r>
              <a:rPr lang="tr-TR" sz="1500" dirty="0"/>
              <a:t>(</a:t>
            </a:r>
            <a:r>
              <a:rPr lang="tr-TR" sz="1500" dirty="0" err="1"/>
              <a:t>list</a:t>
            </a:r>
            <a:r>
              <a:rPr lang="tr-TR" sz="1500" dirty="0"/>
              <a:t>);</a:t>
            </a:r>
            <a:endParaRPr lang="en-US" sz="1500" dirty="0"/>
          </a:p>
        </p:txBody>
      </p:sp>
    </p:spTree>
    <p:extLst>
      <p:ext uri="{BB962C8B-B14F-4D97-AF65-F5344CB8AC3E}">
        <p14:creationId xmlns:p14="http://schemas.microsoft.com/office/powerpoint/2010/main" val="280799405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Matrix Allocation</a:t>
            </a:r>
          </a:p>
        </p:txBody>
      </p:sp>
      <p:sp>
        <p:nvSpPr>
          <p:cNvPr id="3" name="Content Placeholder 2"/>
          <p:cNvSpPr>
            <a:spLocks noGrp="1"/>
          </p:cNvSpPr>
          <p:nvPr>
            <p:ph idx="1"/>
          </p:nvPr>
        </p:nvSpPr>
        <p:spPr>
          <a:xfrm>
            <a:off x="628650" y="1340768"/>
            <a:ext cx="7886700" cy="4752528"/>
          </a:xfrm>
          <a:noFill/>
          <a:ln w="25400">
            <a:solidFill>
              <a:schemeClr val="bg1"/>
            </a:solidFill>
          </a:ln>
        </p:spPr>
        <p:txBody>
          <a:bodyPr vert="horz" wrap="square" lIns="68580" tIns="34290" rIns="68580" bIns="34290" rtlCol="0" anchor="ctr" anchorCtr="0" compatLnSpc="1">
            <a:normAutofit/>
          </a:bodyPr>
          <a:lstStyle/>
          <a:p>
            <a:pPr marL="0" indent="0">
              <a:lnSpc>
                <a:spcPct val="110000"/>
              </a:lnSpc>
              <a:buNone/>
            </a:pPr>
            <a:r>
              <a:rPr lang="en-US" sz="1500" dirty="0" err="1"/>
              <a:t>int</a:t>
            </a:r>
            <a:r>
              <a:rPr lang="en-US" sz="1500" dirty="0"/>
              <a:t> **mat;</a:t>
            </a:r>
          </a:p>
          <a:p>
            <a:pPr marL="0" indent="0">
              <a:lnSpc>
                <a:spcPct val="110000"/>
              </a:lnSpc>
              <a:buNone/>
            </a:pPr>
            <a:r>
              <a:rPr lang="en-US" sz="1500" dirty="0" err="1"/>
              <a:t>int</a:t>
            </a:r>
            <a:r>
              <a:rPr lang="en-US" sz="1500" dirty="0"/>
              <a:t> </a:t>
            </a:r>
            <a:r>
              <a:rPr lang="en-US" sz="1500" dirty="0" err="1"/>
              <a:t>n,m</a:t>
            </a:r>
            <a:r>
              <a:rPr lang="en-US" sz="1500" dirty="0"/>
              <a:t>;</a:t>
            </a:r>
          </a:p>
          <a:p>
            <a:pPr marL="0" indent="0">
              <a:lnSpc>
                <a:spcPct val="110000"/>
              </a:lnSpc>
              <a:buNone/>
            </a:pPr>
            <a:r>
              <a:rPr lang="en-US" sz="1500" dirty="0" err="1"/>
              <a:t>printf</a:t>
            </a:r>
            <a:r>
              <a:rPr lang="en-US" sz="1500" dirty="0"/>
              <a:t>(“Please enter number of rows”);</a:t>
            </a:r>
            <a:r>
              <a:rPr lang="en-US" sz="1500" dirty="0" err="1"/>
              <a:t>scanf</a:t>
            </a:r>
            <a:r>
              <a:rPr lang="en-US" sz="1500" dirty="0"/>
              <a:t>(“%d”, &amp;n);</a:t>
            </a:r>
          </a:p>
          <a:p>
            <a:pPr marL="0" indent="0">
              <a:lnSpc>
                <a:spcPct val="110000"/>
              </a:lnSpc>
              <a:buNone/>
            </a:pPr>
            <a:r>
              <a:rPr lang="en-US" sz="1500" dirty="0" err="1"/>
              <a:t>printf</a:t>
            </a:r>
            <a:r>
              <a:rPr lang="en-US" sz="1500" dirty="0"/>
              <a:t>(“Please enter number of columns”);</a:t>
            </a:r>
            <a:r>
              <a:rPr lang="en-US" sz="1500" dirty="0" err="1"/>
              <a:t>scanf</a:t>
            </a:r>
            <a:r>
              <a:rPr lang="en-US" sz="1500" dirty="0"/>
              <a:t>(“%d”, &amp;m);</a:t>
            </a:r>
          </a:p>
          <a:p>
            <a:pPr marL="0" indent="0">
              <a:lnSpc>
                <a:spcPct val="110000"/>
              </a:lnSpc>
              <a:buNone/>
            </a:pPr>
            <a:r>
              <a:rPr lang="en-US" sz="1500" dirty="0"/>
              <a:t>mat = (</a:t>
            </a:r>
            <a:r>
              <a:rPr lang="en-US" sz="1500" dirty="0" err="1"/>
              <a:t>int</a:t>
            </a:r>
            <a:r>
              <a:rPr lang="en-US" sz="1500" dirty="0"/>
              <a:t> **) </a:t>
            </a:r>
            <a:r>
              <a:rPr lang="en-US" sz="1500" dirty="0" err="1"/>
              <a:t>malloc</a:t>
            </a:r>
            <a:r>
              <a:rPr lang="en-US" sz="1500" dirty="0"/>
              <a:t>( n * </a:t>
            </a:r>
            <a:r>
              <a:rPr lang="en-US" sz="1500" dirty="0" err="1"/>
              <a:t>sizeof</a:t>
            </a:r>
            <a:r>
              <a:rPr lang="en-US" sz="1500" dirty="0"/>
              <a:t>(</a:t>
            </a:r>
            <a:r>
              <a:rPr lang="en-US" sz="1500" dirty="0" err="1"/>
              <a:t>int</a:t>
            </a:r>
            <a:r>
              <a:rPr lang="en-US" sz="1500" dirty="0"/>
              <a:t> *) );</a:t>
            </a:r>
          </a:p>
          <a:p>
            <a:pPr marL="0" indent="0">
              <a:lnSpc>
                <a:spcPct val="110000"/>
              </a:lnSpc>
              <a:buNone/>
            </a:pPr>
            <a:r>
              <a:rPr lang="en-US" sz="1500" dirty="0"/>
              <a:t>if(mat == NULL)  {</a:t>
            </a:r>
          </a:p>
          <a:p>
            <a:pPr marL="0" indent="0">
              <a:lnSpc>
                <a:spcPct val="110000"/>
              </a:lnSpc>
              <a:buNone/>
            </a:pPr>
            <a:r>
              <a:rPr lang="en-US" sz="1500" dirty="0"/>
              <a:t>	</a:t>
            </a:r>
            <a:r>
              <a:rPr lang="en-US" sz="1500" dirty="0" err="1"/>
              <a:t>printf</a:t>
            </a:r>
            <a:r>
              <a:rPr lang="en-US" sz="1500" dirty="0"/>
              <a:t>(“%s:%d&gt;Can not allocate memory for the array...\</a:t>
            </a:r>
            <a:r>
              <a:rPr lang="en-US" sz="1500" dirty="0" err="1"/>
              <a:t>n”,__FILE</a:t>
            </a:r>
            <a:r>
              <a:rPr lang="en-US" sz="1500" dirty="0"/>
              <a:t>__, __LINE__);</a:t>
            </a:r>
          </a:p>
          <a:p>
            <a:pPr marL="0" indent="0">
              <a:lnSpc>
                <a:spcPct val="110000"/>
              </a:lnSpc>
              <a:buNone/>
            </a:pPr>
            <a:r>
              <a:rPr lang="en-US" sz="1500" dirty="0"/>
              <a:t>	return -1;</a:t>
            </a:r>
          </a:p>
          <a:p>
            <a:pPr marL="0" indent="0">
              <a:lnSpc>
                <a:spcPct val="110000"/>
              </a:lnSpc>
              <a:buNone/>
            </a:pPr>
            <a:r>
              <a:rPr lang="en-US" sz="1500" dirty="0"/>
              <a:t>}</a:t>
            </a:r>
          </a:p>
          <a:p>
            <a:pPr marL="0" indent="0">
              <a:lnSpc>
                <a:spcPct val="110000"/>
              </a:lnSpc>
              <a:buNone/>
            </a:pPr>
            <a:r>
              <a:rPr lang="en-US" sz="1500" dirty="0"/>
              <a:t>for(</a:t>
            </a:r>
            <a:r>
              <a:rPr lang="en-US" sz="1500" dirty="0" err="1"/>
              <a:t>i</a:t>
            </a:r>
            <a:r>
              <a:rPr lang="en-US" sz="1500" dirty="0"/>
              <a:t> = 0; </a:t>
            </a:r>
            <a:r>
              <a:rPr lang="en-US" sz="1500" dirty="0" err="1"/>
              <a:t>i</a:t>
            </a:r>
            <a:r>
              <a:rPr lang="en-US" sz="1500" dirty="0"/>
              <a:t> &lt; n; </a:t>
            </a:r>
            <a:r>
              <a:rPr lang="en-US" sz="1500" dirty="0" err="1"/>
              <a:t>i</a:t>
            </a:r>
            <a:r>
              <a:rPr lang="en-US" sz="1500" dirty="0"/>
              <a:t>++)  {</a:t>
            </a:r>
          </a:p>
          <a:p>
            <a:pPr marL="0" indent="0">
              <a:lnSpc>
                <a:spcPct val="110000"/>
              </a:lnSpc>
              <a:buNone/>
            </a:pPr>
            <a:r>
              <a:rPr lang="en-US" sz="1500" dirty="0"/>
              <a:t>	mat[</a:t>
            </a:r>
            <a:r>
              <a:rPr lang="en-US" sz="1500" dirty="0" err="1"/>
              <a:t>i</a:t>
            </a:r>
            <a:r>
              <a:rPr lang="en-US" sz="1500" dirty="0"/>
              <a:t>] = (</a:t>
            </a:r>
            <a:r>
              <a:rPr lang="en-US" sz="1500" dirty="0" err="1"/>
              <a:t>int</a:t>
            </a:r>
            <a:r>
              <a:rPr lang="en-US" sz="1500" dirty="0"/>
              <a:t> *)</a:t>
            </a:r>
            <a:r>
              <a:rPr lang="en-US" sz="1500" dirty="0" err="1"/>
              <a:t>malloc</a:t>
            </a:r>
            <a:r>
              <a:rPr lang="en-US" sz="1500" dirty="0"/>
              <a:t>(m * </a:t>
            </a:r>
            <a:r>
              <a:rPr lang="en-US" sz="1500" dirty="0" err="1"/>
              <a:t>sizeof</a:t>
            </a:r>
            <a:r>
              <a:rPr lang="en-US" sz="1500" dirty="0"/>
              <a:t>(</a:t>
            </a:r>
            <a:r>
              <a:rPr lang="en-US" sz="1500" dirty="0" err="1"/>
              <a:t>int</a:t>
            </a:r>
            <a:r>
              <a:rPr lang="en-US" sz="1500" dirty="0"/>
              <a:t>) );</a:t>
            </a:r>
          </a:p>
          <a:p>
            <a:pPr marL="0" indent="0">
              <a:lnSpc>
                <a:spcPct val="110000"/>
              </a:lnSpc>
              <a:buNone/>
            </a:pPr>
            <a:r>
              <a:rPr lang="en-US" sz="1500" dirty="0"/>
              <a:t>}</a:t>
            </a:r>
            <a:endParaRPr lang="tr-TR" sz="1500" dirty="0"/>
          </a:p>
          <a:p>
            <a:pPr marL="0" indent="0">
              <a:lnSpc>
                <a:spcPct val="110000"/>
              </a:lnSpc>
              <a:buNone/>
            </a:pPr>
            <a:r>
              <a:rPr lang="tr-TR" sz="1500" dirty="0"/>
              <a:t>//</a:t>
            </a:r>
            <a:r>
              <a:rPr lang="tr-TR" sz="1500" dirty="0" err="1"/>
              <a:t>will</a:t>
            </a:r>
            <a:r>
              <a:rPr lang="tr-TR" sz="1500" dirty="0"/>
              <a:t> be </a:t>
            </a:r>
            <a:r>
              <a:rPr lang="tr-TR" sz="1500" dirty="0" err="1"/>
              <a:t>continued</a:t>
            </a:r>
            <a:r>
              <a:rPr lang="tr-TR" sz="1500" dirty="0"/>
              <a:t> in </a:t>
            </a:r>
            <a:r>
              <a:rPr lang="tr-TR" sz="1500" dirty="0" err="1"/>
              <a:t>the</a:t>
            </a:r>
            <a:r>
              <a:rPr lang="tr-TR" sz="1500" dirty="0"/>
              <a:t> </a:t>
            </a:r>
            <a:r>
              <a:rPr lang="tr-TR" sz="1500" dirty="0" err="1"/>
              <a:t>next</a:t>
            </a:r>
            <a:r>
              <a:rPr lang="tr-TR" sz="1500" dirty="0"/>
              <a:t> </a:t>
            </a:r>
            <a:r>
              <a:rPr lang="tr-TR" sz="1500" dirty="0" err="1"/>
              <a:t>slide</a:t>
            </a:r>
            <a:endParaRPr lang="en-US" sz="1500" dirty="0"/>
          </a:p>
        </p:txBody>
      </p:sp>
    </p:spTree>
    <p:extLst>
      <p:ext uri="{BB962C8B-B14F-4D97-AF65-F5344CB8AC3E}">
        <p14:creationId xmlns:p14="http://schemas.microsoft.com/office/powerpoint/2010/main" val="17616342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Matrix Allocation </a:t>
            </a:r>
            <a:r>
              <a:rPr lang="tr-TR" b="1" dirty="0"/>
              <a:t>(</a:t>
            </a:r>
            <a:r>
              <a:rPr lang="tr-TR" b="1" dirty="0" err="1"/>
              <a:t>cont’d</a:t>
            </a:r>
            <a:r>
              <a:rPr lang="tr-TR" b="1" dirty="0"/>
              <a:t>)</a:t>
            </a:r>
            <a:endParaRPr lang="en-US" b="1" dirty="0"/>
          </a:p>
        </p:txBody>
      </p:sp>
      <p:sp>
        <p:nvSpPr>
          <p:cNvPr id="3" name="Content Placeholder 2"/>
          <p:cNvSpPr>
            <a:spLocks noGrp="1"/>
          </p:cNvSpPr>
          <p:nvPr>
            <p:ph idx="1"/>
          </p:nvPr>
        </p:nvSpPr>
        <p:spPr>
          <a:xfrm>
            <a:off x="628650" y="1556792"/>
            <a:ext cx="7886700" cy="2088232"/>
          </a:xfrm>
          <a:noFill/>
          <a:ln w="25400">
            <a:solidFill>
              <a:schemeClr val="bg1"/>
            </a:solidFill>
          </a:ln>
        </p:spPr>
        <p:txBody>
          <a:bodyPr vert="horz" wrap="square" lIns="68580" tIns="34290" rIns="68580" bIns="34290" rtlCol="0" anchor="ctr" anchorCtr="0" compatLnSpc="1">
            <a:normAutofit/>
          </a:bodyPr>
          <a:lstStyle/>
          <a:p>
            <a:pPr marL="0" indent="0">
              <a:lnSpc>
                <a:spcPct val="110000"/>
              </a:lnSpc>
              <a:buNone/>
            </a:pPr>
            <a:r>
              <a:rPr lang="tr-TR" sz="1500" dirty="0"/>
              <a:t>//</a:t>
            </a:r>
            <a:r>
              <a:rPr lang="tr-TR" sz="1500" dirty="0" err="1"/>
              <a:t>use</a:t>
            </a:r>
            <a:r>
              <a:rPr lang="tr-TR" sz="1500" dirty="0"/>
              <a:t> </a:t>
            </a:r>
            <a:r>
              <a:rPr lang="tr-TR" sz="1500" dirty="0" err="1"/>
              <a:t>the</a:t>
            </a:r>
            <a:r>
              <a:rPr lang="tr-TR" sz="1500" dirty="0"/>
              <a:t> </a:t>
            </a:r>
            <a:r>
              <a:rPr lang="tr-TR" sz="1500" dirty="0" err="1"/>
              <a:t>memory</a:t>
            </a:r>
            <a:r>
              <a:rPr lang="tr-TR" sz="1500" dirty="0"/>
              <a:t> </a:t>
            </a:r>
            <a:r>
              <a:rPr lang="tr-TR" sz="1500" dirty="0" err="1"/>
              <a:t>and</a:t>
            </a:r>
            <a:r>
              <a:rPr lang="tr-TR" sz="1500" dirty="0"/>
              <a:t> </a:t>
            </a:r>
            <a:r>
              <a:rPr lang="tr-TR" sz="1500" dirty="0" err="1"/>
              <a:t>then</a:t>
            </a:r>
            <a:endParaRPr lang="tr-TR" sz="1500" dirty="0"/>
          </a:p>
          <a:p>
            <a:pPr marL="0" indent="0">
              <a:lnSpc>
                <a:spcPct val="110000"/>
              </a:lnSpc>
              <a:buNone/>
            </a:pPr>
            <a:r>
              <a:rPr lang="en-US" sz="1500" dirty="0"/>
              <a:t>for(</a:t>
            </a:r>
            <a:r>
              <a:rPr lang="en-US" sz="1500" dirty="0" err="1"/>
              <a:t>i</a:t>
            </a:r>
            <a:r>
              <a:rPr lang="en-US" sz="1500" dirty="0"/>
              <a:t> = 0; </a:t>
            </a:r>
            <a:r>
              <a:rPr lang="en-US" sz="1500" dirty="0" err="1"/>
              <a:t>i</a:t>
            </a:r>
            <a:r>
              <a:rPr lang="en-US" sz="1500" dirty="0"/>
              <a:t> &lt; n; </a:t>
            </a:r>
            <a:r>
              <a:rPr lang="en-US" sz="1500" dirty="0" err="1"/>
              <a:t>i</a:t>
            </a:r>
            <a:r>
              <a:rPr lang="en-US" sz="1500" dirty="0"/>
              <a:t>++)  {</a:t>
            </a:r>
          </a:p>
          <a:p>
            <a:pPr marL="0" indent="0">
              <a:lnSpc>
                <a:spcPct val="110000"/>
              </a:lnSpc>
              <a:buNone/>
            </a:pPr>
            <a:r>
              <a:rPr lang="en-US" sz="1500" dirty="0"/>
              <a:t>	</a:t>
            </a:r>
            <a:r>
              <a:rPr lang="tr-TR" sz="1500" dirty="0" err="1"/>
              <a:t>free</a:t>
            </a:r>
            <a:r>
              <a:rPr lang="tr-TR" sz="1500" dirty="0"/>
              <a:t>(</a:t>
            </a:r>
            <a:r>
              <a:rPr lang="en-US" sz="1500" dirty="0"/>
              <a:t>mat[</a:t>
            </a:r>
            <a:r>
              <a:rPr lang="en-US" sz="1500" dirty="0" err="1"/>
              <a:t>i</a:t>
            </a:r>
            <a:r>
              <a:rPr lang="en-US" sz="1500" dirty="0"/>
              <a:t>]</a:t>
            </a:r>
            <a:r>
              <a:rPr lang="tr-TR" sz="1500" dirty="0"/>
              <a:t>)</a:t>
            </a:r>
            <a:r>
              <a:rPr lang="en-US" sz="1500" dirty="0"/>
              <a:t>;</a:t>
            </a:r>
          </a:p>
          <a:p>
            <a:pPr marL="0" indent="0">
              <a:lnSpc>
                <a:spcPct val="110000"/>
              </a:lnSpc>
              <a:buNone/>
            </a:pPr>
            <a:r>
              <a:rPr lang="en-US" sz="1500" dirty="0"/>
              <a:t>}</a:t>
            </a:r>
            <a:endParaRPr lang="tr-TR" sz="1500" dirty="0"/>
          </a:p>
          <a:p>
            <a:pPr marL="0" indent="0">
              <a:lnSpc>
                <a:spcPct val="110000"/>
              </a:lnSpc>
              <a:buNone/>
            </a:pPr>
            <a:r>
              <a:rPr lang="tr-TR" sz="1500" dirty="0" err="1"/>
              <a:t>free</a:t>
            </a:r>
            <a:r>
              <a:rPr lang="tr-TR" sz="1500" dirty="0"/>
              <a:t>(mat);</a:t>
            </a:r>
            <a:endParaRPr lang="en-US" sz="1500" dirty="0"/>
          </a:p>
          <a:p>
            <a:pPr marL="0" indent="0">
              <a:lnSpc>
                <a:spcPct val="110000"/>
              </a:lnSpc>
              <a:buNone/>
            </a:pPr>
            <a:endParaRPr lang="en-US" sz="1500" dirty="0"/>
          </a:p>
        </p:txBody>
      </p:sp>
      <p:sp>
        <p:nvSpPr>
          <p:cNvPr id="4" name="Content Placeholder 2"/>
          <p:cNvSpPr txBox="1">
            <a:spLocks/>
          </p:cNvSpPr>
          <p:nvPr/>
        </p:nvSpPr>
        <p:spPr>
          <a:xfrm>
            <a:off x="628650" y="3429000"/>
            <a:ext cx="7886700" cy="12241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tr-TR" dirty="0"/>
              <a:t>t</a:t>
            </a:r>
            <a:r>
              <a:rPr lang="en-US" dirty="0"/>
              <a:t>o avoid memory leaks, the general rule is this: for each </a:t>
            </a:r>
            <a:r>
              <a:rPr lang="en-US" dirty="0" err="1"/>
              <a:t>malloc</a:t>
            </a:r>
            <a:r>
              <a:rPr lang="en-US" dirty="0"/>
              <a:t>(), there must be exactly one corresponding free()</a:t>
            </a:r>
          </a:p>
        </p:txBody>
      </p:sp>
    </p:spTree>
    <p:extLst>
      <p:ext uri="{BB962C8B-B14F-4D97-AF65-F5344CB8AC3E}">
        <p14:creationId xmlns:p14="http://schemas.microsoft.com/office/powerpoint/2010/main" val="22866037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a:t>
            </a:r>
            <a:r>
              <a:rPr lang="tr-TR" b="1" dirty="0"/>
              <a:t>, 2</a:t>
            </a:r>
            <a:endParaRPr lang="en-US" b="1" dirty="0"/>
          </a:p>
        </p:txBody>
      </p:sp>
      <p:sp>
        <p:nvSpPr>
          <p:cNvPr id="3" name="Content Placeholder 2"/>
          <p:cNvSpPr>
            <a:spLocks noGrp="1"/>
          </p:cNvSpPr>
          <p:nvPr>
            <p:ph idx="1"/>
          </p:nvPr>
        </p:nvSpPr>
        <p:spPr/>
        <p:txBody>
          <a:bodyPr>
            <a:normAutofit/>
          </a:bodyPr>
          <a:lstStyle/>
          <a:p>
            <a:r>
              <a:rPr lang="en-US" dirty="0"/>
              <a:t>Write a simple program</a:t>
            </a:r>
            <a:r>
              <a:rPr lang="tr-TR" dirty="0"/>
              <a:t>: </a:t>
            </a:r>
            <a:r>
              <a:rPr lang="en-US" dirty="0"/>
              <a:t>Sorting</a:t>
            </a:r>
            <a:r>
              <a:rPr lang="tr-TR" dirty="0"/>
              <a:t> (</a:t>
            </a:r>
            <a:r>
              <a:rPr lang="tr-TR" dirty="0" err="1"/>
              <a:t>DynamicSorting.c</a:t>
            </a:r>
            <a:r>
              <a:rPr lang="tr-TR" dirty="0"/>
              <a:t>)</a:t>
            </a:r>
            <a:endParaRPr lang="en-US" dirty="0"/>
          </a:p>
          <a:p>
            <a:pPr lvl="1"/>
            <a:r>
              <a:rPr lang="en-US" dirty="0"/>
              <a:t>ask number of elements in the array</a:t>
            </a:r>
          </a:p>
          <a:p>
            <a:pPr lvl="1"/>
            <a:r>
              <a:rPr lang="en-US" dirty="0"/>
              <a:t>allocate necessary space</a:t>
            </a:r>
          </a:p>
          <a:p>
            <a:pPr lvl="1"/>
            <a:r>
              <a:rPr lang="en-US" dirty="0"/>
              <a:t>ask for elements</a:t>
            </a:r>
          </a:p>
          <a:p>
            <a:pPr lvl="1"/>
            <a:r>
              <a:rPr lang="en-US" dirty="0"/>
              <a:t>sort the array</a:t>
            </a:r>
          </a:p>
          <a:p>
            <a:r>
              <a:rPr lang="en-US" dirty="0"/>
              <a:t>Write a program</a:t>
            </a:r>
            <a:r>
              <a:rPr lang="tr-TR" dirty="0"/>
              <a:t>: </a:t>
            </a:r>
            <a:r>
              <a:rPr lang="en-US" dirty="0"/>
              <a:t>Matrix Multiplication</a:t>
            </a:r>
            <a:r>
              <a:rPr lang="tr-TR" dirty="0"/>
              <a:t> (</a:t>
            </a:r>
            <a:r>
              <a:rPr lang="en-US" dirty="0"/>
              <a:t>To do: Left as an exercise to code at home</a:t>
            </a:r>
            <a:r>
              <a:rPr lang="tr-TR" dirty="0"/>
              <a:t>)</a:t>
            </a:r>
            <a:endParaRPr lang="en-US" dirty="0"/>
          </a:p>
          <a:p>
            <a:pPr marL="685800" lvl="1" indent="-342900">
              <a:buFont typeface="+mj-lt"/>
              <a:buAutoNum type="arabicPeriod"/>
            </a:pPr>
            <a:r>
              <a:rPr lang="en-US" dirty="0"/>
              <a:t>ask dimensions of the matrices</a:t>
            </a:r>
          </a:p>
          <a:p>
            <a:pPr marL="685800" lvl="1" indent="-342900">
              <a:buFont typeface="+mj-lt"/>
              <a:buAutoNum type="arabicPeriod"/>
            </a:pPr>
            <a:r>
              <a:rPr lang="en-US" dirty="0"/>
              <a:t>check if it is possible to multiple them</a:t>
            </a:r>
            <a:r>
              <a:rPr lang="tr-TR" dirty="0"/>
              <a:t> !</a:t>
            </a:r>
          </a:p>
          <a:p>
            <a:pPr marL="685800" lvl="1" indent="-342900">
              <a:buFont typeface="+mj-lt"/>
              <a:buAutoNum type="arabicPeriod"/>
            </a:pPr>
            <a:r>
              <a:rPr lang="en-US" dirty="0"/>
              <a:t>allocate necessary space</a:t>
            </a:r>
          </a:p>
          <a:p>
            <a:pPr marL="685800" lvl="1" indent="-342900">
              <a:buFont typeface="+mj-lt"/>
              <a:buAutoNum type="arabicPeriod"/>
            </a:pPr>
            <a:r>
              <a:rPr lang="en-US" dirty="0"/>
              <a:t>ask for elements</a:t>
            </a:r>
          </a:p>
          <a:p>
            <a:pPr marL="685800" lvl="1" indent="-342900">
              <a:buFont typeface="+mj-lt"/>
              <a:buAutoNum type="arabicPeriod"/>
            </a:pPr>
            <a:r>
              <a:rPr lang="en-US" dirty="0"/>
              <a:t>perform multiplication</a:t>
            </a:r>
          </a:p>
          <a:p>
            <a:pPr marL="685800" lvl="1" indent="-342900">
              <a:buFont typeface="+mj-lt"/>
              <a:buAutoNum type="arabicPeriod"/>
            </a:pPr>
            <a:r>
              <a:rPr lang="en-US" dirty="0"/>
              <a:t>write the result matrix </a:t>
            </a:r>
          </a:p>
          <a:p>
            <a:pPr lvl="1"/>
            <a:endParaRPr lang="en-US" dirty="0"/>
          </a:p>
        </p:txBody>
      </p:sp>
    </p:spTree>
    <p:extLst>
      <p:ext uri="{BB962C8B-B14F-4D97-AF65-F5344CB8AC3E}">
        <p14:creationId xmlns:p14="http://schemas.microsoft.com/office/powerpoint/2010/main" val="19445681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r>
              <a:rPr lang="tr-TR" b="1" dirty="0"/>
              <a:t>3</a:t>
            </a:r>
            <a:endParaRPr lang="en-US" b="1" dirty="0"/>
          </a:p>
        </p:txBody>
      </p:sp>
      <p:sp>
        <p:nvSpPr>
          <p:cNvPr id="3" name="Content Placeholder 2"/>
          <p:cNvSpPr>
            <a:spLocks noGrp="1"/>
          </p:cNvSpPr>
          <p:nvPr>
            <p:ph idx="1"/>
          </p:nvPr>
        </p:nvSpPr>
        <p:spPr/>
        <p:txBody>
          <a:bodyPr/>
          <a:lstStyle/>
          <a:p>
            <a:endParaRPr lang="tr-TR" dirty="0"/>
          </a:p>
          <a:p>
            <a:r>
              <a:rPr lang="en-US" dirty="0"/>
              <a:t>String matrix operations (</a:t>
            </a:r>
            <a:r>
              <a:rPr lang="tr-TR" dirty="0"/>
              <a:t>bkz. </a:t>
            </a:r>
            <a:r>
              <a:rPr lang="tr-TR" dirty="0" err="1"/>
              <a:t>StringMatrixOps.c</a:t>
            </a:r>
            <a:r>
              <a:rPr lang="en-US" dirty="0"/>
              <a:t>)</a:t>
            </a:r>
          </a:p>
          <a:p>
            <a:pPr marL="0" indent="0">
              <a:buNone/>
            </a:pPr>
            <a:endParaRPr lang="en-US" dirty="0"/>
          </a:p>
        </p:txBody>
      </p:sp>
    </p:spTree>
    <p:extLst>
      <p:ext uri="{BB962C8B-B14F-4D97-AF65-F5344CB8AC3E}">
        <p14:creationId xmlns:p14="http://schemas.microsoft.com/office/powerpoint/2010/main" val="325950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Comments</a:t>
            </a:r>
          </a:p>
        </p:txBody>
      </p:sp>
      <p:sp>
        <p:nvSpPr>
          <p:cNvPr id="3" name="Content Placeholder 2"/>
          <p:cNvSpPr>
            <a:spLocks noGrp="1"/>
          </p:cNvSpPr>
          <p:nvPr>
            <p:ph idx="1"/>
          </p:nvPr>
        </p:nvSpPr>
        <p:spPr/>
        <p:txBody>
          <a:bodyPr>
            <a:normAutofit/>
          </a:bodyPr>
          <a:lstStyle/>
          <a:p>
            <a:r>
              <a:rPr lang="en-US" dirty="0"/>
              <a:t>A comment is text that you include in a source file to explain what the code is doing!</a:t>
            </a:r>
          </a:p>
          <a:p>
            <a:pPr lvl="1"/>
            <a:r>
              <a:rPr lang="en-US" dirty="0"/>
              <a:t>Comments are for human readers – compiler ignores them!</a:t>
            </a:r>
          </a:p>
          <a:p>
            <a:r>
              <a:rPr lang="en-US" dirty="0"/>
              <a:t>The C language allows you to enter comments between the symbols /* and */ </a:t>
            </a:r>
          </a:p>
          <a:p>
            <a:r>
              <a:rPr lang="en-US" dirty="0"/>
              <a:t>Nested comments are NOT supported</a:t>
            </a:r>
          </a:p>
          <a:p>
            <a:r>
              <a:rPr lang="en-US" b="1" dirty="0"/>
              <a:t>What to comment ? </a:t>
            </a:r>
          </a:p>
          <a:p>
            <a:pPr lvl="1"/>
            <a:r>
              <a:rPr lang="en-US" dirty="0"/>
              <a:t>Function header </a:t>
            </a:r>
          </a:p>
          <a:p>
            <a:pPr lvl="1"/>
            <a:r>
              <a:rPr lang="en-US" dirty="0"/>
              <a:t>changes in the code </a:t>
            </a:r>
          </a:p>
        </p:txBody>
      </p:sp>
      <p:sp>
        <p:nvSpPr>
          <p:cNvPr id="4" name="Content Placeholder 3"/>
          <p:cNvSpPr>
            <a:spLocks noGrp="1"/>
          </p:cNvSpPr>
          <p:nvPr>
            <p:ph idx="2"/>
          </p:nvPr>
        </p:nvSpPr>
        <p:spPr/>
        <p:txBody>
          <a:bodyPr>
            <a:normAutofit/>
          </a:bodyPr>
          <a:lstStyle/>
          <a:p>
            <a:pPr marL="0" indent="0">
              <a:buNone/>
            </a:pPr>
            <a:r>
              <a:rPr lang="en-US" b="1" dirty="0"/>
              <a:t>/* square()</a:t>
            </a:r>
          </a:p>
          <a:p>
            <a:pPr marL="0" indent="0">
              <a:buNone/>
            </a:pPr>
            <a:r>
              <a:rPr lang="en-US" b="1" dirty="0"/>
              <a:t> * Au</a:t>
            </a:r>
            <a:r>
              <a:rPr lang="tr-TR" b="1" dirty="0"/>
              <a:t>t</a:t>
            </a:r>
            <a:r>
              <a:rPr lang="en-US" b="1" dirty="0" err="1"/>
              <a:t>hor</a:t>
            </a:r>
            <a:r>
              <a:rPr lang="en-US" b="1" dirty="0"/>
              <a:t> : P. Margolis</a:t>
            </a:r>
          </a:p>
          <a:p>
            <a:pPr marL="0" indent="0">
              <a:buNone/>
            </a:pPr>
            <a:r>
              <a:rPr lang="en-US" b="1" dirty="0"/>
              <a:t> * Initial coding : 3/87</a:t>
            </a:r>
          </a:p>
          <a:p>
            <a:pPr marL="0" indent="0">
              <a:buNone/>
            </a:pPr>
            <a:r>
              <a:rPr lang="en-US" b="1" dirty="0"/>
              <a:t> * </a:t>
            </a:r>
            <a:r>
              <a:rPr lang="en-US" b="1" dirty="0" err="1"/>
              <a:t>Params</a:t>
            </a:r>
            <a:r>
              <a:rPr lang="en-US" b="1" dirty="0"/>
              <a:t> : an integer </a:t>
            </a:r>
          </a:p>
          <a:p>
            <a:pPr marL="0" indent="0">
              <a:buNone/>
            </a:pPr>
            <a:r>
              <a:rPr lang="en-US" b="1" dirty="0"/>
              <a:t> * Returns : square of its parameter</a:t>
            </a:r>
          </a:p>
          <a:p>
            <a:pPr marL="0" indent="0">
              <a:buNone/>
            </a:pPr>
            <a:r>
              <a:rPr lang="en-US" b="1" dirty="0"/>
              <a:t> */</a:t>
            </a:r>
          </a:p>
          <a:p>
            <a:endParaRPr lang="en-US" dirty="0"/>
          </a:p>
        </p:txBody>
      </p:sp>
      <p:sp>
        <p:nvSpPr>
          <p:cNvPr id="5" name="Footer Placeholder 4"/>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24431056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normAutofit/>
          </a:bodyPr>
          <a:lstStyle/>
          <a:p>
            <a:r>
              <a:rPr lang="en-US" dirty="0"/>
              <a:t>Structural Programming</a:t>
            </a:r>
          </a:p>
          <a:p>
            <a:r>
              <a:rPr lang="en-US" dirty="0"/>
              <a:t>by</a:t>
            </a:r>
            <a:r>
              <a:rPr lang="tr-TR" dirty="0"/>
              <a:t> </a:t>
            </a:r>
            <a:r>
              <a:rPr lang="en-US" dirty="0"/>
              <a:t>Z. </a:t>
            </a:r>
            <a:r>
              <a:rPr lang="en-US" dirty="0" err="1"/>
              <a:t>Cihan</a:t>
            </a:r>
            <a:r>
              <a:rPr lang="en-US" dirty="0"/>
              <a:t> TAYŞİ</a:t>
            </a:r>
          </a:p>
          <a:p>
            <a:r>
              <a:rPr lang="en-US" dirty="0"/>
              <a:t>Additions by </a:t>
            </a:r>
            <a:r>
              <a:rPr lang="tr-TR" dirty="0"/>
              <a:t>Yunus Emre SELÇUK</a:t>
            </a:r>
            <a:endParaRPr lang="en-US" dirty="0"/>
          </a:p>
        </p:txBody>
      </p:sp>
    </p:spTree>
    <p:extLst>
      <p:ext uri="{BB962C8B-B14F-4D97-AF65-F5344CB8AC3E}">
        <p14:creationId xmlns:p14="http://schemas.microsoft.com/office/powerpoint/2010/main" val="21655239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normAutofit/>
          </a:bodyPr>
          <a:lstStyle/>
          <a:p>
            <a:r>
              <a:rPr lang="en-US" dirty="0"/>
              <a:t>Passing arguments</a:t>
            </a:r>
          </a:p>
          <a:p>
            <a:pPr lvl="1"/>
            <a:r>
              <a:rPr lang="en-US" dirty="0"/>
              <a:t>pass by reference, pass by value </a:t>
            </a:r>
          </a:p>
          <a:p>
            <a:r>
              <a:rPr lang="en-US" dirty="0"/>
              <a:t>Declarations and calls</a:t>
            </a:r>
          </a:p>
          <a:p>
            <a:pPr lvl="1"/>
            <a:r>
              <a:rPr lang="en-US" dirty="0"/>
              <a:t>definition, allusion, function call</a:t>
            </a:r>
          </a:p>
          <a:p>
            <a:r>
              <a:rPr lang="en-US" dirty="0"/>
              <a:t>The main function</a:t>
            </a:r>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46700798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Arguments</a:t>
            </a:r>
          </a:p>
        </p:txBody>
      </p:sp>
      <p:sp>
        <p:nvSpPr>
          <p:cNvPr id="5" name="Content Placeholder 4"/>
          <p:cNvSpPr>
            <a:spLocks noGrp="1"/>
          </p:cNvSpPr>
          <p:nvPr>
            <p:ph idx="2"/>
          </p:nvPr>
        </p:nvSpPr>
        <p:spPr>
          <a:xfrm>
            <a:off x="755576" y="1825625"/>
            <a:ext cx="7759774" cy="4351338"/>
          </a:xfrm>
        </p:spPr>
        <p:txBody>
          <a:bodyPr>
            <a:normAutofit/>
          </a:bodyPr>
          <a:lstStyle/>
          <a:p>
            <a:r>
              <a:rPr lang="en-US" dirty="0"/>
              <a:t>Because C passes arguments by value, a function can assign values to the formal arguments without affecting the actual arguments</a:t>
            </a:r>
          </a:p>
          <a:p>
            <a:endParaRPr lang="en-US" dirty="0"/>
          </a:p>
          <a:p>
            <a:r>
              <a:rPr lang="en-US" dirty="0"/>
              <a:t>If you do want a function to change the value of an object, you must pass a pointer to the object and then make an assignment through the dereferenced pointer.</a:t>
            </a:r>
          </a:p>
          <a:p>
            <a:pPr lvl="1"/>
            <a:r>
              <a:rPr lang="en-US" b="1" i="1" u="sng" dirty="0"/>
              <a:t>remember </a:t>
            </a:r>
            <a:r>
              <a:rPr lang="tr-TR" b="1" i="1" u="sng" dirty="0" err="1"/>
              <a:t>the</a:t>
            </a:r>
            <a:r>
              <a:rPr lang="tr-TR" b="1" i="1" u="sng" dirty="0"/>
              <a:t> </a:t>
            </a:r>
            <a:r>
              <a:rPr lang="en-US" b="1" i="1" u="sng" dirty="0" err="1"/>
              <a:t>scanf</a:t>
            </a:r>
            <a:r>
              <a:rPr lang="en-US" b="1" i="1" u="sng" dirty="0"/>
              <a:t> function</a:t>
            </a:r>
            <a:endParaRPr lang="tr-TR" b="1" i="1" u="sng" dirty="0"/>
          </a:p>
          <a:p>
            <a:pPr lvl="1"/>
            <a:r>
              <a:rPr lang="tr-TR" b="1" i="1" u="sng" dirty="0" err="1"/>
              <a:t>also</a:t>
            </a:r>
            <a:r>
              <a:rPr lang="tr-TR" b="1" i="1" u="sng" dirty="0"/>
              <a:t> </a:t>
            </a:r>
            <a:r>
              <a:rPr lang="tr-TR" b="1" i="1" u="sng" dirty="0" err="1"/>
              <a:t>remember</a:t>
            </a:r>
            <a:r>
              <a:rPr lang="tr-TR" b="1" i="1" u="sng" dirty="0"/>
              <a:t> how </a:t>
            </a:r>
            <a:r>
              <a:rPr lang="tr-TR" b="1" i="1" u="sng" dirty="0" err="1"/>
              <a:t>we</a:t>
            </a:r>
            <a:r>
              <a:rPr lang="tr-TR" b="1" i="1" u="sng" dirty="0"/>
              <a:t> </a:t>
            </a:r>
            <a:r>
              <a:rPr lang="tr-TR" b="1" i="1" u="sng" dirty="0" err="1"/>
              <a:t>have</a:t>
            </a:r>
            <a:r>
              <a:rPr lang="tr-TR" b="1" i="1" u="sng" dirty="0"/>
              <a:t> </a:t>
            </a:r>
            <a:r>
              <a:rPr lang="tr-TR" b="1" i="1" u="sng" dirty="0" err="1"/>
              <a:t>coded</a:t>
            </a:r>
            <a:r>
              <a:rPr lang="tr-TR" b="1" i="1" u="sng" dirty="0"/>
              <a:t> </a:t>
            </a:r>
            <a:r>
              <a:rPr lang="tr-TR" b="1" i="1" u="sng" dirty="0" err="1"/>
              <a:t>the</a:t>
            </a:r>
            <a:r>
              <a:rPr lang="tr-TR" b="1" i="1" u="sng" dirty="0"/>
              <a:t> </a:t>
            </a:r>
            <a:r>
              <a:rPr lang="tr-TR" b="1" i="1" u="sng" dirty="0" err="1"/>
              <a:t>indexOf</a:t>
            </a:r>
            <a:r>
              <a:rPr lang="tr-TR" b="1" i="1" u="sng" dirty="0"/>
              <a:t> </a:t>
            </a:r>
            <a:r>
              <a:rPr lang="tr-TR" b="1" i="1" u="sng" dirty="0" err="1"/>
              <a:t>function</a:t>
            </a:r>
            <a:r>
              <a:rPr lang="tr-TR" b="1" i="1" u="sng" dirty="0"/>
              <a:t> </a:t>
            </a:r>
            <a:endParaRPr lang="en-US" b="1" i="1" u="sng" dirty="0"/>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6652575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Arguments</a:t>
            </a:r>
            <a:r>
              <a:rPr lang="tr-TR" b="1" dirty="0"/>
              <a:t>: </a:t>
            </a:r>
            <a:r>
              <a:rPr lang="en-US" b="1" dirty="0"/>
              <a:t>Demonstration</a:t>
            </a:r>
          </a:p>
        </p:txBody>
      </p:sp>
      <p:sp>
        <p:nvSpPr>
          <p:cNvPr id="5" name="Content Placeholder 4"/>
          <p:cNvSpPr>
            <a:spLocks noGrp="1"/>
          </p:cNvSpPr>
          <p:nvPr>
            <p:ph idx="2"/>
          </p:nvPr>
        </p:nvSpPr>
        <p:spPr>
          <a:xfrm>
            <a:off x="755576" y="1340768"/>
            <a:ext cx="7759774" cy="4248472"/>
          </a:xfrm>
        </p:spPr>
        <p:txBody>
          <a:bodyPr>
            <a:noAutofit/>
          </a:bodyPr>
          <a:lstStyle/>
          <a:p>
            <a:pPr marL="0" indent="0">
              <a:lnSpc>
                <a:spcPct val="100000"/>
              </a:lnSpc>
              <a:spcBef>
                <a:spcPts val="0"/>
              </a:spcBef>
              <a:buNone/>
            </a:pPr>
            <a:r>
              <a:rPr lang="tr-TR" sz="1600" dirty="0">
                <a:latin typeface="Consolas" panose="020B0609020204030204" pitchFamily="49" charset="0"/>
              </a:rPr>
              <a:t>#</a:t>
            </a:r>
            <a:r>
              <a:rPr lang="tr-TR" sz="1600" dirty="0" err="1">
                <a:latin typeface="Consolas" panose="020B0609020204030204" pitchFamily="49" charset="0"/>
              </a:rPr>
              <a:t>include</a:t>
            </a:r>
            <a:r>
              <a:rPr lang="tr-TR" sz="1600" dirty="0">
                <a:latin typeface="Consolas" panose="020B0609020204030204" pitchFamily="49" charset="0"/>
              </a:rPr>
              <a:t> &lt;</a:t>
            </a:r>
            <a:r>
              <a:rPr lang="tr-TR" sz="1600" dirty="0" err="1">
                <a:latin typeface="Consolas" panose="020B0609020204030204" pitchFamily="49" charset="0"/>
              </a:rPr>
              <a:t>stdio.h</a:t>
            </a:r>
            <a:r>
              <a:rPr lang="tr-TR" sz="1600" dirty="0">
                <a:latin typeface="Consolas" panose="020B0609020204030204" pitchFamily="49" charset="0"/>
              </a:rPr>
              <a:t>&gt;</a:t>
            </a:r>
          </a:p>
          <a:p>
            <a:pPr marL="0" indent="0">
              <a:lnSpc>
                <a:spcPct val="100000"/>
              </a:lnSpc>
              <a:spcBef>
                <a:spcPts val="0"/>
              </a:spcBef>
              <a:buNone/>
            </a:pPr>
            <a:r>
              <a:rPr lang="tr-TR" sz="1600" dirty="0" err="1">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increaseRegular</a:t>
            </a:r>
            <a:r>
              <a:rPr lang="tr-TR" sz="1600" dirty="0">
                <a:latin typeface="Consolas" panose="020B0609020204030204" pitchFamily="49" charset="0"/>
              </a:rPr>
              <a:t>( </a:t>
            </a:r>
            <a:r>
              <a:rPr lang="tr-TR" sz="1600" dirty="0" err="1">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aa</a:t>
            </a:r>
            <a:r>
              <a:rPr lang="tr-TR" sz="1600" dirty="0">
                <a:latin typeface="Consolas" panose="020B0609020204030204" pitchFamily="49" charset="0"/>
              </a:rPr>
              <a:t>, </a:t>
            </a:r>
            <a:r>
              <a:rPr lang="tr-TR" sz="1600" dirty="0" err="1">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bb</a:t>
            </a:r>
            <a:r>
              <a:rPr lang="tr-TR" sz="1600" dirty="0">
                <a:latin typeface="Consolas" panose="020B0609020204030204" pitchFamily="49" charset="0"/>
              </a:rPr>
              <a:t> ) {</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aa</a:t>
            </a:r>
            <a:r>
              <a:rPr lang="tr-TR" sz="1600" dirty="0">
                <a:latin typeface="Consolas" panose="020B0609020204030204" pitchFamily="49" charset="0"/>
              </a:rPr>
              <a:t> += </a:t>
            </a:r>
            <a:r>
              <a:rPr lang="tr-TR" sz="1600" dirty="0" err="1">
                <a:latin typeface="Consolas" panose="020B0609020204030204" pitchFamily="49" charset="0"/>
              </a:rPr>
              <a:t>bb</a:t>
            </a:r>
            <a:r>
              <a:rPr lang="tr-TR" sz="1600" dirty="0">
                <a:latin typeface="Consolas" panose="020B0609020204030204" pitchFamily="49" charset="0"/>
              </a:rPr>
              <a:t>;</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a:t>
            </a:r>
            <a:r>
              <a:rPr lang="tr-TR" sz="1600" dirty="0" err="1">
                <a:latin typeface="Consolas" panose="020B0609020204030204" pitchFamily="49" charset="0"/>
              </a:rPr>
              <a:t>increaseRegular</a:t>
            </a:r>
            <a:r>
              <a:rPr lang="tr-TR" sz="1600" dirty="0">
                <a:latin typeface="Consolas" panose="020B0609020204030204" pitchFamily="49" charset="0"/>
              </a:rPr>
              <a:t> </a:t>
            </a:r>
            <a:r>
              <a:rPr lang="tr-TR" sz="1600" dirty="0" err="1">
                <a:latin typeface="Consolas" panose="020B0609020204030204" pitchFamily="49" charset="0"/>
              </a:rPr>
              <a:t>finishes</a:t>
            </a:r>
            <a:r>
              <a:rPr lang="tr-TR" sz="1600" dirty="0">
                <a:latin typeface="Consolas" panose="020B0609020204030204" pitchFamily="49" charset="0"/>
              </a:rPr>
              <a:t> </a:t>
            </a:r>
            <a:r>
              <a:rPr lang="tr-TR" sz="1600" dirty="0" err="1">
                <a:latin typeface="Consolas" panose="020B0609020204030204" pitchFamily="49" charset="0"/>
              </a:rPr>
              <a:t>with</a:t>
            </a:r>
            <a:r>
              <a:rPr lang="tr-TR" sz="1600" dirty="0">
                <a:latin typeface="Consolas" panose="020B0609020204030204" pitchFamily="49" charset="0"/>
              </a:rPr>
              <a:t> %d\n", </a:t>
            </a:r>
            <a:r>
              <a:rPr lang="tr-TR" sz="1600" dirty="0" err="1">
                <a:latin typeface="Consolas" panose="020B0609020204030204" pitchFamily="49" charset="0"/>
              </a:rPr>
              <a:t>aa</a:t>
            </a:r>
            <a:r>
              <a:rPr lang="tr-TR" sz="1600" dirty="0">
                <a:latin typeface="Consolas" panose="020B0609020204030204" pitchFamily="49" charset="0"/>
              </a:rPr>
              <a:t>);</a:t>
            </a:r>
          </a:p>
          <a:p>
            <a:pPr marL="0" indent="0">
              <a:lnSpc>
                <a:spcPct val="100000"/>
              </a:lnSpc>
              <a:spcBef>
                <a:spcPts val="0"/>
              </a:spcBef>
              <a:buNone/>
            </a:pPr>
            <a:r>
              <a:rPr lang="tr-TR" sz="1600" dirty="0">
                <a:latin typeface="Consolas" panose="020B0609020204030204" pitchFamily="49" charset="0"/>
              </a:rPr>
              <a:t>}</a:t>
            </a:r>
          </a:p>
          <a:p>
            <a:pPr marL="0" indent="0">
              <a:lnSpc>
                <a:spcPct val="100000"/>
              </a:lnSpc>
              <a:spcBef>
                <a:spcPts val="0"/>
              </a:spcBef>
              <a:buNone/>
            </a:pPr>
            <a:r>
              <a:rPr lang="tr-TR" sz="1600" dirty="0" err="1">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increasePointer</a:t>
            </a:r>
            <a:r>
              <a:rPr lang="tr-TR" sz="1600" dirty="0">
                <a:latin typeface="Consolas" panose="020B0609020204030204" pitchFamily="49" charset="0"/>
              </a:rPr>
              <a:t>( </a:t>
            </a:r>
            <a:r>
              <a:rPr lang="tr-TR" sz="1600" dirty="0" err="1">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aa</a:t>
            </a:r>
            <a:r>
              <a:rPr lang="tr-TR" sz="1600" dirty="0">
                <a:latin typeface="Consolas" panose="020B0609020204030204" pitchFamily="49" charset="0"/>
              </a:rPr>
              <a:t>, </a:t>
            </a:r>
            <a:r>
              <a:rPr lang="tr-TR" sz="1600" dirty="0" err="1">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bb</a:t>
            </a:r>
            <a:r>
              <a:rPr lang="tr-TR" sz="1600" dirty="0">
                <a:latin typeface="Consolas" panose="020B0609020204030204" pitchFamily="49" charset="0"/>
              </a:rPr>
              <a:t> ) {</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aa</a:t>
            </a:r>
            <a:r>
              <a:rPr lang="tr-TR" sz="1600" dirty="0">
                <a:latin typeface="Consolas" panose="020B0609020204030204" pitchFamily="49" charset="0"/>
              </a:rPr>
              <a:t> += </a:t>
            </a:r>
            <a:r>
              <a:rPr lang="tr-TR" sz="1600" dirty="0" err="1">
                <a:latin typeface="Consolas" panose="020B0609020204030204" pitchFamily="49" charset="0"/>
              </a:rPr>
              <a:t>bb</a:t>
            </a:r>
            <a:r>
              <a:rPr lang="tr-TR" sz="1600" dirty="0">
                <a:latin typeface="Consolas" panose="020B0609020204030204" pitchFamily="49" charset="0"/>
              </a:rPr>
              <a:t>;</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a:t>
            </a:r>
            <a:r>
              <a:rPr lang="tr-TR" sz="1600" dirty="0" err="1">
                <a:latin typeface="Consolas" panose="020B0609020204030204" pitchFamily="49" charset="0"/>
              </a:rPr>
              <a:t>increasePointer</a:t>
            </a:r>
            <a:r>
              <a:rPr lang="tr-TR" sz="1600" dirty="0">
                <a:latin typeface="Consolas" panose="020B0609020204030204" pitchFamily="49" charset="0"/>
              </a:rPr>
              <a:t> </a:t>
            </a:r>
            <a:r>
              <a:rPr lang="tr-TR" sz="1600" dirty="0" err="1">
                <a:latin typeface="Consolas" panose="020B0609020204030204" pitchFamily="49" charset="0"/>
              </a:rPr>
              <a:t>finishes</a:t>
            </a:r>
            <a:r>
              <a:rPr lang="tr-TR" sz="1600" dirty="0">
                <a:latin typeface="Consolas" panose="020B0609020204030204" pitchFamily="49" charset="0"/>
              </a:rPr>
              <a:t> </a:t>
            </a:r>
            <a:r>
              <a:rPr lang="tr-TR" sz="1600" dirty="0" err="1">
                <a:latin typeface="Consolas" panose="020B0609020204030204" pitchFamily="49" charset="0"/>
              </a:rPr>
              <a:t>with</a:t>
            </a:r>
            <a:r>
              <a:rPr lang="tr-TR" sz="1600" dirty="0">
                <a:latin typeface="Consolas" panose="020B0609020204030204" pitchFamily="49" charset="0"/>
              </a:rPr>
              <a:t> %d\n", *</a:t>
            </a:r>
            <a:r>
              <a:rPr lang="tr-TR" sz="1600" dirty="0" err="1">
                <a:latin typeface="Consolas" panose="020B0609020204030204" pitchFamily="49" charset="0"/>
              </a:rPr>
              <a:t>aa</a:t>
            </a:r>
            <a:r>
              <a:rPr lang="tr-TR" sz="1600" dirty="0">
                <a:latin typeface="Consolas" panose="020B0609020204030204" pitchFamily="49" charset="0"/>
              </a:rPr>
              <a:t>);</a:t>
            </a:r>
          </a:p>
          <a:p>
            <a:pPr marL="0" indent="0">
              <a:lnSpc>
                <a:spcPct val="100000"/>
              </a:lnSpc>
              <a:spcBef>
                <a:spcPts val="0"/>
              </a:spcBef>
              <a:buNone/>
            </a:pPr>
            <a:r>
              <a:rPr lang="tr-TR" sz="1600" dirty="0">
                <a:latin typeface="Consolas" panose="020B0609020204030204" pitchFamily="49" charset="0"/>
              </a:rPr>
              <a:t>}</a:t>
            </a:r>
          </a:p>
          <a:p>
            <a:pPr marL="0" indent="0">
              <a:lnSpc>
                <a:spcPct val="100000"/>
              </a:lnSpc>
              <a:spcBef>
                <a:spcPts val="0"/>
              </a:spcBef>
              <a:buNone/>
            </a:pPr>
            <a:r>
              <a:rPr lang="tr-TR" sz="1600" dirty="0" err="1">
                <a:latin typeface="Consolas" panose="020B0609020204030204" pitchFamily="49" charset="0"/>
              </a:rPr>
              <a:t>int</a:t>
            </a:r>
            <a:r>
              <a:rPr lang="tr-TR" sz="1600" dirty="0">
                <a:latin typeface="Consolas" panose="020B0609020204030204" pitchFamily="49" charset="0"/>
              </a:rPr>
              <a:t> main() {</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int</a:t>
            </a:r>
            <a:r>
              <a:rPr lang="tr-TR" sz="1600" dirty="0">
                <a:latin typeface="Consolas" panose="020B0609020204030204" pitchFamily="49" charset="0"/>
              </a:rPr>
              <a:t> a=3, b=5;</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increaseRegular</a:t>
            </a:r>
            <a:r>
              <a:rPr lang="tr-TR" sz="1600" dirty="0">
                <a:latin typeface="Consolas" panose="020B0609020204030204" pitchFamily="49" charset="0"/>
              </a:rPr>
              <a:t>( a, b );</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("main </a:t>
            </a:r>
            <a:r>
              <a:rPr lang="tr-TR" sz="1600" dirty="0" err="1">
                <a:latin typeface="Consolas" panose="020B0609020204030204" pitchFamily="49" charset="0"/>
              </a:rPr>
              <a:t>says</a:t>
            </a:r>
            <a:r>
              <a:rPr lang="tr-TR" sz="1600" dirty="0">
                <a:latin typeface="Consolas" panose="020B0609020204030204" pitchFamily="49" charset="0"/>
              </a:rPr>
              <a:t> </a:t>
            </a:r>
            <a:r>
              <a:rPr lang="tr-TR" sz="1600" dirty="0" err="1">
                <a:latin typeface="Consolas" panose="020B0609020204030204" pitchFamily="49" charset="0"/>
              </a:rPr>
              <a:t>the</a:t>
            </a:r>
            <a:r>
              <a:rPr lang="tr-TR" sz="1600" dirty="0">
                <a:latin typeface="Consolas" panose="020B0609020204030204" pitchFamily="49" charset="0"/>
              </a:rPr>
              <a:t> </a:t>
            </a:r>
            <a:r>
              <a:rPr lang="tr-TR" sz="1600" dirty="0" err="1">
                <a:latin typeface="Consolas" panose="020B0609020204030204" pitchFamily="49" charset="0"/>
              </a:rPr>
              <a:t>value</a:t>
            </a:r>
            <a:r>
              <a:rPr lang="tr-TR" sz="1600" dirty="0">
                <a:latin typeface="Consolas" panose="020B0609020204030204" pitchFamily="49" charset="0"/>
              </a:rPr>
              <a:t> is %d\n", a);</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increasePointer</a:t>
            </a:r>
            <a:r>
              <a:rPr lang="tr-TR" sz="1600" dirty="0">
                <a:latin typeface="Consolas" panose="020B0609020204030204" pitchFamily="49" charset="0"/>
              </a:rPr>
              <a:t>( &amp;a, b );</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("main </a:t>
            </a:r>
            <a:r>
              <a:rPr lang="tr-TR" sz="1600" dirty="0" err="1">
                <a:latin typeface="Consolas" panose="020B0609020204030204" pitchFamily="49" charset="0"/>
              </a:rPr>
              <a:t>says</a:t>
            </a:r>
            <a:r>
              <a:rPr lang="tr-TR" sz="1600" dirty="0">
                <a:latin typeface="Consolas" panose="020B0609020204030204" pitchFamily="49" charset="0"/>
              </a:rPr>
              <a:t> </a:t>
            </a:r>
            <a:r>
              <a:rPr lang="tr-TR" sz="1600" dirty="0" err="1">
                <a:latin typeface="Consolas" panose="020B0609020204030204" pitchFamily="49" charset="0"/>
              </a:rPr>
              <a:t>the</a:t>
            </a:r>
            <a:r>
              <a:rPr lang="tr-TR" sz="1600" dirty="0">
                <a:latin typeface="Consolas" panose="020B0609020204030204" pitchFamily="49" charset="0"/>
              </a:rPr>
              <a:t> </a:t>
            </a:r>
            <a:r>
              <a:rPr lang="tr-TR" sz="1600" dirty="0" err="1">
                <a:latin typeface="Consolas" panose="020B0609020204030204" pitchFamily="49" charset="0"/>
              </a:rPr>
              <a:t>value</a:t>
            </a:r>
            <a:r>
              <a:rPr lang="tr-TR" sz="1600" dirty="0">
                <a:latin typeface="Consolas" panose="020B0609020204030204" pitchFamily="49" charset="0"/>
              </a:rPr>
              <a:t> is %d\n", a);</a:t>
            </a:r>
          </a:p>
          <a:p>
            <a:pPr marL="0" indent="0">
              <a:lnSpc>
                <a:spcPct val="100000"/>
              </a:lnSpc>
              <a:spcBef>
                <a:spcPts val="0"/>
              </a:spcBef>
              <a:buNone/>
            </a:pPr>
            <a:r>
              <a:rPr lang="tr-TR" sz="1600" dirty="0">
                <a:latin typeface="Consolas" panose="020B0609020204030204" pitchFamily="49" charset="0"/>
              </a:rPr>
              <a:t>    </a:t>
            </a:r>
            <a:r>
              <a:rPr lang="tr-TR" sz="1600" dirty="0" err="1">
                <a:latin typeface="Consolas" panose="020B0609020204030204" pitchFamily="49" charset="0"/>
              </a:rPr>
              <a:t>return</a:t>
            </a:r>
            <a:r>
              <a:rPr lang="tr-TR" sz="1600" dirty="0">
                <a:latin typeface="Consolas" panose="020B0609020204030204" pitchFamily="49" charset="0"/>
              </a:rPr>
              <a:t>(0);</a:t>
            </a:r>
          </a:p>
          <a:p>
            <a:pPr marL="0" indent="0">
              <a:lnSpc>
                <a:spcPct val="100000"/>
              </a:lnSpc>
              <a:spcBef>
                <a:spcPts val="0"/>
              </a:spcBef>
              <a:buNone/>
            </a:pPr>
            <a:r>
              <a:rPr lang="tr-TR" sz="1600" dirty="0">
                <a:latin typeface="Consolas" panose="020B0609020204030204" pitchFamily="49" charset="0"/>
              </a:rPr>
              <a:t>}</a:t>
            </a:r>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
        <p:nvSpPr>
          <p:cNvPr id="6" name="Content Placeholder 4"/>
          <p:cNvSpPr>
            <a:spLocks noGrp="1"/>
          </p:cNvSpPr>
          <p:nvPr>
            <p:ph idx="2"/>
          </p:nvPr>
        </p:nvSpPr>
        <p:spPr>
          <a:xfrm>
            <a:off x="755576" y="5589240"/>
            <a:ext cx="7759774" cy="576064"/>
          </a:xfrm>
        </p:spPr>
        <p:txBody>
          <a:bodyPr>
            <a:normAutofit/>
          </a:bodyPr>
          <a:lstStyle/>
          <a:p>
            <a:r>
              <a:rPr lang="en-US" dirty="0"/>
              <a:t>Please run the code and check the output</a:t>
            </a:r>
            <a:r>
              <a:rPr lang="tr-TR" dirty="0"/>
              <a:t>.</a:t>
            </a:r>
            <a:endParaRPr lang="en-US" b="1" i="1" u="sng" dirty="0"/>
          </a:p>
        </p:txBody>
      </p:sp>
    </p:spTree>
    <p:extLst>
      <p:ext uri="{BB962C8B-B14F-4D97-AF65-F5344CB8AC3E}">
        <p14:creationId xmlns:p14="http://schemas.microsoft.com/office/powerpoint/2010/main" val="170693643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Declarations and Calls</a:t>
            </a:r>
          </a:p>
        </p:txBody>
      </p:sp>
      <p:sp>
        <p:nvSpPr>
          <p:cNvPr id="5" name="Content Placeholder 4"/>
          <p:cNvSpPr>
            <a:spLocks noGrp="1"/>
          </p:cNvSpPr>
          <p:nvPr>
            <p:ph idx="1"/>
          </p:nvPr>
        </p:nvSpPr>
        <p:spPr/>
        <p:txBody>
          <a:bodyPr/>
          <a:lstStyle/>
          <a:p>
            <a:r>
              <a:rPr lang="en-US" dirty="0"/>
              <a:t>Definition </a:t>
            </a:r>
          </a:p>
          <a:p>
            <a:pPr lvl="1"/>
            <a:r>
              <a:rPr lang="en-US" dirty="0"/>
              <a:t>Actually defines what the function does, as well as number and type of arguments</a:t>
            </a:r>
          </a:p>
          <a:p>
            <a:r>
              <a:rPr lang="en-US" dirty="0"/>
              <a:t>Function Call</a:t>
            </a:r>
          </a:p>
          <a:p>
            <a:pPr lvl="1"/>
            <a:r>
              <a:rPr lang="en-US" dirty="0"/>
              <a:t>Invokes a function, causing program execution to jump to the next invoked function. When the function returns, execution resumes at the point just after the call </a:t>
            </a:r>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18685973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t>
            </a:r>
            <a:r>
              <a:rPr lang="tr-TR" b="1" dirty="0"/>
              <a:t> </a:t>
            </a:r>
            <a:r>
              <a:rPr lang="en-US" b="1" dirty="0"/>
              <a:t>Allusion Examples</a:t>
            </a:r>
          </a:p>
        </p:txBody>
      </p:sp>
      <p:sp>
        <p:nvSpPr>
          <p:cNvPr id="4" name="Content Placeholder 3"/>
          <p:cNvSpPr>
            <a:spLocks noGrp="1"/>
          </p:cNvSpPr>
          <p:nvPr>
            <p:ph idx="1"/>
          </p:nvPr>
        </p:nvSpPr>
        <p:spPr>
          <a:xfrm>
            <a:off x="628651" y="2852936"/>
            <a:ext cx="6934559" cy="3116284"/>
          </a:xfrm>
          <a:noFill/>
          <a:ln w="44450">
            <a:solidFill>
              <a:schemeClr val="accent1"/>
            </a:solidFill>
          </a:ln>
        </p:spPr>
        <p:txBody>
          <a:bodyPr vert="horz" wrap="square" lIns="68580" tIns="34290" rIns="68580" bIns="34290" rtlCol="0" anchor="ctr" anchorCtr="0" compatLnSpc="1">
            <a:normAutofit/>
          </a:bodyPr>
          <a:lstStyle/>
          <a:p>
            <a:pPr marL="0" indent="0">
              <a:buNone/>
            </a:pPr>
            <a:r>
              <a:rPr lang="en-US" dirty="0"/>
              <a:t>void simpleFunction1( void );	// prototype of last example</a:t>
            </a:r>
          </a:p>
          <a:p>
            <a:pPr marL="0" indent="0">
              <a:buNone/>
            </a:pPr>
            <a:r>
              <a:rPr lang="en-US" dirty="0"/>
              <a:t>simpleFunction1();</a:t>
            </a:r>
          </a:p>
          <a:p>
            <a:pPr marL="0" indent="0">
              <a:buNone/>
            </a:pPr>
            <a:endParaRPr lang="en-US" dirty="0"/>
          </a:p>
          <a:p>
            <a:pPr marL="0" indent="0">
              <a:buNone/>
            </a:pPr>
            <a:r>
              <a:rPr lang="en-US" dirty="0"/>
              <a:t>extern float simpleFunction2();</a:t>
            </a:r>
          </a:p>
          <a:p>
            <a:pPr marL="0" indent="0">
              <a:buNone/>
            </a:pPr>
            <a:r>
              <a:rPr lang="en-US" dirty="0" err="1"/>
              <a:t>int</a:t>
            </a:r>
            <a:r>
              <a:rPr lang="en-US" dirty="0"/>
              <a:t> factorial( </a:t>
            </a:r>
            <a:r>
              <a:rPr lang="en-US" dirty="0" err="1"/>
              <a:t>int</a:t>
            </a:r>
            <a:r>
              <a:rPr lang="en-US" dirty="0"/>
              <a:t> ); </a:t>
            </a:r>
          </a:p>
          <a:p>
            <a:pPr marL="0" indent="0">
              <a:buNone/>
            </a:pPr>
            <a:r>
              <a:rPr lang="en-US" dirty="0"/>
              <a:t>void </a:t>
            </a:r>
            <a:r>
              <a:rPr lang="en-US" dirty="0" err="1"/>
              <a:t>sortArray</a:t>
            </a:r>
            <a:r>
              <a:rPr lang="en-US" dirty="0"/>
              <a:t>(</a:t>
            </a:r>
            <a:r>
              <a:rPr lang="en-US" dirty="0" err="1"/>
              <a:t>int</a:t>
            </a:r>
            <a:r>
              <a:rPr lang="en-US" dirty="0"/>
              <a:t> *, </a:t>
            </a:r>
            <a:r>
              <a:rPr lang="en-US" dirty="0" err="1"/>
              <a:t>int</a:t>
            </a:r>
            <a:r>
              <a:rPr lang="en-US" dirty="0"/>
              <a:t>);</a:t>
            </a:r>
          </a:p>
          <a:p>
            <a:pPr marL="0" indent="0">
              <a:buNone/>
            </a:pPr>
            <a:r>
              <a:rPr lang="en-US" dirty="0"/>
              <a:t>float *</a:t>
            </a:r>
            <a:r>
              <a:rPr lang="en-US" dirty="0" err="1"/>
              <a:t>mergeSort</a:t>
            </a:r>
            <a:r>
              <a:rPr lang="en-US" dirty="0"/>
              <a:t>(float *, </a:t>
            </a:r>
            <a:r>
              <a:rPr lang="en-US" dirty="0" err="1"/>
              <a:t>int</a:t>
            </a:r>
            <a:r>
              <a:rPr lang="en-US" dirty="0"/>
              <a:t>, float *, </a:t>
            </a:r>
            <a:r>
              <a:rPr lang="en-US" dirty="0" err="1"/>
              <a:t>int</a:t>
            </a:r>
            <a:r>
              <a:rPr lang="en-US" dirty="0"/>
              <a:t>, </a:t>
            </a:r>
            <a:r>
              <a:rPr lang="en-US" dirty="0" err="1"/>
              <a:t>int</a:t>
            </a:r>
            <a:r>
              <a:rPr lang="en-US" dirty="0"/>
              <a:t> *);</a:t>
            </a:r>
          </a:p>
        </p:txBody>
      </p:sp>
      <p:sp>
        <p:nvSpPr>
          <p:cNvPr id="6" name="Footer Placeholder 5"/>
          <p:cNvSpPr>
            <a:spLocks noGrp="1"/>
          </p:cNvSpPr>
          <p:nvPr>
            <p:ph type="ftr" sz="quarter" idx="11"/>
          </p:nvPr>
        </p:nvSpPr>
        <p:spPr/>
        <p:txBody>
          <a:bodyPr/>
          <a:lstStyle/>
          <a:p>
            <a:r>
              <a:rPr lang="tr-TR"/>
              <a:t>Yıldız Teknik Üniversitesi - Bilgisayar Mühendisliği Bölümü</a:t>
            </a:r>
          </a:p>
        </p:txBody>
      </p:sp>
      <p:sp>
        <p:nvSpPr>
          <p:cNvPr id="5" name="Dikdörtgen 4"/>
          <p:cNvSpPr/>
          <p:nvPr/>
        </p:nvSpPr>
        <p:spPr>
          <a:xfrm>
            <a:off x="539552" y="1274802"/>
            <a:ext cx="8352928" cy="1233671"/>
          </a:xfrm>
          <a:prstGeom prst="rect">
            <a:avLst/>
          </a:prstGeom>
        </p:spPr>
        <p:txBody>
          <a:bodyPr wrap="square">
            <a:spAutoFit/>
          </a:bodyPr>
          <a:lstStyle/>
          <a:p>
            <a:pPr marL="171450" lvl="0" indent="-171450" defTabSz="685800" fontAlgn="auto">
              <a:lnSpc>
                <a:spcPct val="90000"/>
              </a:lnSpc>
              <a:spcBef>
                <a:spcPts val="750"/>
              </a:spcBef>
              <a:spcAft>
                <a:spcPts val="0"/>
              </a:spcAft>
              <a:buFont typeface="Arial" panose="020B0604020202020204" pitchFamily="34" charset="0"/>
              <a:buChar char="•"/>
            </a:pPr>
            <a:r>
              <a:rPr lang="en-US" sz="2100" dirty="0">
                <a:solidFill>
                  <a:prstClr val="black"/>
                </a:solidFill>
                <a:latin typeface="Calibri" panose="020F0502020204030204"/>
              </a:rPr>
              <a:t>Function Allusion</a:t>
            </a:r>
          </a:p>
          <a:p>
            <a:pPr marL="514350" lvl="1" indent="-171450" defTabSz="685800" fontAlgn="auto">
              <a:lnSpc>
                <a:spcPct val="90000"/>
              </a:lnSpc>
              <a:spcBef>
                <a:spcPts val="375"/>
              </a:spcBef>
              <a:spcAft>
                <a:spcPts val="0"/>
              </a:spcAft>
              <a:buFont typeface="Arial" panose="020B0604020202020204" pitchFamily="34" charset="0"/>
              <a:buChar char="•"/>
            </a:pPr>
            <a:r>
              <a:rPr lang="en-US" dirty="0">
                <a:solidFill>
                  <a:prstClr val="black"/>
                </a:solidFill>
                <a:latin typeface="Calibri" panose="020F0502020204030204"/>
              </a:rPr>
              <a:t>Declares a function that is defined somewhere else</a:t>
            </a:r>
            <a:endParaRPr lang="tr-TR" dirty="0">
              <a:solidFill>
                <a:prstClr val="black"/>
              </a:solidFill>
              <a:latin typeface="Calibri" panose="020F0502020204030204"/>
            </a:endParaRPr>
          </a:p>
          <a:p>
            <a:pPr marL="514350" lvl="1" indent="-171450" defTabSz="685800" fontAlgn="auto">
              <a:lnSpc>
                <a:spcPct val="90000"/>
              </a:lnSpc>
              <a:spcBef>
                <a:spcPts val="375"/>
              </a:spcBef>
              <a:spcAft>
                <a:spcPts val="0"/>
              </a:spcAft>
              <a:buFont typeface="Arial" panose="020B0604020202020204" pitchFamily="34" charset="0"/>
              <a:buChar char="•"/>
            </a:pPr>
            <a:r>
              <a:rPr lang="en-US" dirty="0">
                <a:solidFill>
                  <a:prstClr val="black"/>
                </a:solidFill>
                <a:latin typeface="Calibri" panose="020F0502020204030204"/>
              </a:rPr>
              <a:t>We will study how to create a project that contains multiple source files later. This topic will be demonstrated then</a:t>
            </a:r>
            <a:r>
              <a:rPr lang="tr-TR" dirty="0">
                <a:solidFill>
                  <a:prstClr val="black"/>
                </a:solidFill>
                <a:latin typeface="Calibri" panose="020F0502020204030204"/>
              </a:rPr>
              <a:t>.</a:t>
            </a:r>
            <a:endParaRPr lang="en-US" dirty="0">
              <a:solidFill>
                <a:prstClr val="black"/>
              </a:solidFill>
              <a:latin typeface="Calibri" panose="020F0502020204030204"/>
            </a:endParaRPr>
          </a:p>
        </p:txBody>
      </p:sp>
    </p:spTree>
    <p:extLst>
      <p:ext uri="{BB962C8B-B14F-4D97-AF65-F5344CB8AC3E}">
        <p14:creationId xmlns:p14="http://schemas.microsoft.com/office/powerpoint/2010/main" val="83141803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t>
            </a:r>
            <a:r>
              <a:rPr lang="tr-TR" b="1" dirty="0"/>
              <a:t>Definition</a:t>
            </a:r>
            <a:endParaRPr lang="en-US" b="1" dirty="0"/>
          </a:p>
        </p:txBody>
      </p:sp>
      <p:sp>
        <p:nvSpPr>
          <p:cNvPr id="3" name="Content Placeholder 2"/>
          <p:cNvSpPr>
            <a:spLocks noGrp="1"/>
          </p:cNvSpPr>
          <p:nvPr>
            <p:ph idx="1"/>
          </p:nvPr>
        </p:nvSpPr>
        <p:spPr>
          <a:xfrm>
            <a:off x="628650" y="1825625"/>
            <a:ext cx="3151262" cy="2107431"/>
          </a:xfrm>
        </p:spPr>
        <p:txBody>
          <a:bodyPr>
            <a:noAutofit/>
          </a:bodyPr>
          <a:lstStyle/>
          <a:p>
            <a:r>
              <a:rPr lang="en-US" sz="2400" dirty="0"/>
              <a:t>A very simple example</a:t>
            </a:r>
          </a:p>
          <a:p>
            <a:pPr lvl="1"/>
            <a:r>
              <a:rPr lang="en-US" sz="2400" dirty="0"/>
              <a:t>no arguments</a:t>
            </a:r>
          </a:p>
          <a:p>
            <a:pPr lvl="1"/>
            <a:r>
              <a:rPr lang="en-US" sz="2400" dirty="0"/>
              <a:t>no return</a:t>
            </a:r>
          </a:p>
        </p:txBody>
      </p:sp>
      <p:sp>
        <p:nvSpPr>
          <p:cNvPr id="4" name="Content Placeholder 3"/>
          <p:cNvSpPr>
            <a:spLocks noGrp="1"/>
          </p:cNvSpPr>
          <p:nvPr>
            <p:ph idx="2"/>
          </p:nvPr>
        </p:nvSpPr>
        <p:spPr>
          <a:xfrm>
            <a:off x="4099636" y="3546312"/>
            <a:ext cx="4936860" cy="2012855"/>
          </a:xfrm>
          <a:noFill/>
          <a:ln w="44450">
            <a:solidFill>
              <a:schemeClr val="accent1"/>
            </a:solidFill>
          </a:ln>
        </p:spPr>
        <p:txBody>
          <a:bodyPr vert="horz" wrap="square" lIns="68580" tIns="34290" rIns="68580" bIns="34290" rtlCol="0" anchor="ctr" anchorCtr="0" compatLnSpc="1">
            <a:normAutofit/>
          </a:bodyPr>
          <a:lstStyle/>
          <a:p>
            <a:pPr marL="0" indent="0">
              <a:buNone/>
            </a:pPr>
            <a:r>
              <a:rPr lang="en-US" sz="1600" dirty="0" err="1">
                <a:latin typeface="Consolas" panose="020B0609020204030204" pitchFamily="49" charset="0"/>
              </a:rPr>
              <a:t>int</a:t>
            </a:r>
            <a:r>
              <a:rPr lang="en-US" sz="1600" dirty="0">
                <a:latin typeface="Consolas" panose="020B0609020204030204" pitchFamily="49" charset="0"/>
              </a:rPr>
              <a:t> factorial( </a:t>
            </a:r>
            <a:r>
              <a:rPr lang="en-US" sz="1600" dirty="0" err="1">
                <a:latin typeface="Consolas" panose="020B0609020204030204" pitchFamily="49" charset="0"/>
              </a:rPr>
              <a:t>int</a:t>
            </a:r>
            <a:r>
              <a:rPr lang="en-US" sz="1600" dirty="0">
                <a:latin typeface="Consolas" panose="020B0609020204030204" pitchFamily="49" charset="0"/>
              </a:rPr>
              <a:t> n)  {</a:t>
            </a:r>
          </a:p>
          <a:p>
            <a:pPr marL="0" indent="0">
              <a:buNone/>
            </a:pPr>
            <a:r>
              <a:rPr lang="tr-TR" sz="1600" dirty="0">
                <a:latin typeface="Consolas" panose="020B0609020204030204" pitchFamily="49" charset="0"/>
              </a:rPr>
              <a:t>    </a:t>
            </a:r>
            <a:r>
              <a:rPr lang="en-US" sz="1600" dirty="0" err="1">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i,f</a:t>
            </a:r>
            <a:r>
              <a:rPr lang="en-US" sz="1600" dirty="0">
                <a:latin typeface="Consolas" panose="020B0609020204030204" pitchFamily="49" charset="0"/>
              </a:rPr>
              <a:t>=1;</a:t>
            </a:r>
          </a:p>
          <a:p>
            <a:pPr marL="0" indent="0">
              <a:buNone/>
            </a:pPr>
            <a:r>
              <a:rPr lang="tr-TR" sz="1600" dirty="0">
                <a:latin typeface="Consolas" panose="020B0609020204030204" pitchFamily="49" charset="0"/>
              </a:rPr>
              <a:t>    </a:t>
            </a:r>
            <a:r>
              <a:rPr lang="en-US" sz="1600" dirty="0">
                <a:latin typeface="Consolas" panose="020B0609020204030204" pitchFamily="49" charset="0"/>
              </a:rPr>
              <a:t>for(</a:t>
            </a:r>
            <a:r>
              <a:rPr lang="en-US" sz="1600" dirty="0" err="1">
                <a:latin typeface="Consolas" panose="020B0609020204030204" pitchFamily="49" charset="0"/>
              </a:rPr>
              <a:t>i</a:t>
            </a:r>
            <a:r>
              <a:rPr lang="en-US" sz="1600" dirty="0">
                <a:latin typeface="Consolas" panose="020B0609020204030204" pitchFamily="49" charset="0"/>
              </a:rPr>
              <a:t>=2;i&lt;=</a:t>
            </a:r>
            <a:r>
              <a:rPr lang="en-US" sz="1600" dirty="0" err="1">
                <a:latin typeface="Consolas" panose="020B0609020204030204" pitchFamily="49" charset="0"/>
              </a:rPr>
              <a:t>n;i</a:t>
            </a:r>
            <a:r>
              <a:rPr lang="en-US" sz="1600" dirty="0">
                <a:latin typeface="Consolas" panose="020B0609020204030204" pitchFamily="49" charset="0"/>
              </a:rPr>
              <a:t>++)</a:t>
            </a:r>
          </a:p>
          <a:p>
            <a:pPr marL="0" indent="0">
              <a:buNone/>
            </a:pPr>
            <a:r>
              <a:rPr lang="tr-TR" sz="1600" dirty="0">
                <a:latin typeface="Consolas" panose="020B0609020204030204" pitchFamily="49" charset="0"/>
              </a:rPr>
              <a:t>        </a:t>
            </a:r>
            <a:r>
              <a:rPr lang="en-US" sz="1600" dirty="0">
                <a:latin typeface="Consolas" panose="020B0609020204030204" pitchFamily="49" charset="0"/>
              </a:rPr>
              <a:t>f = f * </a:t>
            </a:r>
            <a:r>
              <a:rPr lang="en-US" sz="1600" dirty="0" err="1">
                <a:latin typeface="Consolas" panose="020B0609020204030204" pitchFamily="49" charset="0"/>
              </a:rPr>
              <a:t>i</a:t>
            </a:r>
            <a:r>
              <a:rPr lang="en-US" sz="1600" dirty="0">
                <a:latin typeface="Consolas" panose="020B0609020204030204" pitchFamily="49" charset="0"/>
              </a:rPr>
              <a:t>;</a:t>
            </a:r>
          </a:p>
          <a:p>
            <a:pPr marL="0" indent="0">
              <a:buNone/>
            </a:pPr>
            <a:r>
              <a:rPr lang="tr-TR" sz="1600" dirty="0">
                <a:latin typeface="Consolas" panose="020B0609020204030204" pitchFamily="49" charset="0"/>
              </a:rPr>
              <a:t>    </a:t>
            </a:r>
            <a:r>
              <a:rPr lang="en-US" sz="1600" dirty="0">
                <a:latin typeface="Consolas" panose="020B0609020204030204" pitchFamily="49" charset="0"/>
              </a:rPr>
              <a:t>return f;</a:t>
            </a:r>
          </a:p>
          <a:p>
            <a:pPr marL="0" indent="0">
              <a:buNone/>
            </a:pPr>
            <a:r>
              <a:rPr lang="en-US" sz="1600" dirty="0">
                <a:latin typeface="Consolas" panose="020B0609020204030204" pitchFamily="49" charset="0"/>
              </a:rPr>
              <a:t>}</a:t>
            </a:r>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628650" y="3467827"/>
            <a:ext cx="3439294"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mn-lt"/>
              </a:rPr>
              <a:t>A relatively complex example</a:t>
            </a:r>
          </a:p>
          <a:p>
            <a:pPr marL="800100" lvl="1" indent="-342900">
              <a:buFont typeface="Arial" panose="020B0604020202020204" pitchFamily="34" charset="0"/>
              <a:buChar char="•"/>
            </a:pPr>
            <a:r>
              <a:rPr lang="en-US" sz="2400" dirty="0">
                <a:latin typeface="+mn-lt"/>
              </a:rPr>
              <a:t>a function to calculate factorial n</a:t>
            </a:r>
          </a:p>
          <a:p>
            <a:pPr marL="800100" lvl="1" indent="-342900">
              <a:buFont typeface="Arial" panose="020B0604020202020204" pitchFamily="34" charset="0"/>
              <a:buChar char="•"/>
            </a:pPr>
            <a:r>
              <a:rPr lang="en-US" sz="2400" dirty="0">
                <a:latin typeface="+mn-lt"/>
              </a:rPr>
              <a:t>PS: Beware of the value range of </a:t>
            </a:r>
            <a:r>
              <a:rPr lang="en-US" sz="2400" dirty="0" err="1">
                <a:latin typeface="+mn-lt"/>
              </a:rPr>
              <a:t>int</a:t>
            </a:r>
            <a:endParaRPr lang="en-US" sz="2400" dirty="0">
              <a:latin typeface="+mn-lt"/>
            </a:endParaRPr>
          </a:p>
        </p:txBody>
      </p:sp>
      <p:sp>
        <p:nvSpPr>
          <p:cNvPr id="7" name="Content Placeholder 3"/>
          <p:cNvSpPr txBox="1">
            <a:spLocks/>
          </p:cNvSpPr>
          <p:nvPr/>
        </p:nvSpPr>
        <p:spPr>
          <a:xfrm>
            <a:off x="4067944" y="1924824"/>
            <a:ext cx="4936860" cy="1099807"/>
          </a:xfrm>
          <a:prstGeom prst="rect">
            <a:avLst/>
          </a:prstGeom>
          <a:noFill/>
          <a:ln w="44450">
            <a:solidFill>
              <a:schemeClr val="accent1"/>
            </a:solidFill>
          </a:ln>
        </p:spPr>
        <p:txBody>
          <a:bodyPr vert="horz" wrap="square" lIns="91440" tIns="45720" rIns="91440" bIns="45720" rtlCol="0" anchor="ctr" anchorCtr="0" compatLnSpc="1">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tr-TR" sz="1600" dirty="0">
                <a:latin typeface="Consolas" panose="020B0609020204030204" pitchFamily="49" charset="0"/>
              </a:rPr>
              <a:t>v</a:t>
            </a:r>
            <a:r>
              <a:rPr lang="en-US" sz="1600" dirty="0" err="1">
                <a:latin typeface="Consolas" panose="020B0609020204030204" pitchFamily="49" charset="0"/>
              </a:rPr>
              <a:t>oid</a:t>
            </a:r>
            <a:r>
              <a:rPr lang="en-US" sz="1600" dirty="0">
                <a:latin typeface="Consolas" panose="020B0609020204030204" pitchFamily="49" charset="0"/>
              </a:rPr>
              <a:t> simpleFunction1 ( void )  {</a:t>
            </a:r>
          </a:p>
          <a:p>
            <a:pPr marL="0" indent="0" fontAlgn="auto">
              <a:spcAft>
                <a:spcPts val="0"/>
              </a:spcAft>
              <a:buFont typeface="Arial" panose="020B0604020202020204" pitchFamily="34" charset="0"/>
              <a:buNone/>
            </a:pPr>
            <a:r>
              <a:rPr lang="tr-TR"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a:t>
            </a:r>
            <a:r>
              <a:rPr lang="en-US" sz="1600" dirty="0" err="1">
                <a:latin typeface="Consolas" panose="020B0609020204030204" pitchFamily="49" charset="0"/>
              </a:rPr>
              <a:t>nThis</a:t>
            </a:r>
            <a:r>
              <a:rPr lang="en-US" sz="1600" dirty="0">
                <a:latin typeface="Consolas" panose="020B0609020204030204" pitchFamily="49" charset="0"/>
              </a:rPr>
              <a:t> is simpleFunction1\n”);</a:t>
            </a:r>
          </a:p>
          <a:p>
            <a:pPr marL="0" indent="0" fontAlgn="auto">
              <a:spcAft>
                <a:spcPts val="0"/>
              </a:spcAft>
              <a:buFont typeface="Arial" panose="020B0604020202020204" pitchFamily="34" charset="0"/>
              <a:buNone/>
            </a:pPr>
            <a:r>
              <a:rPr lang="en-US" sz="1600" dirty="0">
                <a:latin typeface="Consolas" panose="020B0609020204030204" pitchFamily="49" charset="0"/>
              </a:rPr>
              <a:t>}</a:t>
            </a:r>
          </a:p>
        </p:txBody>
      </p:sp>
    </p:spTree>
    <p:extLst>
      <p:ext uri="{BB962C8B-B14F-4D97-AF65-F5344CB8AC3E}">
        <p14:creationId xmlns:p14="http://schemas.microsoft.com/office/powerpoint/2010/main" val="275368329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t>
            </a:r>
            <a:r>
              <a:rPr lang="tr-TR" b="1" dirty="0"/>
              <a:t>C</a:t>
            </a:r>
            <a:r>
              <a:rPr lang="en-US" b="1" dirty="0"/>
              <a:t>all</a:t>
            </a:r>
          </a:p>
        </p:txBody>
      </p:sp>
      <p:sp>
        <p:nvSpPr>
          <p:cNvPr id="4" name="Content Placeholder 3"/>
          <p:cNvSpPr>
            <a:spLocks noGrp="1"/>
          </p:cNvSpPr>
          <p:nvPr>
            <p:ph idx="2"/>
          </p:nvPr>
        </p:nvSpPr>
        <p:spPr>
          <a:xfrm>
            <a:off x="785094" y="4503843"/>
            <a:ext cx="6226984" cy="1352189"/>
          </a:xfrm>
          <a:noFill/>
          <a:ln w="44450">
            <a:solidFill>
              <a:schemeClr val="accent1"/>
            </a:solidFill>
          </a:ln>
        </p:spPr>
        <p:txBody>
          <a:bodyPr vert="horz" wrap="square" lIns="68580" tIns="34290" rIns="68580" bIns="34290" rtlCol="0" anchor="ctr" anchorCtr="0" compatLnSpc="1">
            <a:noAutofit/>
          </a:bodyPr>
          <a:lstStyle/>
          <a:p>
            <a:pPr marL="0" indent="0">
              <a:buNone/>
            </a:pPr>
            <a:r>
              <a:rPr lang="en-US" sz="1800" dirty="0" err="1">
                <a:latin typeface="Consolas" panose="020B0609020204030204" pitchFamily="49" charset="0"/>
              </a:rPr>
              <a:t>printf</a:t>
            </a:r>
            <a:r>
              <a:rPr lang="en-US" sz="1800" dirty="0">
                <a:latin typeface="Consolas" panose="020B0609020204030204" pitchFamily="49" charset="0"/>
              </a:rPr>
              <a:t>(“Hello World\n”);</a:t>
            </a:r>
          </a:p>
          <a:p>
            <a:pPr marL="0" indent="0">
              <a:buNone/>
            </a:pPr>
            <a:r>
              <a:rPr lang="en-US" sz="1800" dirty="0" err="1">
                <a:latin typeface="Consolas" panose="020B0609020204030204" pitchFamily="49" charset="0"/>
              </a:rPr>
              <a:t>printf</a:t>
            </a:r>
            <a:r>
              <a:rPr lang="en-US" sz="1800" dirty="0">
                <a:latin typeface="Consolas" panose="020B0609020204030204" pitchFamily="49" charset="0"/>
              </a:rPr>
              <a:t>(“Result is %d\n”, factorial(10));</a:t>
            </a:r>
          </a:p>
          <a:p>
            <a:pPr marL="0" indent="0">
              <a:buNone/>
            </a:pPr>
            <a:r>
              <a:rPr lang="en-US" sz="1800" dirty="0" err="1">
                <a:latin typeface="Consolas" panose="020B0609020204030204" pitchFamily="49" charset="0"/>
              </a:rPr>
              <a:t>scanf</a:t>
            </a:r>
            <a:r>
              <a:rPr lang="en-US" sz="1800" dirty="0">
                <a:latin typeface="Consolas" panose="020B0609020204030204" pitchFamily="49" charset="0"/>
              </a:rPr>
              <a:t>(“%s”, </a:t>
            </a:r>
            <a:r>
              <a:rPr lang="en-US" sz="1800" dirty="0" err="1">
                <a:latin typeface="Consolas" panose="020B0609020204030204" pitchFamily="49" charset="0"/>
              </a:rPr>
              <a:t>str</a:t>
            </a:r>
            <a:r>
              <a:rPr lang="en-US" sz="1800" dirty="0">
                <a:latin typeface="Consolas" panose="020B0609020204030204" pitchFamily="49" charset="0"/>
              </a:rPr>
              <a:t>);</a:t>
            </a:r>
          </a:p>
          <a:p>
            <a:pPr marL="0" indent="0">
              <a:buNone/>
            </a:pPr>
            <a:r>
              <a:rPr lang="en-US" sz="1800" dirty="0">
                <a:latin typeface="Consolas" panose="020B0609020204030204" pitchFamily="49" charset="0"/>
              </a:rPr>
              <a:t>x = </a:t>
            </a:r>
            <a:r>
              <a:rPr lang="en-US" sz="1800">
                <a:latin typeface="Consolas" panose="020B0609020204030204" pitchFamily="49" charset="0"/>
              </a:rPr>
              <a:t>factorial(n) / factorial(m</a:t>
            </a:r>
            <a:r>
              <a:rPr lang="en-US" sz="1800" dirty="0">
                <a:latin typeface="Consolas" panose="020B0609020204030204" pitchFamily="49" charset="0"/>
              </a:rPr>
              <a:t>);</a:t>
            </a:r>
          </a:p>
        </p:txBody>
      </p:sp>
      <p:grpSp>
        <p:nvGrpSpPr>
          <p:cNvPr id="62" name="Group 61"/>
          <p:cNvGrpSpPr/>
          <p:nvPr/>
        </p:nvGrpSpPr>
        <p:grpSpPr>
          <a:xfrm>
            <a:off x="755576" y="1634551"/>
            <a:ext cx="7416824" cy="1553648"/>
            <a:chOff x="542581" y="2142064"/>
            <a:chExt cx="6012837" cy="2071530"/>
          </a:xfrm>
        </p:grpSpPr>
        <p:sp>
          <p:nvSpPr>
            <p:cNvPr id="5" name="Rectangle 4"/>
            <p:cNvSpPr/>
            <p:nvPr/>
          </p:nvSpPr>
          <p:spPr>
            <a:xfrm>
              <a:off x="542581" y="2142064"/>
              <a:ext cx="1421176"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function name</a:t>
              </a:r>
            </a:p>
          </p:txBody>
        </p:sp>
        <p:sp>
          <p:nvSpPr>
            <p:cNvPr id="6" name="Rectangle 5"/>
            <p:cNvSpPr/>
            <p:nvPr/>
          </p:nvSpPr>
          <p:spPr>
            <a:xfrm>
              <a:off x="3803182" y="3486481"/>
              <a:ext cx="1127511"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argument</a:t>
              </a:r>
            </a:p>
          </p:txBody>
        </p:sp>
        <p:sp>
          <p:nvSpPr>
            <p:cNvPr id="7" name="Oval 6"/>
            <p:cNvSpPr/>
            <p:nvPr/>
          </p:nvSpPr>
          <p:spPr>
            <a:xfrm>
              <a:off x="2501006" y="2224690"/>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
          <p:nvSpPr>
            <p:cNvPr id="8" name="Oval 7"/>
            <p:cNvSpPr/>
            <p:nvPr/>
          </p:nvSpPr>
          <p:spPr>
            <a:xfrm>
              <a:off x="5977032" y="2219180"/>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9" name="Straight Arrow Connector 8"/>
            <p:cNvCxnSpPr/>
            <p:nvPr/>
          </p:nvCxnSpPr>
          <p:spPr>
            <a:xfrm>
              <a:off x="1963757" y="2500111"/>
              <a:ext cx="5372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6"/>
              <a:endCxn id="8" idx="2"/>
            </p:cNvCxnSpPr>
            <p:nvPr/>
          </p:nvCxnSpPr>
          <p:spPr>
            <a:xfrm flipV="1">
              <a:off x="3079392" y="2500110"/>
              <a:ext cx="2897640" cy="551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6200000" flipV="1">
              <a:off x="4592616" y="3256744"/>
              <a:ext cx="815050" cy="371537"/>
            </a:xfrm>
            <a:prstGeom prst="bentConnector3">
              <a:avLst>
                <a:gd name="adj1" fmla="val 101364"/>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3"/>
            </p:cNvCxnSpPr>
            <p:nvPr/>
          </p:nvCxnSpPr>
          <p:spPr>
            <a:xfrm flipV="1">
              <a:off x="4930693" y="2500109"/>
              <a:ext cx="635984" cy="1349929"/>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6" idx="1"/>
            </p:cNvCxnSpPr>
            <p:nvPr/>
          </p:nvCxnSpPr>
          <p:spPr>
            <a:xfrm rot="16200000" flipH="1">
              <a:off x="2864695" y="2911551"/>
              <a:ext cx="1349928" cy="527046"/>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44" idx="2"/>
            </p:cNvCxnSpPr>
            <p:nvPr/>
          </p:nvCxnSpPr>
          <p:spPr>
            <a:xfrm rot="10800000" flipV="1">
              <a:off x="3519417" y="3011509"/>
              <a:ext cx="741317" cy="826793"/>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260733" y="2730580"/>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grpSp>
      <p:sp>
        <p:nvSpPr>
          <p:cNvPr id="63" name="Content Placeholder 3"/>
          <p:cNvSpPr>
            <a:spLocks noGrp="1"/>
          </p:cNvSpPr>
          <p:nvPr>
            <p:ph idx="2"/>
          </p:nvPr>
        </p:nvSpPr>
        <p:spPr>
          <a:xfrm>
            <a:off x="762661" y="3426747"/>
            <a:ext cx="6249417" cy="795523"/>
          </a:xfrm>
          <a:noFill/>
          <a:ln w="44450">
            <a:solidFill>
              <a:schemeClr val="accent1"/>
            </a:solidFill>
          </a:ln>
        </p:spPr>
        <p:txBody>
          <a:bodyPr vert="horz" wrap="square" lIns="68580" tIns="34290" rIns="68580" bIns="34290" rtlCol="0" anchor="ctr" anchorCtr="0" compatLnSpc="1">
            <a:normAutofit/>
          </a:bodyPr>
          <a:lstStyle/>
          <a:p>
            <a:pPr marL="0" indent="0">
              <a:buNone/>
            </a:pPr>
            <a:r>
              <a:rPr lang="en-US" sz="1800" dirty="0" err="1">
                <a:latin typeface="Consolas" panose="020B0609020204030204" pitchFamily="49" charset="0"/>
              </a:rPr>
              <a:t>printf</a:t>
            </a:r>
            <a:r>
              <a:rPr lang="en-US" sz="1800" dirty="0">
                <a:latin typeface="Consolas" panose="020B0609020204030204" pitchFamily="49" charset="0"/>
              </a:rPr>
              <a:t>(“%d : %d  : %s : %d\n”, </a:t>
            </a:r>
            <a:r>
              <a:rPr lang="en-US" sz="1800" dirty="0" err="1">
                <a:latin typeface="Consolas" panose="020B0609020204030204" pitchFamily="49" charset="0"/>
              </a:rPr>
              <a:t>i</a:t>
            </a:r>
            <a:r>
              <a:rPr lang="en-US" sz="1800" dirty="0">
                <a:latin typeface="Consolas" panose="020B0609020204030204" pitchFamily="49" charset="0"/>
              </a:rPr>
              <a:t>, j, line, </a:t>
            </a:r>
            <a:r>
              <a:rPr lang="en-US" sz="1800" dirty="0" err="1">
                <a:latin typeface="Consolas" panose="020B0609020204030204" pitchFamily="49" charset="0"/>
              </a:rPr>
              <a:t>rc</a:t>
            </a:r>
            <a:r>
              <a:rPr lang="en-US" sz="1800" dirty="0">
                <a:latin typeface="Consolas" panose="020B0609020204030204" pitchFamily="49" charset="0"/>
              </a:rPr>
              <a:t>);</a:t>
            </a:r>
          </a:p>
          <a:p>
            <a:pPr marL="0" indent="0">
              <a:buNone/>
            </a:pPr>
            <a:r>
              <a:rPr lang="en-US" sz="1800" dirty="0" err="1">
                <a:latin typeface="Consolas" panose="020B0609020204030204" pitchFamily="49" charset="0"/>
              </a:rPr>
              <a:t>matT</a:t>
            </a:r>
            <a:r>
              <a:rPr lang="en-US" sz="1800" dirty="0">
                <a:latin typeface="Consolas" panose="020B0609020204030204" pitchFamily="49" charset="0"/>
              </a:rPr>
              <a:t> = transpose(mat, rows, cols);</a:t>
            </a:r>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13274604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of Functions </a:t>
            </a:r>
          </a:p>
        </p:txBody>
      </p:sp>
      <p:sp>
        <p:nvSpPr>
          <p:cNvPr id="5" name="Content Placeholder 4"/>
          <p:cNvSpPr>
            <a:spLocks noGrp="1"/>
          </p:cNvSpPr>
          <p:nvPr>
            <p:ph idx="1"/>
          </p:nvPr>
        </p:nvSpPr>
        <p:spPr/>
        <p:txBody>
          <a:bodyPr/>
          <a:lstStyle/>
          <a:p>
            <a:r>
              <a:rPr lang="en-US" dirty="0"/>
              <a:t>In order to use a function you must define it beforehand. </a:t>
            </a:r>
          </a:p>
          <a:p>
            <a:pPr lvl="1"/>
            <a:r>
              <a:rPr lang="en-US" dirty="0"/>
              <a:t>In order to use your own function in the </a:t>
            </a:r>
            <a:r>
              <a:rPr lang="en-US" b="1" i="1" u="sng" dirty="0"/>
              <a:t>main() function</a:t>
            </a:r>
            <a:r>
              <a:rPr lang="en-US" dirty="0"/>
              <a:t>, you should define it </a:t>
            </a:r>
            <a:r>
              <a:rPr lang="en-US" b="1" i="1" u="sng" dirty="0"/>
              <a:t>before the main()</a:t>
            </a:r>
            <a:r>
              <a:rPr lang="en-US" dirty="0"/>
              <a:t> in the same file</a:t>
            </a:r>
          </a:p>
          <a:p>
            <a:endParaRPr lang="en-US" dirty="0"/>
          </a:p>
          <a:p>
            <a:r>
              <a:rPr lang="en-US" dirty="0"/>
              <a:t>It is also possible to use function allusion (function prototype)</a:t>
            </a:r>
          </a:p>
          <a:p>
            <a:pPr lvl="1"/>
            <a:r>
              <a:rPr lang="en-US" dirty="0"/>
              <a:t>You can write the prototype of your function before the </a:t>
            </a:r>
            <a:r>
              <a:rPr lang="en-US" b="1" i="1" u="sng" dirty="0"/>
              <a:t>main() function</a:t>
            </a:r>
            <a:r>
              <a:rPr lang="en-US" dirty="0"/>
              <a:t> and use it anywhere (main() or any other function of yours)</a:t>
            </a:r>
          </a:p>
          <a:p>
            <a:endParaRPr lang="en-US" dirty="0"/>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5243975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r>
              <a:rPr lang="en-US" dirty="0"/>
              <a:t>Write a simple function that controls if the given char variable is alphabetic ?</a:t>
            </a:r>
          </a:p>
          <a:p>
            <a:r>
              <a:rPr lang="en-US" dirty="0"/>
              <a:t>Must check </a:t>
            </a:r>
          </a:p>
          <a:p>
            <a:pPr lvl="1"/>
            <a:r>
              <a:rPr lang="en-US" dirty="0"/>
              <a:t>a </a:t>
            </a:r>
            <a:r>
              <a:rPr lang="mr-IN" dirty="0"/>
              <a:t>–</a:t>
            </a:r>
            <a:r>
              <a:rPr lang="en-US" dirty="0"/>
              <a:t> z </a:t>
            </a:r>
          </a:p>
          <a:p>
            <a:pPr lvl="1"/>
            <a:r>
              <a:rPr lang="en-US" dirty="0"/>
              <a:t>A</a:t>
            </a:r>
            <a:r>
              <a:rPr lang="mr-IN" dirty="0"/>
              <a:t>–</a:t>
            </a:r>
            <a:r>
              <a:rPr lang="en-US" dirty="0"/>
              <a:t> Z </a:t>
            </a:r>
          </a:p>
          <a:p>
            <a:r>
              <a:rPr lang="en-US" dirty="0"/>
              <a:t>Returns</a:t>
            </a:r>
          </a:p>
          <a:p>
            <a:pPr lvl="1"/>
            <a:r>
              <a:rPr lang="en-US" dirty="0"/>
              <a:t>1, if it is a alphabetic</a:t>
            </a:r>
          </a:p>
          <a:p>
            <a:pPr lvl="1"/>
            <a:r>
              <a:rPr lang="en-US" dirty="0"/>
              <a:t>0, if not</a:t>
            </a:r>
            <a:endParaRPr lang="tr-TR" dirty="0"/>
          </a:p>
          <a:p>
            <a:pPr lvl="0"/>
            <a:endParaRPr lang="tr-TR" dirty="0">
              <a:solidFill>
                <a:prstClr val="black"/>
              </a:solidFill>
            </a:endParaRPr>
          </a:p>
          <a:p>
            <a:pPr lvl="0"/>
            <a:r>
              <a:rPr lang="en-US" dirty="0">
                <a:solidFill>
                  <a:prstClr val="black"/>
                </a:solidFill>
              </a:rPr>
              <a:t>To do: Left as an exercise to code at home</a:t>
            </a:r>
          </a:p>
          <a:p>
            <a:pPr marL="342900" lvl="1" indent="0">
              <a:buNone/>
            </a:pPr>
            <a:r>
              <a:rPr lang="en-US" dirty="0"/>
              <a:t> </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57493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p>
        </p:txBody>
      </p:sp>
      <p:sp>
        <p:nvSpPr>
          <p:cNvPr id="28" name="Content Placeholder 27"/>
          <p:cNvSpPr>
            <a:spLocks noGrp="1"/>
          </p:cNvSpPr>
          <p:nvPr>
            <p:ph idx="1"/>
          </p:nvPr>
        </p:nvSpPr>
        <p:spPr>
          <a:xfrm>
            <a:off x="2483768" y="2638573"/>
            <a:ext cx="6201491" cy="2236304"/>
          </a:xfrm>
        </p:spPr>
        <p:txBody>
          <a:bodyPr>
            <a:normAutofit/>
          </a:bodyPr>
          <a:lstStyle/>
          <a:p>
            <a:r>
              <a:rPr lang="en-US" dirty="0"/>
              <a:t>A </a:t>
            </a:r>
            <a:r>
              <a:rPr lang="en-US" b="1" i="1" u="sng" dirty="0"/>
              <a:t>C function</a:t>
            </a:r>
            <a:r>
              <a:rPr lang="en-US" dirty="0"/>
              <a:t> is a collection of C language operations.</a:t>
            </a:r>
          </a:p>
          <a:p>
            <a:pPr lvl="1"/>
            <a:r>
              <a:rPr lang="en-US" dirty="0"/>
              <a:t>performs an operation that is more complex than any of the operations built into C language</a:t>
            </a:r>
          </a:p>
          <a:p>
            <a:pPr lvl="1"/>
            <a:r>
              <a:rPr lang="en-US" dirty="0"/>
              <a:t>at the same time, a function should not be so complex that it is difficult to understand</a:t>
            </a:r>
          </a:p>
          <a:p>
            <a:r>
              <a:rPr lang="en-US" b="1" i="1" u="sng" dirty="0"/>
              <a:t>Arguments</a:t>
            </a:r>
            <a:r>
              <a:rPr lang="en-US" dirty="0"/>
              <a:t> represent data that are passed from calling function to function being called.</a:t>
            </a:r>
          </a:p>
          <a:p>
            <a:endParaRPr lang="en-US" dirty="0"/>
          </a:p>
        </p:txBody>
      </p:sp>
      <p:grpSp>
        <p:nvGrpSpPr>
          <p:cNvPr id="3" name="Group 2"/>
          <p:cNvGrpSpPr/>
          <p:nvPr/>
        </p:nvGrpSpPr>
        <p:grpSpPr>
          <a:xfrm>
            <a:off x="453286" y="1677039"/>
            <a:ext cx="5990921" cy="3408145"/>
            <a:chOff x="834813" y="2142064"/>
            <a:chExt cx="7987904" cy="4544196"/>
          </a:xfrm>
        </p:grpSpPr>
        <p:sp>
          <p:nvSpPr>
            <p:cNvPr id="4" name="Rectangle 3"/>
            <p:cNvSpPr/>
            <p:nvPr/>
          </p:nvSpPr>
          <p:spPr>
            <a:xfrm>
              <a:off x="1068636" y="2142064"/>
              <a:ext cx="1421176"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function type</a:t>
              </a:r>
            </a:p>
          </p:txBody>
        </p:sp>
        <p:sp>
          <p:nvSpPr>
            <p:cNvPr id="5" name="Rectangle 4"/>
            <p:cNvSpPr/>
            <p:nvPr/>
          </p:nvSpPr>
          <p:spPr>
            <a:xfrm>
              <a:off x="3027060" y="2142064"/>
              <a:ext cx="1421176"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function name</a:t>
              </a:r>
            </a:p>
          </p:txBody>
        </p:sp>
        <p:sp>
          <p:nvSpPr>
            <p:cNvPr id="7" name="Rectangle 6"/>
            <p:cNvSpPr/>
            <p:nvPr/>
          </p:nvSpPr>
          <p:spPr>
            <a:xfrm>
              <a:off x="6101121" y="2142064"/>
              <a:ext cx="1665478"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arguments</a:t>
              </a:r>
            </a:p>
          </p:txBody>
        </p:sp>
        <p:sp>
          <p:nvSpPr>
            <p:cNvPr id="8" name="Oval 7"/>
            <p:cNvSpPr/>
            <p:nvPr/>
          </p:nvSpPr>
          <p:spPr>
            <a:xfrm>
              <a:off x="4985485" y="2224690"/>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t>
              </a:r>
            </a:p>
          </p:txBody>
        </p:sp>
        <p:sp>
          <p:nvSpPr>
            <p:cNvPr id="9" name="Oval 8"/>
            <p:cNvSpPr/>
            <p:nvPr/>
          </p:nvSpPr>
          <p:spPr>
            <a:xfrm>
              <a:off x="8244331" y="2219181"/>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t>
              </a:r>
            </a:p>
          </p:txBody>
        </p:sp>
        <p:sp>
          <p:nvSpPr>
            <p:cNvPr id="10" name="Oval 9"/>
            <p:cNvSpPr/>
            <p:nvPr/>
          </p:nvSpPr>
          <p:spPr>
            <a:xfrm>
              <a:off x="1523580" y="3294193"/>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t>
              </a:r>
            </a:p>
          </p:txBody>
        </p:sp>
        <p:sp>
          <p:nvSpPr>
            <p:cNvPr id="11" name="Rectangle 10"/>
            <p:cNvSpPr/>
            <p:nvPr/>
          </p:nvSpPr>
          <p:spPr>
            <a:xfrm>
              <a:off x="834813" y="4294790"/>
              <a:ext cx="1958425" cy="43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declarations</a:t>
              </a:r>
            </a:p>
          </p:txBody>
        </p:sp>
        <p:sp>
          <p:nvSpPr>
            <p:cNvPr id="12" name="Rectangle 11"/>
            <p:cNvSpPr/>
            <p:nvPr/>
          </p:nvSpPr>
          <p:spPr>
            <a:xfrm>
              <a:off x="857310" y="5277357"/>
              <a:ext cx="1897428" cy="41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 statements</a:t>
              </a:r>
            </a:p>
          </p:txBody>
        </p:sp>
        <p:sp>
          <p:nvSpPr>
            <p:cNvPr id="13" name="Oval 12"/>
            <p:cNvSpPr/>
            <p:nvPr/>
          </p:nvSpPr>
          <p:spPr>
            <a:xfrm>
              <a:off x="1515696" y="6124400"/>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a:t>
              </a:r>
            </a:p>
          </p:txBody>
        </p:sp>
        <p:cxnSp>
          <p:nvCxnSpPr>
            <p:cNvPr id="15" name="Straight Arrow Connector 14"/>
            <p:cNvCxnSpPr>
              <a:stCxn id="4" idx="3"/>
              <a:endCxn id="5" idx="1"/>
            </p:cNvCxnSpPr>
            <p:nvPr/>
          </p:nvCxnSpPr>
          <p:spPr>
            <a:xfrm>
              <a:off x="2489812" y="2505621"/>
              <a:ext cx="5372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48236" y="2500111"/>
              <a:ext cx="5372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563872" y="2500111"/>
              <a:ext cx="5372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9" idx="2"/>
            </p:cNvCxnSpPr>
            <p:nvPr/>
          </p:nvCxnSpPr>
          <p:spPr>
            <a:xfrm flipV="1">
              <a:off x="7766598" y="2500112"/>
              <a:ext cx="477733" cy="550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9" idx="6"/>
              <a:endCxn id="10" idx="0"/>
            </p:cNvCxnSpPr>
            <p:nvPr/>
          </p:nvCxnSpPr>
          <p:spPr>
            <a:xfrm flipH="1">
              <a:off x="1812774" y="2500112"/>
              <a:ext cx="7009943" cy="794080"/>
            </a:xfrm>
            <a:prstGeom prst="bentConnector4">
              <a:avLst>
                <a:gd name="adj1" fmla="val -4348"/>
                <a:gd name="adj2" fmla="val 67689"/>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4"/>
              <a:endCxn id="11" idx="0"/>
            </p:cNvCxnSpPr>
            <p:nvPr/>
          </p:nvCxnSpPr>
          <p:spPr>
            <a:xfrm>
              <a:off x="1812774" y="3856053"/>
              <a:ext cx="1252" cy="43873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3" idx="0"/>
            </p:cNvCxnSpPr>
            <p:nvPr/>
          </p:nvCxnSpPr>
          <p:spPr>
            <a:xfrm flipH="1">
              <a:off x="1804890" y="5695997"/>
              <a:ext cx="1135" cy="4284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2"/>
              <a:endCxn id="12" idx="0"/>
            </p:cNvCxnSpPr>
            <p:nvPr/>
          </p:nvCxnSpPr>
          <p:spPr>
            <a:xfrm flipH="1">
              <a:off x="1806025" y="4734352"/>
              <a:ext cx="8001" cy="54300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sp>
        <p:nvSpPr>
          <p:cNvPr id="6" name="Footer Placeholder 5"/>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388184397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r>
              <a:rPr lang="en-US" dirty="0"/>
              <a:t>Write a function to swap values of two integer parameters.</a:t>
            </a:r>
          </a:p>
          <a:p>
            <a:endParaRPr lang="en-US" dirty="0"/>
          </a:p>
          <a:p>
            <a:r>
              <a:rPr lang="en-US" dirty="0"/>
              <a:t>function takes two integers (a, b)</a:t>
            </a:r>
          </a:p>
          <a:p>
            <a:r>
              <a:rPr lang="en-US" dirty="0"/>
              <a:t> When function returns, we must have the value of a in b, and value of b in a.</a:t>
            </a:r>
          </a:p>
          <a:p>
            <a:r>
              <a:rPr lang="en-US" dirty="0"/>
              <a:t>Remember</a:t>
            </a:r>
          </a:p>
          <a:p>
            <a:pPr lvl="1"/>
            <a:r>
              <a:rPr lang="en-US" dirty="0" err="1"/>
              <a:t>tmp</a:t>
            </a:r>
            <a:r>
              <a:rPr lang="en-US" dirty="0"/>
              <a:t> = a;</a:t>
            </a:r>
          </a:p>
          <a:p>
            <a:pPr lvl="1"/>
            <a:r>
              <a:rPr lang="en-US" dirty="0"/>
              <a:t>a = b;</a:t>
            </a:r>
          </a:p>
          <a:p>
            <a:pPr lvl="1"/>
            <a:r>
              <a:rPr lang="en-US" dirty="0"/>
              <a:t>b = </a:t>
            </a:r>
            <a:r>
              <a:rPr lang="en-US" dirty="0" err="1"/>
              <a:t>tmp</a:t>
            </a:r>
            <a:r>
              <a:rPr lang="en-US" dirty="0"/>
              <a:t>;</a:t>
            </a:r>
            <a:endParaRPr lang="tr-TR" dirty="0"/>
          </a:p>
          <a:p>
            <a:endParaRPr lang="tr-TR" dirty="0"/>
          </a:p>
          <a:p>
            <a:r>
              <a:rPr lang="en-US" dirty="0"/>
              <a:t>To do: Left as an exercise to code at home</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42693859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a:t>
            </a:r>
            <a:r>
              <a:rPr lang="tr-TR" b="1" dirty="0"/>
              <a:t>i</a:t>
            </a:r>
            <a:r>
              <a:rPr lang="en-US" b="1" dirty="0"/>
              <a:t>ng Arrays as Function Parameter</a:t>
            </a:r>
          </a:p>
        </p:txBody>
      </p:sp>
      <p:sp>
        <p:nvSpPr>
          <p:cNvPr id="3" name="Content Placeholder 2"/>
          <p:cNvSpPr>
            <a:spLocks noGrp="1"/>
          </p:cNvSpPr>
          <p:nvPr>
            <p:ph idx="1"/>
          </p:nvPr>
        </p:nvSpPr>
        <p:spPr>
          <a:xfrm>
            <a:off x="628650" y="1484784"/>
            <a:ext cx="7886700" cy="4596329"/>
          </a:xfrm>
        </p:spPr>
        <p:txBody>
          <a:bodyPr>
            <a:normAutofit/>
          </a:bodyPr>
          <a:lstStyle/>
          <a:p>
            <a:r>
              <a:rPr lang="en-US" dirty="0"/>
              <a:t>Several ways to do it</a:t>
            </a:r>
            <a:r>
              <a:rPr lang="mr-IN" dirty="0"/>
              <a:t>…</a:t>
            </a:r>
            <a:endParaRPr lang="en-US" dirty="0"/>
          </a:p>
          <a:p>
            <a:r>
              <a:rPr lang="en-US" dirty="0"/>
              <a:t>Do NOT forget </a:t>
            </a:r>
          </a:p>
          <a:p>
            <a:pPr lvl="1"/>
            <a:r>
              <a:rPr lang="en-US" dirty="0"/>
              <a:t>No boundary checking !</a:t>
            </a:r>
          </a:p>
          <a:p>
            <a:pPr lvl="1"/>
            <a:r>
              <a:rPr lang="en-US" dirty="0"/>
              <a:t>remember your motivation to create a function</a:t>
            </a:r>
          </a:p>
          <a:p>
            <a:r>
              <a:rPr lang="en-US" dirty="0"/>
              <a:t>Using actual array size</a:t>
            </a:r>
          </a:p>
          <a:p>
            <a:pPr lvl="1"/>
            <a:r>
              <a:rPr lang="en-US" dirty="0"/>
              <a:t>void </a:t>
            </a:r>
            <a:r>
              <a:rPr lang="tr-TR" dirty="0" err="1"/>
              <a:t>printArray</a:t>
            </a:r>
            <a:r>
              <a:rPr lang="en-US" dirty="0"/>
              <a:t>( </a:t>
            </a:r>
            <a:r>
              <a:rPr lang="en-US" dirty="0" err="1"/>
              <a:t>int</a:t>
            </a:r>
            <a:r>
              <a:rPr lang="en-US" dirty="0"/>
              <a:t> </a:t>
            </a:r>
            <a:r>
              <a:rPr lang="en-US" dirty="0" err="1"/>
              <a:t>ar</a:t>
            </a:r>
            <a:r>
              <a:rPr lang="en-US" dirty="0"/>
              <a:t>[5] )</a:t>
            </a:r>
            <a:endParaRPr lang="tr-TR" dirty="0"/>
          </a:p>
          <a:p>
            <a:pPr lvl="1"/>
            <a:r>
              <a:rPr lang="en-US" dirty="0"/>
              <a:t>Not very convenient, what if you need to print arrays of multiple sizes</a:t>
            </a:r>
            <a:r>
              <a:rPr lang="tr-TR" dirty="0"/>
              <a:t>?</a:t>
            </a:r>
            <a:endParaRPr lang="en-US" dirty="0"/>
          </a:p>
          <a:p>
            <a:r>
              <a:rPr lang="en-US" dirty="0"/>
              <a:t>Using array and a size parameter</a:t>
            </a:r>
          </a:p>
          <a:p>
            <a:pPr lvl="1"/>
            <a:r>
              <a:rPr lang="en-US" dirty="0"/>
              <a:t>void </a:t>
            </a:r>
            <a:r>
              <a:rPr lang="tr-TR" dirty="0" err="1"/>
              <a:t>printArray</a:t>
            </a:r>
            <a:r>
              <a:rPr lang="en-US" dirty="0"/>
              <a:t>( </a:t>
            </a:r>
            <a:r>
              <a:rPr lang="en-US" dirty="0" err="1"/>
              <a:t>int</a:t>
            </a:r>
            <a:r>
              <a:rPr lang="en-US" dirty="0"/>
              <a:t> </a:t>
            </a:r>
            <a:r>
              <a:rPr lang="en-US" dirty="0" err="1"/>
              <a:t>ar</a:t>
            </a:r>
            <a:r>
              <a:rPr lang="en-US" dirty="0"/>
              <a:t>[], </a:t>
            </a:r>
            <a:r>
              <a:rPr lang="en-US" dirty="0" err="1"/>
              <a:t>int</a:t>
            </a:r>
            <a:r>
              <a:rPr lang="en-US" dirty="0"/>
              <a:t> size )</a:t>
            </a:r>
            <a:endParaRPr lang="tr-TR" dirty="0"/>
          </a:p>
          <a:p>
            <a:pPr lvl="1"/>
            <a:r>
              <a:rPr lang="en-US" dirty="0"/>
              <a:t>This is more convenient than the previous method.</a:t>
            </a:r>
          </a:p>
          <a:p>
            <a:r>
              <a:rPr lang="en-US" dirty="0"/>
              <a:t>Using a pointer and an integer</a:t>
            </a:r>
          </a:p>
          <a:p>
            <a:pPr lvl="1"/>
            <a:r>
              <a:rPr lang="en-US" dirty="0"/>
              <a:t>void </a:t>
            </a:r>
            <a:r>
              <a:rPr lang="en-US" dirty="0" err="1"/>
              <a:t>myFunction</a:t>
            </a:r>
            <a:r>
              <a:rPr lang="en-US" dirty="0"/>
              <a:t>( </a:t>
            </a:r>
            <a:r>
              <a:rPr lang="en-US" dirty="0" err="1"/>
              <a:t>int</a:t>
            </a:r>
            <a:r>
              <a:rPr lang="en-US" dirty="0"/>
              <a:t> *</a:t>
            </a:r>
            <a:r>
              <a:rPr lang="en-US" dirty="0" err="1"/>
              <a:t>ar</a:t>
            </a:r>
            <a:r>
              <a:rPr lang="en-US" dirty="0"/>
              <a:t>, </a:t>
            </a:r>
            <a:r>
              <a:rPr lang="en-US" dirty="0" err="1"/>
              <a:t>int</a:t>
            </a:r>
            <a:r>
              <a:rPr lang="en-US" dirty="0"/>
              <a:t> size )</a:t>
            </a:r>
            <a:endParaRPr lang="tr-TR" dirty="0"/>
          </a:p>
          <a:p>
            <a:pPr lvl="1"/>
            <a:r>
              <a:rPr lang="en-US" dirty="0"/>
              <a:t>This is also convenient</a:t>
            </a:r>
            <a:r>
              <a:rPr lang="tr-TR" dirty="0"/>
              <a:t>.</a:t>
            </a:r>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4414685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a:t>
            </a:r>
            <a:r>
              <a:rPr lang="tr-TR" b="1" dirty="0"/>
              <a:t>i</a:t>
            </a:r>
            <a:r>
              <a:rPr lang="en-US" b="1" dirty="0"/>
              <a:t>ng Arrays as Function Parameter</a:t>
            </a:r>
          </a:p>
        </p:txBody>
      </p:sp>
      <p:sp>
        <p:nvSpPr>
          <p:cNvPr id="3" name="Content Placeholder 2"/>
          <p:cNvSpPr>
            <a:spLocks noGrp="1"/>
          </p:cNvSpPr>
          <p:nvPr>
            <p:ph idx="1"/>
          </p:nvPr>
        </p:nvSpPr>
        <p:spPr>
          <a:xfrm>
            <a:off x="628650" y="1825626"/>
            <a:ext cx="7886700" cy="2971526"/>
          </a:xfrm>
        </p:spPr>
        <p:txBody>
          <a:bodyPr>
            <a:normAutofit/>
          </a:bodyPr>
          <a:lstStyle/>
          <a:p>
            <a:r>
              <a:rPr lang="en-US" dirty="0"/>
              <a:t>A hint for obtaining the size of any type of array:</a:t>
            </a:r>
          </a:p>
          <a:p>
            <a:pPr lvl="1"/>
            <a:r>
              <a:rPr lang="en-US" dirty="0"/>
              <a:t>Define a macro to obtain the size of any type of array such as the one below</a:t>
            </a:r>
            <a:r>
              <a:rPr lang="tr-TR" dirty="0"/>
              <a:t>.</a:t>
            </a:r>
          </a:p>
          <a:p>
            <a:r>
              <a:rPr lang="en-US" dirty="0"/>
              <a:t>However, this does not eliminates the necessity of passing array size as an extra parameter to a function.</a:t>
            </a:r>
            <a:endParaRPr lang="tr-TR" dirty="0"/>
          </a:p>
          <a:p>
            <a:pPr lvl="1"/>
            <a:r>
              <a:rPr lang="en-US" dirty="0"/>
              <a:t>An array sent as a parameter to a function is treated as a pointer, so </a:t>
            </a:r>
            <a:r>
              <a:rPr lang="en-US" dirty="0" err="1"/>
              <a:t>sizeof</a:t>
            </a:r>
            <a:r>
              <a:rPr lang="en-US" dirty="0"/>
              <a:t> will return the pointer's size, instead of the array's.</a:t>
            </a:r>
          </a:p>
          <a:p>
            <a:pPr lvl="1"/>
            <a:r>
              <a:rPr lang="en-US" dirty="0"/>
              <a:t>Thus, </a:t>
            </a:r>
            <a:r>
              <a:rPr lang="en-US" b="1" u="sng" dirty="0"/>
              <a:t>inside functions</a:t>
            </a:r>
            <a:r>
              <a:rPr lang="en-US" dirty="0"/>
              <a:t> this macro</a:t>
            </a:r>
            <a:r>
              <a:rPr lang="tr-TR" dirty="0"/>
              <a:t> </a:t>
            </a:r>
            <a:r>
              <a:rPr lang="en-US" dirty="0"/>
              <a:t>does not work. </a:t>
            </a:r>
            <a:endParaRPr lang="tr-TR" dirty="0"/>
          </a:p>
          <a:p>
            <a:pPr lvl="1"/>
            <a:r>
              <a:rPr lang="en-US" dirty="0"/>
              <a:t>You will probably ask the user how many elements that s/he will enter or you should keep a counter if you obtain array elements in a while loop</a:t>
            </a:r>
            <a:r>
              <a:rPr lang="tr-TR" dirty="0"/>
              <a:t>.</a:t>
            </a:r>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5" name="Dikdörtgen 4"/>
          <p:cNvSpPr/>
          <p:nvPr/>
        </p:nvSpPr>
        <p:spPr>
          <a:xfrm>
            <a:off x="971600" y="4653136"/>
            <a:ext cx="7543750" cy="369332"/>
          </a:xfrm>
          <a:prstGeom prst="rect">
            <a:avLst/>
          </a:prstGeom>
        </p:spPr>
        <p:txBody>
          <a:bodyPr wrap="square">
            <a:spAutoFit/>
          </a:bodyPr>
          <a:lstStyle/>
          <a:p>
            <a:r>
              <a:rPr lang="tr-TR" dirty="0">
                <a:latin typeface="Consolas" panose="020B0609020204030204" pitchFamily="49" charset="0"/>
              </a:rPr>
              <a:t>#define SIZE_OF_ARRAY(x) (</a:t>
            </a:r>
            <a:r>
              <a:rPr lang="tr-TR" dirty="0" err="1">
                <a:latin typeface="Consolas" panose="020B0609020204030204" pitchFamily="49" charset="0"/>
              </a:rPr>
              <a:t>sizeof</a:t>
            </a:r>
            <a:r>
              <a:rPr lang="tr-TR" dirty="0">
                <a:latin typeface="Consolas" panose="020B0609020204030204" pitchFamily="49" charset="0"/>
              </a:rPr>
              <a:t>(x) / </a:t>
            </a:r>
            <a:r>
              <a:rPr lang="tr-TR" dirty="0" err="1">
                <a:latin typeface="Consolas" panose="020B0609020204030204" pitchFamily="49" charset="0"/>
              </a:rPr>
              <a:t>sizeof</a:t>
            </a:r>
            <a:r>
              <a:rPr lang="tr-TR" dirty="0">
                <a:latin typeface="Consolas" panose="020B0609020204030204" pitchFamily="49" charset="0"/>
              </a:rPr>
              <a:t>((x)[0]))</a:t>
            </a:r>
          </a:p>
        </p:txBody>
      </p:sp>
    </p:spTree>
    <p:extLst>
      <p:ext uri="{BB962C8B-B14F-4D97-AF65-F5344CB8AC3E}">
        <p14:creationId xmlns:p14="http://schemas.microsoft.com/office/powerpoint/2010/main" val="223138948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r>
              <a:rPr lang="tr-TR" b="1" dirty="0"/>
              <a:t> </a:t>
            </a:r>
            <a:endParaRPr lang="en-US" b="1" dirty="0"/>
          </a:p>
        </p:txBody>
      </p:sp>
      <p:sp>
        <p:nvSpPr>
          <p:cNvPr id="3" name="Content Placeholder 2"/>
          <p:cNvSpPr>
            <a:spLocks noGrp="1"/>
          </p:cNvSpPr>
          <p:nvPr>
            <p:ph idx="1"/>
          </p:nvPr>
        </p:nvSpPr>
        <p:spPr/>
        <p:txBody>
          <a:bodyPr/>
          <a:lstStyle/>
          <a:p>
            <a:r>
              <a:rPr lang="en-US" dirty="0"/>
              <a:t>Create a sort function for one dimensional arrays</a:t>
            </a:r>
          </a:p>
          <a:p>
            <a:r>
              <a:rPr lang="en-US" dirty="0"/>
              <a:t>Use any type of sorting algorithm</a:t>
            </a:r>
            <a:endParaRPr lang="tr-TR" dirty="0"/>
          </a:p>
          <a:p>
            <a:endParaRPr lang="tr-TR" dirty="0"/>
          </a:p>
          <a:p>
            <a:r>
              <a:rPr lang="en-US" dirty="0"/>
              <a:t>To do: Left as an exercise to code at home</a:t>
            </a:r>
          </a:p>
          <a:p>
            <a:endParaRPr lang="en-US" dirty="0"/>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38524984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Return an Array from a Function</a:t>
            </a:r>
          </a:p>
        </p:txBody>
      </p:sp>
      <p:sp>
        <p:nvSpPr>
          <p:cNvPr id="3" name="Content Placeholder 2"/>
          <p:cNvSpPr>
            <a:spLocks noGrp="1"/>
          </p:cNvSpPr>
          <p:nvPr>
            <p:ph idx="1"/>
          </p:nvPr>
        </p:nvSpPr>
        <p:spPr/>
        <p:txBody>
          <a:bodyPr/>
          <a:lstStyle/>
          <a:p>
            <a:r>
              <a:rPr lang="en-US" dirty="0"/>
              <a:t>We don't return an array from functions, rather we return a pointer holding the base address of the array to be returned. </a:t>
            </a:r>
          </a:p>
          <a:p>
            <a:r>
              <a:rPr lang="en-US" dirty="0"/>
              <a:t>We must, make sure that the array exists after the function ends!</a:t>
            </a:r>
          </a:p>
          <a:p>
            <a:pPr lvl="1"/>
            <a:r>
              <a:rPr lang="en-US" dirty="0"/>
              <a:t>you can </a:t>
            </a:r>
            <a:r>
              <a:rPr lang="en-US" b="1" dirty="0">
                <a:solidFill>
                  <a:srgbClr val="FF0000"/>
                </a:solidFill>
              </a:rPr>
              <a:t>NOT</a:t>
            </a:r>
            <a:r>
              <a:rPr lang="en-US" dirty="0">
                <a:solidFill>
                  <a:srgbClr val="FF0000"/>
                </a:solidFill>
              </a:rPr>
              <a:t> </a:t>
            </a:r>
            <a:r>
              <a:rPr lang="en-US" dirty="0"/>
              <a:t>return local arrays!</a:t>
            </a:r>
          </a:p>
          <a:p>
            <a:r>
              <a:rPr lang="en-US" b="1" dirty="0">
                <a:solidFill>
                  <a:srgbClr val="FF0000"/>
                </a:solidFill>
              </a:rPr>
              <a:t>SOLUTION</a:t>
            </a:r>
            <a:r>
              <a:rPr lang="en-US" dirty="0">
                <a:solidFill>
                  <a:srgbClr val="FF0000"/>
                </a:solidFill>
              </a:rPr>
              <a:t> </a:t>
            </a:r>
            <a:r>
              <a:rPr lang="en-US" dirty="0"/>
              <a:t>: dynamic memory allocation</a:t>
            </a:r>
            <a:br>
              <a:rPr lang="en-US" dirty="0"/>
            </a:br>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189586866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(concatenation</a:t>
            </a:r>
            <a:r>
              <a:rPr lang="tr-TR" b="1" dirty="0"/>
              <a:t>)</a:t>
            </a:r>
            <a:endParaRPr lang="en-US" b="1" dirty="0"/>
          </a:p>
        </p:txBody>
      </p:sp>
      <p:sp>
        <p:nvSpPr>
          <p:cNvPr id="6" name="Content Placeholder 5"/>
          <p:cNvSpPr>
            <a:spLocks noGrp="1"/>
          </p:cNvSpPr>
          <p:nvPr>
            <p:ph idx="1"/>
          </p:nvPr>
        </p:nvSpPr>
        <p:spPr>
          <a:xfrm>
            <a:off x="628650" y="1825627"/>
            <a:ext cx="7886700" cy="811286"/>
          </a:xfrm>
        </p:spPr>
        <p:txBody>
          <a:bodyPr/>
          <a:lstStyle/>
          <a:p>
            <a:r>
              <a:rPr lang="en-US" dirty="0"/>
              <a:t>Write a function that takes two arrays and</a:t>
            </a:r>
            <a:r>
              <a:rPr lang="tr-TR" dirty="0"/>
              <a:t> </a:t>
            </a:r>
            <a:r>
              <a:rPr lang="en-US" dirty="0"/>
              <a:t>return</a:t>
            </a:r>
            <a:r>
              <a:rPr lang="tr-TR" dirty="0"/>
              <a:t>s</a:t>
            </a:r>
            <a:r>
              <a:rPr lang="en-US" dirty="0"/>
              <a:t> the</a:t>
            </a:r>
            <a:r>
              <a:rPr lang="tr-TR" dirty="0"/>
              <a:t> </a:t>
            </a:r>
            <a:r>
              <a:rPr lang="en-US" dirty="0"/>
              <a:t>concatenation</a:t>
            </a:r>
            <a:r>
              <a:rPr lang="tr-TR" dirty="0"/>
              <a:t> of </a:t>
            </a:r>
            <a:r>
              <a:rPr lang="en-US" dirty="0"/>
              <a:t>them</a:t>
            </a:r>
            <a:r>
              <a:rPr lang="tr-TR" dirty="0"/>
              <a:t>.</a:t>
            </a:r>
          </a:p>
          <a:p>
            <a:pPr marL="0" indent="0">
              <a:buNone/>
            </a:pPr>
            <a:endParaRPr lang="en-US" dirty="0"/>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
        <p:nvSpPr>
          <p:cNvPr id="3" name="Dikdörtgen 2"/>
          <p:cNvSpPr/>
          <p:nvPr/>
        </p:nvSpPr>
        <p:spPr>
          <a:xfrm>
            <a:off x="107504" y="2787893"/>
            <a:ext cx="8892480" cy="2585323"/>
          </a:xfrm>
          <a:prstGeom prst="rect">
            <a:avLst/>
          </a:prstGeom>
        </p:spPr>
        <p:txBody>
          <a:bodyPr wrap="square">
            <a:spAutoFit/>
          </a:bodyPr>
          <a:lstStyle/>
          <a:p>
            <a:r>
              <a:rPr lang="tr-TR" dirty="0" err="1">
                <a:latin typeface="Consolas" panose="020B0609020204030204" pitchFamily="49" charset="0"/>
              </a:rPr>
              <a:t>int</a:t>
            </a:r>
            <a:r>
              <a:rPr lang="tr-TR" dirty="0">
                <a:latin typeface="Consolas" panose="020B0609020204030204" pitchFamily="49" charset="0"/>
              </a:rPr>
              <a:t>* concatArraysV1( </a:t>
            </a:r>
            <a:r>
              <a:rPr lang="tr-TR" dirty="0" err="1">
                <a:latin typeface="Consolas" panose="020B0609020204030204" pitchFamily="49" charset="0"/>
              </a:rPr>
              <a:t>int</a:t>
            </a:r>
            <a:r>
              <a:rPr lang="tr-TR" dirty="0">
                <a:latin typeface="Consolas" panose="020B0609020204030204" pitchFamily="49" charset="0"/>
              </a:rPr>
              <a:t> arr1[], </a:t>
            </a:r>
            <a:r>
              <a:rPr lang="tr-TR" dirty="0" err="1">
                <a:latin typeface="Consolas" panose="020B0609020204030204" pitchFamily="49" charset="0"/>
              </a:rPr>
              <a:t>int</a:t>
            </a:r>
            <a:r>
              <a:rPr lang="tr-TR" dirty="0">
                <a:latin typeface="Consolas" panose="020B0609020204030204" pitchFamily="49" charset="0"/>
              </a:rPr>
              <a:t> size1, </a:t>
            </a:r>
            <a:r>
              <a:rPr lang="tr-TR" dirty="0" err="1">
                <a:latin typeface="Consolas" panose="020B0609020204030204" pitchFamily="49" charset="0"/>
              </a:rPr>
              <a:t>int</a:t>
            </a:r>
            <a:r>
              <a:rPr lang="tr-TR" dirty="0">
                <a:latin typeface="Consolas" panose="020B0609020204030204" pitchFamily="49" charset="0"/>
              </a:rPr>
              <a:t> arr2[], </a:t>
            </a:r>
            <a:r>
              <a:rPr lang="tr-TR" dirty="0" err="1">
                <a:latin typeface="Consolas" panose="020B0609020204030204" pitchFamily="49" charset="0"/>
              </a:rPr>
              <a:t>int</a:t>
            </a:r>
            <a:r>
              <a:rPr lang="tr-TR" dirty="0">
                <a:latin typeface="Consolas" panose="020B0609020204030204" pitchFamily="49" charset="0"/>
              </a:rPr>
              <a:t> size2 ) {</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merged</a:t>
            </a:r>
            <a:r>
              <a:rPr lang="tr-TR" dirty="0">
                <a:latin typeface="Consolas" panose="020B0609020204030204" pitchFamily="49" charset="0"/>
              </a:rPr>
              <a:t> = (</a:t>
            </a:r>
            <a:r>
              <a:rPr lang="tr-TR" dirty="0" err="1">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malloc</a:t>
            </a:r>
            <a:r>
              <a:rPr lang="tr-TR" dirty="0">
                <a:latin typeface="Consolas" panose="020B0609020204030204" pitchFamily="49" charset="0"/>
              </a:rPr>
              <a:t>( (size1+size2)*</a:t>
            </a:r>
            <a:r>
              <a:rPr lang="tr-TR" dirty="0" err="1">
                <a:latin typeface="Consolas" panose="020B0609020204030204" pitchFamily="49" charset="0"/>
              </a:rPr>
              <a:t>sizeof</a:t>
            </a:r>
            <a:r>
              <a:rPr lang="tr-TR" dirty="0">
                <a:latin typeface="Consolas" panose="020B0609020204030204" pitchFamily="49" charset="0"/>
              </a:rPr>
              <a:t>(</a:t>
            </a:r>
            <a:r>
              <a:rPr lang="tr-TR" dirty="0" err="1">
                <a:latin typeface="Consolas" panose="020B0609020204030204" pitchFamily="49" charset="0"/>
              </a:rPr>
              <a:t>int</a:t>
            </a:r>
            <a:r>
              <a:rPr lang="tr-TR" dirty="0">
                <a:latin typeface="Consolas" panose="020B0609020204030204" pitchFamily="49" charset="0"/>
              </a:rPr>
              <a:t>) );</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a:t>
            </a:r>
          </a:p>
          <a:p>
            <a:r>
              <a:rPr lang="tr-TR" dirty="0">
                <a:latin typeface="Consolas" panose="020B0609020204030204" pitchFamily="49" charset="0"/>
              </a:rPr>
              <a:t>    </a:t>
            </a:r>
            <a:r>
              <a:rPr lang="tr-TR" dirty="0" err="1">
                <a:latin typeface="Consolas" panose="020B0609020204030204" pitchFamily="49" charset="0"/>
              </a:rPr>
              <a:t>for</a:t>
            </a:r>
            <a:r>
              <a:rPr lang="tr-TR" dirty="0">
                <a:latin typeface="Consolas" panose="020B0609020204030204" pitchFamily="49" charset="0"/>
              </a:rPr>
              <a:t>( i=0; i&lt;size1; i++ )</a:t>
            </a:r>
          </a:p>
          <a:p>
            <a:r>
              <a:rPr lang="tr-TR" dirty="0">
                <a:latin typeface="Consolas" panose="020B0609020204030204" pitchFamily="49" charset="0"/>
              </a:rPr>
              <a:t>        </a:t>
            </a:r>
            <a:r>
              <a:rPr lang="tr-TR" dirty="0" err="1">
                <a:latin typeface="Consolas" panose="020B0609020204030204" pitchFamily="49" charset="0"/>
              </a:rPr>
              <a:t>merged</a:t>
            </a:r>
            <a:r>
              <a:rPr lang="tr-TR" dirty="0">
                <a:latin typeface="Consolas" panose="020B0609020204030204" pitchFamily="49" charset="0"/>
              </a:rPr>
              <a:t>[i] = arr1[i];</a:t>
            </a:r>
          </a:p>
          <a:p>
            <a:r>
              <a:rPr lang="tr-TR" dirty="0">
                <a:latin typeface="Consolas" panose="020B0609020204030204" pitchFamily="49" charset="0"/>
              </a:rPr>
              <a:t>    </a:t>
            </a:r>
            <a:r>
              <a:rPr lang="tr-TR" dirty="0" err="1">
                <a:latin typeface="Consolas" panose="020B0609020204030204" pitchFamily="49" charset="0"/>
              </a:rPr>
              <a:t>for</a:t>
            </a:r>
            <a:r>
              <a:rPr lang="tr-TR" dirty="0">
                <a:latin typeface="Consolas" panose="020B0609020204030204" pitchFamily="49" charset="0"/>
              </a:rPr>
              <a:t>( ; i&lt;size1+size2; i++ )</a:t>
            </a:r>
          </a:p>
          <a:p>
            <a:r>
              <a:rPr lang="tr-TR" dirty="0">
                <a:latin typeface="Consolas" panose="020B0609020204030204" pitchFamily="49" charset="0"/>
              </a:rPr>
              <a:t>        </a:t>
            </a:r>
            <a:r>
              <a:rPr lang="tr-TR" dirty="0" err="1">
                <a:latin typeface="Consolas" panose="020B0609020204030204" pitchFamily="49" charset="0"/>
              </a:rPr>
              <a:t>merged</a:t>
            </a:r>
            <a:r>
              <a:rPr lang="tr-TR" dirty="0">
                <a:latin typeface="Consolas" panose="020B0609020204030204" pitchFamily="49" charset="0"/>
              </a:rPr>
              <a:t>[i] = arr2[i-size1];</a:t>
            </a:r>
          </a:p>
          <a:p>
            <a:r>
              <a:rPr lang="tr-TR" dirty="0">
                <a:latin typeface="Consolas" panose="020B0609020204030204" pitchFamily="49" charset="0"/>
              </a:rPr>
              <a:t>    </a:t>
            </a:r>
            <a:r>
              <a:rPr lang="tr-TR" dirty="0" err="1">
                <a:latin typeface="Consolas" panose="020B0609020204030204" pitchFamily="49" charset="0"/>
              </a:rPr>
              <a:t>return</a:t>
            </a:r>
            <a:r>
              <a:rPr lang="tr-TR" dirty="0">
                <a:latin typeface="Consolas" panose="020B0609020204030204" pitchFamily="49" charset="0"/>
              </a:rPr>
              <a:t> </a:t>
            </a:r>
            <a:r>
              <a:rPr lang="tr-TR" dirty="0" err="1">
                <a:latin typeface="Consolas" panose="020B0609020204030204" pitchFamily="49" charset="0"/>
              </a:rPr>
              <a:t>merged</a:t>
            </a:r>
            <a:r>
              <a:rPr lang="tr-TR" dirty="0">
                <a:latin typeface="Consolas" panose="020B0609020204030204" pitchFamily="49" charset="0"/>
              </a:rPr>
              <a:t>;</a:t>
            </a:r>
          </a:p>
          <a:p>
            <a:r>
              <a:rPr lang="tr-TR" dirty="0">
                <a:latin typeface="Consolas" panose="020B0609020204030204" pitchFamily="49" charset="0"/>
              </a:rPr>
              <a:t>}</a:t>
            </a:r>
          </a:p>
        </p:txBody>
      </p:sp>
    </p:spTree>
    <p:extLst>
      <p:ext uri="{BB962C8B-B14F-4D97-AF65-F5344CB8AC3E}">
        <p14:creationId xmlns:p14="http://schemas.microsoft.com/office/powerpoint/2010/main" val="248569833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(concatenation</a:t>
            </a:r>
            <a:r>
              <a:rPr lang="tr-TR" b="1" dirty="0"/>
              <a:t>) (</a:t>
            </a:r>
            <a:r>
              <a:rPr lang="en-US" b="1" dirty="0"/>
              <a:t>cont’d</a:t>
            </a:r>
            <a:r>
              <a:rPr lang="tr-TR" b="1" dirty="0"/>
              <a:t>.)</a:t>
            </a:r>
            <a:endParaRPr lang="en-US" b="1" dirty="0"/>
          </a:p>
        </p:txBody>
      </p:sp>
      <p:sp>
        <p:nvSpPr>
          <p:cNvPr id="6" name="Content Placeholder 5"/>
          <p:cNvSpPr>
            <a:spLocks noGrp="1"/>
          </p:cNvSpPr>
          <p:nvPr>
            <p:ph idx="1"/>
          </p:nvPr>
        </p:nvSpPr>
        <p:spPr>
          <a:xfrm>
            <a:off x="628650" y="1825627"/>
            <a:ext cx="7886700" cy="451245"/>
          </a:xfrm>
        </p:spPr>
        <p:txBody>
          <a:bodyPr/>
          <a:lstStyle/>
          <a:p>
            <a:r>
              <a:rPr lang="en-US" dirty="0"/>
              <a:t>Before the function</a:t>
            </a:r>
            <a:r>
              <a:rPr lang="tr-TR" dirty="0"/>
              <a:t>:</a:t>
            </a:r>
          </a:p>
          <a:p>
            <a:pPr marL="0" indent="0">
              <a:buNone/>
            </a:pPr>
            <a:endParaRPr lang="en-US" dirty="0"/>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
        <p:nvSpPr>
          <p:cNvPr id="3" name="Dikdörtgen 2"/>
          <p:cNvSpPr/>
          <p:nvPr/>
        </p:nvSpPr>
        <p:spPr>
          <a:xfrm>
            <a:off x="755576" y="2359368"/>
            <a:ext cx="7200800" cy="2862322"/>
          </a:xfrm>
          <a:prstGeom prst="rect">
            <a:avLst/>
          </a:prstGeom>
        </p:spPr>
        <p:txBody>
          <a:bodyPr wrap="square">
            <a:spAutoFit/>
          </a:bodyPr>
          <a:lstStyle/>
          <a:p>
            <a:r>
              <a:rPr lang="en-US" dirty="0">
                <a:latin typeface="Consolas" panose="020B0609020204030204" pitchFamily="49" charset="0"/>
              </a:rPr>
              <a:t>#include &lt;</a:t>
            </a:r>
            <a:r>
              <a:rPr lang="en-US" dirty="0" err="1">
                <a:latin typeface="Consolas" panose="020B0609020204030204" pitchFamily="49" charset="0"/>
              </a:rPr>
              <a:t>stdio.h</a:t>
            </a:r>
            <a:r>
              <a:rPr lang="en-US" dirty="0">
                <a:latin typeface="Consolas" panose="020B0609020204030204" pitchFamily="49" charset="0"/>
              </a:rPr>
              <a:t>&gt;</a:t>
            </a:r>
            <a:endParaRPr lang="tr-TR" dirty="0">
              <a:latin typeface="Consolas" panose="020B0609020204030204" pitchFamily="49" charset="0"/>
            </a:endParaRPr>
          </a:p>
          <a:p>
            <a:r>
              <a:rPr lang="en-US" dirty="0">
                <a:latin typeface="Consolas" panose="020B0609020204030204" pitchFamily="49" charset="0"/>
              </a:rPr>
              <a:t>#include &lt;</a:t>
            </a:r>
            <a:r>
              <a:rPr lang="en-US" dirty="0" err="1">
                <a:latin typeface="Consolas" panose="020B0609020204030204" pitchFamily="49" charset="0"/>
              </a:rPr>
              <a:t>std</a:t>
            </a:r>
            <a:r>
              <a:rPr lang="tr-TR" dirty="0" err="1">
                <a:latin typeface="Consolas" panose="020B0609020204030204" pitchFamily="49" charset="0"/>
              </a:rPr>
              <a:t>lib</a:t>
            </a:r>
            <a:r>
              <a:rPr lang="en-US" dirty="0">
                <a:latin typeface="Consolas" panose="020B0609020204030204" pitchFamily="49" charset="0"/>
              </a:rPr>
              <a:t>.h&gt;</a:t>
            </a:r>
          </a:p>
          <a:p>
            <a:r>
              <a:rPr lang="en-US" dirty="0">
                <a:latin typeface="Consolas" panose="020B0609020204030204" pitchFamily="49" charset="0"/>
              </a:rPr>
              <a:t>#define SIZE_OF_ARRAY(x) (</a:t>
            </a:r>
            <a:r>
              <a:rPr lang="en-US" dirty="0" err="1">
                <a:latin typeface="Consolas" panose="020B0609020204030204" pitchFamily="49" charset="0"/>
              </a:rPr>
              <a:t>sizeof</a:t>
            </a:r>
            <a:r>
              <a:rPr lang="en-US" dirty="0">
                <a:latin typeface="Consolas" panose="020B0609020204030204" pitchFamily="49" charset="0"/>
              </a:rPr>
              <a:t>(x) / </a:t>
            </a:r>
            <a:r>
              <a:rPr lang="en-US" dirty="0" err="1">
                <a:latin typeface="Consolas" panose="020B0609020204030204" pitchFamily="49" charset="0"/>
              </a:rPr>
              <a:t>sizeof</a:t>
            </a:r>
            <a:r>
              <a:rPr lang="en-US" dirty="0">
                <a:latin typeface="Consolas" panose="020B0609020204030204" pitchFamily="49" charset="0"/>
              </a:rPr>
              <a:t>((x)[0]))</a:t>
            </a:r>
          </a:p>
          <a:p>
            <a:endParaRPr lang="en-US" dirty="0">
              <a:latin typeface="Consolas" panose="020B0609020204030204" pitchFamily="49" charset="0"/>
            </a:endParaRPr>
          </a:p>
          <a:p>
            <a:r>
              <a:rPr lang="en-US" dirty="0">
                <a:latin typeface="Consolas" panose="020B0609020204030204" pitchFamily="49" charset="0"/>
              </a:rPr>
              <a:t>void </a:t>
            </a:r>
            <a:r>
              <a:rPr lang="en-US" dirty="0" err="1">
                <a:latin typeface="Consolas" panose="020B0609020204030204" pitchFamily="49" charset="0"/>
              </a:rPr>
              <a:t>printArray</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a1[], </a:t>
            </a:r>
            <a:r>
              <a:rPr lang="en-US" dirty="0" err="1">
                <a:latin typeface="Consolas" panose="020B0609020204030204" pitchFamily="49" charset="0"/>
              </a:rPr>
              <a:t>int</a:t>
            </a:r>
            <a:r>
              <a:rPr lang="en-US" dirty="0">
                <a:latin typeface="Consolas" panose="020B0609020204030204" pitchFamily="49" charset="0"/>
              </a:rPr>
              <a:t> size ) {</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=0; </a:t>
            </a:r>
            <a:r>
              <a:rPr lang="en-US" dirty="0" err="1">
                <a:latin typeface="Consolas" panose="020B0609020204030204" pitchFamily="49" charset="0"/>
              </a:rPr>
              <a:t>i</a:t>
            </a:r>
            <a:r>
              <a:rPr lang="en-US" dirty="0">
                <a:latin typeface="Consolas" panose="020B0609020204030204" pitchFamily="49" charset="0"/>
              </a:rPr>
              <a:t>&lt;size;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("%d\t", a1[</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("\n");</a:t>
            </a:r>
          </a:p>
          <a:p>
            <a:r>
              <a:rPr lang="en-US" dirty="0">
                <a:latin typeface="Consolas" panose="020B0609020204030204" pitchFamily="49" charset="0"/>
              </a:rPr>
              <a:t>}</a:t>
            </a:r>
          </a:p>
        </p:txBody>
      </p:sp>
    </p:spTree>
    <p:extLst>
      <p:ext uri="{BB962C8B-B14F-4D97-AF65-F5344CB8AC3E}">
        <p14:creationId xmlns:p14="http://schemas.microsoft.com/office/powerpoint/2010/main" val="11639944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(concatenation</a:t>
            </a:r>
            <a:r>
              <a:rPr lang="tr-TR" b="1" dirty="0"/>
              <a:t>) (</a:t>
            </a:r>
            <a:r>
              <a:rPr lang="en-US" b="1" dirty="0"/>
              <a:t>cont’d</a:t>
            </a:r>
            <a:r>
              <a:rPr lang="tr-TR" b="1" dirty="0"/>
              <a:t>.)</a:t>
            </a:r>
            <a:endParaRPr lang="en-US" b="1" dirty="0"/>
          </a:p>
        </p:txBody>
      </p:sp>
      <p:sp>
        <p:nvSpPr>
          <p:cNvPr id="6" name="Content Placeholder 5"/>
          <p:cNvSpPr>
            <a:spLocks noGrp="1"/>
          </p:cNvSpPr>
          <p:nvPr>
            <p:ph idx="1"/>
          </p:nvPr>
        </p:nvSpPr>
        <p:spPr>
          <a:xfrm>
            <a:off x="628650" y="1825627"/>
            <a:ext cx="7886700" cy="451245"/>
          </a:xfrm>
        </p:spPr>
        <p:txBody>
          <a:bodyPr/>
          <a:lstStyle/>
          <a:p>
            <a:r>
              <a:rPr lang="en-US" dirty="0"/>
              <a:t>After the function</a:t>
            </a:r>
            <a:r>
              <a:rPr lang="tr-TR" dirty="0"/>
              <a:t>:</a:t>
            </a:r>
          </a:p>
          <a:p>
            <a:pPr marL="0" indent="0">
              <a:buNone/>
            </a:pPr>
            <a:endParaRPr lang="en-US" dirty="0"/>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
        <p:nvSpPr>
          <p:cNvPr id="3" name="Dikdörtgen 2"/>
          <p:cNvSpPr/>
          <p:nvPr/>
        </p:nvSpPr>
        <p:spPr>
          <a:xfrm>
            <a:off x="792088" y="2348880"/>
            <a:ext cx="8100392" cy="3693319"/>
          </a:xfrm>
          <a:prstGeom prst="rect">
            <a:avLst/>
          </a:prstGeom>
        </p:spPr>
        <p:txBody>
          <a:bodyPr wrap="square">
            <a:spAutoFit/>
          </a:bodyPr>
          <a:lstStyle/>
          <a:p>
            <a:r>
              <a:rPr lang="en-US" dirty="0" err="1">
                <a:latin typeface="Consolas" panose="020B0609020204030204" pitchFamily="49" charset="0"/>
              </a:rPr>
              <a:t>int</a:t>
            </a:r>
            <a:r>
              <a:rPr lang="en-US" dirty="0">
                <a:latin typeface="Consolas" panose="020B0609020204030204" pitchFamily="49" charset="0"/>
              </a:rPr>
              <a:t> main() {</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arr1[] = {1,5,7,19}, arr2[] = {2,6,8,11,28};</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ptrM</a:t>
            </a:r>
            <a:r>
              <a:rPr lang="en-US" dirty="0">
                <a:latin typeface="Consolas" panose="020B0609020204030204" pitchFamily="49" charset="0"/>
              </a:rPr>
              <a:t> = concatArraysV1(</a:t>
            </a:r>
          </a:p>
          <a:p>
            <a:r>
              <a:rPr lang="en-US" dirty="0">
                <a:latin typeface="Consolas" panose="020B0609020204030204" pitchFamily="49" charset="0"/>
              </a:rPr>
              <a:t>        arr1, SIZE_OF_ARRAY(arr1), arr2, SIZE_OF_ARRAY(arr2));</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("Array 1 is:\t");</a:t>
            </a:r>
          </a:p>
          <a:p>
            <a:r>
              <a:rPr lang="en-US" dirty="0">
                <a:latin typeface="Consolas" panose="020B0609020204030204" pitchFamily="49" charset="0"/>
              </a:rPr>
              <a:t>    </a:t>
            </a:r>
            <a:r>
              <a:rPr lang="en-US" dirty="0" err="1">
                <a:latin typeface="Consolas" panose="020B0609020204030204" pitchFamily="49" charset="0"/>
              </a:rPr>
              <a:t>printArray</a:t>
            </a:r>
            <a:r>
              <a:rPr lang="en-US" dirty="0">
                <a:latin typeface="Consolas" panose="020B0609020204030204" pitchFamily="49" charset="0"/>
              </a:rPr>
              <a:t>(arr1, SIZE_OF_ARRAY(arr1));</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("Array 2 is:\t");</a:t>
            </a:r>
          </a:p>
          <a:p>
            <a:r>
              <a:rPr lang="en-US" dirty="0">
                <a:latin typeface="Consolas" panose="020B0609020204030204" pitchFamily="49" charset="0"/>
              </a:rPr>
              <a:t>    </a:t>
            </a:r>
            <a:r>
              <a:rPr lang="en-US" dirty="0" err="1">
                <a:latin typeface="Consolas" panose="020B0609020204030204" pitchFamily="49" charset="0"/>
              </a:rPr>
              <a:t>printArray</a:t>
            </a:r>
            <a:r>
              <a:rPr lang="en-US" dirty="0">
                <a:latin typeface="Consolas" panose="020B0609020204030204" pitchFamily="49" charset="0"/>
              </a:rPr>
              <a:t>(arr2, SIZE_OF_ARRAY(arr2));</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("Array 3 is:\t");</a:t>
            </a:r>
          </a:p>
          <a:p>
            <a:r>
              <a:rPr lang="en-US" dirty="0">
                <a:latin typeface="Consolas" panose="020B0609020204030204" pitchFamily="49" charset="0"/>
              </a:rPr>
              <a:t>    </a:t>
            </a:r>
            <a:r>
              <a:rPr lang="en-US" dirty="0" err="1">
                <a:latin typeface="Consolas" panose="020B0609020204030204" pitchFamily="49" charset="0"/>
              </a:rPr>
              <a:t>printArray</a:t>
            </a:r>
            <a:r>
              <a:rPr lang="en-US" dirty="0">
                <a:latin typeface="Consolas" panose="020B0609020204030204" pitchFamily="49" charset="0"/>
              </a:rPr>
              <a:t>(</a:t>
            </a:r>
            <a:r>
              <a:rPr lang="en-US" dirty="0" err="1">
                <a:latin typeface="Consolas" panose="020B0609020204030204" pitchFamily="49" charset="0"/>
              </a:rPr>
              <a:t>ptrM</a:t>
            </a:r>
            <a:r>
              <a:rPr lang="en-US" dirty="0">
                <a:latin typeface="Consolas" panose="020B0609020204030204" pitchFamily="49" charset="0"/>
              </a:rPr>
              <a:t>, SIZE_OF_ARRAY(arr1)+SIZE_OF_ARRAY(arr2));</a:t>
            </a:r>
            <a:endParaRPr lang="tr-TR" dirty="0">
              <a:latin typeface="Consolas" panose="020B0609020204030204" pitchFamily="49" charset="0"/>
            </a:endParaRPr>
          </a:p>
          <a:p>
            <a:r>
              <a:rPr lang="tr-TR" dirty="0">
                <a:latin typeface="Consolas" panose="020B0609020204030204" pitchFamily="49" charset="0"/>
              </a:rPr>
              <a:t>    </a:t>
            </a:r>
            <a:r>
              <a:rPr lang="tr-TR" dirty="0" err="1">
                <a:latin typeface="Consolas" panose="020B0609020204030204" pitchFamily="49" charset="0"/>
              </a:rPr>
              <a:t>free</a:t>
            </a:r>
            <a:r>
              <a:rPr lang="tr-TR" dirty="0">
                <a:latin typeface="Consolas" panose="020B0609020204030204" pitchFamily="49" charset="0"/>
              </a:rPr>
              <a:t>(</a:t>
            </a:r>
            <a:r>
              <a:rPr lang="tr-TR" dirty="0" err="1">
                <a:latin typeface="Consolas" panose="020B0609020204030204" pitchFamily="49" charset="0"/>
              </a:rPr>
              <a:t>ptrM</a:t>
            </a:r>
            <a:r>
              <a:rPr lang="tr-TR"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return(0);</a:t>
            </a:r>
          </a:p>
          <a:p>
            <a:r>
              <a:rPr lang="en-US" dirty="0">
                <a:latin typeface="Consolas" panose="020B0609020204030204" pitchFamily="49" charset="0"/>
              </a:rPr>
              <a:t>}</a:t>
            </a:r>
          </a:p>
        </p:txBody>
      </p:sp>
    </p:spTree>
    <p:extLst>
      <p:ext uri="{BB962C8B-B14F-4D97-AF65-F5344CB8AC3E}">
        <p14:creationId xmlns:p14="http://schemas.microsoft.com/office/powerpoint/2010/main" val="24421986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(concatenation</a:t>
            </a:r>
            <a:r>
              <a:rPr lang="tr-TR" b="1" dirty="0"/>
              <a:t>) (</a:t>
            </a:r>
            <a:r>
              <a:rPr lang="en-US" b="1" dirty="0"/>
              <a:t>cont’d</a:t>
            </a:r>
            <a:r>
              <a:rPr lang="tr-TR" b="1" dirty="0"/>
              <a:t>.)</a:t>
            </a:r>
            <a:endParaRPr lang="en-US" b="1" dirty="0"/>
          </a:p>
        </p:txBody>
      </p:sp>
      <p:sp>
        <p:nvSpPr>
          <p:cNvPr id="6" name="Content Placeholder 5"/>
          <p:cNvSpPr>
            <a:spLocks noGrp="1"/>
          </p:cNvSpPr>
          <p:nvPr>
            <p:ph idx="1"/>
          </p:nvPr>
        </p:nvSpPr>
        <p:spPr>
          <a:xfrm>
            <a:off x="628650" y="1412776"/>
            <a:ext cx="7886700" cy="451245"/>
          </a:xfrm>
        </p:spPr>
        <p:txBody>
          <a:bodyPr/>
          <a:lstStyle/>
          <a:p>
            <a:r>
              <a:rPr lang="en-US" dirty="0"/>
              <a:t>Highlights</a:t>
            </a:r>
            <a:r>
              <a:rPr lang="tr-TR" dirty="0"/>
              <a:t>:</a:t>
            </a:r>
          </a:p>
          <a:p>
            <a:pPr marL="0" indent="0">
              <a:buNone/>
            </a:pPr>
            <a:endParaRPr lang="en-US" dirty="0"/>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
        <p:nvSpPr>
          <p:cNvPr id="3" name="Dikdörtgen 2"/>
          <p:cNvSpPr/>
          <p:nvPr/>
        </p:nvSpPr>
        <p:spPr>
          <a:xfrm>
            <a:off x="107504" y="2348880"/>
            <a:ext cx="8892480" cy="3416320"/>
          </a:xfrm>
          <a:prstGeom prst="rect">
            <a:avLst/>
          </a:prstGeom>
        </p:spPr>
        <p:txBody>
          <a:bodyPr wrap="square">
            <a:spAutoFit/>
          </a:bodyPr>
          <a:lstStyle/>
          <a:p>
            <a:r>
              <a:rPr lang="en-US" dirty="0" err="1">
                <a:latin typeface="Consolas" panose="020B0609020204030204" pitchFamily="49" charset="0"/>
              </a:rPr>
              <a:t>int</a:t>
            </a:r>
            <a:r>
              <a:rPr lang="en-US" dirty="0">
                <a:latin typeface="Consolas" panose="020B0609020204030204" pitchFamily="49" charset="0"/>
              </a:rPr>
              <a:t>* concatArraysV1( </a:t>
            </a:r>
            <a:r>
              <a:rPr lang="en-US" b="1" dirty="0" err="1">
                <a:latin typeface="Consolas" panose="020B0609020204030204" pitchFamily="49" charset="0"/>
              </a:rPr>
              <a:t>int</a:t>
            </a:r>
            <a:r>
              <a:rPr lang="en-US" b="1" dirty="0">
                <a:latin typeface="Consolas" panose="020B0609020204030204" pitchFamily="49" charset="0"/>
              </a:rPr>
              <a:t> arr1[], </a:t>
            </a:r>
            <a:r>
              <a:rPr lang="en-US" b="1" dirty="0" err="1">
                <a:latin typeface="Consolas" panose="020B0609020204030204" pitchFamily="49" charset="0"/>
              </a:rPr>
              <a:t>int</a:t>
            </a:r>
            <a:r>
              <a:rPr lang="en-US" b="1" dirty="0">
                <a:latin typeface="Consolas" panose="020B0609020204030204" pitchFamily="49" charset="0"/>
              </a:rPr>
              <a:t> size1, </a:t>
            </a:r>
            <a:r>
              <a:rPr lang="en-US" b="1" dirty="0" err="1">
                <a:latin typeface="Consolas" panose="020B0609020204030204" pitchFamily="49" charset="0"/>
              </a:rPr>
              <a:t>int</a:t>
            </a:r>
            <a:r>
              <a:rPr lang="en-US" b="1" dirty="0">
                <a:latin typeface="Consolas" panose="020B0609020204030204" pitchFamily="49" charset="0"/>
              </a:rPr>
              <a:t> arr2[], </a:t>
            </a:r>
            <a:r>
              <a:rPr lang="en-US" b="1" dirty="0" err="1">
                <a:latin typeface="Consolas" panose="020B0609020204030204" pitchFamily="49" charset="0"/>
              </a:rPr>
              <a:t>int</a:t>
            </a:r>
            <a:r>
              <a:rPr lang="en-US" b="1" dirty="0">
                <a:latin typeface="Consolas" panose="020B0609020204030204" pitchFamily="49" charset="0"/>
              </a:rPr>
              <a:t> size2 </a:t>
            </a:r>
            <a:r>
              <a:rPr lang="en-US" dirty="0">
                <a:latin typeface="Consolas" panose="020B0609020204030204" pitchFamily="49" charset="0"/>
              </a:rPr>
              <a:t>) {</a:t>
            </a:r>
          </a:p>
          <a:p>
            <a:r>
              <a:rPr lang="en-US" dirty="0">
                <a:latin typeface="Consolas" panose="020B0609020204030204" pitchFamily="49" charset="0"/>
              </a:rPr>
              <a:t>    </a:t>
            </a:r>
            <a:r>
              <a:rPr lang="en-US" b="1" dirty="0" err="1">
                <a:latin typeface="Consolas" panose="020B0609020204030204" pitchFamily="49" charset="0"/>
              </a:rPr>
              <a:t>int</a:t>
            </a:r>
            <a:r>
              <a:rPr lang="en-US" b="1" dirty="0">
                <a:latin typeface="Consolas" panose="020B0609020204030204" pitchFamily="49" charset="0"/>
              </a:rPr>
              <a:t> *merged = (</a:t>
            </a:r>
            <a:r>
              <a:rPr lang="en-US" b="1" dirty="0" err="1">
                <a:latin typeface="Consolas" panose="020B0609020204030204" pitchFamily="49" charset="0"/>
              </a:rPr>
              <a:t>int</a:t>
            </a:r>
            <a:r>
              <a:rPr lang="en-US" b="1" dirty="0">
                <a:latin typeface="Consolas" panose="020B0609020204030204" pitchFamily="49" charset="0"/>
              </a:rPr>
              <a:t>*) </a:t>
            </a:r>
            <a:r>
              <a:rPr lang="en-US" b="1" dirty="0" err="1">
                <a:latin typeface="Consolas" panose="020B0609020204030204" pitchFamily="49" charset="0"/>
              </a:rPr>
              <a:t>malloc</a:t>
            </a:r>
            <a:r>
              <a:rPr lang="en-US" b="1" dirty="0">
                <a:latin typeface="Consolas" panose="020B0609020204030204" pitchFamily="49" charset="0"/>
              </a:rPr>
              <a:t>( (size1+size2)*</a:t>
            </a:r>
            <a:r>
              <a:rPr lang="en-US" b="1" dirty="0" err="1">
                <a:latin typeface="Consolas" panose="020B0609020204030204" pitchFamily="49" charset="0"/>
              </a:rPr>
              <a:t>sizeof</a:t>
            </a:r>
            <a:r>
              <a:rPr lang="en-US" b="1" dirty="0">
                <a:latin typeface="Consolas" panose="020B0609020204030204" pitchFamily="49" charset="0"/>
              </a:rPr>
              <a:t>(</a:t>
            </a:r>
            <a:r>
              <a:rPr lang="en-US" b="1" dirty="0" err="1">
                <a:latin typeface="Consolas" panose="020B0609020204030204" pitchFamily="49" charset="0"/>
              </a:rPr>
              <a:t>int</a:t>
            </a:r>
            <a:r>
              <a:rPr lang="en-US" b="1"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=0; </a:t>
            </a:r>
            <a:r>
              <a:rPr lang="en-US" dirty="0" err="1">
                <a:latin typeface="Consolas" panose="020B0609020204030204" pitchFamily="49" charset="0"/>
              </a:rPr>
              <a:t>i</a:t>
            </a:r>
            <a:r>
              <a:rPr lang="en-US" dirty="0">
                <a:latin typeface="Consolas" panose="020B0609020204030204" pitchFamily="49" charset="0"/>
              </a:rPr>
              <a:t>&lt;size1; </a:t>
            </a:r>
            <a:r>
              <a:rPr lang="en-US" dirty="0" err="1">
                <a:latin typeface="Consolas" panose="020B0609020204030204" pitchFamily="49" charset="0"/>
              </a:rPr>
              <a:t>i</a:t>
            </a:r>
            <a:r>
              <a:rPr lang="en-US" dirty="0">
                <a:latin typeface="Consolas" panose="020B0609020204030204" pitchFamily="49" charset="0"/>
              </a:rPr>
              <a:t>++ )</a:t>
            </a:r>
            <a:r>
              <a:rPr lang="tr-TR" dirty="0">
                <a:latin typeface="Consolas" panose="020B0609020204030204" pitchFamily="49" charset="0"/>
              </a:rPr>
              <a:t> 		</a:t>
            </a:r>
            <a:r>
              <a:rPr lang="en-US" dirty="0">
                <a:latin typeface="Consolas" panose="020B0609020204030204" pitchFamily="49" charset="0"/>
              </a:rPr>
              <a:t>merged[</a:t>
            </a:r>
            <a:r>
              <a:rPr lang="en-US" dirty="0" err="1">
                <a:latin typeface="Consolas" panose="020B0609020204030204" pitchFamily="49" charset="0"/>
              </a:rPr>
              <a:t>i</a:t>
            </a:r>
            <a:r>
              <a:rPr lang="en-US" dirty="0">
                <a:latin typeface="Consolas" panose="020B0609020204030204" pitchFamily="49" charset="0"/>
              </a:rPr>
              <a:t>] = arr1[</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for( ; </a:t>
            </a:r>
            <a:r>
              <a:rPr lang="en-US" dirty="0" err="1">
                <a:latin typeface="Consolas" panose="020B0609020204030204" pitchFamily="49" charset="0"/>
              </a:rPr>
              <a:t>i</a:t>
            </a:r>
            <a:r>
              <a:rPr lang="en-US" dirty="0">
                <a:latin typeface="Consolas" panose="020B0609020204030204" pitchFamily="49" charset="0"/>
              </a:rPr>
              <a:t>&lt;size1+size2; </a:t>
            </a:r>
            <a:r>
              <a:rPr lang="en-US" dirty="0" err="1">
                <a:latin typeface="Consolas" panose="020B0609020204030204" pitchFamily="49" charset="0"/>
              </a:rPr>
              <a:t>i</a:t>
            </a:r>
            <a:r>
              <a:rPr lang="en-US" dirty="0">
                <a:latin typeface="Consolas" panose="020B0609020204030204" pitchFamily="49" charset="0"/>
              </a:rPr>
              <a:t>++ )</a:t>
            </a:r>
            <a:r>
              <a:rPr lang="tr-TR" dirty="0">
                <a:latin typeface="Consolas" panose="020B0609020204030204" pitchFamily="49" charset="0"/>
              </a:rPr>
              <a:t>	</a:t>
            </a:r>
            <a:r>
              <a:rPr lang="en-US" dirty="0">
                <a:latin typeface="Consolas" panose="020B0609020204030204" pitchFamily="49" charset="0"/>
              </a:rPr>
              <a:t>merged[</a:t>
            </a:r>
            <a:r>
              <a:rPr lang="en-US" dirty="0" err="1">
                <a:latin typeface="Consolas" panose="020B0609020204030204" pitchFamily="49" charset="0"/>
              </a:rPr>
              <a:t>i</a:t>
            </a:r>
            <a:r>
              <a:rPr lang="en-US" dirty="0">
                <a:latin typeface="Consolas" panose="020B0609020204030204" pitchFamily="49" charset="0"/>
              </a:rPr>
              <a:t>] = arr2[i-size1];</a:t>
            </a:r>
          </a:p>
          <a:p>
            <a:r>
              <a:rPr lang="en-US" dirty="0">
                <a:latin typeface="Consolas" panose="020B0609020204030204" pitchFamily="49" charset="0"/>
              </a:rPr>
              <a:t>    </a:t>
            </a:r>
            <a:r>
              <a:rPr lang="en-US" b="1" dirty="0">
                <a:latin typeface="Consolas" panose="020B0609020204030204" pitchFamily="49" charset="0"/>
              </a:rPr>
              <a:t>return merged;</a:t>
            </a:r>
          </a:p>
          <a:p>
            <a:r>
              <a:rPr lang="en-US" dirty="0">
                <a:latin typeface="Consolas" panose="020B0609020204030204" pitchFamily="49" charset="0"/>
              </a:rPr>
              <a:t>}</a:t>
            </a:r>
          </a:p>
          <a:p>
            <a:r>
              <a:rPr lang="en-US" dirty="0" err="1">
                <a:latin typeface="Consolas" panose="020B0609020204030204" pitchFamily="49" charset="0"/>
              </a:rPr>
              <a:t>int</a:t>
            </a:r>
            <a:r>
              <a:rPr lang="en-US" dirty="0">
                <a:latin typeface="Consolas" panose="020B0609020204030204" pitchFamily="49" charset="0"/>
              </a:rPr>
              <a:t> main() {</a:t>
            </a:r>
          </a:p>
          <a:p>
            <a:r>
              <a:rPr lang="en-US" dirty="0">
                <a:latin typeface="Consolas" panose="020B0609020204030204" pitchFamily="49" charset="0"/>
              </a:rPr>
              <a:t>    </a:t>
            </a:r>
            <a:r>
              <a:rPr lang="en-US" b="1" dirty="0" err="1">
                <a:latin typeface="Consolas" panose="020B0609020204030204" pitchFamily="49" charset="0"/>
              </a:rPr>
              <a:t>int</a:t>
            </a:r>
            <a:r>
              <a:rPr lang="en-US" b="1" dirty="0">
                <a:latin typeface="Consolas" panose="020B0609020204030204" pitchFamily="49" charset="0"/>
              </a:rPr>
              <a:t> arr1[] = {1,5,7,19}, arr2[] = {2,6,8,11,28};</a:t>
            </a:r>
          </a:p>
          <a:p>
            <a:r>
              <a:rPr lang="en-US" b="1" dirty="0">
                <a:latin typeface="Consolas" panose="020B0609020204030204" pitchFamily="49" charset="0"/>
              </a:rPr>
              <a:t>    </a:t>
            </a:r>
            <a:r>
              <a:rPr lang="en-US" b="1" dirty="0" err="1">
                <a:latin typeface="Consolas" panose="020B0609020204030204" pitchFamily="49" charset="0"/>
              </a:rPr>
              <a:t>int</a:t>
            </a:r>
            <a:r>
              <a:rPr lang="en-US" b="1" dirty="0">
                <a:latin typeface="Consolas" panose="020B0609020204030204" pitchFamily="49" charset="0"/>
              </a:rPr>
              <a:t> *</a:t>
            </a:r>
            <a:r>
              <a:rPr lang="en-US" b="1" dirty="0" err="1">
                <a:latin typeface="Consolas" panose="020B0609020204030204" pitchFamily="49" charset="0"/>
              </a:rPr>
              <a:t>ptrM</a:t>
            </a:r>
            <a:r>
              <a:rPr lang="en-US" b="1" dirty="0">
                <a:latin typeface="Consolas" panose="020B0609020204030204" pitchFamily="49" charset="0"/>
              </a:rPr>
              <a:t> = concatArraysV1(</a:t>
            </a:r>
          </a:p>
          <a:p>
            <a:r>
              <a:rPr lang="en-US" b="1" dirty="0">
                <a:latin typeface="Consolas" panose="020B0609020204030204" pitchFamily="49" charset="0"/>
              </a:rPr>
              <a:t>        arr1, SIZE_OF_ARRAY(arr1), arr2, SIZE_OF_ARRAY(arr2));</a:t>
            </a:r>
            <a:endParaRPr lang="tr-TR" b="1" dirty="0">
              <a:latin typeface="Consolas" panose="020B0609020204030204" pitchFamily="49" charset="0"/>
            </a:endParaRPr>
          </a:p>
          <a:p>
            <a:r>
              <a:rPr lang="tr-TR" dirty="0">
                <a:latin typeface="Consolas" panose="020B0609020204030204" pitchFamily="49" charset="0"/>
              </a:rPr>
              <a:t>    ...</a:t>
            </a:r>
            <a:endParaRPr lang="en-US" dirty="0">
              <a:latin typeface="Consolas" panose="020B0609020204030204" pitchFamily="49" charset="0"/>
            </a:endParaRPr>
          </a:p>
        </p:txBody>
      </p:sp>
    </p:spTree>
    <p:extLst>
      <p:ext uri="{BB962C8B-B14F-4D97-AF65-F5344CB8AC3E}">
        <p14:creationId xmlns:p14="http://schemas.microsoft.com/office/powerpoint/2010/main" val="409534621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Alternative to Returning an Array from a Function</a:t>
            </a:r>
          </a:p>
        </p:txBody>
      </p:sp>
      <p:sp>
        <p:nvSpPr>
          <p:cNvPr id="6" name="Content Placeholder 5"/>
          <p:cNvSpPr>
            <a:spLocks noGrp="1"/>
          </p:cNvSpPr>
          <p:nvPr>
            <p:ph idx="1"/>
          </p:nvPr>
        </p:nvSpPr>
        <p:spPr>
          <a:xfrm>
            <a:off x="628650" y="1700808"/>
            <a:ext cx="7886700" cy="1152128"/>
          </a:xfrm>
        </p:spPr>
        <p:txBody>
          <a:bodyPr>
            <a:normAutofit/>
          </a:bodyPr>
          <a:lstStyle/>
          <a:p>
            <a:r>
              <a:rPr lang="en-US" dirty="0"/>
              <a:t>Instead of having the function to allocate memory and return a pointer to the result, you can have the caller of the function to define a blank array and pass this to the function for populating</a:t>
            </a:r>
            <a:r>
              <a:rPr lang="tr-TR" dirty="0"/>
              <a:t>.</a:t>
            </a:r>
            <a:endParaRPr lang="en-US" dirty="0"/>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58286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p>
        </p:txBody>
      </p:sp>
      <p:sp>
        <p:nvSpPr>
          <p:cNvPr id="28" name="Content Placeholder 27"/>
          <p:cNvSpPr>
            <a:spLocks noGrp="1"/>
          </p:cNvSpPr>
          <p:nvPr>
            <p:ph idx="1"/>
          </p:nvPr>
        </p:nvSpPr>
        <p:spPr>
          <a:xfrm>
            <a:off x="618917" y="1556792"/>
            <a:ext cx="8057539" cy="3744416"/>
          </a:xfrm>
        </p:spPr>
        <p:txBody>
          <a:bodyPr>
            <a:normAutofit/>
          </a:bodyPr>
          <a:lstStyle/>
          <a:p>
            <a:r>
              <a:rPr lang="en-US" sz="2400" dirty="0"/>
              <a:t>You can write your own functions and you should do so!</a:t>
            </a:r>
          </a:p>
          <a:p>
            <a:pPr lvl="1"/>
            <a:r>
              <a:rPr lang="en-US" sz="2400" dirty="0"/>
              <a:t>Grouping statements that execute a sub-task under a function leads to modular software</a:t>
            </a:r>
          </a:p>
          <a:p>
            <a:pPr lvl="1"/>
            <a:r>
              <a:rPr lang="en-US" sz="2400" dirty="0"/>
              <a:t>You can reuse functions in different programs</a:t>
            </a:r>
          </a:p>
          <a:p>
            <a:pPr lvl="1"/>
            <a:r>
              <a:rPr lang="en-US" sz="2400" dirty="0"/>
              <a:t>Functions avoid duplicate code that needs to be corrected in multiple places of the entire program if a bug removal or change request emerges.</a:t>
            </a:r>
          </a:p>
          <a:p>
            <a:pPr lvl="2"/>
            <a:r>
              <a:rPr lang="en-US" sz="2100" dirty="0"/>
              <a:t>Bugs and requirement changes are inevitable in software development!</a:t>
            </a:r>
          </a:p>
          <a:p>
            <a:pPr lvl="1"/>
            <a:endParaRPr lang="en-US" sz="2400" dirty="0"/>
          </a:p>
          <a:p>
            <a:endParaRPr lang="en-US" sz="2400" dirty="0"/>
          </a:p>
        </p:txBody>
      </p:sp>
      <p:sp>
        <p:nvSpPr>
          <p:cNvPr id="6" name="Footer Placeholder 5"/>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90734105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(concatenation)(alternative)</a:t>
            </a:r>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
        <p:nvSpPr>
          <p:cNvPr id="3" name="Dikdörtgen 2"/>
          <p:cNvSpPr/>
          <p:nvPr/>
        </p:nvSpPr>
        <p:spPr>
          <a:xfrm>
            <a:off x="720080" y="1340768"/>
            <a:ext cx="7596336" cy="4801314"/>
          </a:xfrm>
          <a:prstGeom prst="rect">
            <a:avLst/>
          </a:prstGeom>
        </p:spPr>
        <p:txBody>
          <a:bodyPr wrap="square">
            <a:spAutoFit/>
          </a:bodyPr>
          <a:lstStyle/>
          <a:p>
            <a:r>
              <a:rPr lang="en-US" dirty="0">
                <a:latin typeface="Consolas" panose="020B0609020204030204" pitchFamily="49" charset="0"/>
              </a:rPr>
              <a:t>#include &lt;</a:t>
            </a:r>
            <a:r>
              <a:rPr lang="en-US" dirty="0" err="1">
                <a:latin typeface="Consolas" panose="020B0609020204030204" pitchFamily="49" charset="0"/>
              </a:rPr>
              <a:t>stdio.h</a:t>
            </a:r>
            <a:r>
              <a:rPr lang="en-US" dirty="0">
                <a:latin typeface="Consolas" panose="020B0609020204030204" pitchFamily="49" charset="0"/>
              </a:rPr>
              <a:t>&gt;</a:t>
            </a:r>
            <a:endParaRPr lang="tr-TR" dirty="0">
              <a:latin typeface="Consolas" panose="020B0609020204030204" pitchFamily="49" charset="0"/>
            </a:endParaRPr>
          </a:p>
          <a:p>
            <a:r>
              <a:rPr lang="en-US" dirty="0">
                <a:latin typeface="Consolas" panose="020B0609020204030204" pitchFamily="49" charset="0"/>
              </a:rPr>
              <a:t>#include &lt;</a:t>
            </a:r>
            <a:r>
              <a:rPr lang="en-US" dirty="0" err="1">
                <a:latin typeface="Consolas" panose="020B0609020204030204" pitchFamily="49" charset="0"/>
              </a:rPr>
              <a:t>std</a:t>
            </a:r>
            <a:r>
              <a:rPr lang="tr-TR" dirty="0" err="1">
                <a:latin typeface="Consolas" panose="020B0609020204030204" pitchFamily="49" charset="0"/>
              </a:rPr>
              <a:t>lib</a:t>
            </a:r>
            <a:r>
              <a:rPr lang="en-US" dirty="0">
                <a:latin typeface="Consolas" panose="020B0609020204030204" pitchFamily="49" charset="0"/>
              </a:rPr>
              <a:t>.h&gt;</a:t>
            </a:r>
            <a:endParaRPr lang="tr-TR" dirty="0">
              <a:latin typeface="Consolas" panose="020B0609020204030204" pitchFamily="49" charset="0"/>
            </a:endParaRPr>
          </a:p>
          <a:p>
            <a:r>
              <a:rPr lang="en-US" dirty="0">
                <a:latin typeface="Consolas" panose="020B0609020204030204" pitchFamily="49" charset="0"/>
              </a:rPr>
              <a:t>void </a:t>
            </a:r>
            <a:r>
              <a:rPr lang="en-US" dirty="0" err="1">
                <a:latin typeface="Consolas" panose="020B0609020204030204" pitchFamily="49" charset="0"/>
              </a:rPr>
              <a:t>printArray</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a1[], </a:t>
            </a:r>
            <a:r>
              <a:rPr lang="en-US" dirty="0" err="1">
                <a:latin typeface="Consolas" panose="020B0609020204030204" pitchFamily="49" charset="0"/>
              </a:rPr>
              <a:t>int</a:t>
            </a:r>
            <a:r>
              <a:rPr lang="en-US" dirty="0">
                <a:latin typeface="Consolas" panose="020B0609020204030204" pitchFamily="49" charset="0"/>
              </a:rPr>
              <a:t> size ) {</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=0; </a:t>
            </a:r>
            <a:r>
              <a:rPr lang="en-US" dirty="0" err="1">
                <a:latin typeface="Consolas" panose="020B0609020204030204" pitchFamily="49" charset="0"/>
              </a:rPr>
              <a:t>i</a:t>
            </a:r>
            <a:r>
              <a:rPr lang="en-US" dirty="0">
                <a:latin typeface="Consolas" panose="020B0609020204030204" pitchFamily="49" charset="0"/>
              </a:rPr>
              <a:t>&lt;size;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("%d\t", a1[</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("\n");</a:t>
            </a:r>
          </a:p>
          <a:p>
            <a:r>
              <a:rPr lang="en-US" dirty="0">
                <a:latin typeface="Consolas" panose="020B0609020204030204" pitchFamily="49" charset="0"/>
              </a:rPr>
              <a:t>}</a:t>
            </a:r>
          </a:p>
          <a:p>
            <a:r>
              <a:rPr lang="en-US" dirty="0">
                <a:latin typeface="Consolas" panose="020B0609020204030204" pitchFamily="49" charset="0"/>
              </a:rPr>
              <a:t>void concatArraysV2( </a:t>
            </a:r>
            <a:r>
              <a:rPr lang="en-US" dirty="0" err="1">
                <a:latin typeface="Consolas" panose="020B0609020204030204" pitchFamily="49" charset="0"/>
              </a:rPr>
              <a:t>int</a:t>
            </a:r>
            <a:r>
              <a:rPr lang="en-US" dirty="0">
                <a:latin typeface="Consolas" panose="020B0609020204030204" pitchFamily="49" charset="0"/>
              </a:rPr>
              <a:t> arr1[], </a:t>
            </a:r>
            <a:r>
              <a:rPr lang="en-US" dirty="0" err="1">
                <a:latin typeface="Consolas" panose="020B0609020204030204" pitchFamily="49" charset="0"/>
              </a:rPr>
              <a:t>int</a:t>
            </a:r>
            <a:r>
              <a:rPr lang="en-US" dirty="0">
                <a:latin typeface="Consolas" panose="020B0609020204030204" pitchFamily="49" charset="0"/>
              </a:rPr>
              <a:t> size1, </a:t>
            </a:r>
            <a:r>
              <a:rPr lang="en-US" dirty="0" err="1">
                <a:latin typeface="Consolas" panose="020B0609020204030204" pitchFamily="49" charset="0"/>
              </a:rPr>
              <a:t>int</a:t>
            </a:r>
            <a:r>
              <a:rPr lang="en-US" dirty="0">
                <a:latin typeface="Consolas" panose="020B0609020204030204" pitchFamily="49" charset="0"/>
              </a:rPr>
              <a:t> arr2[], </a:t>
            </a:r>
            <a:endParaRPr lang="tr-TR" dirty="0">
              <a:latin typeface="Consolas" panose="020B0609020204030204" pitchFamily="49" charset="0"/>
            </a:endParaRPr>
          </a:p>
          <a:p>
            <a:r>
              <a:rPr lang="tr-TR"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size2, </a:t>
            </a:r>
            <a:r>
              <a:rPr lang="en-US" dirty="0" err="1">
                <a:latin typeface="Consolas" panose="020B0609020204030204" pitchFamily="49" charset="0"/>
              </a:rPr>
              <a:t>int</a:t>
            </a:r>
            <a:r>
              <a:rPr lang="en-US" dirty="0">
                <a:latin typeface="Consolas" panose="020B0609020204030204" pitchFamily="49" charset="0"/>
              </a:rPr>
              <a:t> arr3[] ) {</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size3 = size1+size2;</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=0; </a:t>
            </a:r>
            <a:r>
              <a:rPr lang="en-US" dirty="0" err="1">
                <a:latin typeface="Consolas" panose="020B0609020204030204" pitchFamily="49" charset="0"/>
              </a:rPr>
              <a:t>i</a:t>
            </a:r>
            <a:r>
              <a:rPr lang="en-US" dirty="0">
                <a:latin typeface="Consolas" panose="020B0609020204030204" pitchFamily="49" charset="0"/>
              </a:rPr>
              <a:t>&lt;size1;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arr3[</a:t>
            </a:r>
            <a:r>
              <a:rPr lang="en-US" dirty="0" err="1">
                <a:latin typeface="Consolas" panose="020B0609020204030204" pitchFamily="49" charset="0"/>
              </a:rPr>
              <a:t>i</a:t>
            </a:r>
            <a:r>
              <a:rPr lang="en-US" dirty="0">
                <a:latin typeface="Consolas" panose="020B0609020204030204" pitchFamily="49" charset="0"/>
              </a:rPr>
              <a:t>] = arr1[</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for( ; </a:t>
            </a:r>
            <a:r>
              <a:rPr lang="en-US" dirty="0" err="1">
                <a:latin typeface="Consolas" panose="020B0609020204030204" pitchFamily="49" charset="0"/>
              </a:rPr>
              <a:t>i</a:t>
            </a:r>
            <a:r>
              <a:rPr lang="en-US" dirty="0">
                <a:latin typeface="Consolas" panose="020B0609020204030204" pitchFamily="49" charset="0"/>
              </a:rPr>
              <a:t>&lt;size1+size2;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arr3[</a:t>
            </a:r>
            <a:r>
              <a:rPr lang="en-US" dirty="0" err="1">
                <a:latin typeface="Consolas" panose="020B0609020204030204" pitchFamily="49" charset="0"/>
              </a:rPr>
              <a:t>i</a:t>
            </a:r>
            <a:r>
              <a:rPr lang="en-US" dirty="0">
                <a:latin typeface="Consolas" panose="020B0609020204030204" pitchFamily="49" charset="0"/>
              </a:rPr>
              <a:t>] = arr2[i-size1];</a:t>
            </a:r>
          </a:p>
          <a:p>
            <a:r>
              <a:rPr lang="en-US" dirty="0">
                <a:latin typeface="Consolas" panose="020B0609020204030204" pitchFamily="49" charset="0"/>
              </a:rPr>
              <a:t>}</a:t>
            </a:r>
          </a:p>
        </p:txBody>
      </p:sp>
    </p:spTree>
    <p:extLst>
      <p:ext uri="{BB962C8B-B14F-4D97-AF65-F5344CB8AC3E}">
        <p14:creationId xmlns:p14="http://schemas.microsoft.com/office/powerpoint/2010/main" val="10319471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(concatenation)(alternative)(cont’d.)</a:t>
            </a:r>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
        <p:nvSpPr>
          <p:cNvPr id="3" name="Dikdörtgen 2"/>
          <p:cNvSpPr/>
          <p:nvPr/>
        </p:nvSpPr>
        <p:spPr>
          <a:xfrm>
            <a:off x="720080" y="1484784"/>
            <a:ext cx="8892480" cy="3693319"/>
          </a:xfrm>
          <a:prstGeom prst="rect">
            <a:avLst/>
          </a:prstGeom>
        </p:spPr>
        <p:txBody>
          <a:bodyPr wrap="square">
            <a:spAutoFit/>
          </a:bodyPr>
          <a:lstStyle/>
          <a:p>
            <a:r>
              <a:rPr lang="en-US" dirty="0" err="1">
                <a:latin typeface="Consolas" panose="020B0609020204030204" pitchFamily="49" charset="0"/>
              </a:rPr>
              <a:t>int</a:t>
            </a:r>
            <a:r>
              <a:rPr lang="en-US" dirty="0">
                <a:latin typeface="Consolas" panose="020B0609020204030204" pitchFamily="49" charset="0"/>
              </a:rPr>
              <a:t> main() {</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arr1[] = {1,5,7,19}, arr2[] = {2,6,8,11,28};</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size1 = </a:t>
            </a:r>
            <a:r>
              <a:rPr lang="en-US" dirty="0" err="1">
                <a:latin typeface="Consolas" panose="020B0609020204030204" pitchFamily="49" charset="0"/>
              </a:rPr>
              <a:t>sizeof</a:t>
            </a:r>
            <a:r>
              <a:rPr lang="en-US" dirty="0">
                <a:latin typeface="Consolas" panose="020B0609020204030204" pitchFamily="49" charset="0"/>
              </a:rPr>
              <a:t>(arr1)/</a:t>
            </a:r>
            <a:r>
              <a:rPr lang="en-US" dirty="0" err="1">
                <a:latin typeface="Consolas" panose="020B0609020204030204" pitchFamily="49" charset="0"/>
              </a:rPr>
              <a:t>sizeof</a:t>
            </a:r>
            <a:r>
              <a:rPr lang="en-US" dirty="0">
                <a:latin typeface="Consolas" panose="020B0609020204030204" pitchFamily="49" charset="0"/>
              </a:rPr>
              <a:t>(arr1[0]);</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size2 = </a:t>
            </a:r>
            <a:r>
              <a:rPr lang="en-US" dirty="0" err="1">
                <a:latin typeface="Consolas" panose="020B0609020204030204" pitchFamily="49" charset="0"/>
              </a:rPr>
              <a:t>sizeof</a:t>
            </a:r>
            <a:r>
              <a:rPr lang="en-US" dirty="0">
                <a:latin typeface="Consolas" panose="020B0609020204030204" pitchFamily="49" charset="0"/>
              </a:rPr>
              <a:t>(arr2)/</a:t>
            </a:r>
            <a:r>
              <a:rPr lang="en-US" dirty="0" err="1">
                <a:latin typeface="Consolas" panose="020B0609020204030204" pitchFamily="49" charset="0"/>
              </a:rPr>
              <a:t>sizeof</a:t>
            </a:r>
            <a:r>
              <a:rPr lang="en-US" dirty="0">
                <a:latin typeface="Consolas" panose="020B0609020204030204" pitchFamily="49" charset="0"/>
              </a:rPr>
              <a:t>(arr2[0]);</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size3 = size1+size2;</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arr3[size3];</a:t>
            </a:r>
          </a:p>
          <a:p>
            <a:r>
              <a:rPr lang="en-US" dirty="0">
                <a:latin typeface="Consolas" panose="020B0609020204030204" pitchFamily="49" charset="0"/>
              </a:rPr>
              <a:t>    concatArraysV2( arr1, size1, arr2, size2, arr3);</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("Array 1 is:\t");</a:t>
            </a:r>
            <a:r>
              <a:rPr lang="tr-TR" dirty="0">
                <a:latin typeface="Consolas" panose="020B0609020204030204" pitchFamily="49" charset="0"/>
              </a:rPr>
              <a:t> </a:t>
            </a:r>
            <a:r>
              <a:rPr lang="en-US" dirty="0" err="1">
                <a:latin typeface="Consolas" panose="020B0609020204030204" pitchFamily="49" charset="0"/>
              </a:rPr>
              <a:t>printArray</a:t>
            </a:r>
            <a:r>
              <a:rPr lang="en-US" dirty="0">
                <a:latin typeface="Consolas" panose="020B0609020204030204" pitchFamily="49" charset="0"/>
              </a:rPr>
              <a:t>(arr1,size1);</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("Array 2 is:\t");</a:t>
            </a:r>
            <a:r>
              <a:rPr lang="tr-TR" dirty="0">
                <a:latin typeface="Consolas" panose="020B0609020204030204" pitchFamily="49" charset="0"/>
              </a:rPr>
              <a:t> </a:t>
            </a:r>
            <a:r>
              <a:rPr lang="en-US" dirty="0" err="1">
                <a:latin typeface="Consolas" panose="020B0609020204030204" pitchFamily="49" charset="0"/>
              </a:rPr>
              <a:t>printArray</a:t>
            </a:r>
            <a:r>
              <a:rPr lang="en-US" dirty="0">
                <a:latin typeface="Consolas" panose="020B0609020204030204" pitchFamily="49" charset="0"/>
              </a:rPr>
              <a:t>(arr2,size</a:t>
            </a:r>
            <a:r>
              <a:rPr lang="tr-TR" dirty="0">
                <a:latin typeface="Consolas" panose="020B0609020204030204" pitchFamily="49" charset="0"/>
              </a:rPr>
              <a:t>2</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("Array 3 is:\t");</a:t>
            </a:r>
            <a:r>
              <a:rPr lang="tr-TR" dirty="0">
                <a:latin typeface="Consolas" panose="020B0609020204030204" pitchFamily="49" charset="0"/>
              </a:rPr>
              <a:t> </a:t>
            </a:r>
            <a:r>
              <a:rPr lang="en-US" dirty="0" err="1">
                <a:latin typeface="Consolas" panose="020B0609020204030204" pitchFamily="49" charset="0"/>
              </a:rPr>
              <a:t>printArray</a:t>
            </a:r>
            <a:r>
              <a:rPr lang="en-US" dirty="0">
                <a:latin typeface="Consolas" panose="020B0609020204030204" pitchFamily="49" charset="0"/>
              </a:rPr>
              <a:t>(arr3,size3);</a:t>
            </a:r>
          </a:p>
          <a:p>
            <a:r>
              <a:rPr lang="en-US" dirty="0">
                <a:latin typeface="Consolas" panose="020B0609020204030204" pitchFamily="49" charset="0"/>
              </a:rPr>
              <a:t>    return(0);</a:t>
            </a:r>
          </a:p>
          <a:p>
            <a:r>
              <a:rPr lang="en-US" dirty="0">
                <a:latin typeface="Consolas" panose="020B0609020204030204" pitchFamily="49" charset="0"/>
              </a:rPr>
              <a:t>}</a:t>
            </a:r>
          </a:p>
          <a:p>
            <a:endParaRPr lang="en-US" dirty="0">
              <a:latin typeface="Consolas" panose="020B0609020204030204" pitchFamily="49" charset="0"/>
            </a:endParaRPr>
          </a:p>
        </p:txBody>
      </p:sp>
      <p:sp>
        <p:nvSpPr>
          <p:cNvPr id="6" name="Content Placeholder 5"/>
          <p:cNvSpPr>
            <a:spLocks noGrp="1"/>
          </p:cNvSpPr>
          <p:nvPr>
            <p:ph idx="1"/>
          </p:nvPr>
        </p:nvSpPr>
        <p:spPr>
          <a:xfrm>
            <a:off x="628650" y="5013176"/>
            <a:ext cx="7886700" cy="1152128"/>
          </a:xfrm>
        </p:spPr>
        <p:txBody>
          <a:bodyPr>
            <a:normAutofit/>
          </a:bodyPr>
          <a:lstStyle/>
          <a:p>
            <a:r>
              <a:rPr lang="en-US" dirty="0"/>
              <a:t>By the way, I have removed the macro </a:t>
            </a:r>
            <a:r>
              <a:rPr lang="en-US" dirty="0" err="1"/>
              <a:t>definiton</a:t>
            </a:r>
            <a:r>
              <a:rPr lang="en-US" dirty="0"/>
              <a:t> </a:t>
            </a:r>
            <a:r>
              <a:rPr lang="en-US" dirty="0">
                <a:latin typeface="Consolas" panose="020B0609020204030204" pitchFamily="49" charset="0"/>
              </a:rPr>
              <a:t>SIZE_OF_ARRAY</a:t>
            </a:r>
            <a:r>
              <a:rPr lang="tr-TR" dirty="0">
                <a:latin typeface="Consolas" panose="020B0609020204030204" pitchFamily="49" charset="0"/>
              </a:rPr>
              <a:t>. </a:t>
            </a:r>
            <a:r>
              <a:rPr lang="en-US" dirty="0">
                <a:latin typeface="Consolas" panose="020B0609020204030204" pitchFamily="49" charset="0"/>
              </a:rPr>
              <a:t>You decide whether it is worthy or not</a:t>
            </a:r>
            <a:r>
              <a:rPr lang="tr-TR" dirty="0">
                <a:latin typeface="Consolas" panose="020B0609020204030204" pitchFamily="49" charset="0"/>
              </a:rPr>
              <a:t>.</a:t>
            </a:r>
            <a:endParaRPr lang="en-US" dirty="0"/>
          </a:p>
        </p:txBody>
      </p:sp>
    </p:spTree>
    <p:extLst>
      <p:ext uri="{BB962C8B-B14F-4D97-AF65-F5344CB8AC3E}">
        <p14:creationId xmlns:p14="http://schemas.microsoft.com/office/powerpoint/2010/main" val="1979334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a:t>
            </a:r>
          </a:p>
        </p:txBody>
      </p:sp>
      <p:sp>
        <p:nvSpPr>
          <p:cNvPr id="6" name="Content Placeholder 5"/>
          <p:cNvSpPr>
            <a:spLocks noGrp="1"/>
          </p:cNvSpPr>
          <p:nvPr>
            <p:ph idx="1"/>
          </p:nvPr>
        </p:nvSpPr>
        <p:spPr/>
        <p:txBody>
          <a:bodyPr/>
          <a:lstStyle/>
          <a:p>
            <a:r>
              <a:rPr lang="en-US" dirty="0"/>
              <a:t>Write a function that takes two ordered array and return</a:t>
            </a:r>
            <a:r>
              <a:rPr lang="tr-TR" dirty="0"/>
              <a:t>s</a:t>
            </a:r>
            <a:r>
              <a:rPr lang="en-US" dirty="0"/>
              <a:t> the ordered union of them</a:t>
            </a:r>
            <a:r>
              <a:rPr lang="tr-TR" dirty="0"/>
              <a:t>.</a:t>
            </a:r>
            <a:endParaRPr lang="en-US" dirty="0"/>
          </a:p>
          <a:p>
            <a:pPr marL="0" indent="0">
              <a:buNone/>
            </a:pPr>
            <a:endParaRPr lang="tr-TR" dirty="0"/>
          </a:p>
          <a:p>
            <a:r>
              <a:rPr lang="en-US" dirty="0"/>
              <a:t>To do: Left as an exercise to code at home</a:t>
            </a:r>
          </a:p>
          <a:p>
            <a:endParaRPr lang="en-US" dirty="0"/>
          </a:p>
          <a:p>
            <a:endParaRPr lang="en-US" dirty="0"/>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37438799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More on the Main Function</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3097560"/>
          </a:xfrm>
        </p:spPr>
        <p:txBody>
          <a:bodyPr>
            <a:normAutofit lnSpcReduction="10000"/>
          </a:bodyPr>
          <a:lstStyle/>
          <a:p>
            <a:r>
              <a:rPr lang="en-US" sz="2400" dirty="0"/>
              <a:t>It is possible to pass arguments to the main function so that the program begins with initial prior data.</a:t>
            </a:r>
          </a:p>
          <a:p>
            <a:r>
              <a:rPr lang="en-US" sz="2400" dirty="0"/>
              <a:t>The compiler treats the main() function like any other function, except that at runtime the host environment is responsible for providing two arguments</a:t>
            </a:r>
          </a:p>
          <a:p>
            <a:pPr lvl="1"/>
            <a:r>
              <a:rPr lang="en-US" sz="2400" b="1" dirty="0" err="1">
                <a:solidFill>
                  <a:srgbClr val="FF0000"/>
                </a:solidFill>
              </a:rPr>
              <a:t>argc</a:t>
            </a:r>
            <a:r>
              <a:rPr lang="en-US" sz="2400" dirty="0"/>
              <a:t> – number of arguments that are presented at the command line</a:t>
            </a:r>
          </a:p>
          <a:p>
            <a:pPr lvl="1"/>
            <a:r>
              <a:rPr lang="en-US" sz="2400" b="1" dirty="0" err="1">
                <a:solidFill>
                  <a:srgbClr val="FF0000"/>
                </a:solidFill>
              </a:rPr>
              <a:t>argv</a:t>
            </a:r>
            <a:r>
              <a:rPr lang="en-US" sz="2400" dirty="0"/>
              <a:t> – an array of pointers to the command line arguments</a:t>
            </a:r>
          </a:p>
          <a:p>
            <a:endParaRPr lang="en-US" sz="2400" dirty="0"/>
          </a:p>
        </p:txBody>
      </p:sp>
      <p:sp>
        <p:nvSpPr>
          <p:cNvPr id="12" name="Content Placeholder 4"/>
          <p:cNvSpPr>
            <a:spLocks noGrp="1"/>
          </p:cNvSpPr>
          <p:nvPr>
            <p:ph idx="2"/>
          </p:nvPr>
        </p:nvSpPr>
        <p:spPr>
          <a:xfrm>
            <a:off x="319646" y="4149080"/>
            <a:ext cx="8284802" cy="1689011"/>
          </a:xfrm>
          <a:noFill/>
          <a:ln w="25400">
            <a:solidFill>
              <a:schemeClr val="bg1"/>
            </a:solidFill>
          </a:ln>
        </p:spPr>
        <p:txBody>
          <a:bodyPr vert="horz" wrap="square" lIns="91440" tIns="45720" rIns="91440" bIns="45720" anchor="ctr" anchorCtr="0" compatLnSpc="1">
            <a:normAutofit lnSpcReduction="10000"/>
          </a:bodyPr>
          <a:lstStyle/>
          <a:p>
            <a:pPr marL="0" indent="0">
              <a:lnSpc>
                <a:spcPct val="110000"/>
              </a:lnSpc>
              <a:spcBef>
                <a:spcPts val="0"/>
              </a:spcBef>
              <a:buNone/>
            </a:pPr>
            <a:r>
              <a:rPr lang="tr-TR" sz="2000" dirty="0" err="1">
                <a:latin typeface="Consolas" panose="020B0609020204030204" pitchFamily="49" charset="0"/>
                <a:cs typeface="Courier New" panose="02070309020205020404" pitchFamily="49" charset="0"/>
              </a:rPr>
              <a:t>int</a:t>
            </a:r>
            <a:r>
              <a:rPr lang="tr-TR" sz="2000"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main(</a:t>
            </a:r>
            <a:r>
              <a:rPr lang="en-US" sz="2000" dirty="0" err="1">
                <a:latin typeface="Consolas" panose="020B0609020204030204" pitchFamily="49" charset="0"/>
                <a:cs typeface="Courier New" panose="02070309020205020404" pitchFamily="49" charset="0"/>
              </a:rPr>
              <a:t>int</a:t>
            </a:r>
            <a:r>
              <a:rPr lang="en-US" sz="2000" dirty="0">
                <a:latin typeface="Consolas" panose="020B0609020204030204" pitchFamily="49" charset="0"/>
                <a:cs typeface="Courier New" panose="02070309020205020404" pitchFamily="49" charset="0"/>
              </a:rPr>
              <a:t> </a:t>
            </a:r>
            <a:r>
              <a:rPr lang="en-US" sz="2000" dirty="0" err="1">
                <a:latin typeface="Consolas" panose="020B0609020204030204" pitchFamily="49" charset="0"/>
                <a:cs typeface="Courier New" panose="02070309020205020404" pitchFamily="49" charset="0"/>
              </a:rPr>
              <a:t>argc</a:t>
            </a:r>
            <a:r>
              <a:rPr lang="en-US" sz="2000" dirty="0">
                <a:latin typeface="Consolas" panose="020B0609020204030204" pitchFamily="49" charset="0"/>
                <a:cs typeface="Courier New" panose="02070309020205020404" pitchFamily="49" charset="0"/>
              </a:rPr>
              <a:t>, char *</a:t>
            </a:r>
            <a:r>
              <a:rPr lang="en-US" sz="2000" dirty="0" err="1">
                <a:latin typeface="Consolas" panose="020B0609020204030204" pitchFamily="49" charset="0"/>
                <a:cs typeface="Courier New" panose="02070309020205020404" pitchFamily="49" charset="0"/>
              </a:rPr>
              <a:t>argv</a:t>
            </a:r>
            <a:r>
              <a:rPr lang="en-US" sz="2000" dirty="0">
                <a:latin typeface="Consolas" panose="020B0609020204030204" pitchFamily="49" charset="0"/>
                <a:cs typeface="Courier New" panose="02070309020205020404" pitchFamily="49" charset="0"/>
              </a:rPr>
              <a:t>[])  {</a:t>
            </a:r>
            <a:endParaRPr lang="tr-TR" sz="20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2000"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while(--</a:t>
            </a:r>
            <a:r>
              <a:rPr lang="en-US" sz="2000" dirty="0" err="1">
                <a:latin typeface="Consolas" panose="020B0609020204030204" pitchFamily="49" charset="0"/>
                <a:cs typeface="Courier New" panose="02070309020205020404" pitchFamily="49" charset="0"/>
              </a:rPr>
              <a:t>argc</a:t>
            </a:r>
            <a:r>
              <a:rPr lang="en-US" sz="2000" dirty="0">
                <a:latin typeface="Consolas" panose="020B0609020204030204" pitchFamily="49" charset="0"/>
                <a:cs typeface="Courier New" panose="02070309020205020404" pitchFamily="49" charset="0"/>
              </a:rPr>
              <a:t> &gt; 0 )</a:t>
            </a:r>
            <a:endParaRPr lang="tr-TR" sz="20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2000"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 </a:t>
            </a:r>
            <a:r>
              <a:rPr lang="en-US" sz="2000" dirty="0" err="1">
                <a:latin typeface="Consolas" panose="020B0609020204030204" pitchFamily="49" charset="0"/>
                <a:cs typeface="Courier New" panose="02070309020205020404" pitchFamily="49" charset="0"/>
              </a:rPr>
              <a:t>printf</a:t>
            </a:r>
            <a:r>
              <a:rPr lang="en-US" sz="2000" dirty="0">
                <a:latin typeface="Consolas" panose="020B0609020204030204" pitchFamily="49" charset="0"/>
                <a:cs typeface="Courier New" panose="02070309020205020404" pitchFamily="49" charset="0"/>
              </a:rPr>
              <a:t>(“%s\n”,  *++</a:t>
            </a:r>
            <a:r>
              <a:rPr lang="en-US" sz="2000" dirty="0" err="1">
                <a:latin typeface="Consolas" panose="020B0609020204030204" pitchFamily="49" charset="0"/>
                <a:cs typeface="Courier New" panose="02070309020205020404" pitchFamily="49" charset="0"/>
              </a:rPr>
              <a:t>argv</a:t>
            </a:r>
            <a:r>
              <a:rPr lang="en-US" sz="20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2000" dirty="0">
                <a:latin typeface="Consolas" panose="020B0609020204030204" pitchFamily="49" charset="0"/>
                <a:cs typeface="Courier New" panose="02070309020205020404" pitchFamily="49" charset="0"/>
              </a:rPr>
              <a:t>	</a:t>
            </a:r>
            <a:r>
              <a:rPr lang="tr-TR" sz="2000" dirty="0" err="1">
                <a:latin typeface="Consolas" panose="020B0609020204030204" pitchFamily="49" charset="0"/>
                <a:cs typeface="Courier New" panose="02070309020205020404" pitchFamily="49" charset="0"/>
              </a:rPr>
              <a:t>exit</a:t>
            </a:r>
            <a:r>
              <a:rPr lang="tr-TR" sz="2000" dirty="0">
                <a:latin typeface="Consolas" panose="020B0609020204030204" pitchFamily="49" charset="0"/>
                <a:cs typeface="Courier New" panose="02070309020205020404" pitchFamily="49" charset="0"/>
              </a:rPr>
              <a:t>(0);</a:t>
            </a:r>
          </a:p>
          <a:p>
            <a:pPr marL="0" indent="0">
              <a:lnSpc>
                <a:spcPct val="110000"/>
              </a:lnSpc>
              <a:spcBef>
                <a:spcPts val="0"/>
              </a:spcBef>
              <a:buNone/>
            </a:pPr>
            <a:r>
              <a:rPr lang="tr-TR" sz="2000" dirty="0">
                <a:latin typeface="Consolas" panose="020B0609020204030204" pitchFamily="49" charset="0"/>
                <a:cs typeface="Courier New" panose="02070309020205020404" pitchFamily="49" charset="0"/>
              </a:rPr>
              <a:t>}</a:t>
            </a:r>
            <a:endParaRPr lang="en-US" sz="2000" dirty="0">
              <a:latin typeface="Consolas" panose="020B0609020204030204" pitchFamily="49" charset="0"/>
              <a:cs typeface="Courier New" panose="02070309020205020404" pitchFamily="49" charset="0"/>
            </a:endParaRPr>
          </a:p>
          <a:p>
            <a:pPr marL="0" indent="0">
              <a:lnSpc>
                <a:spcPct val="110000"/>
              </a:lnSpc>
              <a:spcBef>
                <a:spcPts val="0"/>
              </a:spcBef>
              <a:buNone/>
            </a:pPr>
            <a:endParaRPr lang="en-US"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1620614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More on the Main Function</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393704"/>
          </a:xfrm>
        </p:spPr>
        <p:txBody>
          <a:bodyPr>
            <a:normAutofit/>
          </a:bodyPr>
          <a:lstStyle/>
          <a:p>
            <a:r>
              <a:rPr lang="tr-TR" sz="2400" dirty="0" err="1"/>
              <a:t>getopt</a:t>
            </a:r>
            <a:r>
              <a:rPr lang="tr-TR" sz="2400" dirty="0"/>
              <a:t>: </a:t>
            </a:r>
            <a:r>
              <a:rPr lang="en-US" sz="2400" dirty="0"/>
              <a:t>A better way to handle command line arguments</a:t>
            </a:r>
            <a:endParaRPr lang="tr-TR" sz="2400" dirty="0"/>
          </a:p>
          <a:p>
            <a:r>
              <a:rPr lang="en-US" sz="2400" dirty="0" err="1"/>
              <a:t>getopt</a:t>
            </a:r>
            <a:r>
              <a:rPr lang="en-US" sz="2400" dirty="0"/>
              <a:t>(</a:t>
            </a:r>
            <a:r>
              <a:rPr lang="en-US" sz="2400" dirty="0" err="1"/>
              <a:t>int</a:t>
            </a:r>
            <a:r>
              <a:rPr lang="en-US" sz="2400" dirty="0"/>
              <a:t> </a:t>
            </a:r>
            <a:r>
              <a:rPr lang="en-US" sz="2400" dirty="0" err="1"/>
              <a:t>argc</a:t>
            </a:r>
            <a:r>
              <a:rPr lang="en-US" sz="2400" dirty="0"/>
              <a:t>, char *</a:t>
            </a:r>
            <a:r>
              <a:rPr lang="en-US" sz="2400" dirty="0" err="1"/>
              <a:t>const</a:t>
            </a:r>
            <a:r>
              <a:rPr lang="en-US" sz="2400" dirty="0"/>
              <a:t> </a:t>
            </a:r>
            <a:r>
              <a:rPr lang="en-US" sz="2400" dirty="0" err="1"/>
              <a:t>argv</a:t>
            </a:r>
            <a:r>
              <a:rPr lang="en-US" sz="2400" dirty="0"/>
              <a:t>[], </a:t>
            </a:r>
            <a:r>
              <a:rPr lang="en-US" sz="2400" dirty="0" err="1"/>
              <a:t>const</a:t>
            </a:r>
            <a:r>
              <a:rPr lang="en-US" sz="2400" dirty="0"/>
              <a:t> char *</a:t>
            </a:r>
            <a:r>
              <a:rPr lang="en-US" sz="2400" dirty="0" err="1"/>
              <a:t>optstring</a:t>
            </a:r>
            <a:r>
              <a:rPr lang="en-US" sz="2400" dirty="0"/>
              <a:t>)</a:t>
            </a:r>
          </a:p>
          <a:p>
            <a:pPr lvl="1"/>
            <a:r>
              <a:rPr lang="en-US" sz="2000" dirty="0"/>
              <a:t>Simply delegate the </a:t>
            </a:r>
            <a:r>
              <a:rPr lang="en-US" sz="2000" dirty="0" err="1"/>
              <a:t>argc</a:t>
            </a:r>
            <a:r>
              <a:rPr lang="en-US" sz="2000" dirty="0"/>
              <a:t> and </a:t>
            </a:r>
            <a:r>
              <a:rPr lang="en-US" sz="2000" dirty="0" err="1"/>
              <a:t>argv</a:t>
            </a:r>
            <a:r>
              <a:rPr lang="en-US" sz="2000" dirty="0"/>
              <a:t> parameters of the main function to the </a:t>
            </a:r>
            <a:r>
              <a:rPr lang="en-US" sz="2000" dirty="0" err="1"/>
              <a:t>getopt</a:t>
            </a:r>
            <a:r>
              <a:rPr lang="en-US" sz="2000" dirty="0"/>
              <a:t> function.</a:t>
            </a:r>
          </a:p>
          <a:p>
            <a:pPr lvl="1"/>
            <a:r>
              <a:rPr lang="en-US" sz="2000" dirty="0" err="1"/>
              <a:t>optstring</a:t>
            </a:r>
            <a:r>
              <a:rPr lang="en-US" sz="2000" dirty="0"/>
              <a:t> is simply  a list of characters, each representing a single character option.</a:t>
            </a:r>
          </a:p>
          <a:p>
            <a:pPr lvl="2"/>
            <a:r>
              <a:rPr lang="en-US" sz="1800" dirty="0"/>
              <a:t>: (full column) has special meaning that this option requires an additional argument.</a:t>
            </a:r>
          </a:p>
          <a:p>
            <a:pPr lvl="2"/>
            <a:r>
              <a:rPr lang="en-US" sz="1800" dirty="0"/>
              <a:t>“</a:t>
            </a:r>
            <a:r>
              <a:rPr lang="en-US" sz="1800" dirty="0" err="1"/>
              <a:t>abc:d</a:t>
            </a:r>
            <a:r>
              <a:rPr lang="en-US" sz="1800" dirty="0"/>
              <a:t>" accepts the options a, b, c, and d; c requires an additional and mandatory argument.</a:t>
            </a:r>
          </a:p>
          <a:p>
            <a:pPr lvl="2"/>
            <a:r>
              <a:rPr lang="en-US" sz="1800" dirty="0"/>
              <a:t>GNU C introduces double :: where the argument is optional, not mandatory.</a:t>
            </a:r>
          </a:p>
          <a:p>
            <a:r>
              <a:rPr lang="en-US" sz="2000" dirty="0"/>
              <a:t>The variable </a:t>
            </a:r>
            <a:r>
              <a:rPr lang="en-US" sz="2000" i="1" dirty="0" err="1"/>
              <a:t>optind</a:t>
            </a:r>
            <a:r>
              <a:rPr lang="en-US" sz="2000" i="1" dirty="0"/>
              <a:t> </a:t>
            </a:r>
            <a:r>
              <a:rPr lang="en-US" sz="2000" dirty="0"/>
              <a:t>is the index of the next element to be processed in </a:t>
            </a:r>
            <a:r>
              <a:rPr lang="en-US" sz="2000" i="1" dirty="0" err="1"/>
              <a:t>argv</a:t>
            </a:r>
            <a:r>
              <a:rPr lang="en-US" sz="2000" dirty="0"/>
              <a:t>.  The system initializes this value to 1. If there are no more option characters, </a:t>
            </a:r>
            <a:r>
              <a:rPr lang="en-US" sz="2000" dirty="0" err="1"/>
              <a:t>getopt</a:t>
            </a:r>
            <a:r>
              <a:rPr lang="en-US" sz="2000" dirty="0"/>
              <a:t>() returns -1.</a:t>
            </a:r>
          </a:p>
        </p:txBody>
      </p:sp>
      <p:sp>
        <p:nvSpPr>
          <p:cNvPr id="7" name="Dikdörtgen 6"/>
          <p:cNvSpPr/>
          <p:nvPr/>
        </p:nvSpPr>
        <p:spPr>
          <a:xfrm>
            <a:off x="395536" y="5521090"/>
            <a:ext cx="8208912" cy="461665"/>
          </a:xfrm>
          <a:prstGeom prst="rect">
            <a:avLst/>
          </a:prstGeom>
        </p:spPr>
        <p:txBody>
          <a:bodyPr wrap="square">
            <a:spAutoFit/>
          </a:bodyPr>
          <a:lstStyle/>
          <a:p>
            <a:r>
              <a:rPr lang="en-US" sz="1200" dirty="0"/>
              <a:t>Fore more details and an example, please refer to: http://www.gnu.org/software/libc/manual/html_node/Example-of-Getopt.html</a:t>
            </a:r>
          </a:p>
        </p:txBody>
      </p:sp>
    </p:spTree>
    <p:extLst>
      <p:ext uri="{BB962C8B-B14F-4D97-AF65-F5344CB8AC3E}">
        <p14:creationId xmlns:p14="http://schemas.microsoft.com/office/powerpoint/2010/main" val="263876289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2791222" cy="4351338"/>
          </a:xfrm>
        </p:spPr>
        <p:txBody>
          <a:bodyPr>
            <a:normAutofit/>
          </a:bodyPr>
          <a:lstStyle/>
          <a:p>
            <a:r>
              <a:rPr lang="en-US" dirty="0"/>
              <a:t>A better way to handle command line arguments</a:t>
            </a:r>
          </a:p>
          <a:p>
            <a:pPr lvl="1"/>
            <a:r>
              <a:rPr lang="en-US" dirty="0" err="1"/>
              <a:t>getopt</a:t>
            </a:r>
            <a:endParaRPr lang="en-US" dirty="0"/>
          </a:p>
          <a:p>
            <a:pPr lvl="1"/>
            <a:r>
              <a:rPr lang="en-US" dirty="0" err="1"/>
              <a:t>Argp</a:t>
            </a:r>
            <a:endParaRPr lang="tr-TR" dirty="0"/>
          </a:p>
          <a:p>
            <a:pPr lvl="1"/>
            <a:r>
              <a:rPr lang="tr-TR" dirty="0" err="1"/>
              <a:t>Optopt</a:t>
            </a:r>
            <a:endParaRPr lang="tr-TR" dirty="0"/>
          </a:p>
          <a:p>
            <a:pPr lvl="1"/>
            <a:r>
              <a:rPr lang="en-US" dirty="0" err="1"/>
              <a:t>suboptions</a:t>
            </a:r>
            <a:endParaRPr lang="en-US" dirty="0"/>
          </a:p>
          <a:p>
            <a:pPr lvl="1"/>
            <a:endParaRPr lang="en-US" dirty="0"/>
          </a:p>
        </p:txBody>
      </p:sp>
      <p:sp>
        <p:nvSpPr>
          <p:cNvPr id="4" name="Content Placeholder 3"/>
          <p:cNvSpPr>
            <a:spLocks noGrp="1"/>
          </p:cNvSpPr>
          <p:nvPr>
            <p:ph idx="2"/>
          </p:nvPr>
        </p:nvSpPr>
        <p:spPr>
          <a:xfrm>
            <a:off x="3491880" y="1799782"/>
            <a:ext cx="5267668" cy="4146130"/>
          </a:xfrm>
          <a:noFill/>
          <a:ln w="44450">
            <a:solidFill>
              <a:schemeClr val="accent1"/>
            </a:solidFill>
          </a:ln>
        </p:spPr>
        <p:txBody>
          <a:bodyPr vert="horz" wrap="square" lIns="68580" tIns="34290" rIns="68580" bIns="34290" rtlCol="0" anchor="t" anchorCtr="0" compatLnSpc="1">
            <a:noAutofit/>
          </a:bodyPr>
          <a:lstStyle/>
          <a:p>
            <a:pPr marL="0" indent="0">
              <a:buNone/>
            </a:pPr>
            <a:r>
              <a:rPr lang="en-US" sz="1600" dirty="0">
                <a:latin typeface="Consolas" panose="020B0609020204030204" pitchFamily="49" charset="0"/>
              </a:rPr>
              <a:t>I wanted to put some code here but </a:t>
            </a:r>
            <a:r>
              <a:rPr lang="en-US" sz="1600" dirty="0" err="1">
                <a:latin typeface="Consolas" panose="020B0609020204030204" pitchFamily="49" charset="0"/>
              </a:rPr>
              <a:t>getopt</a:t>
            </a:r>
            <a:r>
              <a:rPr lang="en-US" sz="1600" dirty="0">
                <a:latin typeface="Consolas" panose="020B0609020204030204" pitchFamily="49" charset="0"/>
              </a:rPr>
              <a:t> is used most efficiently in Linux. As a result, the exams will not cover this topic.</a:t>
            </a:r>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
        <p:nvSpPr>
          <p:cNvPr id="8" name="Title 1"/>
          <p:cNvSpPr txBox="1">
            <a:spLocks/>
          </p:cNvSpPr>
          <p:nvPr/>
        </p:nvSpPr>
        <p:spPr>
          <a:xfrm>
            <a:off x="285700" y="44624"/>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b="1"/>
              <a:t>More on the Main Function</a:t>
            </a:r>
            <a:endParaRPr lang="en-US" b="1" dirty="0"/>
          </a:p>
        </p:txBody>
      </p:sp>
    </p:spTree>
    <p:extLst>
      <p:ext uri="{BB962C8B-B14F-4D97-AF65-F5344CB8AC3E}">
        <p14:creationId xmlns:p14="http://schemas.microsoft.com/office/powerpoint/2010/main" val="745679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Structures and Unions</a:t>
            </a:r>
          </a:p>
        </p:txBody>
      </p:sp>
      <p:sp>
        <p:nvSpPr>
          <p:cNvPr id="3" name="Subtitle 2"/>
          <p:cNvSpPr>
            <a:spLocks noGrp="1"/>
          </p:cNvSpPr>
          <p:nvPr>
            <p:ph type="subTitle" idx="1"/>
          </p:nvPr>
        </p:nvSpPr>
        <p:spPr>
          <a:xfrm>
            <a:off x="347663" y="4569302"/>
            <a:ext cx="5362575" cy="1668010"/>
          </a:xfrm>
        </p:spPr>
        <p:txBody>
          <a:bodyPr>
            <a:normAutofit/>
          </a:bodyPr>
          <a:lstStyle/>
          <a:p>
            <a:r>
              <a:rPr lang="en-US" dirty="0"/>
              <a:t>Structural Programming</a:t>
            </a:r>
          </a:p>
          <a:p>
            <a:r>
              <a:rPr lang="tr-TR" dirty="0"/>
              <a:t>b</a:t>
            </a:r>
            <a:r>
              <a:rPr lang="en-US" dirty="0"/>
              <a:t>y</a:t>
            </a:r>
            <a:r>
              <a:rPr lang="tr-TR" dirty="0"/>
              <a:t> </a:t>
            </a:r>
            <a:r>
              <a:rPr lang="en-US" dirty="0"/>
              <a:t>Z. </a:t>
            </a:r>
            <a:r>
              <a:rPr lang="en-US" dirty="0" err="1"/>
              <a:t>Cihan</a:t>
            </a:r>
            <a:r>
              <a:rPr lang="en-US" dirty="0"/>
              <a:t> TAYSI</a:t>
            </a:r>
            <a:endParaRPr lang="tr-TR" dirty="0"/>
          </a:p>
          <a:p>
            <a:r>
              <a:rPr lang="en-US" dirty="0"/>
              <a:t>Additions by Yunus </a:t>
            </a:r>
            <a:r>
              <a:rPr lang="en-US" dirty="0" err="1"/>
              <a:t>Emre</a:t>
            </a:r>
            <a:r>
              <a:rPr lang="en-US" dirty="0"/>
              <a:t> SELÇUK, </a:t>
            </a:r>
            <a:r>
              <a:rPr lang="en-US" dirty="0" err="1"/>
              <a:t>Zeyneb</a:t>
            </a:r>
            <a:r>
              <a:rPr lang="en-US" dirty="0"/>
              <a:t> YAVUZ</a:t>
            </a:r>
          </a:p>
          <a:p>
            <a:endParaRPr lang="en-US" dirty="0"/>
          </a:p>
        </p:txBody>
      </p:sp>
    </p:spTree>
    <p:extLst>
      <p:ext uri="{BB962C8B-B14F-4D97-AF65-F5344CB8AC3E}">
        <p14:creationId xmlns:p14="http://schemas.microsoft.com/office/powerpoint/2010/main" val="8049648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a:xfrm>
            <a:off x="628650" y="1556792"/>
            <a:ext cx="7886700" cy="4155045"/>
          </a:xfrm>
        </p:spPr>
        <p:txBody>
          <a:bodyPr>
            <a:normAutofit/>
          </a:bodyPr>
          <a:lstStyle/>
          <a:p>
            <a:r>
              <a:rPr lang="en-US" dirty="0"/>
              <a:t>Structure definition</a:t>
            </a:r>
          </a:p>
          <a:p>
            <a:r>
              <a:rPr lang="en-US" dirty="0"/>
              <a:t>Nested structures</a:t>
            </a:r>
          </a:p>
          <a:p>
            <a:r>
              <a:rPr lang="en-US" dirty="0"/>
              <a:t>Structure arrays</a:t>
            </a:r>
          </a:p>
          <a:p>
            <a:r>
              <a:rPr lang="en-US" dirty="0"/>
              <a:t>Passing</a:t>
            </a:r>
            <a:r>
              <a:rPr lang="tr-TR" dirty="0"/>
              <a:t> </a:t>
            </a:r>
            <a:r>
              <a:rPr lang="en-US" dirty="0"/>
              <a:t>structures</a:t>
            </a:r>
            <a:r>
              <a:rPr lang="tr-TR" dirty="0"/>
              <a:t> as </a:t>
            </a:r>
            <a:r>
              <a:rPr lang="en-US" dirty="0"/>
              <a:t>function</a:t>
            </a:r>
            <a:r>
              <a:rPr lang="tr-TR" dirty="0"/>
              <a:t> </a:t>
            </a:r>
            <a:r>
              <a:rPr lang="en-US" dirty="0"/>
              <a:t>parameters</a:t>
            </a:r>
          </a:p>
          <a:p>
            <a:r>
              <a:rPr lang="tr-TR" dirty="0"/>
              <a:t>An </a:t>
            </a:r>
            <a:r>
              <a:rPr lang="en-US" dirty="0"/>
              <a:t>example</a:t>
            </a:r>
            <a:r>
              <a:rPr lang="tr-TR" dirty="0"/>
              <a:t>: </a:t>
            </a:r>
            <a:r>
              <a:rPr lang="en-US" dirty="0"/>
              <a:t>Linked list implementation</a:t>
            </a:r>
          </a:p>
          <a:p>
            <a:r>
              <a:rPr lang="en-US" dirty="0"/>
              <a:t>Union definition</a:t>
            </a:r>
          </a:p>
          <a:p>
            <a:r>
              <a:rPr lang="en-US" dirty="0"/>
              <a:t>Passing</a:t>
            </a:r>
            <a:r>
              <a:rPr lang="tr-TR" dirty="0"/>
              <a:t> </a:t>
            </a:r>
            <a:r>
              <a:rPr lang="en-US" dirty="0"/>
              <a:t>unions </a:t>
            </a:r>
            <a:r>
              <a:rPr lang="tr-TR" dirty="0"/>
              <a:t>as </a:t>
            </a:r>
            <a:r>
              <a:rPr lang="en-US" dirty="0"/>
              <a:t>function</a:t>
            </a:r>
            <a:r>
              <a:rPr lang="tr-TR" dirty="0"/>
              <a:t> </a:t>
            </a:r>
            <a:r>
              <a:rPr lang="en-US" dirty="0"/>
              <a:t>parameters</a:t>
            </a:r>
          </a:p>
          <a:p>
            <a:endParaRPr lang="en-US" dirty="0"/>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8573399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Definition </a:t>
            </a:r>
            <a:r>
              <a:rPr lang="mr-IN" b="1" dirty="0"/>
              <a:t>–</a:t>
            </a:r>
            <a:r>
              <a:rPr lang="en-US" b="1" dirty="0"/>
              <a:t> I</a:t>
            </a:r>
          </a:p>
        </p:txBody>
      </p:sp>
      <p:sp>
        <p:nvSpPr>
          <p:cNvPr id="5" name="Content Placeholder 4"/>
          <p:cNvSpPr>
            <a:spLocks noGrp="1"/>
          </p:cNvSpPr>
          <p:nvPr>
            <p:ph sz="half" idx="1"/>
          </p:nvPr>
        </p:nvSpPr>
        <p:spPr>
          <a:xfrm>
            <a:off x="628650" y="1533648"/>
            <a:ext cx="8129016" cy="3263504"/>
          </a:xfrm>
        </p:spPr>
        <p:txBody>
          <a:bodyPr/>
          <a:lstStyle/>
          <a:p>
            <a:r>
              <a:rPr lang="en-US" dirty="0"/>
              <a:t>Arrays are useful for dealing with identically typed variables but managing groups of differently typed data needs a better way.</a:t>
            </a:r>
          </a:p>
          <a:p>
            <a:r>
              <a:rPr lang="en-US" dirty="0"/>
              <a:t>For example, to keep the record of an employee, we need to store his/her name as string, surname as string, ID as integer and salary as float.</a:t>
            </a:r>
          </a:p>
          <a:p>
            <a:r>
              <a:rPr lang="en-US" dirty="0"/>
              <a:t>If we insist on using arrays, we need to use multiple 1-D arrays</a:t>
            </a:r>
          </a:p>
          <a:p>
            <a:r>
              <a:rPr lang="en-US" dirty="0"/>
              <a:t>Moreover, assume that we need to track 1000 employees</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792088" y="4089846"/>
            <a:ext cx="6948264" cy="923330"/>
          </a:xfrm>
          <a:prstGeom prst="rect">
            <a:avLst/>
          </a:prstGeom>
        </p:spPr>
        <p:txBody>
          <a:bodyPr wrap="square">
            <a:spAutoFit/>
          </a:bodyPr>
          <a:lstStyle/>
          <a:p>
            <a:r>
              <a:rPr lang="tr-TR" dirty="0" err="1">
                <a:latin typeface="Consolas" panose="020B0609020204030204" pitchFamily="49" charset="0"/>
              </a:rPr>
              <a:t>char</a:t>
            </a:r>
            <a:r>
              <a:rPr lang="en-US" dirty="0">
                <a:latin typeface="Consolas" panose="020B0609020204030204" pitchFamily="49" charset="0"/>
              </a:rPr>
              <a:t> </a:t>
            </a:r>
            <a:r>
              <a:rPr lang="tr-TR" dirty="0" err="1">
                <a:latin typeface="Consolas" panose="020B0609020204030204" pitchFamily="49" charset="0"/>
              </a:rPr>
              <a:t>names</a:t>
            </a:r>
            <a:r>
              <a:rPr lang="en-US" dirty="0">
                <a:latin typeface="Consolas" panose="020B0609020204030204" pitchFamily="49" charset="0"/>
              </a:rPr>
              <a:t>[</a:t>
            </a:r>
            <a:r>
              <a:rPr lang="tr-TR" dirty="0">
                <a:latin typeface="Consolas" panose="020B0609020204030204" pitchFamily="49" charset="0"/>
              </a:rPr>
              <a:t>1000</a:t>
            </a:r>
            <a:r>
              <a:rPr lang="en-US" dirty="0">
                <a:latin typeface="Consolas" panose="020B0609020204030204" pitchFamily="49" charset="0"/>
              </a:rPr>
              <a:t>]</a:t>
            </a:r>
            <a:r>
              <a:rPr lang="tr-TR" dirty="0">
                <a:latin typeface="Consolas" panose="020B0609020204030204" pitchFamily="49" charset="0"/>
              </a:rPr>
              <a:t>[20], </a:t>
            </a:r>
            <a:r>
              <a:rPr lang="tr-TR" dirty="0" err="1">
                <a:latin typeface="Consolas" panose="020B0609020204030204" pitchFamily="49" charset="0"/>
              </a:rPr>
              <a:t>surnames</a:t>
            </a:r>
            <a:r>
              <a:rPr lang="en-US" dirty="0">
                <a:latin typeface="Consolas" panose="020B0609020204030204" pitchFamily="49" charset="0"/>
              </a:rPr>
              <a:t>[</a:t>
            </a:r>
            <a:r>
              <a:rPr lang="tr-TR" dirty="0">
                <a:latin typeface="Consolas" panose="020B0609020204030204" pitchFamily="49" charset="0"/>
              </a:rPr>
              <a:t>1000</a:t>
            </a:r>
            <a:r>
              <a:rPr lang="en-US" dirty="0">
                <a:latin typeface="Consolas" panose="020B0609020204030204" pitchFamily="49" charset="0"/>
              </a:rPr>
              <a:t>]</a:t>
            </a:r>
            <a:r>
              <a:rPr lang="tr-TR" dirty="0">
                <a:latin typeface="Consolas" panose="020B0609020204030204" pitchFamily="49" charset="0"/>
              </a:rPr>
              <a:t>[20];</a:t>
            </a:r>
          </a:p>
          <a:p>
            <a:r>
              <a:rPr lang="tr-TR" dirty="0" err="1">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IDs</a:t>
            </a:r>
            <a:r>
              <a:rPr lang="tr-TR" dirty="0">
                <a:latin typeface="Consolas" panose="020B0609020204030204" pitchFamily="49" charset="0"/>
              </a:rPr>
              <a:t>[1000]; </a:t>
            </a:r>
            <a:r>
              <a:rPr lang="tr-TR" dirty="0" err="1">
                <a:latin typeface="Consolas" panose="020B0609020204030204" pitchFamily="49" charset="0"/>
              </a:rPr>
              <a:t>float</a:t>
            </a:r>
            <a:r>
              <a:rPr lang="tr-TR" dirty="0">
                <a:latin typeface="Consolas" panose="020B0609020204030204" pitchFamily="49" charset="0"/>
              </a:rPr>
              <a:t> </a:t>
            </a:r>
            <a:r>
              <a:rPr lang="tr-TR" dirty="0" err="1">
                <a:latin typeface="Consolas" panose="020B0609020204030204" pitchFamily="49" charset="0"/>
              </a:rPr>
              <a:t>salaries</a:t>
            </a:r>
            <a:r>
              <a:rPr lang="tr-TR" dirty="0">
                <a:latin typeface="Consolas" panose="020B0609020204030204" pitchFamily="49" charset="0"/>
              </a:rPr>
              <a:t>[1000]; </a:t>
            </a:r>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18278948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Definition </a:t>
            </a:r>
            <a:r>
              <a:rPr lang="mr-IN" b="1" dirty="0"/>
              <a:t>–</a:t>
            </a:r>
            <a:r>
              <a:rPr lang="en-US" b="1" dirty="0"/>
              <a:t> I</a:t>
            </a:r>
            <a:r>
              <a:rPr lang="tr-TR" b="1" dirty="0"/>
              <a:t>I</a:t>
            </a:r>
            <a:endParaRPr lang="en-US" b="1" dirty="0"/>
          </a:p>
        </p:txBody>
      </p:sp>
      <p:sp>
        <p:nvSpPr>
          <p:cNvPr id="5" name="Content Placeholder 4"/>
          <p:cNvSpPr>
            <a:spLocks noGrp="1"/>
          </p:cNvSpPr>
          <p:nvPr>
            <p:ph sz="half" idx="1"/>
          </p:nvPr>
        </p:nvSpPr>
        <p:spPr>
          <a:xfrm>
            <a:off x="628650" y="1533648"/>
            <a:ext cx="8129016" cy="1570152"/>
          </a:xfrm>
        </p:spPr>
        <p:txBody>
          <a:bodyPr>
            <a:normAutofit lnSpcReduction="10000"/>
          </a:bodyPr>
          <a:lstStyle/>
          <a:p>
            <a:r>
              <a:rPr lang="en-US" dirty="0"/>
              <a:t>A more natural organization would be to create a single variable that contains</a:t>
            </a:r>
            <a:r>
              <a:rPr lang="tr-TR" dirty="0"/>
              <a:t> </a:t>
            </a:r>
            <a:r>
              <a:rPr lang="en-US" dirty="0"/>
              <a:t>all four</a:t>
            </a:r>
            <a:r>
              <a:rPr lang="tr-TR" dirty="0"/>
              <a:t> </a:t>
            </a:r>
            <a:r>
              <a:rPr lang="en-US" dirty="0"/>
              <a:t>pieces of data</a:t>
            </a:r>
            <a:r>
              <a:rPr lang="tr-TR" dirty="0"/>
              <a:t> </a:t>
            </a:r>
            <a:r>
              <a:rPr lang="en-US" dirty="0"/>
              <a:t>for one employee. C enables you to do this with a data type</a:t>
            </a:r>
            <a:r>
              <a:rPr lang="tr-TR" dirty="0"/>
              <a:t> </a:t>
            </a:r>
            <a:r>
              <a:rPr lang="en-US" dirty="0"/>
              <a:t>called a structure. </a:t>
            </a:r>
            <a:endParaRPr lang="tr-TR" dirty="0"/>
          </a:p>
          <a:p>
            <a:pPr lvl="1"/>
            <a:r>
              <a:rPr lang="en-US" sz="2100" dirty="0"/>
              <a:t>Defining a structure type that can keep the information of an employee</a:t>
            </a:r>
            <a:r>
              <a:rPr lang="tr-TR" sz="2100" dirty="0"/>
              <a:t>:</a:t>
            </a:r>
          </a:p>
          <a:p>
            <a:endParaRPr lang="tr-TR" dirty="0"/>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1187624" y="2996952"/>
            <a:ext cx="6588224" cy="1477328"/>
          </a:xfrm>
          <a:prstGeom prst="rect">
            <a:avLst/>
          </a:prstGeom>
        </p:spPr>
        <p:txBody>
          <a:bodyPr wrap="square">
            <a:spAutoFit/>
          </a:bodyPr>
          <a:lstStyle/>
          <a:p>
            <a:r>
              <a:rPr lang="tr-TR" dirty="0" err="1">
                <a:latin typeface="Consolas" panose="020B0609020204030204" pitchFamily="49" charset="0"/>
              </a:rPr>
              <a:t>struct</a:t>
            </a:r>
            <a:r>
              <a:rPr lang="tr-TR" dirty="0">
                <a:latin typeface="Consolas" panose="020B0609020204030204" pitchFamily="49" charset="0"/>
              </a:rPr>
              <a:t> </a:t>
            </a:r>
            <a:r>
              <a:rPr lang="tr-TR" dirty="0" err="1">
                <a:latin typeface="Consolas" panose="020B0609020204030204" pitchFamily="49" charset="0"/>
              </a:rPr>
              <a:t>Employee</a:t>
            </a:r>
            <a:r>
              <a:rPr lang="tr-TR" dirty="0">
                <a:latin typeface="Consolas" panose="020B0609020204030204" pitchFamily="49" charset="0"/>
              </a:rPr>
              <a:t> {</a:t>
            </a:r>
          </a:p>
          <a:p>
            <a:r>
              <a:rPr lang="tr-TR" dirty="0">
                <a:latin typeface="Consolas" panose="020B0609020204030204" pitchFamily="49" charset="0"/>
              </a:rPr>
              <a:t>    </a:t>
            </a:r>
            <a:r>
              <a:rPr lang="tr-TR" dirty="0" err="1">
                <a:latin typeface="Consolas" panose="020B0609020204030204" pitchFamily="49" charset="0"/>
              </a:rPr>
              <a:t>char</a:t>
            </a:r>
            <a:r>
              <a:rPr lang="en-US" dirty="0">
                <a:latin typeface="Consolas" panose="020B0609020204030204" pitchFamily="49" charset="0"/>
              </a:rPr>
              <a:t> </a:t>
            </a:r>
            <a:r>
              <a:rPr lang="tr-TR" dirty="0">
                <a:latin typeface="Consolas" panose="020B0609020204030204" pitchFamily="49" charset="0"/>
              </a:rPr>
              <a:t>name[20], </a:t>
            </a:r>
            <a:r>
              <a:rPr lang="tr-TR" dirty="0" err="1">
                <a:latin typeface="Consolas" panose="020B0609020204030204" pitchFamily="49" charset="0"/>
              </a:rPr>
              <a:t>surname</a:t>
            </a:r>
            <a:r>
              <a:rPr lang="tr-TR" dirty="0">
                <a:latin typeface="Consolas" panose="020B0609020204030204" pitchFamily="49" charset="0"/>
              </a:rPr>
              <a:t> [20];</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ID; </a:t>
            </a:r>
          </a:p>
          <a:p>
            <a:r>
              <a:rPr lang="tr-TR" dirty="0">
                <a:latin typeface="Consolas" panose="020B0609020204030204" pitchFamily="49" charset="0"/>
              </a:rPr>
              <a:t>    </a:t>
            </a:r>
            <a:r>
              <a:rPr lang="tr-TR" dirty="0" err="1">
                <a:latin typeface="Consolas" panose="020B0609020204030204" pitchFamily="49" charset="0"/>
              </a:rPr>
              <a:t>float</a:t>
            </a:r>
            <a:r>
              <a:rPr lang="tr-TR" dirty="0">
                <a:latin typeface="Consolas" panose="020B0609020204030204" pitchFamily="49" charset="0"/>
              </a:rPr>
              <a:t> </a:t>
            </a:r>
            <a:r>
              <a:rPr lang="tr-TR" dirty="0" err="1">
                <a:latin typeface="Consolas" panose="020B0609020204030204" pitchFamily="49" charset="0"/>
              </a:rPr>
              <a:t>salary</a:t>
            </a:r>
            <a:r>
              <a:rPr lang="tr-TR" dirty="0">
                <a:latin typeface="Consolas" panose="020B0609020204030204" pitchFamily="49" charset="0"/>
              </a:rPr>
              <a:t>; </a:t>
            </a:r>
            <a:endParaRPr lang="en-US" dirty="0">
              <a:latin typeface="Consolas" panose="020B0609020204030204" pitchFamily="49" charset="0"/>
            </a:endParaRPr>
          </a:p>
          <a:p>
            <a:r>
              <a:rPr lang="tr-TR" dirty="0">
                <a:latin typeface="Consolas" panose="020B0609020204030204" pitchFamily="49" charset="0"/>
              </a:rPr>
              <a:t>};</a:t>
            </a:r>
            <a:endParaRPr lang="en-US" dirty="0">
              <a:latin typeface="Consolas" panose="020B0609020204030204" pitchFamily="49" charset="0"/>
            </a:endParaRPr>
          </a:p>
        </p:txBody>
      </p:sp>
      <p:sp>
        <p:nvSpPr>
          <p:cNvPr id="7" name="Content Placeholder 4"/>
          <p:cNvSpPr>
            <a:spLocks noGrp="1"/>
          </p:cNvSpPr>
          <p:nvPr>
            <p:ph sz="half" idx="1"/>
          </p:nvPr>
        </p:nvSpPr>
        <p:spPr>
          <a:xfrm>
            <a:off x="611560" y="4581128"/>
            <a:ext cx="8129016" cy="432048"/>
          </a:xfrm>
        </p:spPr>
        <p:txBody>
          <a:bodyPr>
            <a:normAutofit/>
          </a:bodyPr>
          <a:lstStyle/>
          <a:p>
            <a:pPr lvl="1"/>
            <a:r>
              <a:rPr lang="en-US" sz="2100" dirty="0"/>
              <a:t>Creating an array of employees</a:t>
            </a:r>
            <a:r>
              <a:rPr lang="tr-TR" sz="2100" dirty="0"/>
              <a:t>:</a:t>
            </a:r>
          </a:p>
          <a:p>
            <a:endParaRPr lang="tr-TR" dirty="0"/>
          </a:p>
          <a:p>
            <a:endParaRPr lang="en-US" dirty="0"/>
          </a:p>
        </p:txBody>
      </p:sp>
      <p:sp>
        <p:nvSpPr>
          <p:cNvPr id="8" name="Dikdörtgen 7"/>
          <p:cNvSpPr/>
          <p:nvPr/>
        </p:nvSpPr>
        <p:spPr>
          <a:xfrm>
            <a:off x="1187624" y="5048016"/>
            <a:ext cx="6588224" cy="369332"/>
          </a:xfrm>
          <a:prstGeom prst="rect">
            <a:avLst/>
          </a:prstGeom>
        </p:spPr>
        <p:txBody>
          <a:bodyPr wrap="square">
            <a:spAutoFit/>
          </a:bodyPr>
          <a:lstStyle/>
          <a:p>
            <a:r>
              <a:rPr lang="tr-TR" dirty="0" err="1">
                <a:latin typeface="Consolas" panose="020B0609020204030204" pitchFamily="49" charset="0"/>
              </a:rPr>
              <a:t>struct</a:t>
            </a:r>
            <a:r>
              <a:rPr lang="tr-TR" dirty="0">
                <a:latin typeface="Consolas" panose="020B0609020204030204" pitchFamily="49" charset="0"/>
              </a:rPr>
              <a:t> </a:t>
            </a:r>
            <a:r>
              <a:rPr lang="tr-TR" dirty="0" err="1">
                <a:latin typeface="Consolas" panose="020B0609020204030204" pitchFamily="49" charset="0"/>
              </a:rPr>
              <a:t>Employee</a:t>
            </a:r>
            <a:r>
              <a:rPr lang="tr-TR" dirty="0">
                <a:latin typeface="Consolas" panose="020B0609020204030204" pitchFamily="49" charset="0"/>
              </a:rPr>
              <a:t> </a:t>
            </a:r>
            <a:r>
              <a:rPr lang="tr-TR" dirty="0" err="1">
                <a:latin typeface="Consolas" panose="020B0609020204030204" pitchFamily="49" charset="0"/>
              </a:rPr>
              <a:t>employees</a:t>
            </a:r>
            <a:r>
              <a:rPr lang="tr-TR" dirty="0">
                <a:latin typeface="Consolas" panose="020B0609020204030204" pitchFamily="49" charset="0"/>
              </a:rPr>
              <a:t>[1000];</a:t>
            </a:r>
            <a:endParaRPr lang="en-US" dirty="0">
              <a:latin typeface="Consolas" panose="020B0609020204030204" pitchFamily="49" charset="0"/>
            </a:endParaRPr>
          </a:p>
        </p:txBody>
      </p:sp>
    </p:spTree>
    <p:extLst>
      <p:ext uri="{BB962C8B-B14F-4D97-AF65-F5344CB8AC3E}">
        <p14:creationId xmlns:p14="http://schemas.microsoft.com/office/powerpoint/2010/main" val="4089747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p>
        </p:txBody>
      </p:sp>
      <p:sp>
        <p:nvSpPr>
          <p:cNvPr id="28" name="Content Placeholder 27"/>
          <p:cNvSpPr>
            <a:spLocks noGrp="1"/>
          </p:cNvSpPr>
          <p:nvPr>
            <p:ph idx="1"/>
          </p:nvPr>
        </p:nvSpPr>
        <p:spPr>
          <a:xfrm>
            <a:off x="618917" y="1556792"/>
            <a:ext cx="8417579" cy="4320480"/>
          </a:xfrm>
        </p:spPr>
        <p:txBody>
          <a:bodyPr>
            <a:normAutofit/>
          </a:bodyPr>
          <a:lstStyle/>
          <a:p>
            <a:r>
              <a:rPr lang="en-US" sz="2400" dirty="0"/>
              <a:t>You should </a:t>
            </a:r>
            <a:r>
              <a:rPr lang="en-US" sz="2400" u="sng" dirty="0"/>
              <a:t>declare a function </a:t>
            </a:r>
            <a:r>
              <a:rPr lang="en-US" sz="2400" dirty="0"/>
              <a:t>before it can be used …</a:t>
            </a:r>
          </a:p>
          <a:p>
            <a:pPr marL="0" indent="0">
              <a:buNone/>
            </a:pPr>
            <a:endParaRPr lang="tr-TR" sz="2000" b="1" dirty="0">
              <a:latin typeface="Courier New" panose="02070309020205020404" pitchFamily="49" charset="0"/>
              <a:cs typeface="Courier New" panose="02070309020205020404" pitchFamily="49" charset="0"/>
            </a:endParaRPr>
          </a:p>
          <a:p>
            <a:pPr marL="0" indent="0">
              <a:buNone/>
            </a:pPr>
            <a:r>
              <a:rPr lang="tr-TR" sz="2000" b="1" u="sng" dirty="0" err="1">
                <a:latin typeface="Courier New" panose="02070309020205020404" pitchFamily="49" charset="0"/>
                <a:cs typeface="Courier New" panose="02070309020205020404" pitchFamily="49" charset="0"/>
              </a:rPr>
              <a:t>int</a:t>
            </a:r>
            <a:r>
              <a:rPr lang="tr-TR" sz="2000" b="1" u="sng" dirty="0">
                <a:latin typeface="Courier New" panose="02070309020205020404" pitchFamily="49" charset="0"/>
                <a:cs typeface="Courier New" panose="02070309020205020404" pitchFamily="49" charset="0"/>
              </a:rPr>
              <a:t> </a:t>
            </a:r>
            <a:r>
              <a:rPr lang="tr-TR" sz="2000" b="1" u="sng" dirty="0" err="1">
                <a:latin typeface="Courier New" panose="02070309020205020404" pitchFamily="49" charset="0"/>
                <a:cs typeface="Courier New" panose="02070309020205020404" pitchFamily="49" charset="0"/>
              </a:rPr>
              <a:t>combination</a:t>
            </a:r>
            <a:r>
              <a:rPr lang="tr-TR" sz="2000" b="1" u="sng" dirty="0">
                <a:latin typeface="Courier New" panose="02070309020205020404" pitchFamily="49" charset="0"/>
                <a:cs typeface="Courier New" panose="02070309020205020404" pitchFamily="49" charset="0"/>
              </a:rPr>
              <a:t>( </a:t>
            </a:r>
            <a:r>
              <a:rPr lang="tr-TR" sz="2000" b="1" u="sng" dirty="0" err="1">
                <a:latin typeface="Courier New" panose="02070309020205020404" pitchFamily="49" charset="0"/>
                <a:cs typeface="Courier New" panose="02070309020205020404" pitchFamily="49" charset="0"/>
              </a:rPr>
              <a:t>int</a:t>
            </a:r>
            <a:r>
              <a:rPr lang="tr-TR" sz="2000" b="1" u="sng" dirty="0">
                <a:latin typeface="Courier New" panose="02070309020205020404" pitchFamily="49" charset="0"/>
                <a:cs typeface="Courier New" panose="02070309020205020404" pitchFamily="49" charset="0"/>
              </a:rPr>
              <a:t>, </a:t>
            </a:r>
            <a:r>
              <a:rPr lang="tr-TR" sz="2000" b="1" u="sng" dirty="0" err="1">
                <a:latin typeface="Courier New" panose="02070309020205020404" pitchFamily="49" charset="0"/>
                <a:cs typeface="Courier New" panose="02070309020205020404" pitchFamily="49" charset="0"/>
              </a:rPr>
              <a:t>int</a:t>
            </a:r>
            <a:r>
              <a:rPr lang="tr-TR" sz="2000" b="1" u="sng" dirty="0">
                <a:latin typeface="Courier New" panose="02070309020205020404" pitchFamily="49" charset="0"/>
                <a:cs typeface="Courier New" panose="02070309020205020404" pitchFamily="49" charset="0"/>
              </a:rPr>
              <a:t> );</a:t>
            </a:r>
            <a:r>
              <a:rPr lang="tr-TR" sz="2000" b="1" dirty="0">
                <a:latin typeface="Courier New" panose="02070309020205020404" pitchFamily="49" charset="0"/>
                <a:cs typeface="Courier New" panose="02070309020205020404" pitchFamily="49" charset="0"/>
              </a:rPr>
              <a:t> </a:t>
            </a:r>
            <a:r>
              <a:rPr lang="tr-TR" sz="1600" b="1" dirty="0">
                <a:latin typeface="Courier New" panose="02070309020205020404" pitchFamily="49" charset="0"/>
                <a:cs typeface="Courier New" panose="02070309020205020404" pitchFamily="49" charset="0"/>
              </a:rPr>
              <a:t>//</a:t>
            </a:r>
            <a:r>
              <a:rPr lang="tr-TR" sz="1600" b="1" dirty="0" err="1">
                <a:latin typeface="Courier New" panose="02070309020205020404" pitchFamily="49" charset="0"/>
                <a:cs typeface="Courier New" panose="02070309020205020404" pitchFamily="49" charset="0"/>
              </a:rPr>
              <a:t>This</a:t>
            </a:r>
            <a:r>
              <a:rPr lang="tr-TR" sz="1600" b="1" dirty="0">
                <a:latin typeface="Courier New" panose="02070309020205020404" pitchFamily="49" charset="0"/>
                <a:cs typeface="Courier New" panose="02070309020205020404" pitchFamily="49" charset="0"/>
              </a:rPr>
              <a:t> is </a:t>
            </a:r>
            <a:r>
              <a:rPr lang="tr-TR" sz="1600" b="1" dirty="0" err="1">
                <a:latin typeface="Courier New" panose="02070309020205020404" pitchFamily="49" charset="0"/>
                <a:cs typeface="Courier New" panose="02070309020205020404" pitchFamily="49" charset="0"/>
              </a:rPr>
              <a:t>also</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called</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allusion</a:t>
            </a:r>
            <a:endParaRPr lang="tr-TR" sz="1600" b="1" u="sng" dirty="0">
              <a:latin typeface="Courier New" panose="02070309020205020404" pitchFamily="49" charset="0"/>
              <a:cs typeface="Courier New" panose="02070309020205020404" pitchFamily="49" charset="0"/>
            </a:endParaRPr>
          </a:p>
          <a:p>
            <a:pPr marL="0" indent="0">
              <a:buNone/>
            </a:pPr>
            <a:r>
              <a:rPr lang="tr-TR" sz="2000" b="1" dirty="0" err="1">
                <a:latin typeface="Courier New" panose="02070309020205020404" pitchFamily="49" charset="0"/>
                <a:cs typeface="Courier New" panose="02070309020205020404" pitchFamily="49" charset="0"/>
              </a:rPr>
              <a:t>void</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aTaskThatNeedsCombination</a:t>
            </a:r>
            <a:r>
              <a:rPr lang="tr-TR" sz="2000" b="1" dirty="0">
                <a:latin typeface="Courier New" panose="02070309020205020404" pitchFamily="49" charset="0"/>
                <a:cs typeface="Courier New" panose="02070309020205020404" pitchFamily="49" charset="0"/>
              </a:rPr>
              <a:t>( ) {</a:t>
            </a:r>
          </a:p>
          <a:p>
            <a:pPr marL="0" indent="0">
              <a:buNone/>
            </a:pP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some</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code</a:t>
            </a:r>
            <a:endParaRPr lang="tr-TR" sz="2000" b="1" dirty="0">
              <a:latin typeface="Courier New" panose="02070309020205020404" pitchFamily="49" charset="0"/>
              <a:cs typeface="Courier New" panose="02070309020205020404" pitchFamily="49" charset="0"/>
            </a:endParaRPr>
          </a:p>
          <a:p>
            <a:pPr marL="0" indent="0">
              <a:buNone/>
            </a:pPr>
            <a:r>
              <a:rPr lang="tr-TR" sz="2000" b="1" dirty="0">
                <a:latin typeface="Courier New" panose="02070309020205020404" pitchFamily="49" charset="0"/>
                <a:cs typeface="Courier New" panose="02070309020205020404" pitchFamily="49" charset="0"/>
              </a:rPr>
              <a:t>	c = </a:t>
            </a:r>
            <a:r>
              <a:rPr lang="tr-TR" sz="2000" b="1" dirty="0" err="1">
                <a:latin typeface="Courier New" panose="02070309020205020404" pitchFamily="49" charset="0"/>
                <a:cs typeface="Courier New" panose="02070309020205020404" pitchFamily="49" charset="0"/>
              </a:rPr>
              <a:t>combination</a:t>
            </a:r>
            <a:r>
              <a:rPr lang="tr-TR" sz="2000" b="1" dirty="0">
                <a:latin typeface="Courier New" panose="02070309020205020404" pitchFamily="49" charset="0"/>
                <a:cs typeface="Courier New" panose="02070309020205020404" pitchFamily="49" charset="0"/>
              </a:rPr>
              <a:t>(a, b);</a:t>
            </a:r>
          </a:p>
          <a:p>
            <a:pPr marL="0" indent="0">
              <a:buNone/>
            </a:pP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more</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code</a:t>
            </a:r>
            <a:endParaRPr lang="tr-TR" sz="2000" b="1" dirty="0">
              <a:latin typeface="Courier New" panose="02070309020205020404" pitchFamily="49" charset="0"/>
              <a:cs typeface="Courier New" panose="02070309020205020404" pitchFamily="49" charset="0"/>
            </a:endParaRPr>
          </a:p>
          <a:p>
            <a:pPr marL="0" indent="0">
              <a:buNone/>
            </a:pPr>
            <a:r>
              <a:rPr lang="tr-TR" sz="2000" b="1" dirty="0">
                <a:latin typeface="Courier New" panose="02070309020205020404" pitchFamily="49" charset="0"/>
                <a:cs typeface="Courier New" panose="02070309020205020404" pitchFamily="49" charset="0"/>
              </a:rPr>
              <a:t>}</a:t>
            </a:r>
          </a:p>
          <a:p>
            <a:pPr marL="0" indent="0">
              <a:buNone/>
            </a:pPr>
            <a:r>
              <a:rPr lang="tr-TR" sz="2000" b="1" dirty="0" err="1">
                <a:latin typeface="Courier New" panose="02070309020205020404" pitchFamily="49" charset="0"/>
                <a:cs typeface="Courier New" panose="02070309020205020404" pitchFamily="49" charset="0"/>
              </a:rPr>
              <a:t>int</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combination</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int</a:t>
            </a:r>
            <a:r>
              <a:rPr lang="tr-TR" sz="2000" b="1" dirty="0">
                <a:latin typeface="Courier New" panose="02070309020205020404" pitchFamily="49" charset="0"/>
                <a:cs typeface="Courier New" panose="02070309020205020404" pitchFamily="49" charset="0"/>
              </a:rPr>
              <a:t> a, </a:t>
            </a:r>
            <a:r>
              <a:rPr lang="tr-TR" sz="2000" b="1" dirty="0" err="1">
                <a:latin typeface="Courier New" panose="02070309020205020404" pitchFamily="49" charset="0"/>
                <a:cs typeface="Courier New" panose="02070309020205020404" pitchFamily="49" charset="0"/>
              </a:rPr>
              <a:t>int</a:t>
            </a:r>
            <a:r>
              <a:rPr lang="tr-TR" sz="2000" b="1" dirty="0">
                <a:latin typeface="Courier New" panose="02070309020205020404" pitchFamily="49" charset="0"/>
                <a:cs typeface="Courier New" panose="02070309020205020404" pitchFamily="49" charset="0"/>
              </a:rPr>
              <a:t> b ) {</a:t>
            </a:r>
          </a:p>
          <a:p>
            <a:pPr marL="0" indent="0">
              <a:buNone/>
            </a:pP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necessary</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code</a:t>
            </a:r>
            <a:endParaRPr lang="tr-TR" sz="2000" b="1" dirty="0">
              <a:latin typeface="Courier New" panose="02070309020205020404" pitchFamily="49" charset="0"/>
              <a:cs typeface="Courier New" panose="02070309020205020404" pitchFamily="49" charset="0"/>
            </a:endParaRPr>
          </a:p>
          <a:p>
            <a:pPr marL="0" indent="0">
              <a:buNone/>
            </a:pPr>
            <a:r>
              <a:rPr lang="tr-TR" sz="2000" b="1" dirty="0">
                <a:latin typeface="Courier New" panose="02070309020205020404" pitchFamily="49" charset="0"/>
                <a:cs typeface="Courier New" panose="02070309020205020404" pitchFamily="49" charset="0"/>
              </a:rPr>
              <a:t>}</a:t>
            </a:r>
          </a:p>
          <a:p>
            <a:pPr marL="0" indent="0">
              <a:buNone/>
            </a:pPr>
            <a:endParaRPr lang="en-US" sz="2400" dirty="0"/>
          </a:p>
        </p:txBody>
      </p:sp>
      <p:sp>
        <p:nvSpPr>
          <p:cNvPr id="6" name="Footer Placeholder 5"/>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80899157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Definition </a:t>
            </a:r>
            <a:r>
              <a:rPr lang="mr-IN" b="1" dirty="0"/>
              <a:t>–</a:t>
            </a:r>
            <a:r>
              <a:rPr lang="en-US" b="1" dirty="0"/>
              <a:t> I</a:t>
            </a:r>
            <a:r>
              <a:rPr lang="tr-TR" b="1" dirty="0"/>
              <a:t>II</a:t>
            </a:r>
            <a:endParaRPr lang="en-US" b="1" dirty="0"/>
          </a:p>
        </p:txBody>
      </p:sp>
      <p:sp>
        <p:nvSpPr>
          <p:cNvPr id="5" name="Content Placeholder 4"/>
          <p:cNvSpPr>
            <a:spLocks noGrp="1"/>
          </p:cNvSpPr>
          <p:nvPr>
            <p:ph sz="half" idx="1"/>
          </p:nvPr>
        </p:nvSpPr>
        <p:spPr>
          <a:xfrm>
            <a:off x="628650" y="1533648"/>
            <a:ext cx="8129016" cy="455192"/>
          </a:xfrm>
        </p:spPr>
        <p:txBody>
          <a:bodyPr>
            <a:normAutofit/>
          </a:bodyPr>
          <a:lstStyle/>
          <a:p>
            <a:r>
              <a:rPr lang="en-US" dirty="0"/>
              <a:t>A more convenient way to define and use </a:t>
            </a:r>
            <a:r>
              <a:rPr lang="tr-TR" dirty="0"/>
              <a:t>a </a:t>
            </a:r>
            <a:r>
              <a:rPr lang="en-US" dirty="0"/>
              <a:t>structure</a:t>
            </a:r>
            <a:r>
              <a:rPr lang="tr-TR" sz="2100" dirty="0"/>
              <a:t>:</a:t>
            </a:r>
          </a:p>
          <a:p>
            <a:endParaRPr lang="tr-TR" dirty="0"/>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1187624" y="1988840"/>
            <a:ext cx="6588224" cy="1477328"/>
          </a:xfrm>
          <a:prstGeom prst="rect">
            <a:avLst/>
          </a:prstGeom>
        </p:spPr>
        <p:txBody>
          <a:bodyPr wrap="square">
            <a:spAutoFit/>
          </a:bodyPr>
          <a:lstStyle/>
          <a:p>
            <a:r>
              <a:rPr lang="tr-TR" dirty="0" err="1">
                <a:latin typeface="Consolas" panose="020B0609020204030204" pitchFamily="49" charset="0"/>
              </a:rPr>
              <a:t>typedef</a:t>
            </a:r>
            <a:r>
              <a:rPr lang="tr-TR" dirty="0">
                <a:latin typeface="Consolas" panose="020B0609020204030204" pitchFamily="49" charset="0"/>
              </a:rPr>
              <a:t> </a:t>
            </a:r>
            <a:r>
              <a:rPr lang="tr-TR" dirty="0" err="1">
                <a:latin typeface="Consolas" panose="020B0609020204030204" pitchFamily="49" charset="0"/>
              </a:rPr>
              <a:t>struct</a:t>
            </a:r>
            <a:r>
              <a:rPr lang="tr-TR" dirty="0">
                <a:latin typeface="Consolas" panose="020B0609020204030204" pitchFamily="49" charset="0"/>
              </a:rPr>
              <a:t> {</a:t>
            </a:r>
          </a:p>
          <a:p>
            <a:r>
              <a:rPr lang="tr-TR" dirty="0">
                <a:latin typeface="Consolas" panose="020B0609020204030204" pitchFamily="49" charset="0"/>
              </a:rPr>
              <a:t>    </a:t>
            </a:r>
            <a:r>
              <a:rPr lang="tr-TR" dirty="0" err="1">
                <a:latin typeface="Consolas" panose="020B0609020204030204" pitchFamily="49" charset="0"/>
              </a:rPr>
              <a:t>char</a:t>
            </a:r>
            <a:r>
              <a:rPr lang="en-US" dirty="0">
                <a:latin typeface="Consolas" panose="020B0609020204030204" pitchFamily="49" charset="0"/>
              </a:rPr>
              <a:t> </a:t>
            </a:r>
            <a:r>
              <a:rPr lang="tr-TR" dirty="0">
                <a:latin typeface="Consolas" panose="020B0609020204030204" pitchFamily="49" charset="0"/>
              </a:rPr>
              <a:t>name[20], </a:t>
            </a:r>
            <a:r>
              <a:rPr lang="tr-TR" dirty="0" err="1">
                <a:latin typeface="Consolas" panose="020B0609020204030204" pitchFamily="49" charset="0"/>
              </a:rPr>
              <a:t>surname</a:t>
            </a:r>
            <a:r>
              <a:rPr lang="tr-TR" dirty="0">
                <a:latin typeface="Consolas" panose="020B0609020204030204" pitchFamily="49" charset="0"/>
              </a:rPr>
              <a:t> [20];</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ID; </a:t>
            </a:r>
          </a:p>
          <a:p>
            <a:r>
              <a:rPr lang="tr-TR" dirty="0">
                <a:latin typeface="Consolas" panose="020B0609020204030204" pitchFamily="49" charset="0"/>
              </a:rPr>
              <a:t>    </a:t>
            </a:r>
            <a:r>
              <a:rPr lang="tr-TR" dirty="0" err="1">
                <a:latin typeface="Consolas" panose="020B0609020204030204" pitchFamily="49" charset="0"/>
              </a:rPr>
              <a:t>float</a:t>
            </a:r>
            <a:r>
              <a:rPr lang="tr-TR" dirty="0">
                <a:latin typeface="Consolas" panose="020B0609020204030204" pitchFamily="49" charset="0"/>
              </a:rPr>
              <a:t> </a:t>
            </a:r>
            <a:r>
              <a:rPr lang="tr-TR" dirty="0" err="1">
                <a:latin typeface="Consolas" panose="020B0609020204030204" pitchFamily="49" charset="0"/>
              </a:rPr>
              <a:t>salary</a:t>
            </a:r>
            <a:r>
              <a:rPr lang="tr-TR" dirty="0">
                <a:latin typeface="Consolas" panose="020B0609020204030204" pitchFamily="49" charset="0"/>
              </a:rPr>
              <a:t>; </a:t>
            </a:r>
            <a:endParaRPr lang="en-US" dirty="0">
              <a:latin typeface="Consolas" panose="020B0609020204030204" pitchFamily="49" charset="0"/>
            </a:endParaRPr>
          </a:p>
          <a:p>
            <a:r>
              <a:rPr lang="tr-TR" dirty="0">
                <a:latin typeface="Consolas" panose="020B0609020204030204" pitchFamily="49" charset="0"/>
              </a:rPr>
              <a:t>} EMPLOYEE ;</a:t>
            </a:r>
            <a:endParaRPr lang="en-US" dirty="0">
              <a:latin typeface="Consolas" panose="020B0609020204030204" pitchFamily="49" charset="0"/>
            </a:endParaRPr>
          </a:p>
        </p:txBody>
      </p:sp>
      <p:sp>
        <p:nvSpPr>
          <p:cNvPr id="7" name="Content Placeholder 4"/>
          <p:cNvSpPr>
            <a:spLocks noGrp="1"/>
          </p:cNvSpPr>
          <p:nvPr>
            <p:ph sz="half" idx="1"/>
          </p:nvPr>
        </p:nvSpPr>
        <p:spPr>
          <a:xfrm>
            <a:off x="611560" y="3573016"/>
            <a:ext cx="8129016" cy="1800200"/>
          </a:xfrm>
        </p:spPr>
        <p:txBody>
          <a:bodyPr>
            <a:normAutofit/>
          </a:bodyPr>
          <a:lstStyle/>
          <a:p>
            <a:pPr lvl="1"/>
            <a:r>
              <a:rPr lang="en-US" sz="2100" dirty="0"/>
              <a:t>In that case, EMPLOYEE represents the entire structure definition, including the </a:t>
            </a:r>
            <a:r>
              <a:rPr lang="en-US" sz="2100" dirty="0" err="1"/>
              <a:t>struct</a:t>
            </a:r>
            <a:r>
              <a:rPr lang="en-US" sz="2100" dirty="0"/>
              <a:t> keyword.</a:t>
            </a:r>
          </a:p>
          <a:p>
            <a:pPr lvl="2"/>
            <a:r>
              <a:rPr lang="en-US" sz="2100" dirty="0"/>
              <a:t>Using capital case is a naming convention to keep such </a:t>
            </a:r>
            <a:r>
              <a:rPr lang="en-US" sz="2100" dirty="0" err="1"/>
              <a:t>structs</a:t>
            </a:r>
            <a:r>
              <a:rPr lang="en-US" sz="2100" dirty="0"/>
              <a:t> from regular variable names.</a:t>
            </a:r>
          </a:p>
          <a:p>
            <a:pPr lvl="1"/>
            <a:r>
              <a:rPr lang="en-US" sz="2100" dirty="0"/>
              <a:t>Then the array definition becomes:</a:t>
            </a:r>
          </a:p>
          <a:p>
            <a:endParaRPr lang="en-US" dirty="0"/>
          </a:p>
        </p:txBody>
      </p:sp>
      <p:sp>
        <p:nvSpPr>
          <p:cNvPr id="8" name="Dikdörtgen 7"/>
          <p:cNvSpPr/>
          <p:nvPr/>
        </p:nvSpPr>
        <p:spPr>
          <a:xfrm>
            <a:off x="1187624" y="5301208"/>
            <a:ext cx="6588224" cy="369332"/>
          </a:xfrm>
          <a:prstGeom prst="rect">
            <a:avLst/>
          </a:prstGeom>
        </p:spPr>
        <p:txBody>
          <a:bodyPr wrap="square">
            <a:spAutoFit/>
          </a:bodyPr>
          <a:lstStyle/>
          <a:p>
            <a:r>
              <a:rPr lang="tr-TR" dirty="0">
                <a:latin typeface="Consolas" panose="020B0609020204030204" pitchFamily="49" charset="0"/>
              </a:rPr>
              <a:t>EMPLOYEE </a:t>
            </a:r>
            <a:r>
              <a:rPr lang="tr-TR" dirty="0" err="1">
                <a:latin typeface="Consolas" panose="020B0609020204030204" pitchFamily="49" charset="0"/>
              </a:rPr>
              <a:t>employees</a:t>
            </a:r>
            <a:r>
              <a:rPr lang="tr-TR" dirty="0">
                <a:latin typeface="Consolas" panose="020B0609020204030204" pitchFamily="49" charset="0"/>
              </a:rPr>
              <a:t>[1000];</a:t>
            </a:r>
            <a:endParaRPr lang="en-US" dirty="0">
              <a:latin typeface="Consolas" panose="020B0609020204030204" pitchFamily="49" charset="0"/>
            </a:endParaRPr>
          </a:p>
        </p:txBody>
      </p:sp>
    </p:spTree>
    <p:extLst>
      <p:ext uri="{BB962C8B-B14F-4D97-AF65-F5344CB8AC3E}">
        <p14:creationId xmlns:p14="http://schemas.microsoft.com/office/powerpoint/2010/main" val="22552448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Accessing to the Fields</a:t>
            </a:r>
            <a:r>
              <a:rPr lang="tr-TR" b="1" dirty="0"/>
              <a:t> of a </a:t>
            </a:r>
            <a:r>
              <a:rPr lang="en-US" b="1" dirty="0"/>
              <a:t>Structure</a:t>
            </a:r>
          </a:p>
        </p:txBody>
      </p:sp>
      <p:sp>
        <p:nvSpPr>
          <p:cNvPr id="5" name="Content Placeholder 4"/>
          <p:cNvSpPr>
            <a:spLocks noGrp="1"/>
          </p:cNvSpPr>
          <p:nvPr>
            <p:ph sz="half" idx="1"/>
          </p:nvPr>
        </p:nvSpPr>
        <p:spPr>
          <a:xfrm>
            <a:off x="628650" y="1533648"/>
            <a:ext cx="8129016" cy="455192"/>
          </a:xfrm>
        </p:spPr>
        <p:txBody>
          <a:bodyPr>
            <a:normAutofit/>
          </a:bodyPr>
          <a:lstStyle/>
          <a:p>
            <a:r>
              <a:rPr lang="en-US" dirty="0"/>
              <a:t>You can access the fields of structure variable by the dot sign.</a:t>
            </a:r>
          </a:p>
          <a:p>
            <a:endParaRPr lang="tr-TR" dirty="0"/>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1043608" y="1916832"/>
            <a:ext cx="6588224" cy="646331"/>
          </a:xfrm>
          <a:prstGeom prst="rect">
            <a:avLst/>
          </a:prstGeom>
        </p:spPr>
        <p:txBody>
          <a:bodyPr wrap="square">
            <a:spAutoFit/>
          </a:bodyPr>
          <a:lstStyle/>
          <a:p>
            <a:r>
              <a:rPr lang="tr-TR" dirty="0">
                <a:latin typeface="Consolas" panose="020B0609020204030204" pitchFamily="49" charset="0"/>
              </a:rPr>
              <a:t>EMPLOYEE yunus;</a:t>
            </a:r>
          </a:p>
          <a:p>
            <a:r>
              <a:rPr lang="tr-TR" dirty="0">
                <a:latin typeface="Consolas" panose="020B0609020204030204" pitchFamily="49" charset="0"/>
              </a:rPr>
              <a:t>yunus.ID = 1234;</a:t>
            </a:r>
            <a:endParaRPr lang="en-US" dirty="0">
              <a:latin typeface="Consolas" panose="020B0609020204030204" pitchFamily="49" charset="0"/>
            </a:endParaRPr>
          </a:p>
        </p:txBody>
      </p:sp>
      <p:sp>
        <p:nvSpPr>
          <p:cNvPr id="9" name="Content Placeholder 4"/>
          <p:cNvSpPr>
            <a:spLocks noGrp="1"/>
          </p:cNvSpPr>
          <p:nvPr>
            <p:ph sz="half" idx="1"/>
          </p:nvPr>
        </p:nvSpPr>
        <p:spPr>
          <a:xfrm>
            <a:off x="630810" y="2757784"/>
            <a:ext cx="8129016" cy="455192"/>
          </a:xfrm>
        </p:spPr>
        <p:txBody>
          <a:bodyPr>
            <a:normAutofit/>
          </a:bodyPr>
          <a:lstStyle/>
          <a:p>
            <a:r>
              <a:rPr lang="en-US" dirty="0"/>
              <a:t>You can access the fields of structure pointer by the arrow sign.</a:t>
            </a:r>
          </a:p>
          <a:p>
            <a:endParaRPr lang="tr-TR" dirty="0"/>
          </a:p>
          <a:p>
            <a:endParaRPr lang="en-US" dirty="0"/>
          </a:p>
        </p:txBody>
      </p:sp>
      <p:sp>
        <p:nvSpPr>
          <p:cNvPr id="10" name="Dikdörtgen 9"/>
          <p:cNvSpPr/>
          <p:nvPr/>
        </p:nvSpPr>
        <p:spPr>
          <a:xfrm>
            <a:off x="1043608" y="3284984"/>
            <a:ext cx="6588224" cy="646331"/>
          </a:xfrm>
          <a:prstGeom prst="rect">
            <a:avLst/>
          </a:prstGeom>
        </p:spPr>
        <p:txBody>
          <a:bodyPr wrap="square">
            <a:spAutoFit/>
          </a:bodyPr>
          <a:lstStyle/>
          <a:p>
            <a:r>
              <a:rPr lang="tr-TR" dirty="0">
                <a:latin typeface="Consolas" panose="020B0609020204030204" pitchFamily="49" charset="0"/>
              </a:rPr>
              <a:t>EMPLOYEE *</a:t>
            </a:r>
            <a:r>
              <a:rPr lang="tr-TR" dirty="0" err="1">
                <a:latin typeface="Consolas" panose="020B0609020204030204" pitchFamily="49" charset="0"/>
              </a:rPr>
              <a:t>e_ptr</a:t>
            </a:r>
            <a:r>
              <a:rPr lang="tr-TR" dirty="0">
                <a:latin typeface="Consolas" panose="020B0609020204030204" pitchFamily="49" charset="0"/>
              </a:rPr>
              <a:t>;</a:t>
            </a:r>
          </a:p>
          <a:p>
            <a:r>
              <a:rPr lang="tr-TR" dirty="0" err="1">
                <a:latin typeface="Consolas" panose="020B0609020204030204" pitchFamily="49" charset="0"/>
              </a:rPr>
              <a:t>e_ptr</a:t>
            </a:r>
            <a:r>
              <a:rPr lang="tr-TR" dirty="0">
                <a:latin typeface="Consolas" panose="020B0609020204030204" pitchFamily="49" charset="0"/>
              </a:rPr>
              <a:t>-&gt;ID = 1234;</a:t>
            </a:r>
            <a:endParaRPr lang="en-US" dirty="0">
              <a:latin typeface="Consolas" panose="020B0609020204030204" pitchFamily="49" charset="0"/>
            </a:endParaRPr>
          </a:p>
        </p:txBody>
      </p:sp>
      <p:sp>
        <p:nvSpPr>
          <p:cNvPr id="11" name="Content Placeholder 4"/>
          <p:cNvSpPr>
            <a:spLocks noGrp="1"/>
          </p:cNvSpPr>
          <p:nvPr>
            <p:ph sz="half" idx="1"/>
          </p:nvPr>
        </p:nvSpPr>
        <p:spPr>
          <a:xfrm>
            <a:off x="630810" y="4197944"/>
            <a:ext cx="8129016" cy="455192"/>
          </a:xfrm>
        </p:spPr>
        <p:txBody>
          <a:bodyPr>
            <a:normAutofit/>
          </a:bodyPr>
          <a:lstStyle/>
          <a:p>
            <a:r>
              <a:rPr lang="en-US" dirty="0"/>
              <a:t>The arrow notation is a tidier way of writing</a:t>
            </a:r>
            <a:r>
              <a:rPr lang="tr-TR" dirty="0"/>
              <a:t>:</a:t>
            </a:r>
            <a:endParaRPr lang="tr-TR" sz="2100" dirty="0"/>
          </a:p>
          <a:p>
            <a:endParaRPr lang="tr-TR" dirty="0"/>
          </a:p>
          <a:p>
            <a:endParaRPr lang="en-US" dirty="0"/>
          </a:p>
        </p:txBody>
      </p:sp>
      <p:sp>
        <p:nvSpPr>
          <p:cNvPr id="12" name="Dikdörtgen 11"/>
          <p:cNvSpPr/>
          <p:nvPr/>
        </p:nvSpPr>
        <p:spPr>
          <a:xfrm>
            <a:off x="1043608" y="4582869"/>
            <a:ext cx="6588224" cy="369332"/>
          </a:xfrm>
          <a:prstGeom prst="rect">
            <a:avLst/>
          </a:prstGeom>
        </p:spPr>
        <p:txBody>
          <a:bodyPr wrap="square">
            <a:spAutoFit/>
          </a:bodyPr>
          <a:lstStyle/>
          <a:p>
            <a:r>
              <a:rPr lang="tr-TR" dirty="0">
                <a:latin typeface="Consolas" panose="020B0609020204030204" pitchFamily="49" charset="0"/>
              </a:rPr>
              <a:t>(*</a:t>
            </a:r>
            <a:r>
              <a:rPr lang="tr-TR" dirty="0" err="1">
                <a:latin typeface="Consolas" panose="020B0609020204030204" pitchFamily="49" charset="0"/>
              </a:rPr>
              <a:t>e_ptr</a:t>
            </a:r>
            <a:r>
              <a:rPr lang="tr-TR" dirty="0">
                <a:latin typeface="Consolas" panose="020B0609020204030204" pitchFamily="49" charset="0"/>
              </a:rPr>
              <a:t>).ID = 1234;</a:t>
            </a:r>
            <a:endParaRPr lang="en-US" dirty="0">
              <a:latin typeface="Consolas" panose="020B0609020204030204" pitchFamily="49" charset="0"/>
            </a:endParaRPr>
          </a:p>
        </p:txBody>
      </p:sp>
    </p:spTree>
    <p:extLst>
      <p:ext uri="{BB962C8B-B14F-4D97-AF65-F5344CB8AC3E}">
        <p14:creationId xmlns:p14="http://schemas.microsoft.com/office/powerpoint/2010/main" val="421159386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a:t>
            </a:r>
            <a:r>
              <a:rPr lang="tr-TR" b="1" dirty="0"/>
              <a:t> </a:t>
            </a:r>
            <a:r>
              <a:rPr lang="en-US" b="1" dirty="0"/>
              <a:t>Structure</a:t>
            </a:r>
            <a:r>
              <a:rPr lang="tr-TR" b="1" dirty="0"/>
              <a:t>s</a:t>
            </a:r>
            <a:endParaRPr lang="en-US" b="1" dirty="0"/>
          </a:p>
        </p:txBody>
      </p:sp>
      <p:sp>
        <p:nvSpPr>
          <p:cNvPr id="5" name="Content Placeholder 4"/>
          <p:cNvSpPr>
            <a:spLocks noGrp="1"/>
          </p:cNvSpPr>
          <p:nvPr>
            <p:ph sz="half" idx="1"/>
          </p:nvPr>
        </p:nvSpPr>
        <p:spPr>
          <a:xfrm>
            <a:off x="628650" y="1533647"/>
            <a:ext cx="8129016" cy="1695343"/>
          </a:xfrm>
        </p:spPr>
        <p:txBody>
          <a:bodyPr>
            <a:normAutofit/>
          </a:bodyPr>
          <a:lstStyle/>
          <a:p>
            <a:r>
              <a:rPr lang="en-US" dirty="0"/>
              <a:t>You</a:t>
            </a:r>
            <a:r>
              <a:rPr lang="tr-TR" dirty="0"/>
              <a:t> can define a</a:t>
            </a:r>
            <a:r>
              <a:rPr lang="en-US" dirty="0"/>
              <a:t> structure</a:t>
            </a:r>
            <a:r>
              <a:rPr lang="tr-TR" dirty="0"/>
              <a:t> </a:t>
            </a:r>
            <a:r>
              <a:rPr lang="en-US" dirty="0"/>
              <a:t>within another, creating data hierarchies. </a:t>
            </a:r>
            <a:endParaRPr lang="tr-TR" dirty="0"/>
          </a:p>
          <a:p>
            <a:pPr lvl="1"/>
            <a:r>
              <a:rPr lang="en-US" sz="2100" dirty="0"/>
              <a:t>They can also be used separately, therefore define separately and nest them as needed. </a:t>
            </a:r>
          </a:p>
          <a:p>
            <a:pPr lvl="1"/>
            <a:r>
              <a:rPr lang="en-US" sz="2100" dirty="0"/>
              <a:t>Adding the enlisting date of an employee</a:t>
            </a:r>
            <a:r>
              <a:rPr lang="tr-TR" sz="2100" dirty="0"/>
              <a:t>:</a:t>
            </a:r>
          </a:p>
          <a:p>
            <a:endParaRPr lang="tr-TR" dirty="0"/>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9" name="Dikdörtgen 8"/>
          <p:cNvSpPr/>
          <p:nvPr/>
        </p:nvSpPr>
        <p:spPr>
          <a:xfrm>
            <a:off x="1115616" y="2924944"/>
            <a:ext cx="4392488" cy="2862322"/>
          </a:xfrm>
          <a:prstGeom prst="rect">
            <a:avLst/>
          </a:prstGeom>
        </p:spPr>
        <p:txBody>
          <a:bodyPr wrap="square">
            <a:spAutoFit/>
          </a:bodyPr>
          <a:lstStyle/>
          <a:p>
            <a:r>
              <a:rPr lang="tr-TR" dirty="0" err="1">
                <a:latin typeface="Consolas" panose="020B0609020204030204" pitchFamily="49" charset="0"/>
              </a:rPr>
              <a:t>typedef</a:t>
            </a:r>
            <a:r>
              <a:rPr lang="tr-TR" dirty="0">
                <a:latin typeface="Consolas" panose="020B0609020204030204" pitchFamily="49" charset="0"/>
              </a:rPr>
              <a:t> </a:t>
            </a:r>
            <a:r>
              <a:rPr lang="tr-TR" dirty="0" err="1">
                <a:latin typeface="Consolas" panose="020B0609020204030204" pitchFamily="49" charset="0"/>
              </a:rPr>
              <a:t>struct</a:t>
            </a:r>
            <a:r>
              <a:rPr lang="tr-TR" dirty="0">
                <a:latin typeface="Consolas" panose="020B0609020204030204" pitchFamily="49" charset="0"/>
              </a:rPr>
              <a:t> {</a:t>
            </a:r>
          </a:p>
          <a:p>
            <a:r>
              <a:rPr lang="tr-TR" dirty="0">
                <a:latin typeface="Consolas" panose="020B0609020204030204" pitchFamily="49" charset="0"/>
              </a:rPr>
              <a:t>    </a:t>
            </a:r>
            <a:r>
              <a:rPr lang="tr-TR" dirty="0" err="1">
                <a:latin typeface="Consolas" panose="020B0609020204030204" pitchFamily="49" charset="0"/>
              </a:rPr>
              <a:t>short</a:t>
            </a:r>
            <a:r>
              <a:rPr lang="tr-TR" dirty="0">
                <a:latin typeface="Consolas" panose="020B0609020204030204" pitchFamily="49" charset="0"/>
              </a:rPr>
              <a:t> </a:t>
            </a:r>
            <a:r>
              <a:rPr lang="tr-TR" dirty="0" err="1">
                <a:latin typeface="Consolas" panose="020B0609020204030204" pitchFamily="49" charset="0"/>
              </a:rPr>
              <a:t>day</a:t>
            </a:r>
            <a:r>
              <a:rPr lang="tr-TR" dirty="0">
                <a:latin typeface="Consolas" panose="020B0609020204030204" pitchFamily="49" charset="0"/>
              </a:rPr>
              <a:t>, </a:t>
            </a:r>
            <a:r>
              <a:rPr lang="tr-TR" dirty="0" err="1">
                <a:latin typeface="Consolas" panose="020B0609020204030204" pitchFamily="49" charset="0"/>
              </a:rPr>
              <a:t>month</a:t>
            </a:r>
            <a:r>
              <a:rPr lang="tr-TR" dirty="0">
                <a:latin typeface="Consolas" panose="020B0609020204030204" pitchFamily="49" charset="0"/>
              </a:rPr>
              <a:t>;</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year</a:t>
            </a:r>
            <a:r>
              <a:rPr lang="tr-TR" dirty="0">
                <a:latin typeface="Consolas" panose="020B0609020204030204" pitchFamily="49" charset="0"/>
              </a:rPr>
              <a:t>; </a:t>
            </a:r>
          </a:p>
          <a:p>
            <a:r>
              <a:rPr lang="tr-TR" dirty="0">
                <a:latin typeface="Consolas" panose="020B0609020204030204" pitchFamily="49" charset="0"/>
              </a:rPr>
              <a:t>} DATE ;</a:t>
            </a:r>
            <a:endParaRPr lang="en-US" dirty="0">
              <a:latin typeface="Consolas" panose="020B0609020204030204" pitchFamily="49" charset="0"/>
            </a:endParaRPr>
          </a:p>
          <a:p>
            <a:r>
              <a:rPr lang="tr-TR" dirty="0" err="1">
                <a:latin typeface="Consolas" panose="020B0609020204030204" pitchFamily="49" charset="0"/>
              </a:rPr>
              <a:t>typedef</a:t>
            </a:r>
            <a:r>
              <a:rPr lang="tr-TR" dirty="0">
                <a:latin typeface="Consolas" panose="020B0609020204030204" pitchFamily="49" charset="0"/>
              </a:rPr>
              <a:t> </a:t>
            </a:r>
            <a:r>
              <a:rPr lang="tr-TR" dirty="0" err="1">
                <a:latin typeface="Consolas" panose="020B0609020204030204" pitchFamily="49" charset="0"/>
              </a:rPr>
              <a:t>struct</a:t>
            </a:r>
            <a:r>
              <a:rPr lang="tr-TR" dirty="0">
                <a:latin typeface="Consolas" panose="020B0609020204030204" pitchFamily="49" charset="0"/>
              </a:rPr>
              <a:t> {</a:t>
            </a:r>
          </a:p>
          <a:p>
            <a:r>
              <a:rPr lang="tr-TR" dirty="0">
                <a:latin typeface="Consolas" panose="020B0609020204030204" pitchFamily="49" charset="0"/>
              </a:rPr>
              <a:t>    </a:t>
            </a:r>
            <a:r>
              <a:rPr lang="tr-TR" dirty="0" err="1">
                <a:latin typeface="Consolas" panose="020B0609020204030204" pitchFamily="49" charset="0"/>
              </a:rPr>
              <a:t>char</a:t>
            </a:r>
            <a:r>
              <a:rPr lang="en-US" dirty="0">
                <a:latin typeface="Consolas" panose="020B0609020204030204" pitchFamily="49" charset="0"/>
              </a:rPr>
              <a:t> </a:t>
            </a:r>
            <a:r>
              <a:rPr lang="tr-TR" dirty="0">
                <a:latin typeface="Consolas" panose="020B0609020204030204" pitchFamily="49" charset="0"/>
              </a:rPr>
              <a:t>name[20], </a:t>
            </a:r>
            <a:r>
              <a:rPr lang="tr-TR" dirty="0" err="1">
                <a:latin typeface="Consolas" panose="020B0609020204030204" pitchFamily="49" charset="0"/>
              </a:rPr>
              <a:t>surname</a:t>
            </a:r>
            <a:r>
              <a:rPr lang="tr-TR" dirty="0">
                <a:latin typeface="Consolas" panose="020B0609020204030204" pitchFamily="49" charset="0"/>
              </a:rPr>
              <a:t> [20];</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ID; </a:t>
            </a:r>
          </a:p>
          <a:p>
            <a:r>
              <a:rPr lang="tr-TR" dirty="0">
                <a:latin typeface="Consolas" panose="020B0609020204030204" pitchFamily="49" charset="0"/>
              </a:rPr>
              <a:t>    </a:t>
            </a:r>
            <a:r>
              <a:rPr lang="tr-TR" dirty="0" err="1">
                <a:latin typeface="Consolas" panose="020B0609020204030204" pitchFamily="49" charset="0"/>
              </a:rPr>
              <a:t>float</a:t>
            </a:r>
            <a:r>
              <a:rPr lang="tr-TR" dirty="0">
                <a:latin typeface="Consolas" panose="020B0609020204030204" pitchFamily="49" charset="0"/>
              </a:rPr>
              <a:t> </a:t>
            </a:r>
            <a:r>
              <a:rPr lang="tr-TR" dirty="0" err="1">
                <a:latin typeface="Consolas" panose="020B0609020204030204" pitchFamily="49" charset="0"/>
              </a:rPr>
              <a:t>salary</a:t>
            </a:r>
            <a:r>
              <a:rPr lang="tr-TR" dirty="0">
                <a:latin typeface="Consolas" panose="020B0609020204030204" pitchFamily="49" charset="0"/>
              </a:rPr>
              <a:t>;</a:t>
            </a:r>
          </a:p>
          <a:p>
            <a:r>
              <a:rPr lang="tr-TR" dirty="0">
                <a:latin typeface="Consolas" panose="020B0609020204030204" pitchFamily="49" charset="0"/>
              </a:rPr>
              <a:t>    DATE </a:t>
            </a:r>
            <a:r>
              <a:rPr lang="tr-TR" dirty="0" err="1">
                <a:latin typeface="Consolas" panose="020B0609020204030204" pitchFamily="49" charset="0"/>
              </a:rPr>
              <a:t>enlisted</a:t>
            </a:r>
            <a:r>
              <a:rPr lang="tr-TR" dirty="0">
                <a:latin typeface="Consolas" panose="020B0609020204030204" pitchFamily="49" charset="0"/>
              </a:rPr>
              <a:t>; </a:t>
            </a:r>
            <a:endParaRPr lang="en-US" dirty="0">
              <a:latin typeface="Consolas" panose="020B0609020204030204" pitchFamily="49" charset="0"/>
            </a:endParaRPr>
          </a:p>
          <a:p>
            <a:r>
              <a:rPr lang="tr-TR" dirty="0">
                <a:latin typeface="Consolas" panose="020B0609020204030204" pitchFamily="49" charset="0"/>
              </a:rPr>
              <a:t>} EMPLOYEE ;</a:t>
            </a:r>
            <a:endParaRPr lang="en-US" dirty="0">
              <a:latin typeface="Consolas" panose="020B0609020204030204" pitchFamily="49" charset="0"/>
            </a:endParaRPr>
          </a:p>
        </p:txBody>
      </p:sp>
      <p:sp>
        <p:nvSpPr>
          <p:cNvPr id="10" name="Content Placeholder 4"/>
          <p:cNvSpPr>
            <a:spLocks noGrp="1"/>
          </p:cNvSpPr>
          <p:nvPr>
            <p:ph sz="half" idx="1"/>
          </p:nvPr>
        </p:nvSpPr>
        <p:spPr>
          <a:xfrm>
            <a:off x="5868144" y="3029801"/>
            <a:ext cx="3096344" cy="399199"/>
          </a:xfrm>
        </p:spPr>
        <p:txBody>
          <a:bodyPr>
            <a:normAutofit/>
          </a:bodyPr>
          <a:lstStyle/>
          <a:p>
            <a:r>
              <a:rPr lang="en-US" dirty="0"/>
              <a:t>Later, you can write</a:t>
            </a:r>
            <a:r>
              <a:rPr lang="tr-TR" dirty="0"/>
              <a:t>:</a:t>
            </a:r>
          </a:p>
        </p:txBody>
      </p:sp>
      <p:sp>
        <p:nvSpPr>
          <p:cNvPr id="11" name="Dikdörtgen 10"/>
          <p:cNvSpPr/>
          <p:nvPr/>
        </p:nvSpPr>
        <p:spPr>
          <a:xfrm>
            <a:off x="5076056" y="3429000"/>
            <a:ext cx="4065537" cy="369332"/>
          </a:xfrm>
          <a:prstGeom prst="rect">
            <a:avLst/>
          </a:prstGeom>
        </p:spPr>
        <p:txBody>
          <a:bodyPr wrap="none">
            <a:spAutoFit/>
          </a:bodyPr>
          <a:lstStyle/>
          <a:p>
            <a:pPr lvl="1"/>
            <a:r>
              <a:rPr lang="en-US" dirty="0" err="1">
                <a:latin typeface="Consolas" panose="020B0609020204030204" pitchFamily="49" charset="0"/>
              </a:rPr>
              <a:t>yunus.enlisted.year</a:t>
            </a:r>
            <a:r>
              <a:rPr lang="en-US" dirty="0">
                <a:latin typeface="Consolas" panose="020B0609020204030204" pitchFamily="49" charset="0"/>
              </a:rPr>
              <a:t> = 2008;</a:t>
            </a:r>
          </a:p>
        </p:txBody>
      </p:sp>
    </p:spTree>
    <p:extLst>
      <p:ext uri="{BB962C8B-B14F-4D97-AF65-F5344CB8AC3E}">
        <p14:creationId xmlns:p14="http://schemas.microsoft.com/office/powerpoint/2010/main" val="40329482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a:t>
            </a:r>
            <a:r>
              <a:rPr lang="tr-TR" b="1" dirty="0"/>
              <a:t> </a:t>
            </a:r>
            <a:r>
              <a:rPr lang="en-US" b="1" dirty="0"/>
              <a:t>structures</a:t>
            </a:r>
            <a:r>
              <a:rPr lang="tr-TR" b="1" dirty="0"/>
              <a:t> as </a:t>
            </a:r>
            <a:r>
              <a:rPr lang="en-US" b="1" dirty="0"/>
              <a:t>function parameters</a:t>
            </a:r>
          </a:p>
        </p:txBody>
      </p:sp>
      <p:sp>
        <p:nvSpPr>
          <p:cNvPr id="5" name="Content Placeholder 4"/>
          <p:cNvSpPr>
            <a:spLocks noGrp="1"/>
          </p:cNvSpPr>
          <p:nvPr>
            <p:ph sz="half" idx="1"/>
          </p:nvPr>
        </p:nvSpPr>
        <p:spPr>
          <a:xfrm>
            <a:off x="628650" y="1533648"/>
            <a:ext cx="8129016" cy="4415632"/>
          </a:xfrm>
        </p:spPr>
        <p:txBody>
          <a:bodyPr>
            <a:normAutofit lnSpcReduction="10000"/>
          </a:bodyPr>
          <a:lstStyle/>
          <a:p>
            <a:r>
              <a:rPr lang="en-US" sz="2400" dirty="0"/>
              <a:t>There are two ways to pass structures as arguments: </a:t>
            </a:r>
          </a:p>
          <a:p>
            <a:pPr lvl="1"/>
            <a:r>
              <a:rPr lang="en-US" sz="2400" dirty="0"/>
              <a:t>pass the structure itself (called pass by value)</a:t>
            </a:r>
          </a:p>
          <a:p>
            <a:pPr marL="342900" lvl="1" indent="0">
              <a:buNone/>
            </a:pPr>
            <a:r>
              <a:rPr lang="en-US" sz="2000" dirty="0">
                <a:latin typeface="Consolas" panose="020B0609020204030204" pitchFamily="49" charset="0"/>
              </a:rPr>
              <a:t>	EMPLOYEE </a:t>
            </a:r>
            <a:r>
              <a:rPr lang="en-US" sz="2000" dirty="0" err="1">
                <a:latin typeface="Consolas" panose="020B0609020204030204" pitchFamily="49" charset="0"/>
              </a:rPr>
              <a:t>emp</a:t>
            </a:r>
            <a:r>
              <a:rPr lang="tr-TR" sz="2000" dirty="0">
                <a:latin typeface="Consolas" panose="020B0609020204030204" pitchFamily="49" charset="0"/>
              </a:rPr>
              <a:t>;</a:t>
            </a:r>
            <a:endParaRPr lang="en-US" sz="2000" dirty="0">
              <a:latin typeface="Consolas" panose="020B0609020204030204" pitchFamily="49" charset="0"/>
            </a:endParaRPr>
          </a:p>
          <a:p>
            <a:pPr marL="342900" lvl="1" indent="0">
              <a:buNone/>
            </a:pPr>
            <a:r>
              <a:rPr lang="en-US" sz="2000" dirty="0">
                <a:latin typeface="Consolas" panose="020B0609020204030204" pitchFamily="49" charset="0"/>
              </a:rPr>
              <a:t>	</a:t>
            </a:r>
            <a:r>
              <a:rPr lang="en-US" sz="2000" dirty="0" err="1">
                <a:latin typeface="Consolas" panose="020B0609020204030204" pitchFamily="49" charset="0"/>
              </a:rPr>
              <a:t>printReport</a:t>
            </a:r>
            <a:r>
              <a:rPr lang="en-US" sz="2000" dirty="0">
                <a:latin typeface="Consolas" panose="020B0609020204030204" pitchFamily="49" charset="0"/>
              </a:rPr>
              <a:t>(</a:t>
            </a:r>
            <a:r>
              <a:rPr lang="en-US" sz="2000" dirty="0" err="1">
                <a:latin typeface="Consolas" panose="020B0609020204030204" pitchFamily="49" charset="0"/>
              </a:rPr>
              <a:t>emp</a:t>
            </a:r>
            <a:r>
              <a:rPr lang="en-US" sz="2000" dirty="0">
                <a:latin typeface="Consolas" panose="020B0609020204030204" pitchFamily="49" charset="0"/>
              </a:rPr>
              <a:t>)</a:t>
            </a:r>
            <a:r>
              <a:rPr lang="tr-TR" sz="2000" dirty="0">
                <a:latin typeface="Consolas" panose="020B0609020204030204" pitchFamily="49" charset="0"/>
              </a:rPr>
              <a:t>;</a:t>
            </a:r>
            <a:endParaRPr lang="en-US" sz="2000" dirty="0">
              <a:latin typeface="Consolas" panose="020B0609020204030204" pitchFamily="49" charset="0"/>
            </a:endParaRPr>
          </a:p>
          <a:p>
            <a:pPr lvl="1"/>
            <a:r>
              <a:rPr lang="en-US" sz="2400" dirty="0"/>
              <a:t>pass a pointer to the structure (called pass by reference)</a:t>
            </a:r>
          </a:p>
          <a:p>
            <a:pPr marL="342900" lvl="1" indent="0">
              <a:buNone/>
            </a:pPr>
            <a:r>
              <a:rPr lang="en-US" sz="2000" dirty="0">
                <a:solidFill>
                  <a:prstClr val="black"/>
                </a:solidFill>
                <a:latin typeface="Consolas" panose="020B0609020204030204" pitchFamily="49" charset="0"/>
              </a:rPr>
              <a:t>	EMPLOYEE </a:t>
            </a:r>
            <a:r>
              <a:rPr lang="en-US" sz="2000" dirty="0" err="1">
                <a:solidFill>
                  <a:prstClr val="black"/>
                </a:solidFill>
                <a:latin typeface="Consolas" panose="020B0609020204030204" pitchFamily="49" charset="0"/>
              </a:rPr>
              <a:t>emp</a:t>
            </a:r>
            <a:r>
              <a:rPr lang="tr-TR" sz="2000" dirty="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pPr marL="342900" lvl="1" indent="0">
              <a:buNone/>
            </a:pPr>
            <a:r>
              <a:rPr lang="en-US" sz="2000" dirty="0">
                <a:solidFill>
                  <a:prstClr val="black"/>
                </a:solidFill>
                <a:latin typeface="Consolas" panose="020B0609020204030204" pitchFamily="49" charset="0"/>
              </a:rPr>
              <a:t>	</a:t>
            </a:r>
            <a:r>
              <a:rPr lang="tr-TR" sz="2000" dirty="0" err="1">
                <a:solidFill>
                  <a:prstClr val="black"/>
                </a:solidFill>
                <a:latin typeface="Consolas" panose="020B0609020204030204" pitchFamily="49" charset="0"/>
              </a:rPr>
              <a:t>increaseSalary</a:t>
            </a:r>
            <a:r>
              <a:rPr lang="en-US" sz="2000" dirty="0">
                <a:solidFill>
                  <a:prstClr val="black"/>
                </a:solidFill>
                <a:latin typeface="Consolas" panose="020B0609020204030204" pitchFamily="49" charset="0"/>
              </a:rPr>
              <a:t>(</a:t>
            </a:r>
            <a:r>
              <a:rPr lang="tr-TR" sz="2000" dirty="0">
                <a:solidFill>
                  <a:prstClr val="black"/>
                </a:solidFill>
                <a:latin typeface="Consolas" panose="020B0609020204030204" pitchFamily="49" charset="0"/>
              </a:rPr>
              <a:t>&amp;</a:t>
            </a:r>
            <a:r>
              <a:rPr lang="en-US" sz="2000" dirty="0" err="1">
                <a:solidFill>
                  <a:prstClr val="black"/>
                </a:solidFill>
                <a:latin typeface="Consolas" panose="020B0609020204030204" pitchFamily="49" charset="0"/>
              </a:rPr>
              <a:t>emp</a:t>
            </a:r>
            <a:r>
              <a:rPr lang="en-US" sz="2000" dirty="0">
                <a:solidFill>
                  <a:prstClr val="black"/>
                </a:solidFill>
                <a:latin typeface="Consolas" panose="020B0609020204030204" pitchFamily="49" charset="0"/>
              </a:rPr>
              <a:t>)</a:t>
            </a:r>
            <a:r>
              <a:rPr lang="tr-TR" sz="2000" dirty="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400" dirty="0"/>
              <a:t>Passing by reference is faster and more efficient</a:t>
            </a:r>
          </a:p>
          <a:p>
            <a:r>
              <a:rPr lang="en-US" sz="2400" dirty="0"/>
              <a:t>Depending on your choice, declare the argument of the function as either a structure or a pointer to a structure</a:t>
            </a:r>
          </a:p>
          <a:p>
            <a:pPr lvl="1"/>
            <a:r>
              <a:rPr lang="en-US" sz="2400" dirty="0"/>
              <a:t>Then use </a:t>
            </a:r>
            <a:r>
              <a:rPr lang="en-US" sz="2400" dirty="0">
                <a:latin typeface="Consolas" panose="020B0609020204030204" pitchFamily="49" charset="0"/>
              </a:rPr>
              <a:t>.</a:t>
            </a:r>
            <a:r>
              <a:rPr lang="en-US" sz="2400" dirty="0"/>
              <a:t> or </a:t>
            </a:r>
            <a:r>
              <a:rPr lang="tr-TR" sz="2400" dirty="0">
                <a:latin typeface="Consolas" panose="020B0609020204030204" pitchFamily="49" charset="0"/>
              </a:rPr>
              <a:t>-&gt;</a:t>
            </a:r>
            <a:r>
              <a:rPr lang="en-US" sz="2400" dirty="0"/>
              <a:t> in the body of the function.</a:t>
            </a:r>
          </a:p>
          <a:p>
            <a:r>
              <a:rPr lang="en-US" sz="2400" dirty="0"/>
              <a:t>The pointer points to an entire structure, not to its first field.   </a:t>
            </a:r>
          </a:p>
          <a:p>
            <a:pPr lvl="1"/>
            <a:endParaRPr lang="en-US" sz="2400" dirty="0"/>
          </a:p>
          <a:p>
            <a:endParaRPr lang="tr-TR" dirty="0"/>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368895624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8"/>
            <a:ext cx="8129016" cy="4547200"/>
          </a:xfrm>
        </p:spPr>
        <p:txBody>
          <a:bodyPr>
            <a:normAutofit/>
          </a:bodyPr>
          <a:lstStyle/>
          <a:p>
            <a:r>
              <a:rPr lang="en-US" sz="2400" dirty="0"/>
              <a:t>Array structure is not efficient enough because:</a:t>
            </a:r>
          </a:p>
          <a:p>
            <a:pPr lvl="1"/>
            <a:r>
              <a:rPr lang="en-US" sz="2400" dirty="0"/>
              <a:t>They cannot be resized automatically</a:t>
            </a:r>
          </a:p>
          <a:p>
            <a:pPr lvl="2"/>
            <a:r>
              <a:rPr lang="en-US" sz="2100" dirty="0"/>
              <a:t>You need to allocate memory for worst-case, which is a waste of memory </a:t>
            </a:r>
          </a:p>
          <a:p>
            <a:pPr lvl="1"/>
            <a:r>
              <a:rPr lang="en-US" sz="2400" dirty="0"/>
              <a:t>Insertions are hard</a:t>
            </a:r>
          </a:p>
          <a:p>
            <a:pPr lvl="2"/>
            <a:r>
              <a:rPr lang="en-US" sz="2100" dirty="0"/>
              <a:t>You need to shift elements</a:t>
            </a:r>
          </a:p>
          <a:p>
            <a:pPr lvl="1"/>
            <a:r>
              <a:rPr lang="en-US" sz="2400" dirty="0"/>
              <a:t>A more efficient data structure is a Linked list:</a:t>
            </a:r>
          </a:p>
          <a:p>
            <a:pPr lvl="2"/>
            <a:r>
              <a:rPr lang="en-US" sz="2100" dirty="0"/>
              <a:t>A linked list is a chain of structures that are linked one to another, like sausages. </a:t>
            </a:r>
          </a:p>
          <a:p>
            <a:pPr lvl="2"/>
            <a:r>
              <a:rPr lang="en-US" sz="2100" dirty="0"/>
              <a:t>In the simplest linked-list scheme, each structure contains an extra member which is a pointer to the next structure in the list.</a:t>
            </a:r>
          </a:p>
          <a:p>
            <a:pPr lvl="1"/>
            <a:r>
              <a:rPr lang="en-US" sz="2400" dirty="0"/>
              <a:t>You will learn about lists and other data structures in the next term in the namesake course</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418265483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8"/>
            <a:ext cx="8129016" cy="4415632"/>
          </a:xfrm>
        </p:spPr>
        <p:txBody>
          <a:bodyPr>
            <a:normAutofit/>
          </a:bodyPr>
          <a:lstStyle/>
          <a:p>
            <a:r>
              <a:rPr lang="en-US" sz="2400" dirty="0"/>
              <a:t>An example linked list holding integers:</a:t>
            </a:r>
            <a:endParaRPr lang="en-US" sz="21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grpSp>
        <p:nvGrpSpPr>
          <p:cNvPr id="6" name="56 Grup"/>
          <p:cNvGrpSpPr>
            <a:grpSpLocks/>
          </p:cNvGrpSpPr>
          <p:nvPr/>
        </p:nvGrpSpPr>
        <p:grpSpPr bwMode="auto">
          <a:xfrm>
            <a:off x="971550" y="2204864"/>
            <a:ext cx="7950200" cy="3025493"/>
            <a:chOff x="467544" y="3789040"/>
            <a:chExt cx="7949384" cy="3025354"/>
          </a:xfrm>
        </p:grpSpPr>
        <p:grpSp>
          <p:nvGrpSpPr>
            <p:cNvPr id="7" name="Group 15"/>
            <p:cNvGrpSpPr>
              <a:grpSpLocks/>
            </p:cNvGrpSpPr>
            <p:nvPr/>
          </p:nvGrpSpPr>
          <p:grpSpPr bwMode="auto">
            <a:xfrm>
              <a:off x="3161359" y="3814936"/>
              <a:ext cx="1842689" cy="838200"/>
              <a:chOff x="0" y="0"/>
              <a:chExt cx="20000" cy="20000"/>
            </a:xfrm>
          </p:grpSpPr>
          <p:grpSp>
            <p:nvGrpSpPr>
              <p:cNvPr id="51" name="Group 16"/>
              <p:cNvGrpSpPr>
                <a:grpSpLocks/>
              </p:cNvGrpSpPr>
              <p:nvPr/>
            </p:nvGrpSpPr>
            <p:grpSpPr bwMode="auto">
              <a:xfrm>
                <a:off x="0" y="0"/>
                <a:ext cx="10000" cy="20000"/>
                <a:chOff x="0" y="0"/>
                <a:chExt cx="20000" cy="20000"/>
              </a:xfrm>
            </p:grpSpPr>
            <p:sp>
              <p:nvSpPr>
                <p:cNvPr id="55" name="Freeform 17"/>
                <p:cNvSpPr>
                  <a:spLocks/>
                </p:cNvSpPr>
                <p:nvPr/>
              </p:nvSpPr>
              <p:spPr bwMode="auto">
                <a:xfrm>
                  <a:off x="0" y="0"/>
                  <a:ext cx="20000" cy="20000"/>
                </a:xfrm>
                <a:custGeom>
                  <a:avLst/>
                  <a:gdLst>
                    <a:gd name="T0" fmla="*/ 19944 w 20000"/>
                    <a:gd name="T1" fmla="*/ 0 h 20000"/>
                    <a:gd name="T2" fmla="*/ 19944 w 20000"/>
                    <a:gd name="T3" fmla="*/ 19944 h 20000"/>
                    <a:gd name="T4" fmla="*/ 0 w 20000"/>
                    <a:gd name="T5" fmla="*/ 19944 h 20000"/>
                    <a:gd name="T6" fmla="*/ 0 w 20000"/>
                    <a:gd name="T7" fmla="*/ 0 h 20000"/>
                    <a:gd name="T8" fmla="*/ 199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sp>
              <p:nvSpPr>
                <p:cNvPr id="56" name="Rectangle 18"/>
                <p:cNvSpPr>
                  <a:spLocks noChangeArrowheads="1"/>
                </p:cNvSpPr>
                <p:nvPr/>
              </p:nvSpPr>
              <p:spPr bwMode="auto">
                <a:xfrm>
                  <a:off x="2836" y="4000"/>
                  <a:ext cx="14276" cy="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lnSpc>
                      <a:spcPct val="72000"/>
                    </a:lnSpc>
                    <a:spcBef>
                      <a:spcPct val="0"/>
                    </a:spcBef>
                    <a:buClrTx/>
                    <a:buSzTx/>
                    <a:buFontTx/>
                    <a:buNone/>
                  </a:pPr>
                  <a:endParaRPr lang="en-US" altLang="tr-TR" sz="1000" b="1">
                    <a:latin typeface="Courier New" panose="02070309020205020404" pitchFamily="49" charset="0"/>
                  </a:endParaRPr>
                </a:p>
                <a:p>
                  <a:pPr algn="ctr" eaLnBrk="1" hangingPunct="1">
                    <a:lnSpc>
                      <a:spcPct val="72000"/>
                    </a:lnSpc>
                    <a:spcBef>
                      <a:spcPct val="0"/>
                    </a:spcBef>
                    <a:buClrTx/>
                    <a:buSzTx/>
                    <a:buFontTx/>
                    <a:buNone/>
                  </a:pPr>
                  <a:r>
                    <a:rPr lang="en-US" altLang="tr-TR" sz="2800" b="1">
                      <a:latin typeface="Courier New" panose="02070309020205020404" pitchFamily="49" charset="0"/>
                    </a:rPr>
                    <a:t>15</a:t>
                  </a:r>
                  <a:endParaRPr lang="en-US" altLang="tr-TR" sz="2800" b="1" noProof="1">
                    <a:latin typeface="Courier New" panose="02070309020205020404" pitchFamily="49" charset="0"/>
                  </a:endParaRPr>
                </a:p>
              </p:txBody>
            </p:sp>
          </p:grpSp>
          <p:grpSp>
            <p:nvGrpSpPr>
              <p:cNvPr id="52" name="Group 19"/>
              <p:cNvGrpSpPr>
                <a:grpSpLocks/>
              </p:cNvGrpSpPr>
              <p:nvPr/>
            </p:nvGrpSpPr>
            <p:grpSpPr bwMode="auto">
              <a:xfrm>
                <a:off x="10000" y="0"/>
                <a:ext cx="10000" cy="20000"/>
                <a:chOff x="0" y="0"/>
                <a:chExt cx="20000" cy="20000"/>
              </a:xfrm>
            </p:grpSpPr>
            <p:sp>
              <p:nvSpPr>
                <p:cNvPr id="53" name="Freeform 20"/>
                <p:cNvSpPr>
                  <a:spLocks/>
                </p:cNvSpPr>
                <p:nvPr/>
              </p:nvSpPr>
              <p:spPr bwMode="auto">
                <a:xfrm>
                  <a:off x="0" y="0"/>
                  <a:ext cx="20000" cy="20000"/>
                </a:xfrm>
                <a:custGeom>
                  <a:avLst/>
                  <a:gdLst>
                    <a:gd name="T0" fmla="*/ 19944 w 20000"/>
                    <a:gd name="T1" fmla="*/ 0 h 20000"/>
                    <a:gd name="T2" fmla="*/ 19944 w 20000"/>
                    <a:gd name="T3" fmla="*/ 19944 h 20000"/>
                    <a:gd name="T4" fmla="*/ 0 w 20000"/>
                    <a:gd name="T5" fmla="*/ 19944 h 20000"/>
                    <a:gd name="T6" fmla="*/ 0 w 20000"/>
                    <a:gd name="T7" fmla="*/ 0 h 20000"/>
                    <a:gd name="T8" fmla="*/ 199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sp>
              <p:nvSpPr>
                <p:cNvPr id="54" name="Oval 21"/>
                <p:cNvSpPr>
                  <a:spLocks noChangeArrowheads="1"/>
                </p:cNvSpPr>
                <p:nvPr/>
              </p:nvSpPr>
              <p:spPr bwMode="auto">
                <a:xfrm>
                  <a:off x="8280" y="8333"/>
                  <a:ext cx="3388" cy="3389"/>
                </a:xfrm>
                <a:prstGeom prst="ellipse">
                  <a:avLst/>
                </a:prstGeom>
                <a:solidFill>
                  <a:srgbClr val="000000"/>
                </a:solidFill>
                <a:ln w="317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grpSp>
        <p:grpSp>
          <p:nvGrpSpPr>
            <p:cNvPr id="8" name="32 Grup"/>
            <p:cNvGrpSpPr>
              <a:grpSpLocks/>
            </p:cNvGrpSpPr>
            <p:nvPr/>
          </p:nvGrpSpPr>
          <p:grpSpPr bwMode="auto">
            <a:xfrm>
              <a:off x="4861415" y="5013176"/>
              <a:ext cx="1842689" cy="838200"/>
              <a:chOff x="6240861" y="4267200"/>
              <a:chExt cx="1842689" cy="838200"/>
            </a:xfrm>
          </p:grpSpPr>
          <p:grpSp>
            <p:nvGrpSpPr>
              <p:cNvPr id="45" name="Group 10"/>
              <p:cNvGrpSpPr>
                <a:grpSpLocks/>
              </p:cNvGrpSpPr>
              <p:nvPr/>
            </p:nvGrpSpPr>
            <p:grpSpPr bwMode="auto">
              <a:xfrm>
                <a:off x="6240861" y="4267200"/>
                <a:ext cx="1842689" cy="838200"/>
                <a:chOff x="2" y="0"/>
                <a:chExt cx="19998" cy="20000"/>
              </a:xfrm>
            </p:grpSpPr>
            <p:sp>
              <p:nvSpPr>
                <p:cNvPr id="47" name="Freeform 11"/>
                <p:cNvSpPr>
                  <a:spLocks/>
                </p:cNvSpPr>
                <p:nvPr/>
              </p:nvSpPr>
              <p:spPr bwMode="auto">
                <a:xfrm>
                  <a:off x="10001" y="0"/>
                  <a:ext cx="9999" cy="20000"/>
                </a:xfrm>
                <a:custGeom>
                  <a:avLst/>
                  <a:gdLst>
                    <a:gd name="T0" fmla="*/ 0 w 20000"/>
                    <a:gd name="T1" fmla="*/ 0 h 20000"/>
                    <a:gd name="T2" fmla="*/ 0 w 20000"/>
                    <a:gd name="T3" fmla="*/ 19944 h 20000"/>
                    <a:gd name="T4" fmla="*/ 0 w 20000"/>
                    <a:gd name="T5" fmla="*/ 19944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grpSp>
              <p:nvGrpSpPr>
                <p:cNvPr id="48" name="Group 12"/>
                <p:cNvGrpSpPr>
                  <a:grpSpLocks/>
                </p:cNvGrpSpPr>
                <p:nvPr/>
              </p:nvGrpSpPr>
              <p:grpSpPr bwMode="auto">
                <a:xfrm>
                  <a:off x="2" y="0"/>
                  <a:ext cx="9999" cy="20000"/>
                  <a:chOff x="0" y="0"/>
                  <a:chExt cx="20000" cy="20000"/>
                </a:xfrm>
              </p:grpSpPr>
              <p:sp>
                <p:nvSpPr>
                  <p:cNvPr id="49" name="Freeform 13"/>
                  <p:cNvSpPr>
                    <a:spLocks/>
                  </p:cNvSpPr>
                  <p:nvPr/>
                </p:nvSpPr>
                <p:spPr bwMode="auto">
                  <a:xfrm>
                    <a:off x="0" y="0"/>
                    <a:ext cx="20000" cy="20000"/>
                  </a:xfrm>
                  <a:custGeom>
                    <a:avLst/>
                    <a:gdLst>
                      <a:gd name="T0" fmla="*/ 19944 w 20000"/>
                      <a:gd name="T1" fmla="*/ 0 h 20000"/>
                      <a:gd name="T2" fmla="*/ 19944 w 20000"/>
                      <a:gd name="T3" fmla="*/ 19944 h 20000"/>
                      <a:gd name="T4" fmla="*/ 0 w 20000"/>
                      <a:gd name="T5" fmla="*/ 19944 h 20000"/>
                      <a:gd name="T6" fmla="*/ 0 w 20000"/>
                      <a:gd name="T7" fmla="*/ 0 h 20000"/>
                      <a:gd name="T8" fmla="*/ 199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sp>
                <p:nvSpPr>
                  <p:cNvPr id="50" name="Rectangle 14"/>
                  <p:cNvSpPr>
                    <a:spLocks noChangeArrowheads="1"/>
                  </p:cNvSpPr>
                  <p:nvPr/>
                </p:nvSpPr>
                <p:spPr bwMode="auto">
                  <a:xfrm>
                    <a:off x="2836" y="4000"/>
                    <a:ext cx="14276" cy="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72000"/>
                      </a:lnSpc>
                      <a:spcBef>
                        <a:spcPct val="0"/>
                      </a:spcBef>
                      <a:buClrTx/>
                      <a:buSzTx/>
                      <a:buFontTx/>
                      <a:buNone/>
                    </a:pPr>
                    <a:endParaRPr lang="en-US" altLang="tr-TR" sz="1000" b="1">
                      <a:latin typeface="Courier"/>
                    </a:endParaRPr>
                  </a:p>
                  <a:p>
                    <a:pPr algn="ctr" eaLnBrk="1" hangingPunct="1">
                      <a:lnSpc>
                        <a:spcPct val="72000"/>
                      </a:lnSpc>
                      <a:spcBef>
                        <a:spcPct val="0"/>
                      </a:spcBef>
                      <a:buClrTx/>
                      <a:buSzTx/>
                      <a:buFontTx/>
                      <a:buNone/>
                    </a:pPr>
                    <a:r>
                      <a:rPr lang="en-US" altLang="tr-TR" sz="2800" b="1">
                        <a:latin typeface="Courier New" panose="02070309020205020404" pitchFamily="49" charset="0"/>
                      </a:rPr>
                      <a:t>10</a:t>
                    </a:r>
                    <a:endParaRPr lang="en-US" altLang="tr-TR" sz="2800" b="1" noProof="1">
                      <a:latin typeface="Courier New" panose="02070309020205020404" pitchFamily="49" charset="0"/>
                    </a:endParaRPr>
                  </a:p>
                </p:txBody>
              </p:sp>
            </p:grpSp>
          </p:grpSp>
          <p:sp>
            <p:nvSpPr>
              <p:cNvPr id="46" name="Freeform 23"/>
              <p:cNvSpPr>
                <a:spLocks/>
              </p:cNvSpPr>
              <p:nvPr/>
            </p:nvSpPr>
            <p:spPr bwMode="auto">
              <a:xfrm>
                <a:off x="7162206" y="4267200"/>
                <a:ext cx="921344" cy="838200"/>
              </a:xfrm>
              <a:custGeom>
                <a:avLst/>
                <a:gdLst>
                  <a:gd name="T0" fmla="*/ 2147483646 w 20000"/>
                  <a:gd name="T1" fmla="*/ 2147483646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44" y="19944"/>
                    </a:moveTo>
                    <a:lnTo>
                      <a:pt x="0" y="0"/>
                    </a:lnTo>
                  </a:path>
                </a:pathLst>
              </a:custGeom>
              <a:solidFill>
                <a:srgbClr val="000000"/>
              </a:solidFill>
              <a:ln w="3175" cap="flat">
                <a:solidFill>
                  <a:srgbClr val="000000"/>
                </a:solidFill>
                <a:prstDash val="solid"/>
                <a:round/>
                <a:headEnd type="none" w="med" len="med"/>
                <a:tailEnd type="none" w="med" len="med"/>
              </a:ln>
            </p:spPr>
            <p:txBody>
              <a:bodyPr/>
              <a:lstStyle/>
              <a:p>
                <a:endParaRPr lang="tr-TR"/>
              </a:p>
            </p:txBody>
          </p:sp>
        </p:grpSp>
        <p:grpSp>
          <p:nvGrpSpPr>
            <p:cNvPr id="9" name="Group 27"/>
            <p:cNvGrpSpPr>
              <a:grpSpLocks/>
            </p:cNvGrpSpPr>
            <p:nvPr/>
          </p:nvGrpSpPr>
          <p:grpSpPr bwMode="auto">
            <a:xfrm>
              <a:off x="6011865" y="5877769"/>
              <a:ext cx="2405063" cy="936625"/>
              <a:chOff x="3739" y="3559"/>
              <a:chExt cx="1515" cy="590"/>
            </a:xfrm>
          </p:grpSpPr>
          <p:sp>
            <p:nvSpPr>
              <p:cNvPr id="43" name="Text Box 25"/>
              <p:cNvSpPr txBox="1">
                <a:spLocks noChangeArrowheads="1"/>
              </p:cNvSpPr>
              <p:nvPr/>
            </p:nvSpPr>
            <p:spPr bwMode="auto">
              <a:xfrm>
                <a:off x="3966" y="3567"/>
                <a:ext cx="1288" cy="582"/>
              </a:xfrm>
              <a:prstGeom prst="rect">
                <a:avLst/>
              </a:prstGeom>
              <a:solidFill>
                <a:srgbClr val="99CCFF"/>
              </a:solidFill>
              <a:ln w="9525">
                <a:solidFill>
                  <a:schemeClr val="tx1"/>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tr-TR" sz="1800" b="1">
                    <a:latin typeface="Courier New" panose="02070309020205020404" pitchFamily="49" charset="0"/>
                  </a:rPr>
                  <a:t>NULL</a:t>
                </a:r>
                <a:r>
                  <a:rPr lang="en-US" altLang="tr-TR" sz="1800"/>
                  <a:t> pointer </a:t>
                </a:r>
                <a:endParaRPr lang="tr-TR" altLang="tr-TR" sz="1800"/>
              </a:p>
              <a:p>
                <a:pPr eaLnBrk="1" hangingPunct="1">
                  <a:spcBef>
                    <a:spcPct val="0"/>
                  </a:spcBef>
                  <a:buClrTx/>
                  <a:buSzTx/>
                  <a:buFontTx/>
                  <a:buNone/>
                </a:pPr>
                <a:r>
                  <a:rPr lang="en-US" altLang="tr-TR" sz="1800"/>
                  <a:t>(points to nothing)</a:t>
                </a:r>
                <a:r>
                  <a:rPr lang="tr-TR" altLang="tr-TR" sz="1800"/>
                  <a:t> </a:t>
                </a:r>
              </a:p>
              <a:p>
                <a:pPr eaLnBrk="1" hangingPunct="1">
                  <a:spcBef>
                    <a:spcPct val="0"/>
                  </a:spcBef>
                  <a:buClrTx/>
                  <a:buSzTx/>
                  <a:buFontTx/>
                  <a:buNone/>
                </a:pPr>
                <a:r>
                  <a:rPr lang="tr-TR" altLang="tr-TR" sz="1800"/>
                  <a:t>(end of list)</a:t>
                </a:r>
                <a:endParaRPr lang="en-US" altLang="tr-TR" sz="1800"/>
              </a:p>
            </p:txBody>
          </p:sp>
          <p:sp>
            <p:nvSpPr>
              <p:cNvPr id="44" name="Line 26"/>
              <p:cNvSpPr>
                <a:spLocks noChangeShapeType="1"/>
              </p:cNvSpPr>
              <p:nvPr/>
            </p:nvSpPr>
            <p:spPr bwMode="auto">
              <a:xfrm flipH="1" flipV="1">
                <a:off x="3739" y="3559"/>
                <a:ext cx="227"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tr-TR"/>
              </a:p>
            </p:txBody>
          </p:sp>
        </p:grpSp>
        <p:grpSp>
          <p:nvGrpSpPr>
            <p:cNvPr id="10" name="Group 15"/>
            <p:cNvGrpSpPr>
              <a:grpSpLocks/>
            </p:cNvGrpSpPr>
            <p:nvPr/>
          </p:nvGrpSpPr>
          <p:grpSpPr bwMode="auto">
            <a:xfrm>
              <a:off x="785095" y="3814936"/>
              <a:ext cx="1842689" cy="838200"/>
              <a:chOff x="0" y="0"/>
              <a:chExt cx="20000" cy="20000"/>
            </a:xfrm>
          </p:grpSpPr>
          <p:grpSp>
            <p:nvGrpSpPr>
              <p:cNvPr id="37" name="Group 16"/>
              <p:cNvGrpSpPr>
                <a:grpSpLocks/>
              </p:cNvGrpSpPr>
              <p:nvPr/>
            </p:nvGrpSpPr>
            <p:grpSpPr bwMode="auto">
              <a:xfrm>
                <a:off x="0" y="0"/>
                <a:ext cx="10000" cy="20000"/>
                <a:chOff x="0" y="0"/>
                <a:chExt cx="20000" cy="20000"/>
              </a:xfrm>
            </p:grpSpPr>
            <p:sp>
              <p:nvSpPr>
                <p:cNvPr id="41" name="Freeform 17"/>
                <p:cNvSpPr>
                  <a:spLocks/>
                </p:cNvSpPr>
                <p:nvPr/>
              </p:nvSpPr>
              <p:spPr bwMode="auto">
                <a:xfrm>
                  <a:off x="0" y="0"/>
                  <a:ext cx="20000" cy="20000"/>
                </a:xfrm>
                <a:custGeom>
                  <a:avLst/>
                  <a:gdLst>
                    <a:gd name="T0" fmla="*/ 19944 w 20000"/>
                    <a:gd name="T1" fmla="*/ 0 h 20000"/>
                    <a:gd name="T2" fmla="*/ 19944 w 20000"/>
                    <a:gd name="T3" fmla="*/ 19944 h 20000"/>
                    <a:gd name="T4" fmla="*/ 0 w 20000"/>
                    <a:gd name="T5" fmla="*/ 19944 h 20000"/>
                    <a:gd name="T6" fmla="*/ 0 w 20000"/>
                    <a:gd name="T7" fmla="*/ 0 h 20000"/>
                    <a:gd name="T8" fmla="*/ 199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sp>
              <p:nvSpPr>
                <p:cNvPr id="42" name="Rectangle 18"/>
                <p:cNvSpPr>
                  <a:spLocks noChangeArrowheads="1"/>
                </p:cNvSpPr>
                <p:nvPr/>
              </p:nvSpPr>
              <p:spPr bwMode="auto">
                <a:xfrm>
                  <a:off x="2836" y="4000"/>
                  <a:ext cx="14276" cy="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lnSpc>
                      <a:spcPct val="72000"/>
                    </a:lnSpc>
                    <a:spcBef>
                      <a:spcPct val="0"/>
                    </a:spcBef>
                    <a:buClrTx/>
                    <a:buSzTx/>
                    <a:buFontTx/>
                    <a:buNone/>
                  </a:pPr>
                  <a:endParaRPr lang="en-US" altLang="tr-TR" sz="1000" b="1" dirty="0">
                    <a:latin typeface="Courier New" panose="02070309020205020404" pitchFamily="49" charset="0"/>
                  </a:endParaRPr>
                </a:p>
                <a:p>
                  <a:pPr algn="ctr" eaLnBrk="1" hangingPunct="1">
                    <a:lnSpc>
                      <a:spcPct val="72000"/>
                    </a:lnSpc>
                    <a:spcBef>
                      <a:spcPct val="0"/>
                    </a:spcBef>
                    <a:buClrTx/>
                    <a:buSzTx/>
                    <a:buFontTx/>
                    <a:buNone/>
                  </a:pPr>
                  <a:r>
                    <a:rPr lang="tr-TR" altLang="tr-TR" sz="2800" b="1" dirty="0">
                      <a:latin typeface="Courier New" panose="02070309020205020404" pitchFamily="49" charset="0"/>
                    </a:rPr>
                    <a:t>49</a:t>
                  </a:r>
                  <a:endParaRPr lang="tr-TR" altLang="tr-TR" sz="2800" b="1" noProof="1">
                    <a:latin typeface="Courier New" panose="02070309020205020404" pitchFamily="49" charset="0"/>
                  </a:endParaRPr>
                </a:p>
              </p:txBody>
            </p:sp>
          </p:grpSp>
          <p:grpSp>
            <p:nvGrpSpPr>
              <p:cNvPr id="38" name="Group 19"/>
              <p:cNvGrpSpPr>
                <a:grpSpLocks/>
              </p:cNvGrpSpPr>
              <p:nvPr/>
            </p:nvGrpSpPr>
            <p:grpSpPr bwMode="auto">
              <a:xfrm>
                <a:off x="10000" y="0"/>
                <a:ext cx="10000" cy="20000"/>
                <a:chOff x="0" y="0"/>
                <a:chExt cx="20000" cy="20000"/>
              </a:xfrm>
            </p:grpSpPr>
            <p:sp>
              <p:nvSpPr>
                <p:cNvPr id="39" name="Freeform 20"/>
                <p:cNvSpPr>
                  <a:spLocks/>
                </p:cNvSpPr>
                <p:nvPr/>
              </p:nvSpPr>
              <p:spPr bwMode="auto">
                <a:xfrm>
                  <a:off x="0" y="0"/>
                  <a:ext cx="20000" cy="20000"/>
                </a:xfrm>
                <a:custGeom>
                  <a:avLst/>
                  <a:gdLst>
                    <a:gd name="T0" fmla="*/ 19944 w 20000"/>
                    <a:gd name="T1" fmla="*/ 0 h 20000"/>
                    <a:gd name="T2" fmla="*/ 19944 w 20000"/>
                    <a:gd name="T3" fmla="*/ 19944 h 20000"/>
                    <a:gd name="T4" fmla="*/ 0 w 20000"/>
                    <a:gd name="T5" fmla="*/ 19944 h 20000"/>
                    <a:gd name="T6" fmla="*/ 0 w 20000"/>
                    <a:gd name="T7" fmla="*/ 0 h 20000"/>
                    <a:gd name="T8" fmla="*/ 199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sp>
              <p:nvSpPr>
                <p:cNvPr id="40" name="Oval 21"/>
                <p:cNvSpPr>
                  <a:spLocks noChangeArrowheads="1"/>
                </p:cNvSpPr>
                <p:nvPr/>
              </p:nvSpPr>
              <p:spPr bwMode="auto">
                <a:xfrm>
                  <a:off x="8280" y="8333"/>
                  <a:ext cx="3388" cy="3389"/>
                </a:xfrm>
                <a:prstGeom prst="ellipse">
                  <a:avLst/>
                </a:prstGeom>
                <a:solidFill>
                  <a:srgbClr val="000000"/>
                </a:solidFill>
                <a:ln w="317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grpSp>
        <p:grpSp>
          <p:nvGrpSpPr>
            <p:cNvPr id="11" name="Group 15"/>
            <p:cNvGrpSpPr>
              <a:grpSpLocks/>
            </p:cNvGrpSpPr>
            <p:nvPr/>
          </p:nvGrpSpPr>
          <p:grpSpPr bwMode="auto">
            <a:xfrm>
              <a:off x="5609631" y="3789040"/>
              <a:ext cx="1842689" cy="838200"/>
              <a:chOff x="0" y="0"/>
              <a:chExt cx="20000" cy="20000"/>
            </a:xfrm>
          </p:grpSpPr>
          <p:grpSp>
            <p:nvGrpSpPr>
              <p:cNvPr id="31" name="Group 16"/>
              <p:cNvGrpSpPr>
                <a:grpSpLocks/>
              </p:cNvGrpSpPr>
              <p:nvPr/>
            </p:nvGrpSpPr>
            <p:grpSpPr bwMode="auto">
              <a:xfrm>
                <a:off x="0" y="0"/>
                <a:ext cx="10000" cy="20000"/>
                <a:chOff x="0" y="0"/>
                <a:chExt cx="20000" cy="20000"/>
              </a:xfrm>
            </p:grpSpPr>
            <p:sp>
              <p:nvSpPr>
                <p:cNvPr id="35" name="Freeform 17"/>
                <p:cNvSpPr>
                  <a:spLocks/>
                </p:cNvSpPr>
                <p:nvPr/>
              </p:nvSpPr>
              <p:spPr bwMode="auto">
                <a:xfrm>
                  <a:off x="0" y="0"/>
                  <a:ext cx="20000" cy="20000"/>
                </a:xfrm>
                <a:custGeom>
                  <a:avLst/>
                  <a:gdLst>
                    <a:gd name="T0" fmla="*/ 19944 w 20000"/>
                    <a:gd name="T1" fmla="*/ 0 h 20000"/>
                    <a:gd name="T2" fmla="*/ 19944 w 20000"/>
                    <a:gd name="T3" fmla="*/ 19944 h 20000"/>
                    <a:gd name="T4" fmla="*/ 0 w 20000"/>
                    <a:gd name="T5" fmla="*/ 19944 h 20000"/>
                    <a:gd name="T6" fmla="*/ 0 w 20000"/>
                    <a:gd name="T7" fmla="*/ 0 h 20000"/>
                    <a:gd name="T8" fmla="*/ 199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sp>
              <p:nvSpPr>
                <p:cNvPr id="36" name="Rectangle 18"/>
                <p:cNvSpPr>
                  <a:spLocks noChangeArrowheads="1"/>
                </p:cNvSpPr>
                <p:nvPr/>
              </p:nvSpPr>
              <p:spPr bwMode="auto">
                <a:xfrm>
                  <a:off x="2836" y="4000"/>
                  <a:ext cx="14276" cy="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lnSpc>
                      <a:spcPct val="72000"/>
                    </a:lnSpc>
                    <a:spcBef>
                      <a:spcPct val="0"/>
                    </a:spcBef>
                    <a:buClrTx/>
                    <a:buSzTx/>
                    <a:buFontTx/>
                    <a:buNone/>
                  </a:pPr>
                  <a:endParaRPr lang="en-US" altLang="tr-TR" sz="1000" b="1">
                    <a:latin typeface="Courier New" panose="02070309020205020404" pitchFamily="49" charset="0"/>
                  </a:endParaRPr>
                </a:p>
                <a:p>
                  <a:pPr algn="ctr" eaLnBrk="1" hangingPunct="1">
                    <a:lnSpc>
                      <a:spcPct val="72000"/>
                    </a:lnSpc>
                    <a:spcBef>
                      <a:spcPct val="0"/>
                    </a:spcBef>
                    <a:buClrTx/>
                    <a:buSzTx/>
                    <a:buFontTx/>
                    <a:buNone/>
                  </a:pPr>
                  <a:r>
                    <a:rPr lang="tr-TR" altLang="tr-TR" sz="2800" b="1">
                      <a:latin typeface="Courier New" panose="02070309020205020404" pitchFamily="49" charset="0"/>
                    </a:rPr>
                    <a:t>73</a:t>
                  </a:r>
                  <a:endParaRPr lang="tr-TR" altLang="tr-TR" sz="2800" b="1" noProof="1">
                    <a:latin typeface="Courier New" panose="02070309020205020404" pitchFamily="49" charset="0"/>
                  </a:endParaRPr>
                </a:p>
              </p:txBody>
            </p:sp>
          </p:grpSp>
          <p:grpSp>
            <p:nvGrpSpPr>
              <p:cNvPr id="32" name="Group 19"/>
              <p:cNvGrpSpPr>
                <a:grpSpLocks/>
              </p:cNvGrpSpPr>
              <p:nvPr/>
            </p:nvGrpSpPr>
            <p:grpSpPr bwMode="auto">
              <a:xfrm>
                <a:off x="10000" y="0"/>
                <a:ext cx="10000" cy="20000"/>
                <a:chOff x="0" y="0"/>
                <a:chExt cx="20000" cy="20000"/>
              </a:xfrm>
            </p:grpSpPr>
            <p:sp>
              <p:nvSpPr>
                <p:cNvPr id="33" name="Freeform 20"/>
                <p:cNvSpPr>
                  <a:spLocks/>
                </p:cNvSpPr>
                <p:nvPr/>
              </p:nvSpPr>
              <p:spPr bwMode="auto">
                <a:xfrm>
                  <a:off x="0" y="0"/>
                  <a:ext cx="20000" cy="20000"/>
                </a:xfrm>
                <a:custGeom>
                  <a:avLst/>
                  <a:gdLst>
                    <a:gd name="T0" fmla="*/ 19944 w 20000"/>
                    <a:gd name="T1" fmla="*/ 0 h 20000"/>
                    <a:gd name="T2" fmla="*/ 19944 w 20000"/>
                    <a:gd name="T3" fmla="*/ 19944 h 20000"/>
                    <a:gd name="T4" fmla="*/ 0 w 20000"/>
                    <a:gd name="T5" fmla="*/ 19944 h 20000"/>
                    <a:gd name="T6" fmla="*/ 0 w 20000"/>
                    <a:gd name="T7" fmla="*/ 0 h 20000"/>
                    <a:gd name="T8" fmla="*/ 199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sp>
              <p:nvSpPr>
                <p:cNvPr id="34" name="Oval 21"/>
                <p:cNvSpPr>
                  <a:spLocks noChangeArrowheads="1"/>
                </p:cNvSpPr>
                <p:nvPr/>
              </p:nvSpPr>
              <p:spPr bwMode="auto">
                <a:xfrm>
                  <a:off x="8280" y="8333"/>
                  <a:ext cx="3388" cy="3389"/>
                </a:xfrm>
                <a:prstGeom prst="ellipse">
                  <a:avLst/>
                </a:prstGeom>
                <a:solidFill>
                  <a:srgbClr val="000000"/>
                </a:solidFill>
                <a:ln w="317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grpSp>
        <p:grpSp>
          <p:nvGrpSpPr>
            <p:cNvPr id="12" name="Group 15"/>
            <p:cNvGrpSpPr>
              <a:grpSpLocks/>
            </p:cNvGrpSpPr>
            <p:nvPr/>
          </p:nvGrpSpPr>
          <p:grpSpPr bwMode="auto">
            <a:xfrm>
              <a:off x="2441279" y="4967064"/>
              <a:ext cx="1842689" cy="838200"/>
              <a:chOff x="0" y="0"/>
              <a:chExt cx="20000" cy="20000"/>
            </a:xfrm>
          </p:grpSpPr>
          <p:grpSp>
            <p:nvGrpSpPr>
              <p:cNvPr id="25" name="Group 16"/>
              <p:cNvGrpSpPr>
                <a:grpSpLocks/>
              </p:cNvGrpSpPr>
              <p:nvPr/>
            </p:nvGrpSpPr>
            <p:grpSpPr bwMode="auto">
              <a:xfrm>
                <a:off x="0" y="0"/>
                <a:ext cx="10000" cy="20000"/>
                <a:chOff x="0" y="0"/>
                <a:chExt cx="20000" cy="20000"/>
              </a:xfrm>
            </p:grpSpPr>
            <p:sp>
              <p:nvSpPr>
                <p:cNvPr id="29" name="Freeform 17"/>
                <p:cNvSpPr>
                  <a:spLocks/>
                </p:cNvSpPr>
                <p:nvPr/>
              </p:nvSpPr>
              <p:spPr bwMode="auto">
                <a:xfrm>
                  <a:off x="0" y="0"/>
                  <a:ext cx="20000" cy="20000"/>
                </a:xfrm>
                <a:custGeom>
                  <a:avLst/>
                  <a:gdLst>
                    <a:gd name="T0" fmla="*/ 19944 w 20000"/>
                    <a:gd name="T1" fmla="*/ 0 h 20000"/>
                    <a:gd name="T2" fmla="*/ 19944 w 20000"/>
                    <a:gd name="T3" fmla="*/ 19944 h 20000"/>
                    <a:gd name="T4" fmla="*/ 0 w 20000"/>
                    <a:gd name="T5" fmla="*/ 19944 h 20000"/>
                    <a:gd name="T6" fmla="*/ 0 w 20000"/>
                    <a:gd name="T7" fmla="*/ 0 h 20000"/>
                    <a:gd name="T8" fmla="*/ 199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sp>
              <p:nvSpPr>
                <p:cNvPr id="30" name="Rectangle 18"/>
                <p:cNvSpPr>
                  <a:spLocks noChangeArrowheads="1"/>
                </p:cNvSpPr>
                <p:nvPr/>
              </p:nvSpPr>
              <p:spPr bwMode="auto">
                <a:xfrm>
                  <a:off x="2836" y="4000"/>
                  <a:ext cx="14276" cy="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lnSpc>
                      <a:spcPct val="72000"/>
                    </a:lnSpc>
                    <a:spcBef>
                      <a:spcPct val="0"/>
                    </a:spcBef>
                    <a:buClrTx/>
                    <a:buSzTx/>
                    <a:buFontTx/>
                    <a:buNone/>
                  </a:pPr>
                  <a:endParaRPr lang="en-US" altLang="tr-TR" sz="1000" b="1">
                    <a:latin typeface="Courier New" panose="02070309020205020404" pitchFamily="49" charset="0"/>
                  </a:endParaRPr>
                </a:p>
                <a:p>
                  <a:pPr algn="ctr" eaLnBrk="1" hangingPunct="1">
                    <a:lnSpc>
                      <a:spcPct val="72000"/>
                    </a:lnSpc>
                    <a:spcBef>
                      <a:spcPct val="0"/>
                    </a:spcBef>
                    <a:buClrTx/>
                    <a:buSzTx/>
                    <a:buFontTx/>
                    <a:buNone/>
                  </a:pPr>
                  <a:r>
                    <a:rPr lang="tr-TR" altLang="tr-TR" sz="2800" b="1">
                      <a:latin typeface="Courier New" panose="02070309020205020404" pitchFamily="49" charset="0"/>
                    </a:rPr>
                    <a:t>87</a:t>
                  </a:r>
                  <a:endParaRPr lang="tr-TR" altLang="tr-TR" sz="2800" b="1" noProof="1">
                    <a:latin typeface="Courier New" panose="02070309020205020404" pitchFamily="49" charset="0"/>
                  </a:endParaRPr>
                </a:p>
              </p:txBody>
            </p:sp>
          </p:grpSp>
          <p:grpSp>
            <p:nvGrpSpPr>
              <p:cNvPr id="26" name="Group 19"/>
              <p:cNvGrpSpPr>
                <a:grpSpLocks/>
              </p:cNvGrpSpPr>
              <p:nvPr/>
            </p:nvGrpSpPr>
            <p:grpSpPr bwMode="auto">
              <a:xfrm>
                <a:off x="10000" y="0"/>
                <a:ext cx="10000" cy="20000"/>
                <a:chOff x="0" y="0"/>
                <a:chExt cx="20000" cy="20000"/>
              </a:xfrm>
            </p:grpSpPr>
            <p:sp>
              <p:nvSpPr>
                <p:cNvPr id="27" name="Freeform 20"/>
                <p:cNvSpPr>
                  <a:spLocks/>
                </p:cNvSpPr>
                <p:nvPr/>
              </p:nvSpPr>
              <p:spPr bwMode="auto">
                <a:xfrm>
                  <a:off x="0" y="0"/>
                  <a:ext cx="20000" cy="20000"/>
                </a:xfrm>
                <a:custGeom>
                  <a:avLst/>
                  <a:gdLst>
                    <a:gd name="T0" fmla="*/ 19944 w 20000"/>
                    <a:gd name="T1" fmla="*/ 0 h 20000"/>
                    <a:gd name="T2" fmla="*/ 19944 w 20000"/>
                    <a:gd name="T3" fmla="*/ 19944 h 20000"/>
                    <a:gd name="T4" fmla="*/ 0 w 20000"/>
                    <a:gd name="T5" fmla="*/ 19944 h 20000"/>
                    <a:gd name="T6" fmla="*/ 0 w 20000"/>
                    <a:gd name="T7" fmla="*/ 0 h 20000"/>
                    <a:gd name="T8" fmla="*/ 199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44" y="0"/>
                      </a:moveTo>
                      <a:lnTo>
                        <a:pt x="19944" y="19944"/>
                      </a:lnTo>
                      <a:lnTo>
                        <a:pt x="0" y="19944"/>
                      </a:lnTo>
                      <a:lnTo>
                        <a:pt x="0" y="0"/>
                      </a:lnTo>
                      <a:lnTo>
                        <a:pt x="19944" y="0"/>
                      </a:lnTo>
                      <a:close/>
                    </a:path>
                  </a:pathLst>
                </a:custGeom>
                <a:solidFill>
                  <a:srgbClr val="FFFFFF"/>
                </a:solidFill>
                <a:ln w="3175" cap="flat">
                  <a:solidFill>
                    <a:srgbClr val="000000"/>
                  </a:solidFill>
                  <a:prstDash val="solid"/>
                  <a:round/>
                  <a:headEnd type="none" w="med" len="med"/>
                  <a:tailEnd type="none" w="med" len="med"/>
                </a:ln>
              </p:spPr>
              <p:txBody>
                <a:bodyPr/>
                <a:lstStyle/>
                <a:p>
                  <a:endParaRPr lang="tr-TR"/>
                </a:p>
              </p:txBody>
            </p:sp>
            <p:sp>
              <p:nvSpPr>
                <p:cNvPr id="28" name="Oval 21"/>
                <p:cNvSpPr>
                  <a:spLocks noChangeArrowheads="1"/>
                </p:cNvSpPr>
                <p:nvPr/>
              </p:nvSpPr>
              <p:spPr bwMode="auto">
                <a:xfrm>
                  <a:off x="8280" y="8333"/>
                  <a:ext cx="3388" cy="3389"/>
                </a:xfrm>
                <a:prstGeom prst="ellipse">
                  <a:avLst/>
                </a:prstGeom>
                <a:solidFill>
                  <a:srgbClr val="000000"/>
                </a:solidFill>
                <a:ln w="317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grpSp>
        <p:sp>
          <p:nvSpPr>
            <p:cNvPr id="13" name="Freeform 22"/>
            <p:cNvSpPr>
              <a:spLocks/>
            </p:cNvSpPr>
            <p:nvPr/>
          </p:nvSpPr>
          <p:spPr bwMode="auto">
            <a:xfrm>
              <a:off x="2209804" y="4221088"/>
              <a:ext cx="1066051" cy="45719"/>
            </a:xfrm>
            <a:custGeom>
              <a:avLst/>
              <a:gdLst>
                <a:gd name="T0" fmla="*/ 2147483646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0" y="0"/>
                  </a:moveTo>
                  <a:lnTo>
                    <a:pt x="0" y="0"/>
                  </a:lnTo>
                </a:path>
              </a:pathLst>
            </a:custGeom>
            <a:solidFill>
              <a:srgbClr val="000000"/>
            </a:solidFill>
            <a:ln w="3175" cap="flat">
              <a:solidFill>
                <a:srgbClr val="000000"/>
              </a:solidFill>
              <a:prstDash val="solid"/>
              <a:round/>
              <a:headEnd type="triangle" w="med" len="sm"/>
              <a:tailEnd type="none" w="med" len="med"/>
            </a:ln>
          </p:spPr>
          <p:txBody>
            <a:bodyPr/>
            <a:lstStyle/>
            <a:p>
              <a:endParaRPr lang="tr-TR"/>
            </a:p>
          </p:txBody>
        </p:sp>
        <p:sp>
          <p:nvSpPr>
            <p:cNvPr id="14" name="Freeform 22"/>
            <p:cNvSpPr>
              <a:spLocks/>
            </p:cNvSpPr>
            <p:nvPr/>
          </p:nvSpPr>
          <p:spPr bwMode="auto">
            <a:xfrm>
              <a:off x="4644008" y="4221088"/>
              <a:ext cx="1224136" cy="45719"/>
            </a:xfrm>
            <a:custGeom>
              <a:avLst/>
              <a:gdLst>
                <a:gd name="T0" fmla="*/ 2147483646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0" y="0"/>
                  </a:moveTo>
                  <a:lnTo>
                    <a:pt x="0" y="0"/>
                  </a:lnTo>
                </a:path>
              </a:pathLst>
            </a:custGeom>
            <a:solidFill>
              <a:srgbClr val="000000"/>
            </a:solidFill>
            <a:ln w="3175" cap="flat">
              <a:solidFill>
                <a:srgbClr val="000000"/>
              </a:solidFill>
              <a:prstDash val="solid"/>
              <a:round/>
              <a:headEnd type="triangle" w="med" len="sm"/>
              <a:tailEnd type="none" w="med" len="med"/>
            </a:ln>
          </p:spPr>
          <p:txBody>
            <a:bodyPr/>
            <a:lstStyle/>
            <a:p>
              <a:endParaRPr lang="tr-TR"/>
            </a:p>
          </p:txBody>
        </p:sp>
        <p:sp>
          <p:nvSpPr>
            <p:cNvPr id="15" name="Freeform 22"/>
            <p:cNvSpPr>
              <a:spLocks/>
            </p:cNvSpPr>
            <p:nvPr/>
          </p:nvSpPr>
          <p:spPr bwMode="auto">
            <a:xfrm>
              <a:off x="3923928" y="5392392"/>
              <a:ext cx="1152128" cy="72008"/>
            </a:xfrm>
            <a:custGeom>
              <a:avLst/>
              <a:gdLst>
                <a:gd name="T0" fmla="*/ 2147483646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0" y="0"/>
                  </a:moveTo>
                  <a:lnTo>
                    <a:pt x="0" y="0"/>
                  </a:lnTo>
                </a:path>
              </a:pathLst>
            </a:custGeom>
            <a:solidFill>
              <a:srgbClr val="000000"/>
            </a:solidFill>
            <a:ln w="3175" cap="flat">
              <a:solidFill>
                <a:srgbClr val="000000"/>
              </a:solidFill>
              <a:prstDash val="solid"/>
              <a:round/>
              <a:headEnd type="triangle" w="med" len="sm"/>
              <a:tailEnd type="none" w="med" len="med"/>
            </a:ln>
          </p:spPr>
          <p:txBody>
            <a:bodyPr/>
            <a:lstStyle/>
            <a:p>
              <a:endParaRPr lang="tr-TR"/>
            </a:p>
          </p:txBody>
        </p:sp>
        <p:cxnSp>
          <p:nvCxnSpPr>
            <p:cNvPr id="16" name="57 Eğri Bağlayıcı"/>
            <p:cNvCxnSpPr>
              <a:stCxn id="34" idx="6"/>
              <a:endCxn id="30" idx="1"/>
            </p:cNvCxnSpPr>
            <p:nvPr/>
          </p:nvCxnSpPr>
          <p:spPr>
            <a:xfrm flipH="1">
              <a:off x="2572353" y="4209708"/>
              <a:ext cx="4496926" cy="1228668"/>
            </a:xfrm>
            <a:prstGeom prst="curvedConnector5">
              <a:avLst>
                <a:gd name="adj1" fmla="val -5084"/>
                <a:gd name="adj2" fmla="val 40530"/>
                <a:gd name="adj3" fmla="val 105084"/>
              </a:avLst>
            </a:prstGeom>
            <a:ln>
              <a:tailEnd type="arrow"/>
            </a:ln>
          </p:spPr>
          <p:style>
            <a:lnRef idx="1">
              <a:schemeClr val="dk1"/>
            </a:lnRef>
            <a:fillRef idx="0">
              <a:schemeClr val="dk1"/>
            </a:fillRef>
            <a:effectRef idx="0">
              <a:schemeClr val="dk1"/>
            </a:effectRef>
            <a:fontRef idx="minor">
              <a:schemeClr val="tx1"/>
            </a:fontRef>
          </p:style>
        </p:cxnSp>
        <p:grpSp>
          <p:nvGrpSpPr>
            <p:cNvPr id="17" name="Group 31"/>
            <p:cNvGrpSpPr>
              <a:grpSpLocks/>
            </p:cNvGrpSpPr>
            <p:nvPr/>
          </p:nvGrpSpPr>
          <p:grpSpPr bwMode="auto">
            <a:xfrm>
              <a:off x="540570" y="5660556"/>
              <a:ext cx="3024188" cy="976313"/>
              <a:chOff x="1198" y="3253"/>
              <a:chExt cx="1905" cy="615"/>
            </a:xfrm>
          </p:grpSpPr>
          <p:sp>
            <p:nvSpPr>
              <p:cNvPr id="22" name="Text Box 28"/>
              <p:cNvSpPr txBox="1">
                <a:spLocks noChangeArrowheads="1"/>
              </p:cNvSpPr>
              <p:nvPr/>
            </p:nvSpPr>
            <p:spPr bwMode="auto">
              <a:xfrm>
                <a:off x="1198" y="3461"/>
                <a:ext cx="1043" cy="407"/>
              </a:xfrm>
              <a:prstGeom prst="rect">
                <a:avLst/>
              </a:prstGeom>
              <a:solidFill>
                <a:srgbClr val="99CCFF"/>
              </a:solidFill>
              <a:ln w="9525">
                <a:solidFill>
                  <a:schemeClr val="tx1"/>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tr-TR" altLang="tr-TR" sz="1800" dirty="0"/>
                  <a:t>An element </a:t>
                </a:r>
                <a:r>
                  <a:rPr lang="en-US" altLang="tr-TR" sz="1800" dirty="0"/>
                  <a:t>and pointer</a:t>
                </a:r>
              </a:p>
            </p:txBody>
          </p:sp>
          <p:sp>
            <p:nvSpPr>
              <p:cNvPr id="23" name="Line 29"/>
              <p:cNvSpPr>
                <a:spLocks noChangeShapeType="1"/>
              </p:cNvSpPr>
              <p:nvPr/>
            </p:nvSpPr>
            <p:spPr bwMode="auto">
              <a:xfrm flipV="1">
                <a:off x="1742" y="3253"/>
                <a:ext cx="635"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tr-TR"/>
              </a:p>
            </p:txBody>
          </p:sp>
          <p:sp>
            <p:nvSpPr>
              <p:cNvPr id="24" name="Line 30"/>
              <p:cNvSpPr>
                <a:spLocks noChangeShapeType="1"/>
              </p:cNvSpPr>
              <p:nvPr/>
            </p:nvSpPr>
            <p:spPr bwMode="auto">
              <a:xfrm flipV="1">
                <a:off x="2241" y="3390"/>
                <a:ext cx="862"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tr-TR"/>
              </a:p>
            </p:txBody>
          </p:sp>
        </p:grpSp>
        <p:sp>
          <p:nvSpPr>
            <p:cNvPr id="18" name="Text Box 28"/>
            <p:cNvSpPr txBox="1">
              <a:spLocks noChangeArrowheads="1"/>
            </p:cNvSpPr>
            <p:nvPr/>
          </p:nvSpPr>
          <p:spPr bwMode="auto">
            <a:xfrm>
              <a:off x="467544" y="4942909"/>
              <a:ext cx="936104" cy="646331"/>
            </a:xfrm>
            <a:prstGeom prst="rect">
              <a:avLst/>
            </a:prstGeom>
            <a:solidFill>
              <a:srgbClr val="99CCFF"/>
            </a:solidFill>
            <a:ln w="9525">
              <a:solidFill>
                <a:schemeClr val="tx1"/>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tr-TR" altLang="tr-TR" sz="1800"/>
                <a:t>Head node</a:t>
              </a:r>
              <a:endParaRPr lang="en-US" altLang="tr-TR" sz="1800"/>
            </a:p>
          </p:txBody>
        </p:sp>
        <p:sp>
          <p:nvSpPr>
            <p:cNvPr id="19" name="Text Box 28"/>
            <p:cNvSpPr txBox="1">
              <a:spLocks noChangeArrowheads="1"/>
            </p:cNvSpPr>
            <p:nvPr/>
          </p:nvSpPr>
          <p:spPr bwMode="auto">
            <a:xfrm>
              <a:off x="4499992" y="6165304"/>
              <a:ext cx="1152128" cy="369332"/>
            </a:xfrm>
            <a:prstGeom prst="rect">
              <a:avLst/>
            </a:prstGeom>
            <a:solidFill>
              <a:srgbClr val="99CCFF"/>
            </a:solidFill>
            <a:ln w="9525">
              <a:solidFill>
                <a:schemeClr val="tx1"/>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tr-TR" altLang="tr-TR" sz="1800"/>
                <a:t>Tail node</a:t>
              </a:r>
              <a:endParaRPr lang="en-US" altLang="tr-TR" sz="1800"/>
            </a:p>
          </p:txBody>
        </p:sp>
        <p:sp>
          <p:nvSpPr>
            <p:cNvPr id="20" name="Line 29"/>
            <p:cNvSpPr>
              <a:spLocks noChangeShapeType="1"/>
            </p:cNvSpPr>
            <p:nvPr/>
          </p:nvSpPr>
          <p:spPr bwMode="auto">
            <a:xfrm flipV="1">
              <a:off x="899592" y="4653136"/>
              <a:ext cx="792088" cy="2880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tr-TR"/>
            </a:p>
          </p:txBody>
        </p:sp>
        <p:sp>
          <p:nvSpPr>
            <p:cNvPr id="21" name="Line 29"/>
            <p:cNvSpPr>
              <a:spLocks noChangeShapeType="1"/>
            </p:cNvSpPr>
            <p:nvPr/>
          </p:nvSpPr>
          <p:spPr bwMode="auto">
            <a:xfrm flipV="1">
              <a:off x="5004048" y="5877272"/>
              <a:ext cx="792088" cy="2880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tr-TR"/>
            </a:p>
          </p:txBody>
        </p:sp>
      </p:grpSp>
    </p:spTree>
    <p:extLst>
      <p:ext uri="{BB962C8B-B14F-4D97-AF65-F5344CB8AC3E}">
        <p14:creationId xmlns:p14="http://schemas.microsoft.com/office/powerpoint/2010/main" val="117958145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7"/>
            <a:ext cx="8479854" cy="1679329"/>
          </a:xfrm>
        </p:spPr>
        <p:txBody>
          <a:bodyPr>
            <a:normAutofit/>
          </a:bodyPr>
          <a:lstStyle/>
          <a:p>
            <a:r>
              <a:rPr lang="en-US" sz="2400" dirty="0"/>
              <a:t>We will use the Employee </a:t>
            </a:r>
            <a:r>
              <a:rPr lang="en-US" sz="2400" dirty="0" err="1"/>
              <a:t>struct</a:t>
            </a:r>
            <a:r>
              <a:rPr lang="en-US" sz="2400" dirty="0"/>
              <a:t> as the data element</a:t>
            </a:r>
            <a:r>
              <a:rPr lang="tr-TR" sz="2400" dirty="0"/>
              <a:t> AND </a:t>
            </a:r>
            <a:r>
              <a:rPr lang="en-US" sz="2400" dirty="0"/>
              <a:t>the node.</a:t>
            </a:r>
            <a:endParaRPr lang="tr-TR" sz="2400" dirty="0"/>
          </a:p>
          <a:p>
            <a:r>
              <a:rPr lang="tr-TR" sz="2400" dirty="0"/>
              <a:t>Advantage: </a:t>
            </a:r>
            <a:r>
              <a:rPr lang="en-US" sz="2400" dirty="0"/>
              <a:t>This will keep things a little bit simpler</a:t>
            </a:r>
            <a:r>
              <a:rPr lang="tr-TR" sz="2400" dirty="0"/>
              <a:t>.</a:t>
            </a:r>
            <a:endParaRPr lang="en-US" sz="2400" dirty="0"/>
          </a:p>
          <a:p>
            <a:r>
              <a:rPr lang="en-US" sz="2400" dirty="0"/>
              <a:t>Definition:</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3" name="Dikdörtgen 2"/>
          <p:cNvSpPr/>
          <p:nvPr/>
        </p:nvSpPr>
        <p:spPr>
          <a:xfrm>
            <a:off x="827584" y="3352924"/>
            <a:ext cx="7560840" cy="2308324"/>
          </a:xfrm>
          <a:prstGeom prst="rect">
            <a:avLst/>
          </a:prstGeom>
        </p:spPr>
        <p:txBody>
          <a:bodyPr wrap="square">
            <a:spAutoFit/>
          </a:bodyPr>
          <a:lstStyle/>
          <a:p>
            <a:r>
              <a:rPr lang="tr-TR" dirty="0">
                <a:latin typeface="Consolas" panose="020B0609020204030204" pitchFamily="49" charset="0"/>
              </a:rPr>
              <a:t>#</a:t>
            </a:r>
            <a:r>
              <a:rPr lang="tr-TR" dirty="0" err="1">
                <a:latin typeface="Consolas" panose="020B0609020204030204" pitchFamily="49" charset="0"/>
              </a:rPr>
              <a:t>include</a:t>
            </a:r>
            <a:r>
              <a:rPr lang="tr-TR" dirty="0">
                <a:latin typeface="Consolas" panose="020B0609020204030204" pitchFamily="49" charset="0"/>
              </a:rPr>
              <a:t> &lt;</a:t>
            </a:r>
            <a:r>
              <a:rPr lang="tr-TR" dirty="0" err="1">
                <a:latin typeface="Consolas" panose="020B0609020204030204" pitchFamily="49" charset="0"/>
              </a:rPr>
              <a:t>stdio.h</a:t>
            </a:r>
            <a:r>
              <a:rPr lang="tr-TR" dirty="0">
                <a:latin typeface="Consolas" panose="020B0609020204030204" pitchFamily="49" charset="0"/>
              </a:rPr>
              <a:t>&gt;</a:t>
            </a:r>
          </a:p>
          <a:p>
            <a:r>
              <a:rPr lang="tr-TR" dirty="0" err="1">
                <a:latin typeface="Consolas" panose="020B0609020204030204" pitchFamily="49" charset="0"/>
              </a:rPr>
              <a:t>typedef</a:t>
            </a:r>
            <a:r>
              <a:rPr lang="tr-TR" dirty="0">
                <a:latin typeface="Consolas" panose="020B0609020204030204" pitchFamily="49" charset="0"/>
              </a:rPr>
              <a:t> </a:t>
            </a:r>
            <a:r>
              <a:rPr lang="tr-TR" dirty="0" err="1">
                <a:latin typeface="Consolas" panose="020B0609020204030204" pitchFamily="49" charset="0"/>
              </a:rPr>
              <a:t>struct</a:t>
            </a:r>
            <a:r>
              <a:rPr lang="tr-TR" dirty="0">
                <a:latin typeface="Consolas" panose="020B0609020204030204" pitchFamily="49" charset="0"/>
              </a:rPr>
              <a:t> </a:t>
            </a:r>
            <a:r>
              <a:rPr lang="en-US" dirty="0">
                <a:latin typeface="Consolas" panose="020B0609020204030204" pitchFamily="49" charset="0"/>
              </a:rPr>
              <a:t>Employee </a:t>
            </a:r>
            <a:r>
              <a:rPr lang="tr-TR" dirty="0">
                <a:latin typeface="Consolas" panose="020B0609020204030204" pitchFamily="49" charset="0"/>
              </a:rPr>
              <a:t>{</a:t>
            </a:r>
          </a:p>
          <a:p>
            <a:r>
              <a:rPr lang="tr-TR" dirty="0">
                <a:latin typeface="Consolas" panose="020B0609020204030204" pitchFamily="49" charset="0"/>
              </a:rPr>
              <a:t>    </a:t>
            </a:r>
            <a:r>
              <a:rPr lang="tr-TR" dirty="0" err="1">
                <a:latin typeface="Consolas" panose="020B0609020204030204" pitchFamily="49" charset="0"/>
              </a:rPr>
              <a:t>char</a:t>
            </a:r>
            <a:r>
              <a:rPr lang="tr-TR" dirty="0">
                <a:latin typeface="Consolas" panose="020B0609020204030204" pitchFamily="49" charset="0"/>
              </a:rPr>
              <a:t> name[20], </a:t>
            </a:r>
            <a:r>
              <a:rPr lang="tr-TR" dirty="0" err="1">
                <a:latin typeface="Consolas" panose="020B0609020204030204" pitchFamily="49" charset="0"/>
              </a:rPr>
              <a:t>surname</a:t>
            </a:r>
            <a:r>
              <a:rPr lang="tr-TR" dirty="0">
                <a:latin typeface="Consolas" panose="020B0609020204030204" pitchFamily="49" charset="0"/>
              </a:rPr>
              <a:t> [20];</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ID; </a:t>
            </a:r>
          </a:p>
          <a:p>
            <a:r>
              <a:rPr lang="tr-TR" dirty="0">
                <a:latin typeface="Consolas" panose="020B0609020204030204" pitchFamily="49" charset="0"/>
              </a:rPr>
              <a:t>    </a:t>
            </a:r>
            <a:r>
              <a:rPr lang="tr-TR" dirty="0" err="1">
                <a:latin typeface="Consolas" panose="020B0609020204030204" pitchFamily="49" charset="0"/>
              </a:rPr>
              <a:t>float</a:t>
            </a:r>
            <a:r>
              <a:rPr lang="tr-TR" dirty="0">
                <a:latin typeface="Consolas" panose="020B0609020204030204" pitchFamily="49" charset="0"/>
              </a:rPr>
              <a:t> </a:t>
            </a:r>
            <a:r>
              <a:rPr lang="tr-TR" dirty="0" err="1">
                <a:latin typeface="Consolas" panose="020B0609020204030204" pitchFamily="49" charset="0"/>
              </a:rPr>
              <a:t>salary</a:t>
            </a:r>
            <a:r>
              <a:rPr lang="tr-T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struct</a:t>
            </a:r>
            <a:r>
              <a:rPr lang="en-US" dirty="0">
                <a:latin typeface="Consolas" panose="020B0609020204030204" pitchFamily="49" charset="0"/>
              </a:rPr>
              <a:t> Employee </a:t>
            </a:r>
            <a:r>
              <a:rPr lang="tr-TR" dirty="0">
                <a:latin typeface="Consolas" panose="020B0609020204030204" pitchFamily="49" charset="0"/>
              </a:rPr>
              <a:t>*</a:t>
            </a:r>
            <a:r>
              <a:rPr lang="tr-TR" dirty="0" err="1">
                <a:latin typeface="Consolas" panose="020B0609020204030204" pitchFamily="49" charset="0"/>
              </a:rPr>
              <a:t>next</a:t>
            </a:r>
            <a:r>
              <a:rPr lang="tr-TR" dirty="0">
                <a:latin typeface="Consolas" panose="020B0609020204030204" pitchFamily="49" charset="0"/>
              </a:rPr>
              <a:t>;</a:t>
            </a:r>
          </a:p>
          <a:p>
            <a:r>
              <a:rPr lang="tr-TR" dirty="0">
                <a:latin typeface="Consolas" panose="020B0609020204030204" pitchFamily="49" charset="0"/>
              </a:rPr>
              <a:t>} EMPLOYEE;</a:t>
            </a:r>
          </a:p>
          <a:p>
            <a:r>
              <a:rPr lang="tr-TR" dirty="0">
                <a:latin typeface="Consolas" panose="020B0609020204030204" pitchFamily="49" charset="0"/>
              </a:rPr>
              <a:t>EMPLOYEE *</a:t>
            </a:r>
            <a:r>
              <a:rPr lang="tr-TR" dirty="0" err="1">
                <a:latin typeface="Consolas" panose="020B0609020204030204" pitchFamily="49" charset="0"/>
              </a:rPr>
              <a:t>head</a:t>
            </a:r>
            <a:r>
              <a:rPr lang="tr-TR" dirty="0">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64654462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7"/>
            <a:ext cx="3943350" cy="4055593"/>
          </a:xfrm>
        </p:spPr>
        <p:txBody>
          <a:bodyPr>
            <a:normAutofit/>
          </a:bodyPr>
          <a:lstStyle/>
          <a:p>
            <a:r>
              <a:rPr lang="en-US" sz="2400" dirty="0"/>
              <a:t>We can also define our node structure as follows</a:t>
            </a:r>
            <a:endParaRPr lang="tr-TR" sz="2400" dirty="0"/>
          </a:p>
          <a:p>
            <a:r>
              <a:rPr lang="tr-TR" sz="2400" dirty="0"/>
              <a:t>Advantage: </a:t>
            </a:r>
            <a:r>
              <a:rPr lang="en-US" sz="2400" dirty="0"/>
              <a:t>This will keep the </a:t>
            </a:r>
            <a:r>
              <a:rPr lang="en-US" sz="2400" dirty="0" err="1"/>
              <a:t>struct</a:t>
            </a:r>
            <a:r>
              <a:rPr lang="en-US" sz="2400" dirty="0"/>
              <a:t> related with the problem domain separate from the </a:t>
            </a:r>
            <a:r>
              <a:rPr lang="en-US" sz="2400" dirty="0" err="1"/>
              <a:t>struct</a:t>
            </a:r>
            <a:r>
              <a:rPr lang="en-US" sz="2400" dirty="0"/>
              <a:t> related with data representation.</a:t>
            </a:r>
            <a:endParaRPr lang="tr-TR" sz="2400" dirty="0"/>
          </a:p>
          <a:p>
            <a:r>
              <a:rPr lang="en-US" sz="2400" dirty="0"/>
              <a:t>Left to students as an exercise</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Dikdörtgen 7"/>
          <p:cNvSpPr/>
          <p:nvPr/>
        </p:nvSpPr>
        <p:spPr>
          <a:xfrm>
            <a:off x="4788024" y="1484784"/>
            <a:ext cx="4355976" cy="3139321"/>
          </a:xfrm>
          <a:prstGeom prst="rect">
            <a:avLst/>
          </a:prstGeom>
        </p:spPr>
        <p:txBody>
          <a:bodyPr wrap="square">
            <a:spAutoFit/>
          </a:bodyPr>
          <a:lstStyle/>
          <a:p>
            <a:r>
              <a:rPr lang="tr-TR" dirty="0">
                <a:latin typeface="Consolas" panose="020B0609020204030204" pitchFamily="49" charset="0"/>
              </a:rPr>
              <a:t>#</a:t>
            </a:r>
            <a:r>
              <a:rPr lang="tr-TR" dirty="0" err="1">
                <a:latin typeface="Consolas" panose="020B0609020204030204" pitchFamily="49" charset="0"/>
              </a:rPr>
              <a:t>include</a:t>
            </a:r>
            <a:r>
              <a:rPr lang="tr-TR" dirty="0">
                <a:latin typeface="Consolas" panose="020B0609020204030204" pitchFamily="49" charset="0"/>
              </a:rPr>
              <a:t> &lt;</a:t>
            </a:r>
            <a:r>
              <a:rPr lang="tr-TR" dirty="0" err="1">
                <a:latin typeface="Consolas" panose="020B0609020204030204" pitchFamily="49" charset="0"/>
              </a:rPr>
              <a:t>stdio.h</a:t>
            </a:r>
            <a:r>
              <a:rPr lang="tr-TR" dirty="0">
                <a:latin typeface="Consolas" panose="020B0609020204030204" pitchFamily="49" charset="0"/>
              </a:rPr>
              <a:t>&gt;</a:t>
            </a:r>
          </a:p>
          <a:p>
            <a:r>
              <a:rPr lang="tr-TR" dirty="0" err="1">
                <a:latin typeface="Consolas" panose="020B0609020204030204" pitchFamily="49" charset="0"/>
              </a:rPr>
              <a:t>typedef</a:t>
            </a:r>
            <a:r>
              <a:rPr lang="tr-TR" dirty="0">
                <a:latin typeface="Consolas" panose="020B0609020204030204" pitchFamily="49" charset="0"/>
              </a:rPr>
              <a:t> </a:t>
            </a:r>
            <a:r>
              <a:rPr lang="tr-TR" dirty="0" err="1">
                <a:latin typeface="Consolas" panose="020B0609020204030204" pitchFamily="49" charset="0"/>
              </a:rPr>
              <a:t>struct</a:t>
            </a:r>
            <a:r>
              <a:rPr lang="tr-TR" dirty="0">
                <a:latin typeface="Consolas" panose="020B0609020204030204" pitchFamily="49" charset="0"/>
              </a:rPr>
              <a:t> {</a:t>
            </a:r>
          </a:p>
          <a:p>
            <a:r>
              <a:rPr lang="tr-TR" dirty="0">
                <a:latin typeface="Consolas" panose="020B0609020204030204" pitchFamily="49" charset="0"/>
              </a:rPr>
              <a:t>    </a:t>
            </a:r>
            <a:r>
              <a:rPr lang="tr-TR" dirty="0" err="1">
                <a:latin typeface="Consolas" panose="020B0609020204030204" pitchFamily="49" charset="0"/>
              </a:rPr>
              <a:t>char</a:t>
            </a:r>
            <a:r>
              <a:rPr lang="tr-TR" dirty="0">
                <a:latin typeface="Consolas" panose="020B0609020204030204" pitchFamily="49" charset="0"/>
              </a:rPr>
              <a:t> name[20], </a:t>
            </a:r>
            <a:r>
              <a:rPr lang="tr-TR" dirty="0" err="1">
                <a:latin typeface="Consolas" panose="020B0609020204030204" pitchFamily="49" charset="0"/>
              </a:rPr>
              <a:t>surname</a:t>
            </a:r>
            <a:r>
              <a:rPr lang="tr-TR" dirty="0">
                <a:latin typeface="Consolas" panose="020B0609020204030204" pitchFamily="49" charset="0"/>
              </a:rPr>
              <a:t> [20];</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ID; </a:t>
            </a:r>
          </a:p>
          <a:p>
            <a:r>
              <a:rPr lang="tr-TR" dirty="0">
                <a:latin typeface="Consolas" panose="020B0609020204030204" pitchFamily="49" charset="0"/>
              </a:rPr>
              <a:t>    </a:t>
            </a:r>
            <a:r>
              <a:rPr lang="tr-TR" dirty="0" err="1">
                <a:latin typeface="Consolas" panose="020B0609020204030204" pitchFamily="49" charset="0"/>
              </a:rPr>
              <a:t>float</a:t>
            </a:r>
            <a:r>
              <a:rPr lang="tr-TR" dirty="0">
                <a:latin typeface="Consolas" panose="020B0609020204030204" pitchFamily="49" charset="0"/>
              </a:rPr>
              <a:t> </a:t>
            </a:r>
            <a:r>
              <a:rPr lang="tr-TR" dirty="0" err="1">
                <a:latin typeface="Consolas" panose="020B0609020204030204" pitchFamily="49" charset="0"/>
              </a:rPr>
              <a:t>salary</a:t>
            </a:r>
            <a:r>
              <a:rPr lang="tr-TR" dirty="0">
                <a:latin typeface="Consolas" panose="020B0609020204030204" pitchFamily="49" charset="0"/>
              </a:rPr>
              <a:t>; </a:t>
            </a:r>
          </a:p>
          <a:p>
            <a:r>
              <a:rPr lang="tr-TR" dirty="0">
                <a:latin typeface="Consolas" panose="020B0609020204030204" pitchFamily="49" charset="0"/>
              </a:rPr>
              <a:t>} EMPLOYEE;</a:t>
            </a:r>
          </a:p>
          <a:p>
            <a:r>
              <a:rPr lang="tr-TR" dirty="0" err="1">
                <a:latin typeface="Consolas" panose="020B0609020204030204" pitchFamily="49" charset="0"/>
              </a:rPr>
              <a:t>typedef</a:t>
            </a:r>
            <a:r>
              <a:rPr lang="tr-TR" dirty="0">
                <a:latin typeface="Consolas" panose="020B0609020204030204" pitchFamily="49" charset="0"/>
              </a:rPr>
              <a:t> </a:t>
            </a:r>
            <a:r>
              <a:rPr lang="tr-TR" dirty="0" err="1">
                <a:latin typeface="Consolas" panose="020B0609020204030204" pitchFamily="49" charset="0"/>
              </a:rPr>
              <a:t>struct</a:t>
            </a:r>
            <a:r>
              <a:rPr lang="tr-TR" dirty="0">
                <a:latin typeface="Consolas" panose="020B0609020204030204" pitchFamily="49" charset="0"/>
              </a:rPr>
              <a:t> </a:t>
            </a:r>
            <a:r>
              <a:rPr lang="tr-TR" dirty="0" err="1">
                <a:latin typeface="Consolas" panose="020B0609020204030204" pitchFamily="49" charset="0"/>
              </a:rPr>
              <a:t>emp_node</a:t>
            </a:r>
            <a:r>
              <a:rPr lang="tr-TR" dirty="0">
                <a:latin typeface="Consolas" panose="020B0609020204030204" pitchFamily="49" charset="0"/>
              </a:rPr>
              <a:t> {</a:t>
            </a:r>
          </a:p>
          <a:p>
            <a:r>
              <a:rPr lang="tr-TR" dirty="0">
                <a:latin typeface="Consolas" panose="020B0609020204030204" pitchFamily="49" charset="0"/>
              </a:rPr>
              <a:t>    EMPLOYEE data;</a:t>
            </a:r>
          </a:p>
          <a:p>
            <a:r>
              <a:rPr lang="tr-TR" dirty="0">
                <a:latin typeface="Consolas" panose="020B0609020204030204" pitchFamily="49" charset="0"/>
              </a:rPr>
              <a:t>    </a:t>
            </a:r>
            <a:r>
              <a:rPr lang="tr-TR" dirty="0" err="1">
                <a:latin typeface="Consolas" panose="020B0609020204030204" pitchFamily="49" charset="0"/>
              </a:rPr>
              <a:t>struct</a:t>
            </a:r>
            <a:r>
              <a:rPr lang="tr-TR" dirty="0">
                <a:latin typeface="Consolas" panose="020B0609020204030204" pitchFamily="49" charset="0"/>
              </a:rPr>
              <a:t> </a:t>
            </a:r>
            <a:r>
              <a:rPr lang="tr-TR" dirty="0" err="1">
                <a:latin typeface="Consolas" panose="020B0609020204030204" pitchFamily="49" charset="0"/>
              </a:rPr>
              <a:t>emp_node</a:t>
            </a:r>
            <a:r>
              <a:rPr lang="tr-TR" dirty="0">
                <a:latin typeface="Consolas" panose="020B0609020204030204" pitchFamily="49" charset="0"/>
              </a:rPr>
              <a:t> *</a:t>
            </a:r>
            <a:r>
              <a:rPr lang="tr-TR" dirty="0" err="1">
                <a:latin typeface="Consolas" panose="020B0609020204030204" pitchFamily="49" charset="0"/>
              </a:rPr>
              <a:t>next</a:t>
            </a:r>
            <a:r>
              <a:rPr lang="tr-TR" dirty="0">
                <a:latin typeface="Consolas" panose="020B0609020204030204" pitchFamily="49" charset="0"/>
              </a:rPr>
              <a:t>;</a:t>
            </a:r>
          </a:p>
          <a:p>
            <a:r>
              <a:rPr lang="tr-TR" dirty="0">
                <a:latin typeface="Consolas" panose="020B0609020204030204" pitchFamily="49" charset="0"/>
              </a:rPr>
              <a:t>} EMP_NODE;</a:t>
            </a:r>
          </a:p>
          <a:p>
            <a:r>
              <a:rPr lang="tr-TR" dirty="0">
                <a:latin typeface="Consolas" panose="020B0609020204030204" pitchFamily="49" charset="0"/>
              </a:rPr>
              <a:t>EMP_NODE *</a:t>
            </a:r>
            <a:r>
              <a:rPr lang="tr-TR" dirty="0" err="1">
                <a:latin typeface="Consolas" panose="020B0609020204030204" pitchFamily="49" charset="0"/>
              </a:rPr>
              <a:t>head</a:t>
            </a:r>
            <a:r>
              <a:rPr lang="tr-TR" dirty="0">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359483921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7"/>
            <a:ext cx="8191822" cy="455193"/>
          </a:xfrm>
        </p:spPr>
        <p:txBody>
          <a:bodyPr>
            <a:normAutofit/>
          </a:bodyPr>
          <a:lstStyle/>
          <a:p>
            <a:r>
              <a:rPr lang="tr-TR" sz="2400" dirty="0"/>
              <a:t>Printing </a:t>
            </a:r>
            <a:r>
              <a:rPr lang="en-US" sz="2400" dirty="0"/>
              <a:t>the information of an employee and the entire list</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864096" y="2172920"/>
            <a:ext cx="7020272" cy="3416320"/>
          </a:xfrm>
          <a:prstGeom prst="rect">
            <a:avLst/>
          </a:prstGeom>
        </p:spPr>
        <p:txBody>
          <a:bodyPr wrap="square">
            <a:spAutoFit/>
          </a:bodyPr>
          <a:lstStyle/>
          <a:p>
            <a:r>
              <a:rPr lang="en-US" dirty="0">
                <a:latin typeface="Consolas" panose="020B0609020204030204" pitchFamily="49" charset="0"/>
              </a:rPr>
              <a:t>void </a:t>
            </a:r>
            <a:r>
              <a:rPr lang="en-US" dirty="0" err="1">
                <a:latin typeface="Consolas" panose="020B0609020204030204" pitchFamily="49" charset="0"/>
              </a:rPr>
              <a:t>printElementP</a:t>
            </a:r>
            <a:r>
              <a:rPr lang="en-US" dirty="0">
                <a:latin typeface="Consolas" panose="020B0609020204030204" pitchFamily="49" charset="0"/>
              </a:rPr>
              <a:t>( EMPLOYEE *</a:t>
            </a:r>
            <a:r>
              <a:rPr lang="en-US" dirty="0" err="1">
                <a:latin typeface="Consolas" panose="020B0609020204030204" pitchFamily="49" charset="0"/>
              </a:rPr>
              <a:t>emp</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("Employee %d %s has a salary of %f\n",</a:t>
            </a:r>
          </a:p>
          <a:p>
            <a:r>
              <a:rPr lang="en-US" dirty="0">
                <a:latin typeface="Consolas" panose="020B0609020204030204" pitchFamily="49" charset="0"/>
              </a:rPr>
              <a:t>        </a:t>
            </a:r>
            <a:r>
              <a:rPr lang="en-US" dirty="0" err="1">
                <a:latin typeface="Consolas" panose="020B0609020204030204" pitchFamily="49" charset="0"/>
              </a:rPr>
              <a:t>emp</a:t>
            </a:r>
            <a:r>
              <a:rPr lang="en-US" dirty="0">
                <a:latin typeface="Consolas" panose="020B0609020204030204" pitchFamily="49" charset="0"/>
              </a:rPr>
              <a:t>-&gt;ID, </a:t>
            </a:r>
            <a:r>
              <a:rPr lang="en-US" dirty="0" err="1">
                <a:latin typeface="Consolas" panose="020B0609020204030204" pitchFamily="49" charset="0"/>
              </a:rPr>
              <a:t>emp</a:t>
            </a:r>
            <a:r>
              <a:rPr lang="en-US" dirty="0">
                <a:latin typeface="Consolas" panose="020B0609020204030204" pitchFamily="49" charset="0"/>
              </a:rPr>
              <a:t>-&gt;name, </a:t>
            </a:r>
            <a:r>
              <a:rPr lang="en-US" dirty="0" err="1">
                <a:latin typeface="Consolas" panose="020B0609020204030204" pitchFamily="49" charset="0"/>
              </a:rPr>
              <a:t>emp</a:t>
            </a:r>
            <a:r>
              <a:rPr lang="en-US" dirty="0">
                <a:latin typeface="Consolas" panose="020B0609020204030204" pitchFamily="49" charset="0"/>
              </a:rPr>
              <a:t>-&gt;salary );</a:t>
            </a:r>
          </a:p>
          <a:p>
            <a:r>
              <a:rPr lang="en-US" dirty="0">
                <a:latin typeface="Consolas" panose="020B0609020204030204" pitchFamily="49" charset="0"/>
              </a:rPr>
              <a:t>}</a:t>
            </a:r>
            <a:endParaRPr lang="tr-TR" dirty="0">
              <a:latin typeface="Consolas" panose="020B0609020204030204" pitchFamily="49" charset="0"/>
            </a:endParaRPr>
          </a:p>
          <a:p>
            <a:r>
              <a:rPr lang="tr-TR" dirty="0" err="1">
                <a:latin typeface="Consolas" panose="020B0609020204030204" pitchFamily="49" charset="0"/>
              </a:rPr>
              <a:t>void</a:t>
            </a:r>
            <a:r>
              <a:rPr lang="tr-TR" dirty="0">
                <a:latin typeface="Consolas" panose="020B0609020204030204" pitchFamily="49" charset="0"/>
              </a:rPr>
              <a:t> </a:t>
            </a:r>
            <a:r>
              <a:rPr lang="tr-TR" dirty="0" err="1">
                <a:latin typeface="Consolas" panose="020B0609020204030204" pitchFamily="49" charset="0"/>
              </a:rPr>
              <a:t>printList</a:t>
            </a:r>
            <a:r>
              <a:rPr lang="tr-TR" dirty="0">
                <a:latin typeface="Consolas" panose="020B0609020204030204" pitchFamily="49" charset="0"/>
              </a:rPr>
              <a:t>( ) {</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j; EMPLOYEE *p;</a:t>
            </a:r>
          </a:p>
          <a:p>
            <a:r>
              <a:rPr lang="tr-TR" dirty="0">
                <a:latin typeface="Consolas" panose="020B0609020204030204" pitchFamily="49" charset="0"/>
              </a:rPr>
              <a:t>	</a:t>
            </a:r>
            <a:r>
              <a:rPr lang="tr-TR" dirty="0" err="1">
                <a:latin typeface="Consolas" panose="020B0609020204030204" pitchFamily="49" charset="0"/>
              </a:rPr>
              <a:t>for</a:t>
            </a:r>
            <a:r>
              <a:rPr lang="tr-TR" dirty="0">
                <a:latin typeface="Consolas" panose="020B0609020204030204" pitchFamily="49" charset="0"/>
              </a:rPr>
              <a:t>(j=0, p=</a:t>
            </a:r>
            <a:r>
              <a:rPr lang="tr-TR" dirty="0" err="1">
                <a:latin typeface="Consolas" panose="020B0609020204030204" pitchFamily="49" charset="0"/>
              </a:rPr>
              <a:t>head</a:t>
            </a:r>
            <a:r>
              <a:rPr lang="tr-TR" dirty="0">
                <a:latin typeface="Consolas" panose="020B0609020204030204" pitchFamily="49" charset="0"/>
              </a:rPr>
              <a:t>; p != NULL; p=p-&gt;</a:t>
            </a:r>
            <a:r>
              <a:rPr lang="tr-TR" dirty="0" err="1">
                <a:latin typeface="Consolas" panose="020B0609020204030204" pitchFamily="49" charset="0"/>
              </a:rPr>
              <a:t>next</a:t>
            </a:r>
            <a:r>
              <a:rPr lang="tr-TR" dirty="0">
                <a:latin typeface="Consolas" panose="020B0609020204030204" pitchFamily="49" charset="0"/>
              </a:rPr>
              <a:t>, j++)</a:t>
            </a:r>
          </a:p>
          <a:p>
            <a:r>
              <a:rPr lang="tr-TR" dirty="0">
                <a:latin typeface="Consolas" panose="020B0609020204030204" pitchFamily="49" charset="0"/>
              </a:rPr>
              <a:t>	    </a:t>
            </a:r>
            <a:r>
              <a:rPr lang="tr-TR" dirty="0" err="1">
                <a:latin typeface="Consolas" panose="020B0609020204030204" pitchFamily="49" charset="0"/>
              </a:rPr>
              <a:t>printf</a:t>
            </a:r>
            <a:r>
              <a:rPr lang="tr-TR" dirty="0">
                <a:latin typeface="Consolas" panose="020B0609020204030204" pitchFamily="49" charset="0"/>
              </a:rPr>
              <a:t>("%d-</a:t>
            </a:r>
            <a:r>
              <a:rPr lang="tr-TR" dirty="0" err="1">
                <a:latin typeface="Consolas" panose="020B0609020204030204" pitchFamily="49" charset="0"/>
              </a:rPr>
              <a:t>th</a:t>
            </a:r>
            <a:r>
              <a:rPr lang="tr-TR" dirty="0">
                <a:latin typeface="Consolas" panose="020B0609020204030204" pitchFamily="49" charset="0"/>
              </a:rPr>
              <a:t> </a:t>
            </a:r>
            <a:r>
              <a:rPr lang="tr-TR" dirty="0" err="1">
                <a:latin typeface="Consolas" panose="020B0609020204030204" pitchFamily="49" charset="0"/>
              </a:rPr>
              <a:t>person</a:t>
            </a:r>
            <a:r>
              <a:rPr lang="tr-TR" dirty="0">
                <a:latin typeface="Consolas" panose="020B0609020204030204" pitchFamily="49" charset="0"/>
              </a:rPr>
              <a:t>: %d\</a:t>
            </a:r>
            <a:r>
              <a:rPr lang="tr-TR" dirty="0" err="1">
                <a:latin typeface="Consolas" panose="020B0609020204030204" pitchFamily="49" charset="0"/>
              </a:rPr>
              <a:t>t%s</a:t>
            </a:r>
            <a:r>
              <a:rPr lang="tr-TR" dirty="0">
                <a:latin typeface="Consolas" panose="020B0609020204030204" pitchFamily="49" charset="0"/>
              </a:rPr>
              <a:t>\</a:t>
            </a:r>
            <a:r>
              <a:rPr lang="tr-TR" dirty="0" err="1">
                <a:latin typeface="Consolas" panose="020B0609020204030204" pitchFamily="49" charset="0"/>
              </a:rPr>
              <a:t>t%f</a:t>
            </a:r>
            <a:r>
              <a:rPr lang="tr-TR" dirty="0">
                <a:latin typeface="Consolas" panose="020B0609020204030204" pitchFamily="49" charset="0"/>
              </a:rPr>
              <a:t>\n",</a:t>
            </a:r>
          </a:p>
          <a:p>
            <a:r>
              <a:rPr lang="tr-TR" dirty="0">
                <a:latin typeface="Consolas" panose="020B0609020204030204" pitchFamily="49" charset="0"/>
              </a:rPr>
              <a:t>            j+1, p-&gt;ID, p-&gt;name, p-&gt;</a:t>
            </a:r>
            <a:r>
              <a:rPr lang="tr-TR" dirty="0" err="1">
                <a:latin typeface="Consolas" panose="020B0609020204030204" pitchFamily="49" charset="0"/>
              </a:rPr>
              <a:t>salary</a:t>
            </a:r>
            <a:r>
              <a:rPr lang="tr-TR" dirty="0">
                <a:latin typeface="Consolas" panose="020B0609020204030204" pitchFamily="49" charset="0"/>
              </a:rPr>
              <a:t>);</a:t>
            </a:r>
          </a:p>
          <a:p>
            <a:r>
              <a:rPr lang="tr-TR" dirty="0">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31810947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340768"/>
            <a:ext cx="8191822" cy="887241"/>
          </a:xfrm>
        </p:spPr>
        <p:txBody>
          <a:bodyPr>
            <a:normAutofit/>
          </a:bodyPr>
          <a:lstStyle/>
          <a:p>
            <a:r>
              <a:rPr lang="en-US" sz="2400" dirty="0"/>
              <a:t>We will need function</a:t>
            </a:r>
            <a:r>
              <a:rPr lang="tr-TR" sz="2400" dirty="0"/>
              <a:t>s</a:t>
            </a:r>
            <a:r>
              <a:rPr lang="en-US" sz="2400" dirty="0"/>
              <a:t> to allocate memory for </a:t>
            </a:r>
            <a:r>
              <a:rPr lang="tr-TR" sz="2400" dirty="0"/>
              <a:t>an </a:t>
            </a:r>
            <a:r>
              <a:rPr lang="en-US" sz="2400" dirty="0"/>
              <a:t>employee</a:t>
            </a:r>
            <a:r>
              <a:rPr lang="tr-TR" sz="2400" dirty="0"/>
              <a:t>, </a:t>
            </a:r>
            <a:r>
              <a:rPr lang="en-US" sz="2400" dirty="0"/>
              <a:t>creating an employee</a:t>
            </a:r>
            <a:r>
              <a:rPr lang="tr-TR" sz="2400" dirty="0"/>
              <a:t>, …</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3" name="Dikdörtgen 2"/>
          <p:cNvSpPr/>
          <p:nvPr/>
        </p:nvSpPr>
        <p:spPr>
          <a:xfrm>
            <a:off x="251520" y="2132856"/>
            <a:ext cx="8784976" cy="3970318"/>
          </a:xfrm>
          <a:prstGeom prst="rect">
            <a:avLst/>
          </a:prstGeom>
        </p:spPr>
        <p:txBody>
          <a:bodyPr wrap="square">
            <a:spAutoFit/>
          </a:bodyPr>
          <a:lstStyle/>
          <a:p>
            <a:r>
              <a:rPr lang="en-US" dirty="0">
                <a:latin typeface="Consolas" panose="020B0609020204030204" pitchFamily="49" charset="0"/>
              </a:rPr>
              <a:t>EMPLOYEE* </a:t>
            </a:r>
            <a:r>
              <a:rPr lang="tr-TR" dirty="0" err="1">
                <a:latin typeface="Consolas" panose="020B0609020204030204" pitchFamily="49" charset="0"/>
              </a:rPr>
              <a:t>create_list_element</a:t>
            </a:r>
            <a:r>
              <a:rPr lang="en-US" dirty="0">
                <a:latin typeface="Consolas" panose="020B0609020204030204" pitchFamily="49" charset="0"/>
              </a:rPr>
              <a:t>(  ) {</a:t>
            </a:r>
          </a:p>
          <a:p>
            <a:r>
              <a:rPr lang="tr-TR" dirty="0">
                <a:latin typeface="Consolas" panose="020B0609020204030204" pitchFamily="49" charset="0"/>
              </a:rPr>
              <a:t>    </a:t>
            </a:r>
            <a:r>
              <a:rPr lang="en-US" dirty="0">
                <a:latin typeface="Consolas" panose="020B0609020204030204" pitchFamily="49" charset="0"/>
              </a:rPr>
              <a:t>EMPLOYEE *</a:t>
            </a:r>
            <a:r>
              <a:rPr lang="en-US" dirty="0" err="1">
                <a:latin typeface="Consolas" panose="020B0609020204030204" pitchFamily="49" charset="0"/>
              </a:rPr>
              <a:t>emp</a:t>
            </a:r>
            <a:r>
              <a:rPr lang="en-US" dirty="0">
                <a:latin typeface="Consolas" panose="020B0609020204030204" pitchFamily="49" charset="0"/>
              </a:rPr>
              <a:t>;</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 </a:t>
            </a:r>
            <a:r>
              <a:rPr lang="tr-TR" dirty="0" err="1">
                <a:latin typeface="Consolas" panose="020B0609020204030204" pitchFamily="49" charset="0"/>
              </a:rPr>
              <a:t>float</a:t>
            </a:r>
            <a:r>
              <a:rPr lang="tr-TR" dirty="0">
                <a:latin typeface="Consolas" panose="020B0609020204030204" pitchFamily="49" charset="0"/>
              </a:rPr>
              <a:t> s;</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emp</a:t>
            </a:r>
            <a:r>
              <a:rPr lang="en-US" dirty="0">
                <a:latin typeface="Consolas" panose="020B0609020204030204" pitchFamily="49" charset="0"/>
              </a:rPr>
              <a:t> = (EMPLOYEE*) </a:t>
            </a:r>
            <a:r>
              <a:rPr lang="en-US" dirty="0" err="1">
                <a:latin typeface="Consolas" panose="020B0609020204030204" pitchFamily="49" charset="0"/>
              </a:rPr>
              <a:t>malloc</a:t>
            </a:r>
            <a:r>
              <a:rPr lang="en-US" dirty="0">
                <a:latin typeface="Consolas" panose="020B0609020204030204" pitchFamily="49" charset="0"/>
              </a:rPr>
              <a:t>( </a:t>
            </a:r>
            <a:r>
              <a:rPr lang="en-US" dirty="0" err="1">
                <a:latin typeface="Consolas" panose="020B0609020204030204" pitchFamily="49" charset="0"/>
              </a:rPr>
              <a:t>sizeof</a:t>
            </a:r>
            <a:r>
              <a:rPr lang="en-US" dirty="0">
                <a:latin typeface="Consolas" panose="020B0609020204030204" pitchFamily="49" charset="0"/>
              </a:rPr>
              <a:t>( EMPLOYEE ) );</a:t>
            </a:r>
          </a:p>
          <a:p>
            <a:r>
              <a:rPr lang="en-US" dirty="0">
                <a:latin typeface="Consolas" panose="020B0609020204030204" pitchFamily="49" charset="0"/>
              </a:rPr>
              <a:t>    if( </a:t>
            </a:r>
            <a:r>
              <a:rPr lang="en-US" dirty="0" err="1">
                <a:latin typeface="Consolas" panose="020B0609020204030204" pitchFamily="49" charset="0"/>
              </a:rPr>
              <a:t>emp</a:t>
            </a:r>
            <a:r>
              <a:rPr lang="en-US" dirty="0">
                <a:latin typeface="Consolas" panose="020B0609020204030204" pitchFamily="49" charset="0"/>
              </a:rPr>
              <a:t> == NULL ) {</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a:t>
            </a:r>
            <a:r>
              <a:rPr lang="en-US" dirty="0" err="1">
                <a:latin typeface="Consolas" panose="020B0609020204030204" pitchFamily="49" charset="0"/>
              </a:rPr>
              <a:t>create_employee</a:t>
            </a:r>
            <a:r>
              <a:rPr lang="en-US" dirty="0">
                <a:latin typeface="Consolas" panose="020B0609020204030204" pitchFamily="49" charset="0"/>
              </a:rPr>
              <a:t>: out of memory.");</a:t>
            </a:r>
            <a:r>
              <a:rPr lang="tr-TR" dirty="0">
                <a:latin typeface="Consolas" panose="020B0609020204030204" pitchFamily="49" charset="0"/>
              </a:rPr>
              <a:t> </a:t>
            </a:r>
            <a:r>
              <a:rPr lang="en-US" dirty="0">
                <a:latin typeface="Consolas" panose="020B0609020204030204" pitchFamily="49" charset="0"/>
              </a:rPr>
              <a:t>exit(1);</a:t>
            </a:r>
          </a:p>
          <a:p>
            <a:r>
              <a:rPr lang="en-US" dirty="0">
                <a:latin typeface="Consolas" panose="020B0609020204030204" pitchFamily="49" charset="0"/>
              </a:rPr>
              <a:t>    }</a:t>
            </a:r>
          </a:p>
          <a:p>
            <a:r>
              <a:rPr lang="tr-TR"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("Enter name of the person: ");</a:t>
            </a:r>
            <a:r>
              <a:rPr lang="tr-TR" dirty="0">
                <a:latin typeface="Consolas" panose="020B0609020204030204" pitchFamily="49" charset="0"/>
              </a:rPr>
              <a:t> </a:t>
            </a:r>
            <a:r>
              <a:rPr lang="en-US" dirty="0" err="1">
                <a:latin typeface="Consolas" panose="020B0609020204030204" pitchFamily="49" charset="0"/>
              </a:rPr>
              <a:t>scanf</a:t>
            </a:r>
            <a:r>
              <a:rPr lang="en-US" dirty="0">
                <a:latin typeface="Consolas" panose="020B0609020204030204" pitchFamily="49" charset="0"/>
              </a:rPr>
              <a:t>("%s", </a:t>
            </a:r>
            <a:r>
              <a:rPr lang="en-US" dirty="0" err="1">
                <a:latin typeface="Consolas" panose="020B0609020204030204" pitchFamily="49" charset="0"/>
              </a:rPr>
              <a:t>emp</a:t>
            </a:r>
            <a:r>
              <a:rPr lang="en-US" dirty="0">
                <a:latin typeface="Consolas" panose="020B0609020204030204" pitchFamily="49" charset="0"/>
              </a:rPr>
              <a:t>-&gt;name);</a:t>
            </a:r>
          </a:p>
          <a:p>
            <a:r>
              <a:rPr lang="en-US" dirty="0">
                <a:latin typeface="Consolas" panose="020B0609020204030204" pitchFamily="49" charset="0"/>
              </a:rPr>
              <a:t>    //can</a:t>
            </a:r>
            <a:r>
              <a:rPr lang="tr-TR" dirty="0">
                <a:latin typeface="Consolas" panose="020B0609020204030204" pitchFamily="49" charset="0"/>
              </a:rPr>
              <a:t>’</a:t>
            </a:r>
            <a:r>
              <a:rPr lang="en-US" dirty="0">
                <a:latin typeface="Consolas" panose="020B0609020204030204" pitchFamily="49" charset="0"/>
              </a:rPr>
              <a:t>t get non-pointer </a:t>
            </a:r>
            <a:r>
              <a:rPr lang="en-US" dirty="0" err="1">
                <a:latin typeface="Consolas" panose="020B0609020204030204" pitchFamily="49" charset="0"/>
              </a:rPr>
              <a:t>struct</a:t>
            </a:r>
            <a:r>
              <a:rPr lang="en-US" dirty="0">
                <a:latin typeface="Consolas" panose="020B0609020204030204" pitchFamily="49" charset="0"/>
              </a:rPr>
              <a:t> fields directly</a:t>
            </a:r>
            <a:r>
              <a:rPr lang="tr-TR" dirty="0">
                <a:latin typeface="Consolas" panose="020B0609020204030204" pitchFamily="49" charset="0"/>
              </a:rPr>
              <a:t> in </a:t>
            </a:r>
            <a:r>
              <a:rPr lang="tr-TR" dirty="0" err="1">
                <a:latin typeface="Consolas" panose="020B0609020204030204" pitchFamily="49" charset="0"/>
              </a:rPr>
              <a:t>some</a:t>
            </a:r>
            <a:r>
              <a:rPr lang="tr-TR" dirty="0">
                <a:latin typeface="Consolas" panose="020B0609020204030204" pitchFamily="49" charset="0"/>
              </a:rPr>
              <a:t> </a:t>
            </a:r>
            <a:r>
              <a:rPr lang="tr-TR" dirty="0" err="1">
                <a:latin typeface="Consolas" panose="020B0609020204030204" pitchFamily="49" charset="0"/>
              </a:rPr>
              <a:t>platforms</a:t>
            </a:r>
            <a:endParaRPr lang="en-US" dirty="0">
              <a:latin typeface="Consolas" panose="020B0609020204030204" pitchFamily="49" charset="0"/>
            </a:endParaRPr>
          </a:p>
          <a:p>
            <a:r>
              <a:rPr lang="tr-TR"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("Enter ID of the person: ");</a:t>
            </a:r>
          </a:p>
          <a:p>
            <a:r>
              <a:rPr lang="tr-TR" dirty="0">
                <a:latin typeface="Consolas" panose="020B0609020204030204" pitchFamily="49" charset="0"/>
              </a:rPr>
              <a:t>    </a:t>
            </a:r>
            <a:r>
              <a:rPr lang="en-US" dirty="0" err="1">
                <a:latin typeface="Consolas" panose="020B0609020204030204" pitchFamily="49" charset="0"/>
              </a:rPr>
              <a:t>scanf</a:t>
            </a:r>
            <a:r>
              <a:rPr lang="en-US" dirty="0">
                <a:latin typeface="Consolas" panose="020B0609020204030204" pitchFamily="49" charset="0"/>
              </a:rPr>
              <a:t>("%d", &amp;</a:t>
            </a:r>
            <a:r>
              <a:rPr lang="en-US" dirty="0" err="1">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emp</a:t>
            </a:r>
            <a:r>
              <a:rPr lang="en-US" dirty="0">
                <a:latin typeface="Consolas" panose="020B0609020204030204" pitchFamily="49" charset="0"/>
              </a:rPr>
              <a:t>-&gt;ID = </a:t>
            </a:r>
            <a:r>
              <a:rPr lang="en-US" dirty="0" err="1">
                <a:latin typeface="Consolas" panose="020B0609020204030204" pitchFamily="49" charset="0"/>
              </a:rPr>
              <a:t>i</a:t>
            </a:r>
            <a:r>
              <a:rPr lang="en-US" dirty="0">
                <a:latin typeface="Consolas" panose="020B0609020204030204" pitchFamily="49" charset="0"/>
              </a:rPr>
              <a:t>;</a:t>
            </a:r>
          </a:p>
          <a:p>
            <a:r>
              <a:rPr lang="tr-TR"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("Enter salary of the person: ");</a:t>
            </a:r>
          </a:p>
          <a:p>
            <a:r>
              <a:rPr lang="tr-TR" dirty="0">
                <a:latin typeface="Consolas" panose="020B0609020204030204" pitchFamily="49" charset="0"/>
              </a:rPr>
              <a:t>    </a:t>
            </a:r>
            <a:r>
              <a:rPr lang="en-US" dirty="0" err="1">
                <a:latin typeface="Consolas" panose="020B0609020204030204" pitchFamily="49" charset="0"/>
              </a:rPr>
              <a:t>scanf</a:t>
            </a:r>
            <a:r>
              <a:rPr lang="en-US" dirty="0">
                <a:latin typeface="Consolas" panose="020B0609020204030204" pitchFamily="49" charset="0"/>
              </a:rPr>
              <a:t>("%f", &amp;s); </a:t>
            </a:r>
            <a:r>
              <a:rPr lang="en-US" dirty="0" err="1">
                <a:latin typeface="Consolas" panose="020B0609020204030204" pitchFamily="49" charset="0"/>
              </a:rPr>
              <a:t>emp</a:t>
            </a:r>
            <a:r>
              <a:rPr lang="en-US" dirty="0">
                <a:latin typeface="Consolas" panose="020B0609020204030204" pitchFamily="49" charset="0"/>
              </a:rPr>
              <a:t>-&gt;salary = s;</a:t>
            </a:r>
          </a:p>
          <a:p>
            <a:r>
              <a:rPr lang="en-US" dirty="0">
                <a:latin typeface="Consolas" panose="020B0609020204030204" pitchFamily="49" charset="0"/>
              </a:rPr>
              <a:t>    </a:t>
            </a:r>
            <a:r>
              <a:rPr lang="en-US" dirty="0" err="1">
                <a:latin typeface="Consolas" panose="020B0609020204030204" pitchFamily="49" charset="0"/>
              </a:rPr>
              <a:t>emp</a:t>
            </a:r>
            <a:r>
              <a:rPr lang="en-US" dirty="0">
                <a:latin typeface="Consolas" panose="020B0609020204030204" pitchFamily="49" charset="0"/>
              </a:rPr>
              <a:t>-&gt;next=NULL;</a:t>
            </a:r>
            <a:r>
              <a:rPr lang="tr-TR"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emp</a:t>
            </a:r>
            <a:r>
              <a:rPr lang="en-US" dirty="0">
                <a:latin typeface="Consolas" panose="020B0609020204030204" pitchFamily="49" charset="0"/>
              </a:rPr>
              <a:t>;</a:t>
            </a:r>
            <a:endParaRPr lang="tr-TR" dirty="0">
              <a:latin typeface="Consolas" panose="020B0609020204030204" pitchFamily="49" charset="0"/>
            </a:endParaRPr>
          </a:p>
          <a:p>
            <a:r>
              <a:rPr lang="en-US" dirty="0">
                <a:latin typeface="Consolas" panose="020B0609020204030204" pitchFamily="49" charset="0"/>
              </a:rPr>
              <a:t>}</a:t>
            </a:r>
            <a:endParaRPr lang="tr-TR" dirty="0">
              <a:latin typeface="Consolas" panose="020B0609020204030204" pitchFamily="49" charset="0"/>
            </a:endParaRPr>
          </a:p>
        </p:txBody>
      </p:sp>
    </p:spTree>
    <p:extLst>
      <p:ext uri="{BB962C8B-B14F-4D97-AF65-F5344CB8AC3E}">
        <p14:creationId xmlns:p14="http://schemas.microsoft.com/office/powerpoint/2010/main" val="4281915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p>
        </p:txBody>
      </p:sp>
      <p:sp>
        <p:nvSpPr>
          <p:cNvPr id="28" name="Content Placeholder 27"/>
          <p:cNvSpPr>
            <a:spLocks noGrp="1"/>
          </p:cNvSpPr>
          <p:nvPr>
            <p:ph idx="1"/>
          </p:nvPr>
        </p:nvSpPr>
        <p:spPr>
          <a:xfrm>
            <a:off x="618917" y="1556791"/>
            <a:ext cx="8057539" cy="4524321"/>
          </a:xfrm>
        </p:spPr>
        <p:txBody>
          <a:bodyPr>
            <a:normAutofit lnSpcReduction="10000"/>
          </a:bodyPr>
          <a:lstStyle/>
          <a:p>
            <a:r>
              <a:rPr lang="en-US" sz="2600" dirty="0"/>
              <a:t>… or the required function should be completely coded before it is called from another function.</a:t>
            </a: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tr-TR" sz="2400" b="1" dirty="0" err="1">
                <a:latin typeface="Courier New" panose="02070309020205020404" pitchFamily="49" charset="0"/>
                <a:cs typeface="Courier New" panose="02070309020205020404" pitchFamily="49" charset="0"/>
              </a:rPr>
              <a:t>int</a:t>
            </a:r>
            <a:r>
              <a:rPr lang="tr-TR" sz="2400" b="1" dirty="0">
                <a:latin typeface="Courier New" panose="02070309020205020404" pitchFamily="49" charset="0"/>
                <a:cs typeface="Courier New" panose="02070309020205020404" pitchFamily="49" charset="0"/>
              </a:rPr>
              <a:t> </a:t>
            </a:r>
            <a:r>
              <a:rPr lang="tr-TR" sz="2400" b="1" dirty="0" err="1">
                <a:latin typeface="Courier New" panose="02070309020205020404" pitchFamily="49" charset="0"/>
                <a:cs typeface="Courier New" panose="02070309020205020404" pitchFamily="49" charset="0"/>
              </a:rPr>
              <a:t>combination</a:t>
            </a:r>
            <a:r>
              <a:rPr lang="tr-TR" sz="2400" b="1" dirty="0">
                <a:latin typeface="Courier New" panose="02070309020205020404" pitchFamily="49" charset="0"/>
                <a:cs typeface="Courier New" panose="02070309020205020404" pitchFamily="49" charset="0"/>
              </a:rPr>
              <a:t>( </a:t>
            </a:r>
            <a:r>
              <a:rPr lang="tr-TR" sz="2400" b="1" dirty="0" err="1">
                <a:latin typeface="Courier New" panose="02070309020205020404" pitchFamily="49" charset="0"/>
                <a:cs typeface="Courier New" panose="02070309020205020404" pitchFamily="49" charset="0"/>
              </a:rPr>
              <a:t>int</a:t>
            </a:r>
            <a:r>
              <a:rPr lang="tr-TR" sz="2400" b="1" dirty="0">
                <a:latin typeface="Courier New" panose="02070309020205020404" pitchFamily="49" charset="0"/>
                <a:cs typeface="Courier New" panose="02070309020205020404" pitchFamily="49" charset="0"/>
              </a:rPr>
              <a:t> a, </a:t>
            </a:r>
            <a:r>
              <a:rPr lang="tr-TR" sz="2400" b="1" dirty="0" err="1">
                <a:latin typeface="Courier New" panose="02070309020205020404" pitchFamily="49" charset="0"/>
                <a:cs typeface="Courier New" panose="02070309020205020404" pitchFamily="49" charset="0"/>
              </a:rPr>
              <a:t>int</a:t>
            </a:r>
            <a:r>
              <a:rPr lang="tr-TR" sz="2400" b="1" dirty="0">
                <a:latin typeface="Courier New" panose="02070309020205020404" pitchFamily="49" charset="0"/>
                <a:cs typeface="Courier New" panose="02070309020205020404" pitchFamily="49" charset="0"/>
              </a:rPr>
              <a:t> b ) {</a:t>
            </a:r>
          </a:p>
          <a:p>
            <a:pPr marL="0" indent="0">
              <a:buNone/>
            </a:pPr>
            <a:r>
              <a:rPr lang="tr-TR" sz="2400" b="1" dirty="0">
                <a:latin typeface="Courier New" panose="02070309020205020404" pitchFamily="49" charset="0"/>
                <a:cs typeface="Courier New" panose="02070309020205020404" pitchFamily="49" charset="0"/>
              </a:rPr>
              <a:t>	//</a:t>
            </a:r>
            <a:r>
              <a:rPr lang="tr-TR" sz="2400" b="1" dirty="0" err="1">
                <a:latin typeface="Courier New" panose="02070309020205020404" pitchFamily="49" charset="0"/>
                <a:cs typeface="Courier New" panose="02070309020205020404" pitchFamily="49" charset="0"/>
              </a:rPr>
              <a:t>necessary</a:t>
            </a:r>
            <a:r>
              <a:rPr lang="tr-TR" sz="2400" b="1" dirty="0">
                <a:latin typeface="Courier New" panose="02070309020205020404" pitchFamily="49" charset="0"/>
                <a:cs typeface="Courier New" panose="02070309020205020404" pitchFamily="49" charset="0"/>
              </a:rPr>
              <a:t> </a:t>
            </a:r>
            <a:r>
              <a:rPr lang="tr-TR" sz="2400" b="1" dirty="0" err="1">
                <a:latin typeface="Courier New" panose="02070309020205020404" pitchFamily="49" charset="0"/>
                <a:cs typeface="Courier New" panose="02070309020205020404" pitchFamily="49" charset="0"/>
              </a:rPr>
              <a:t>code</a:t>
            </a:r>
            <a:endParaRPr lang="tr-TR" sz="2400" b="1" dirty="0">
              <a:latin typeface="Courier New" panose="02070309020205020404" pitchFamily="49" charset="0"/>
              <a:cs typeface="Courier New" panose="02070309020205020404" pitchFamily="49" charset="0"/>
            </a:endParaRPr>
          </a:p>
          <a:p>
            <a:pPr marL="0" indent="0">
              <a:buNone/>
            </a:pPr>
            <a:r>
              <a:rPr lang="tr-TR" sz="2400" b="1" dirty="0">
                <a:latin typeface="Courier New" panose="02070309020205020404" pitchFamily="49" charset="0"/>
                <a:cs typeface="Courier New" panose="02070309020205020404" pitchFamily="49" charset="0"/>
              </a:rPr>
              <a:t>}</a:t>
            </a:r>
          </a:p>
          <a:p>
            <a:pPr marL="0" indent="0">
              <a:buNone/>
            </a:pPr>
            <a:r>
              <a:rPr lang="tr-TR" sz="2400" b="1" dirty="0" err="1">
                <a:latin typeface="Courier New" panose="02070309020205020404" pitchFamily="49" charset="0"/>
                <a:cs typeface="Courier New" panose="02070309020205020404" pitchFamily="49" charset="0"/>
              </a:rPr>
              <a:t>void</a:t>
            </a:r>
            <a:r>
              <a:rPr lang="tr-TR" sz="2400" b="1" dirty="0">
                <a:latin typeface="Courier New" panose="02070309020205020404" pitchFamily="49" charset="0"/>
                <a:cs typeface="Courier New" panose="02070309020205020404" pitchFamily="49" charset="0"/>
              </a:rPr>
              <a:t> </a:t>
            </a:r>
            <a:r>
              <a:rPr lang="tr-TR" sz="2400" b="1" dirty="0" err="1">
                <a:latin typeface="Courier New" panose="02070309020205020404" pitchFamily="49" charset="0"/>
                <a:cs typeface="Courier New" panose="02070309020205020404" pitchFamily="49" charset="0"/>
              </a:rPr>
              <a:t>aTaskThatNeedsCombination</a:t>
            </a:r>
            <a:r>
              <a:rPr lang="tr-TR" sz="2400" b="1" dirty="0">
                <a:latin typeface="Courier New" panose="02070309020205020404" pitchFamily="49" charset="0"/>
                <a:cs typeface="Courier New" panose="02070309020205020404" pitchFamily="49" charset="0"/>
              </a:rPr>
              <a:t>( ) {</a:t>
            </a:r>
          </a:p>
          <a:p>
            <a:pPr marL="0" indent="0">
              <a:buNone/>
            </a:pPr>
            <a:r>
              <a:rPr lang="tr-TR" sz="2400" b="1" dirty="0">
                <a:latin typeface="Courier New" panose="02070309020205020404" pitchFamily="49" charset="0"/>
                <a:cs typeface="Courier New" panose="02070309020205020404" pitchFamily="49" charset="0"/>
              </a:rPr>
              <a:t>	//</a:t>
            </a:r>
            <a:r>
              <a:rPr lang="tr-TR" sz="2400" b="1" dirty="0" err="1">
                <a:latin typeface="Courier New" panose="02070309020205020404" pitchFamily="49" charset="0"/>
                <a:cs typeface="Courier New" panose="02070309020205020404" pitchFamily="49" charset="0"/>
              </a:rPr>
              <a:t>some</a:t>
            </a:r>
            <a:r>
              <a:rPr lang="tr-TR" sz="2400" b="1" dirty="0">
                <a:latin typeface="Courier New" panose="02070309020205020404" pitchFamily="49" charset="0"/>
                <a:cs typeface="Courier New" panose="02070309020205020404" pitchFamily="49" charset="0"/>
              </a:rPr>
              <a:t> </a:t>
            </a:r>
            <a:r>
              <a:rPr lang="tr-TR" sz="2400" b="1" dirty="0" err="1">
                <a:latin typeface="Courier New" panose="02070309020205020404" pitchFamily="49" charset="0"/>
                <a:cs typeface="Courier New" panose="02070309020205020404" pitchFamily="49" charset="0"/>
              </a:rPr>
              <a:t>code</a:t>
            </a:r>
            <a:endParaRPr lang="tr-TR" sz="2400" b="1" dirty="0">
              <a:latin typeface="Courier New" panose="02070309020205020404" pitchFamily="49" charset="0"/>
              <a:cs typeface="Courier New" panose="02070309020205020404" pitchFamily="49" charset="0"/>
            </a:endParaRPr>
          </a:p>
          <a:p>
            <a:pPr marL="0" indent="0">
              <a:buNone/>
            </a:pPr>
            <a:r>
              <a:rPr lang="tr-TR" sz="2400" b="1" dirty="0">
                <a:latin typeface="Courier New" panose="02070309020205020404" pitchFamily="49" charset="0"/>
                <a:cs typeface="Courier New" panose="02070309020205020404" pitchFamily="49" charset="0"/>
              </a:rPr>
              <a:t>	c = </a:t>
            </a:r>
            <a:r>
              <a:rPr lang="tr-TR" sz="2400" b="1" dirty="0" err="1">
                <a:latin typeface="Courier New" panose="02070309020205020404" pitchFamily="49" charset="0"/>
                <a:cs typeface="Courier New" panose="02070309020205020404" pitchFamily="49" charset="0"/>
              </a:rPr>
              <a:t>combination</a:t>
            </a:r>
            <a:r>
              <a:rPr lang="tr-TR" sz="2400" b="1" dirty="0">
                <a:latin typeface="Courier New" panose="02070309020205020404" pitchFamily="49" charset="0"/>
                <a:cs typeface="Courier New" panose="02070309020205020404" pitchFamily="49" charset="0"/>
              </a:rPr>
              <a:t>(a, b);</a:t>
            </a:r>
          </a:p>
          <a:p>
            <a:pPr marL="0" indent="0">
              <a:buNone/>
            </a:pPr>
            <a:r>
              <a:rPr lang="tr-TR" sz="2400" b="1" dirty="0">
                <a:latin typeface="Courier New" panose="02070309020205020404" pitchFamily="49" charset="0"/>
                <a:cs typeface="Courier New" panose="02070309020205020404" pitchFamily="49" charset="0"/>
              </a:rPr>
              <a:t>	//</a:t>
            </a:r>
            <a:r>
              <a:rPr lang="tr-TR" sz="2400" b="1" dirty="0" err="1">
                <a:latin typeface="Courier New" panose="02070309020205020404" pitchFamily="49" charset="0"/>
                <a:cs typeface="Courier New" panose="02070309020205020404" pitchFamily="49" charset="0"/>
              </a:rPr>
              <a:t>more</a:t>
            </a:r>
            <a:r>
              <a:rPr lang="tr-TR" sz="2400" b="1" dirty="0">
                <a:latin typeface="Courier New" panose="02070309020205020404" pitchFamily="49" charset="0"/>
                <a:cs typeface="Courier New" panose="02070309020205020404" pitchFamily="49" charset="0"/>
              </a:rPr>
              <a:t> </a:t>
            </a:r>
            <a:r>
              <a:rPr lang="tr-TR" sz="2400" b="1" dirty="0" err="1">
                <a:latin typeface="Courier New" panose="02070309020205020404" pitchFamily="49" charset="0"/>
                <a:cs typeface="Courier New" panose="02070309020205020404" pitchFamily="49" charset="0"/>
              </a:rPr>
              <a:t>code</a:t>
            </a:r>
            <a:endParaRPr lang="tr-TR" sz="2400" b="1" dirty="0">
              <a:latin typeface="Courier New" panose="02070309020205020404" pitchFamily="49" charset="0"/>
              <a:cs typeface="Courier New" panose="02070309020205020404" pitchFamily="49" charset="0"/>
            </a:endParaRPr>
          </a:p>
          <a:p>
            <a:pPr marL="0" indent="0">
              <a:buNone/>
            </a:pPr>
            <a:r>
              <a:rPr lang="tr-TR" sz="2400" b="1" dirty="0">
                <a:latin typeface="Courier New" panose="02070309020205020404" pitchFamily="49" charset="0"/>
                <a:cs typeface="Courier New" panose="02070309020205020404" pitchFamily="49" charset="0"/>
              </a:rPr>
              <a:t>}</a:t>
            </a:r>
            <a:endParaRPr lang="en-US" sz="2400" dirty="0"/>
          </a:p>
          <a:p>
            <a:endParaRPr lang="en-US" sz="2400" dirty="0"/>
          </a:p>
        </p:txBody>
      </p:sp>
      <p:sp>
        <p:nvSpPr>
          <p:cNvPr id="6" name="Footer Placeholder 5"/>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66492115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7"/>
            <a:ext cx="8191822" cy="455193"/>
          </a:xfrm>
        </p:spPr>
        <p:txBody>
          <a:bodyPr>
            <a:normAutofit/>
          </a:bodyPr>
          <a:lstStyle/>
          <a:p>
            <a:r>
              <a:rPr lang="tr-TR" sz="2400" dirty="0"/>
              <a:t>… </a:t>
            </a:r>
            <a:r>
              <a:rPr lang="en-US" sz="2400" dirty="0"/>
              <a:t>and adding her/him to the list</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3" name="Dikdörtgen 2"/>
          <p:cNvSpPr/>
          <p:nvPr/>
        </p:nvSpPr>
        <p:spPr>
          <a:xfrm>
            <a:off x="107504" y="2060848"/>
            <a:ext cx="9036496" cy="923330"/>
          </a:xfrm>
          <a:prstGeom prst="rect">
            <a:avLst/>
          </a:prstGeom>
        </p:spPr>
        <p:txBody>
          <a:bodyPr wrap="square">
            <a:spAutoFit/>
          </a:bodyPr>
          <a:lstStyle/>
          <a:p>
            <a:r>
              <a:rPr lang="en-US" dirty="0">
                <a:latin typeface="Consolas" panose="020B0609020204030204" pitchFamily="49" charset="0"/>
              </a:rPr>
              <a:t>/* The </a:t>
            </a:r>
            <a:r>
              <a:rPr lang="en-US" dirty="0" err="1">
                <a:latin typeface="Consolas" panose="020B0609020204030204" pitchFamily="49" charset="0"/>
              </a:rPr>
              <a:t>create_list_element</a:t>
            </a:r>
            <a:r>
              <a:rPr lang="en-US" dirty="0">
                <a:latin typeface="Consolas" panose="020B0609020204030204" pitchFamily="49" charset="0"/>
              </a:rPr>
              <a:t>() function allocates memory,</a:t>
            </a:r>
          </a:p>
          <a:p>
            <a:r>
              <a:rPr lang="en-US" dirty="0">
                <a:latin typeface="Consolas" panose="020B0609020204030204" pitchFamily="49" charset="0"/>
              </a:rPr>
              <a:t>   but it doesn't link the element to the list.</a:t>
            </a:r>
          </a:p>
          <a:p>
            <a:r>
              <a:rPr lang="en-US" dirty="0">
                <a:latin typeface="Consolas" panose="020B0609020204030204" pitchFamily="49" charset="0"/>
              </a:rPr>
              <a:t>   For this, we need an additional function, </a:t>
            </a:r>
            <a:r>
              <a:rPr lang="en-US" dirty="0" err="1">
                <a:latin typeface="Consolas" panose="020B0609020204030204" pitchFamily="49" charset="0"/>
              </a:rPr>
              <a:t>add_element</a:t>
            </a:r>
            <a:r>
              <a:rPr lang="en-US" dirty="0">
                <a:latin typeface="Consolas" panose="020B0609020204030204" pitchFamily="49" charset="0"/>
              </a:rPr>
              <a:t>(): */</a:t>
            </a:r>
          </a:p>
        </p:txBody>
      </p:sp>
      <p:sp>
        <p:nvSpPr>
          <p:cNvPr id="6" name="Content Placeholder 4"/>
          <p:cNvSpPr>
            <a:spLocks noGrp="1"/>
          </p:cNvSpPr>
          <p:nvPr>
            <p:ph sz="half" idx="1"/>
          </p:nvPr>
        </p:nvSpPr>
        <p:spPr>
          <a:xfrm>
            <a:off x="621185" y="3189831"/>
            <a:ext cx="8191822" cy="455193"/>
          </a:xfrm>
        </p:spPr>
        <p:txBody>
          <a:bodyPr>
            <a:normAutofit/>
          </a:bodyPr>
          <a:lstStyle/>
          <a:p>
            <a:r>
              <a:rPr lang="tr-TR" sz="2400" dirty="0"/>
              <a:t>… </a:t>
            </a:r>
            <a:r>
              <a:rPr lang="en-US" sz="2400" dirty="0"/>
              <a:t>code will continue in the next slide</a:t>
            </a:r>
          </a:p>
        </p:txBody>
      </p:sp>
    </p:spTree>
    <p:extLst>
      <p:ext uri="{BB962C8B-B14F-4D97-AF65-F5344CB8AC3E}">
        <p14:creationId xmlns:p14="http://schemas.microsoft.com/office/powerpoint/2010/main" val="346920047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3" name="Dikdörtgen 2"/>
          <p:cNvSpPr/>
          <p:nvPr/>
        </p:nvSpPr>
        <p:spPr>
          <a:xfrm>
            <a:off x="107504" y="1340768"/>
            <a:ext cx="9036496" cy="3970318"/>
          </a:xfrm>
          <a:prstGeom prst="rect">
            <a:avLst/>
          </a:prstGeom>
        </p:spPr>
        <p:txBody>
          <a:bodyPr wrap="square">
            <a:spAutoFit/>
          </a:bodyPr>
          <a:lstStyle/>
          <a:p>
            <a:r>
              <a:rPr lang="en-US" dirty="0">
                <a:latin typeface="Consolas" panose="020B0609020204030204" pitchFamily="49" charset="0"/>
              </a:rPr>
              <a:t>void </a:t>
            </a:r>
            <a:r>
              <a:rPr lang="en-US" dirty="0" err="1">
                <a:latin typeface="Consolas" panose="020B0609020204030204" pitchFamily="49" charset="0"/>
              </a:rPr>
              <a:t>add_element</a:t>
            </a:r>
            <a:r>
              <a:rPr lang="en-US" dirty="0">
                <a:latin typeface="Consolas" panose="020B0609020204030204" pitchFamily="49" charset="0"/>
              </a:rPr>
              <a:t>(EMPLOYEE *e){</a:t>
            </a:r>
          </a:p>
          <a:p>
            <a:r>
              <a:rPr lang="en-US" dirty="0">
                <a:latin typeface="Consolas" panose="020B0609020204030204" pitchFamily="49" charset="0"/>
              </a:rPr>
              <a:t>    EMPLOYEE *p;</a:t>
            </a:r>
          </a:p>
          <a:p>
            <a:r>
              <a:rPr lang="en-US" dirty="0">
                <a:latin typeface="Consolas" panose="020B0609020204030204" pitchFamily="49" charset="0"/>
              </a:rPr>
              <a:t>    // if the 1st element (head) has not been created, create it now:</a:t>
            </a:r>
          </a:p>
          <a:p>
            <a:r>
              <a:rPr lang="en-US" dirty="0">
                <a:latin typeface="Consolas" panose="020B0609020204030204" pitchFamily="49" charset="0"/>
              </a:rPr>
              <a:t>    if(head == NULL){</a:t>
            </a:r>
            <a:r>
              <a:rPr lang="tr-TR" dirty="0">
                <a:latin typeface="Consolas" panose="020B0609020204030204" pitchFamily="49" charset="0"/>
              </a:rPr>
              <a:t> </a:t>
            </a:r>
            <a:r>
              <a:rPr lang="en-US" dirty="0">
                <a:latin typeface="Consolas" panose="020B0609020204030204" pitchFamily="49" charset="0"/>
              </a:rPr>
              <a:t>head=e; return;</a:t>
            </a:r>
            <a:r>
              <a:rPr lang="tr-TR" dirty="0">
                <a:latin typeface="Consolas" panose="020B0609020204030204" pitchFamily="49" charset="0"/>
              </a:rPr>
              <a:t> </a:t>
            </a:r>
            <a:r>
              <a:rPr lang="en-US" dirty="0">
                <a:latin typeface="Consolas" panose="020B0609020204030204" pitchFamily="49" charset="0"/>
              </a:rPr>
              <a:t>}</a:t>
            </a:r>
          </a:p>
          <a:p>
            <a:r>
              <a:rPr lang="en-US" dirty="0">
                <a:latin typeface="Consolas" panose="020B0609020204030204" pitchFamily="49" charset="0"/>
              </a:rPr>
              <a:t>    // otherwise, find the last element in the list:</a:t>
            </a:r>
          </a:p>
          <a:p>
            <a:endParaRPr lang="en-US" dirty="0">
              <a:latin typeface="Consolas" panose="020B0609020204030204" pitchFamily="49" charset="0"/>
            </a:endParaRPr>
          </a:p>
          <a:p>
            <a:r>
              <a:rPr lang="en-US" dirty="0">
                <a:latin typeface="Consolas" panose="020B0609020204030204" pitchFamily="49" charset="0"/>
              </a:rPr>
              <a:t>    //Span through each element testing to see whether </a:t>
            </a:r>
            <a:r>
              <a:rPr lang="en-US" dirty="0" err="1">
                <a:latin typeface="Consolas" panose="020B0609020204030204" pitchFamily="49" charset="0"/>
              </a:rPr>
              <a:t>p.next</a:t>
            </a:r>
            <a:r>
              <a:rPr lang="en-US" dirty="0">
                <a:latin typeface="Consolas" panose="020B0609020204030204" pitchFamily="49" charset="0"/>
              </a:rPr>
              <a:t> is NULL. </a:t>
            </a:r>
          </a:p>
          <a:p>
            <a:r>
              <a:rPr lang="en-US" dirty="0">
                <a:latin typeface="Consolas" panose="020B0609020204030204" pitchFamily="49" charset="0"/>
              </a:rPr>
              <a:t>    //If not NULL, </a:t>
            </a:r>
            <a:r>
              <a:rPr lang="en-US" dirty="0" err="1">
                <a:latin typeface="Consolas" panose="020B0609020204030204" pitchFamily="49" charset="0"/>
              </a:rPr>
              <a:t>p.next</a:t>
            </a:r>
            <a:r>
              <a:rPr lang="en-US" dirty="0">
                <a:latin typeface="Consolas" panose="020B0609020204030204" pitchFamily="49" charset="0"/>
              </a:rPr>
              <a:t> must point to another element. </a:t>
            </a:r>
          </a:p>
          <a:p>
            <a:r>
              <a:rPr lang="en-US" dirty="0">
                <a:latin typeface="Consolas" panose="020B0609020204030204" pitchFamily="49" charset="0"/>
              </a:rPr>
              <a:t>    //If NULL, we have found the end of the list and we end the loop. </a:t>
            </a:r>
          </a:p>
          <a:p>
            <a:r>
              <a:rPr lang="en-US" dirty="0">
                <a:latin typeface="Consolas" panose="020B0609020204030204" pitchFamily="49" charset="0"/>
              </a:rPr>
              <a:t>    for (p=head; p-&gt;next != NULL; p=p-&gt;next); // null statement</a:t>
            </a:r>
          </a:p>
          <a:p>
            <a:endParaRPr lang="en-US" dirty="0">
              <a:latin typeface="Consolas" panose="020B0609020204030204" pitchFamily="49" charset="0"/>
            </a:endParaRPr>
          </a:p>
          <a:p>
            <a:r>
              <a:rPr lang="en-US" dirty="0">
                <a:latin typeface="Consolas" panose="020B0609020204030204" pitchFamily="49" charset="0"/>
              </a:rPr>
              <a:t>    // append a new structure to the end of the list</a:t>
            </a:r>
          </a:p>
          <a:p>
            <a:r>
              <a:rPr lang="en-US" dirty="0">
                <a:latin typeface="Consolas" panose="020B0609020204030204" pitchFamily="49" charset="0"/>
              </a:rPr>
              <a:t>    p-&gt;next=e;</a:t>
            </a:r>
          </a:p>
          <a:p>
            <a:r>
              <a:rPr lang="en-US" dirty="0">
                <a:latin typeface="Consolas" panose="020B0609020204030204" pitchFamily="49" charset="0"/>
              </a:rPr>
              <a:t>}</a:t>
            </a:r>
          </a:p>
        </p:txBody>
      </p:sp>
    </p:spTree>
    <p:extLst>
      <p:ext uri="{BB962C8B-B14F-4D97-AF65-F5344CB8AC3E}">
        <p14:creationId xmlns:p14="http://schemas.microsoft.com/office/powerpoint/2010/main" val="256515460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7"/>
            <a:ext cx="8191822" cy="527201"/>
          </a:xfrm>
        </p:spPr>
        <p:txBody>
          <a:bodyPr>
            <a:normAutofit/>
          </a:bodyPr>
          <a:lstStyle/>
          <a:p>
            <a:r>
              <a:rPr lang="en-US" sz="2400" dirty="0"/>
              <a:t>We may need to fire an employee (deleting a node</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18612" y="2060848"/>
            <a:ext cx="9125388" cy="4031873"/>
          </a:xfrm>
          <a:prstGeom prst="rect">
            <a:avLst/>
          </a:prstGeom>
        </p:spPr>
        <p:txBody>
          <a:bodyPr wrap="square">
            <a:spAutoFit/>
          </a:bodyPr>
          <a:lstStyle/>
          <a:p>
            <a:r>
              <a:rPr lang="en-US" sz="1600" dirty="0">
                <a:latin typeface="Consolas" panose="020B0609020204030204" pitchFamily="49" charset="0"/>
              </a:rPr>
              <a:t>/* To delete an element in a linked list,</a:t>
            </a:r>
          </a:p>
          <a:p>
            <a:r>
              <a:rPr lang="en-US" sz="1600" dirty="0">
                <a:latin typeface="Consolas" panose="020B0609020204030204" pitchFamily="49" charset="0"/>
              </a:rPr>
              <a:t>   you need to find the element before the one you are deleting</a:t>
            </a:r>
          </a:p>
          <a:p>
            <a:r>
              <a:rPr lang="en-US" sz="1600" dirty="0">
                <a:latin typeface="Consolas" panose="020B0609020204030204" pitchFamily="49" charset="0"/>
              </a:rPr>
              <a:t>   so that you can bond the list back together after removing one of the links.</a:t>
            </a:r>
          </a:p>
          <a:p>
            <a:r>
              <a:rPr lang="en-US" sz="1600" dirty="0">
                <a:latin typeface="Consolas" panose="020B0609020204030204" pitchFamily="49" charset="0"/>
              </a:rPr>
              <a:t>   You also need to use the free() </a:t>
            </a:r>
            <a:r>
              <a:rPr lang="en-US" sz="1600" dirty="0" err="1">
                <a:latin typeface="Consolas" panose="020B0609020204030204" pitchFamily="49" charset="0"/>
              </a:rPr>
              <a:t>func</a:t>
            </a:r>
            <a:r>
              <a:rPr lang="en-US" sz="1600" dirty="0">
                <a:latin typeface="Consolas" panose="020B0609020204030204" pitchFamily="49" charset="0"/>
              </a:rPr>
              <a:t>,</a:t>
            </a:r>
          </a:p>
          <a:p>
            <a:r>
              <a:rPr lang="en-US" sz="1600" dirty="0">
                <a:latin typeface="Consolas" panose="020B0609020204030204" pitchFamily="49" charset="0"/>
              </a:rPr>
              <a:t>   to free up the memory used by the deleted element.  */</a:t>
            </a:r>
          </a:p>
          <a:p>
            <a:r>
              <a:rPr lang="en-US" sz="1600" dirty="0">
                <a:latin typeface="Consolas" panose="020B0609020204030204" pitchFamily="49" charset="0"/>
              </a:rPr>
              <a:t>void </a:t>
            </a:r>
            <a:r>
              <a:rPr lang="en-US" sz="1600" dirty="0" err="1">
                <a:latin typeface="Consolas" panose="020B0609020204030204" pitchFamily="49" charset="0"/>
              </a:rPr>
              <a:t>delete_element</a:t>
            </a:r>
            <a:r>
              <a:rPr lang="en-US" sz="1600" dirty="0">
                <a:latin typeface="Consolas" panose="020B0609020204030204" pitchFamily="49" charset="0"/>
              </a:rPr>
              <a:t>(EMPLOYEE *goner){</a:t>
            </a:r>
          </a:p>
          <a:p>
            <a:r>
              <a:rPr lang="tr-TR" sz="1600" dirty="0">
                <a:latin typeface="Consolas" panose="020B0609020204030204" pitchFamily="49" charset="0"/>
              </a:rPr>
              <a:t>    </a:t>
            </a:r>
            <a:r>
              <a:rPr lang="en-US" sz="1600" dirty="0">
                <a:latin typeface="Consolas" panose="020B0609020204030204" pitchFamily="49" charset="0"/>
              </a:rPr>
              <a:t>EMPLOYEE *p;</a:t>
            </a:r>
          </a:p>
          <a:p>
            <a:r>
              <a:rPr lang="en-US" sz="1600" dirty="0">
                <a:latin typeface="Consolas" panose="020B0609020204030204" pitchFamily="49" charset="0"/>
              </a:rPr>
              <a:t>    if(goner == head)</a:t>
            </a:r>
          </a:p>
          <a:p>
            <a:r>
              <a:rPr lang="en-US" sz="1600" dirty="0">
                <a:latin typeface="Consolas" panose="020B0609020204030204" pitchFamily="49" charset="0"/>
              </a:rPr>
              <a:t>	head=goner-&gt;next;</a:t>
            </a:r>
          </a:p>
          <a:p>
            <a:r>
              <a:rPr lang="en-US" sz="1600" dirty="0">
                <a:latin typeface="Consolas" panose="020B0609020204030204" pitchFamily="49" charset="0"/>
              </a:rPr>
              <a:t>    else // find element preceding the one to be deleted:</a:t>
            </a:r>
          </a:p>
          <a:p>
            <a:r>
              <a:rPr lang="en-US" sz="1600" dirty="0">
                <a:latin typeface="Consolas" panose="020B0609020204030204" pitchFamily="49" charset="0"/>
              </a:rPr>
              <a:t>	for(p=head; (p!=NULL) &amp;&amp; (p-&gt;next != goner); p=p-&gt;next); </a:t>
            </a:r>
            <a:endParaRPr lang="tr-TR" sz="1600" dirty="0">
              <a:latin typeface="Consolas" panose="020B0609020204030204" pitchFamily="49" charset="0"/>
            </a:endParaRPr>
          </a:p>
          <a:p>
            <a:r>
              <a:rPr lang="tr-TR" sz="1600" dirty="0">
                <a:latin typeface="Consolas" panose="020B0609020204030204" pitchFamily="49" charset="0"/>
              </a:rPr>
              <a:t>    	</a:t>
            </a:r>
            <a:r>
              <a:rPr lang="en-US" sz="1600" dirty="0">
                <a:latin typeface="Consolas" panose="020B0609020204030204" pitchFamily="49" charset="0"/>
              </a:rPr>
              <a:t>if(p == NULL){</a:t>
            </a:r>
          </a:p>
          <a:p>
            <a:r>
              <a:rPr lang="en-US" sz="1600" dirty="0">
                <a:latin typeface="Consolas" panose="020B0609020204030204" pitchFamily="49" charset="0"/>
              </a:rPr>
              <a:t>	</a:t>
            </a:r>
            <a:r>
              <a:rPr lang="tr-TR"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a:t>
            </a:r>
            <a:r>
              <a:rPr lang="en-US" sz="1600" dirty="0" err="1">
                <a:latin typeface="Consolas" panose="020B0609020204030204" pitchFamily="49" charset="0"/>
              </a:rPr>
              <a:t>delete_element</a:t>
            </a:r>
            <a:r>
              <a:rPr lang="en-US" sz="1600" dirty="0">
                <a:latin typeface="Consolas" panose="020B0609020204030204" pitchFamily="49" charset="0"/>
              </a:rPr>
              <a:t>(): could not find the element \n");</a:t>
            </a:r>
            <a:r>
              <a:rPr lang="tr-TR" sz="1600" dirty="0">
                <a:latin typeface="Consolas" panose="020B0609020204030204" pitchFamily="49" charset="0"/>
              </a:rPr>
              <a:t> </a:t>
            </a:r>
            <a:r>
              <a:rPr lang="en-US" sz="1600" dirty="0">
                <a:latin typeface="Consolas" panose="020B0609020204030204" pitchFamily="49" charset="0"/>
              </a:rPr>
              <a:t>return;</a:t>
            </a:r>
          </a:p>
          <a:p>
            <a:r>
              <a:rPr lang="en-US" sz="1600" dirty="0">
                <a:latin typeface="Consolas" panose="020B0609020204030204" pitchFamily="49" charset="0"/>
              </a:rPr>
              <a:t>    }</a:t>
            </a:r>
          </a:p>
          <a:p>
            <a:r>
              <a:rPr lang="en-US" sz="1600" dirty="0">
                <a:latin typeface="Consolas" panose="020B0609020204030204" pitchFamily="49" charset="0"/>
              </a:rPr>
              <a:t>    p-&gt;next=p-&gt;next-&gt;next;</a:t>
            </a:r>
            <a:r>
              <a:rPr lang="tr-TR" sz="1600" dirty="0">
                <a:latin typeface="Consolas" panose="020B0609020204030204" pitchFamily="49" charset="0"/>
              </a:rPr>
              <a:t> </a:t>
            </a:r>
            <a:r>
              <a:rPr lang="en-US" sz="1600" dirty="0">
                <a:latin typeface="Consolas" panose="020B0609020204030204" pitchFamily="49" charset="0"/>
              </a:rPr>
              <a:t>free(goner);</a:t>
            </a:r>
          </a:p>
          <a:p>
            <a:r>
              <a:rPr lang="en-US" sz="1600" dirty="0">
                <a:latin typeface="Consolas" panose="020B0609020204030204" pitchFamily="49" charset="0"/>
              </a:rPr>
              <a:t>}</a:t>
            </a:r>
          </a:p>
        </p:txBody>
      </p:sp>
    </p:spTree>
    <p:extLst>
      <p:ext uri="{BB962C8B-B14F-4D97-AF65-F5344CB8AC3E}">
        <p14:creationId xmlns:p14="http://schemas.microsoft.com/office/powerpoint/2010/main" val="247712177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7"/>
            <a:ext cx="8191822" cy="527201"/>
          </a:xfrm>
        </p:spPr>
        <p:txBody>
          <a:bodyPr>
            <a:normAutofit/>
          </a:bodyPr>
          <a:lstStyle/>
          <a:p>
            <a:r>
              <a:rPr lang="en-US" sz="2400" dirty="0"/>
              <a:t>We may need to search an employee</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0" y="2019612"/>
            <a:ext cx="9144000" cy="3785652"/>
          </a:xfrm>
          <a:prstGeom prst="rect">
            <a:avLst/>
          </a:prstGeom>
        </p:spPr>
        <p:txBody>
          <a:bodyPr wrap="square">
            <a:spAutoFit/>
          </a:bodyPr>
          <a:lstStyle/>
          <a:p>
            <a:r>
              <a:rPr lang="en-US" sz="1600" dirty="0">
                <a:latin typeface="Consolas" panose="020B0609020204030204" pitchFamily="49" charset="0"/>
              </a:rPr>
              <a:t>/* Finding an Element in the Linked List:</a:t>
            </a:r>
          </a:p>
          <a:p>
            <a:r>
              <a:rPr lang="en-US" sz="1600" dirty="0">
                <a:latin typeface="Consolas" panose="020B0609020204030204" pitchFamily="49" charset="0"/>
              </a:rPr>
              <a:t>   There is no easy way to create a general-purpose find() function</a:t>
            </a:r>
          </a:p>
          <a:p>
            <a:r>
              <a:rPr lang="en-US" sz="1600" dirty="0">
                <a:latin typeface="Consolas" panose="020B0609020204030204" pitchFamily="49" charset="0"/>
              </a:rPr>
              <a:t>   because you usually search for an element based on one of its data fields</a:t>
            </a:r>
          </a:p>
          <a:p>
            <a:r>
              <a:rPr lang="en-US" sz="1600" dirty="0">
                <a:latin typeface="Consolas" panose="020B0609020204030204" pitchFamily="49" charset="0"/>
              </a:rPr>
              <a:t>   (e.g. person's name), which depends on the structure being used.</a:t>
            </a:r>
          </a:p>
          <a:p>
            <a:r>
              <a:rPr lang="en-US" sz="1600" dirty="0">
                <a:latin typeface="Consolas" panose="020B0609020204030204" pitchFamily="49" charset="0"/>
              </a:rPr>
              <a:t>   To write a general-purpose find() function, you can use function pointers</a:t>
            </a:r>
          </a:p>
          <a:p>
            <a:r>
              <a:rPr lang="en-US" sz="1600" dirty="0">
                <a:latin typeface="Consolas" panose="020B0609020204030204" pitchFamily="49" charset="0"/>
              </a:rPr>
              <a:t>   (will be studied later).</a:t>
            </a:r>
          </a:p>
          <a:p>
            <a:r>
              <a:rPr lang="en-US" sz="1600" dirty="0">
                <a:latin typeface="Consolas" panose="020B0609020204030204" pitchFamily="49" charset="0"/>
              </a:rPr>
              <a:t>   The following function, based on the </a:t>
            </a:r>
            <a:r>
              <a:rPr lang="en-US" sz="1600" dirty="0" err="1">
                <a:latin typeface="Consolas" panose="020B0609020204030204" pitchFamily="49" charset="0"/>
              </a:rPr>
              <a:t>personalstat</a:t>
            </a:r>
            <a:r>
              <a:rPr lang="en-US" sz="1600" dirty="0">
                <a:latin typeface="Consolas" panose="020B0609020204030204" pitchFamily="49" charset="0"/>
              </a:rPr>
              <a:t> structure,</a:t>
            </a:r>
          </a:p>
          <a:p>
            <a:r>
              <a:rPr lang="en-US" sz="1600" dirty="0">
                <a:latin typeface="Consolas" panose="020B0609020204030204" pitchFamily="49" charset="0"/>
              </a:rPr>
              <a:t>   searches for an element, whose name field matches with the given argument.*/</a:t>
            </a:r>
          </a:p>
          <a:p>
            <a:r>
              <a:rPr lang="tr-TR" sz="1600" dirty="0">
                <a:latin typeface="Consolas" panose="020B0609020204030204" pitchFamily="49" charset="0"/>
              </a:rPr>
              <a:t>EMPLOYEE</a:t>
            </a:r>
            <a:r>
              <a:rPr lang="en-US" sz="1600" dirty="0">
                <a:latin typeface="Consolas" panose="020B0609020204030204" pitchFamily="49" charset="0"/>
              </a:rPr>
              <a:t>*</a:t>
            </a:r>
            <a:r>
              <a:rPr lang="tr-TR" sz="1600" dirty="0">
                <a:latin typeface="Consolas" panose="020B0609020204030204" pitchFamily="49" charset="0"/>
              </a:rPr>
              <a:t> </a:t>
            </a:r>
            <a:r>
              <a:rPr lang="en-US" sz="1600" dirty="0">
                <a:latin typeface="Consolas" panose="020B0609020204030204" pitchFamily="49" charset="0"/>
              </a:rPr>
              <a:t>find(char *name)</a:t>
            </a:r>
            <a:r>
              <a:rPr lang="tr-TR" sz="1600" dirty="0">
                <a:latin typeface="Consolas" panose="020B0609020204030204" pitchFamily="49" charset="0"/>
              </a:rPr>
              <a:t> </a:t>
            </a:r>
            <a:r>
              <a:rPr lang="en-US" sz="1600" dirty="0">
                <a:latin typeface="Consolas" panose="020B0609020204030204" pitchFamily="49" charset="0"/>
              </a:rPr>
              <a:t>{</a:t>
            </a:r>
          </a:p>
          <a:p>
            <a:r>
              <a:rPr lang="tr-TR" sz="1600" dirty="0">
                <a:latin typeface="Consolas" panose="020B0609020204030204" pitchFamily="49" charset="0"/>
              </a:rPr>
              <a:t>    EMPLOYEE</a:t>
            </a:r>
            <a:r>
              <a:rPr lang="en-US" sz="1600" dirty="0">
                <a:latin typeface="Consolas" panose="020B0609020204030204" pitchFamily="49" charset="0"/>
              </a:rPr>
              <a:t> *p;</a:t>
            </a:r>
          </a:p>
          <a:p>
            <a:r>
              <a:rPr lang="en-US" sz="1600" dirty="0">
                <a:latin typeface="Consolas" panose="020B0609020204030204" pitchFamily="49" charset="0"/>
              </a:rPr>
              <a:t>    for(p=head; p!= NULL; p=p-&gt;next)</a:t>
            </a:r>
          </a:p>
          <a:p>
            <a:r>
              <a:rPr lang="en-US" sz="1600" dirty="0">
                <a:latin typeface="Consolas" panose="020B0609020204030204" pitchFamily="49" charset="0"/>
              </a:rPr>
              <a:t>	if(</a:t>
            </a:r>
            <a:r>
              <a:rPr lang="en-US" sz="1600" dirty="0" err="1">
                <a:latin typeface="Consolas" panose="020B0609020204030204" pitchFamily="49" charset="0"/>
              </a:rPr>
              <a:t>strcmp</a:t>
            </a:r>
            <a:r>
              <a:rPr lang="en-US" sz="1600" dirty="0">
                <a:latin typeface="Consolas" panose="020B0609020204030204" pitchFamily="49" charset="0"/>
              </a:rPr>
              <a:t>(p-&gt;name, name) == 0) // returns 0, if 2 strings are same</a:t>
            </a:r>
          </a:p>
          <a:p>
            <a:r>
              <a:rPr lang="en-US" sz="1600" dirty="0">
                <a:latin typeface="Consolas" panose="020B0609020204030204" pitchFamily="49" charset="0"/>
              </a:rPr>
              <a:t>	      return p;</a:t>
            </a:r>
          </a:p>
          <a:p>
            <a:r>
              <a:rPr lang="en-US" sz="1600" dirty="0">
                <a:latin typeface="Consolas" panose="020B0609020204030204" pitchFamily="49" charset="0"/>
              </a:rPr>
              <a:t>    return NULL;</a:t>
            </a:r>
          </a:p>
          <a:p>
            <a:r>
              <a:rPr lang="en-US" sz="1600" dirty="0">
                <a:latin typeface="Consolas" panose="020B0609020204030204" pitchFamily="49" charset="0"/>
              </a:rPr>
              <a:t>}</a:t>
            </a:r>
          </a:p>
        </p:txBody>
      </p:sp>
    </p:spTree>
    <p:extLst>
      <p:ext uri="{BB962C8B-B14F-4D97-AF65-F5344CB8AC3E}">
        <p14:creationId xmlns:p14="http://schemas.microsoft.com/office/powerpoint/2010/main" val="114108638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7"/>
            <a:ext cx="8191822" cy="887241"/>
          </a:xfrm>
        </p:spPr>
        <p:txBody>
          <a:bodyPr>
            <a:normAutofit/>
          </a:bodyPr>
          <a:lstStyle/>
          <a:p>
            <a:r>
              <a:rPr lang="en-US" sz="2400" dirty="0"/>
              <a:t>We may need to put a new employee between two existing people (inserting a node in between</a:t>
            </a:r>
            <a:r>
              <a:rPr lang="tr-TR" sz="2400" dirty="0"/>
              <a:t>)</a:t>
            </a:r>
            <a:r>
              <a:rPr lang="en-US" sz="2400" dirty="0"/>
              <a:t> :</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36512" y="2276872"/>
            <a:ext cx="9144000" cy="3785652"/>
          </a:xfrm>
          <a:prstGeom prst="rect">
            <a:avLst/>
          </a:prstGeom>
        </p:spPr>
        <p:txBody>
          <a:bodyPr wrap="square">
            <a:spAutoFit/>
          </a:bodyPr>
          <a:lstStyle/>
          <a:p>
            <a:r>
              <a:rPr lang="en-US" sz="1600" dirty="0">
                <a:latin typeface="Consolas" panose="020B0609020204030204" pitchFamily="49" charset="0"/>
              </a:rPr>
              <a:t>/* To insert an element in a linked list, you must specify</a:t>
            </a:r>
          </a:p>
          <a:p>
            <a:r>
              <a:rPr lang="en-US" sz="1600" dirty="0">
                <a:latin typeface="Consolas" panose="020B0609020204030204" pitchFamily="49" charset="0"/>
              </a:rPr>
              <a:t>   where you want the new element inserted.</a:t>
            </a:r>
          </a:p>
          <a:p>
            <a:r>
              <a:rPr lang="en-US" sz="1600" dirty="0">
                <a:latin typeface="Consolas" panose="020B0609020204030204" pitchFamily="49" charset="0"/>
              </a:rPr>
              <a:t>   The following function accepts 2 pointer arguments, p and q,</a:t>
            </a:r>
          </a:p>
          <a:p>
            <a:r>
              <a:rPr lang="en-US" sz="1600" dirty="0">
                <a:latin typeface="Consolas" panose="020B0609020204030204" pitchFamily="49" charset="0"/>
              </a:rPr>
              <a:t>   and inserts the structure pointed by p,</a:t>
            </a:r>
          </a:p>
          <a:p>
            <a:r>
              <a:rPr lang="en-US" sz="1600" dirty="0">
                <a:latin typeface="Consolas" panose="020B0609020204030204" pitchFamily="49" charset="0"/>
              </a:rPr>
              <a:t>   just after the structure pointed by q. */</a:t>
            </a:r>
          </a:p>
          <a:p>
            <a:r>
              <a:rPr lang="en-US" sz="1600" dirty="0">
                <a:latin typeface="Consolas" panose="020B0609020204030204" pitchFamily="49" charset="0"/>
              </a:rPr>
              <a:t>void </a:t>
            </a:r>
            <a:r>
              <a:rPr lang="en-US" sz="1600" dirty="0" err="1">
                <a:latin typeface="Consolas" panose="020B0609020204030204" pitchFamily="49" charset="0"/>
              </a:rPr>
              <a:t>insert_after</a:t>
            </a:r>
            <a:r>
              <a:rPr lang="en-US" sz="1600" dirty="0">
                <a:latin typeface="Consolas" panose="020B0609020204030204" pitchFamily="49" charset="0"/>
              </a:rPr>
              <a:t>(EMPLOYEE *p, EMPLOYEE *q){</a:t>
            </a:r>
          </a:p>
          <a:p>
            <a:r>
              <a:rPr lang="en-US" sz="1600" dirty="0">
                <a:latin typeface="Consolas" panose="020B0609020204030204" pitchFamily="49" charset="0"/>
              </a:rPr>
              <a:t>    // if p and q are same or NULL, or if p already follows q, report that:</a:t>
            </a:r>
          </a:p>
          <a:p>
            <a:r>
              <a:rPr lang="en-US" sz="1600" dirty="0">
                <a:latin typeface="Consolas" panose="020B0609020204030204" pitchFamily="49" charset="0"/>
              </a:rPr>
              <a:t>    if(p==NULL || q==NULL || p==q || q-&gt;next == p){</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a:t>
            </a:r>
            <a:r>
              <a:rPr lang="en-US" sz="1600" dirty="0" err="1">
                <a:latin typeface="Consolas" panose="020B0609020204030204" pitchFamily="49" charset="0"/>
              </a:rPr>
              <a:t>insert_after</a:t>
            </a:r>
            <a:r>
              <a:rPr lang="en-US" sz="1600" dirty="0">
                <a:latin typeface="Consolas" panose="020B0609020204030204" pitchFamily="49" charset="0"/>
              </a:rPr>
              <a:t>(): Bad arguments \n");</a:t>
            </a:r>
          </a:p>
          <a:p>
            <a:r>
              <a:rPr lang="en-US" sz="1600" dirty="0">
                <a:latin typeface="Consolas" panose="020B0609020204030204" pitchFamily="49" charset="0"/>
              </a:rPr>
              <a:t>	   return;</a:t>
            </a:r>
          </a:p>
          <a:p>
            <a:r>
              <a:rPr lang="en-US" sz="1600" dirty="0">
                <a:latin typeface="Consolas" panose="020B0609020204030204" pitchFamily="49" charset="0"/>
              </a:rPr>
              <a:t>    }</a:t>
            </a:r>
          </a:p>
          <a:p>
            <a:r>
              <a:rPr lang="en-US" sz="1600" dirty="0">
                <a:latin typeface="Consolas" panose="020B0609020204030204" pitchFamily="49" charset="0"/>
              </a:rPr>
              <a:t>    p-&gt;next = q-&gt;next;</a:t>
            </a:r>
          </a:p>
          <a:p>
            <a:r>
              <a:rPr lang="en-US" sz="1600" dirty="0">
                <a:latin typeface="Consolas" panose="020B0609020204030204" pitchFamily="49" charset="0"/>
              </a:rPr>
              <a:t>    q-&gt;next = p;</a:t>
            </a:r>
          </a:p>
          <a:p>
            <a:r>
              <a:rPr lang="en-US" sz="1600" dirty="0">
                <a:latin typeface="Consolas" panose="020B0609020204030204" pitchFamily="49" charset="0"/>
              </a:rPr>
              <a:t>} </a:t>
            </a:r>
          </a:p>
          <a:p>
            <a:endParaRPr lang="en-US" sz="1600" dirty="0">
              <a:latin typeface="Consolas" panose="020B0609020204030204" pitchFamily="49" charset="0"/>
            </a:endParaRPr>
          </a:p>
        </p:txBody>
      </p:sp>
    </p:spTree>
    <p:extLst>
      <p:ext uri="{BB962C8B-B14F-4D97-AF65-F5344CB8AC3E}">
        <p14:creationId xmlns:p14="http://schemas.microsoft.com/office/powerpoint/2010/main" val="41372075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7"/>
            <a:ext cx="8191822" cy="455193"/>
          </a:xfrm>
        </p:spPr>
        <p:txBody>
          <a:bodyPr>
            <a:normAutofit/>
          </a:bodyPr>
          <a:lstStyle/>
          <a:p>
            <a:r>
              <a:rPr lang="en-US" sz="2400" dirty="0"/>
              <a:t>Let’s put them all together and make a demonstration</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827584" y="1988840"/>
            <a:ext cx="8172400" cy="3139321"/>
          </a:xfrm>
          <a:prstGeom prst="rect">
            <a:avLst/>
          </a:prstGeom>
        </p:spPr>
        <p:txBody>
          <a:bodyPr wrap="square">
            <a:spAutoFit/>
          </a:bodyPr>
          <a:lstStyle/>
          <a:p>
            <a:r>
              <a:rPr lang="tr-TR" dirty="0" err="1">
                <a:latin typeface="Consolas" panose="020B0609020204030204" pitchFamily="49" charset="0"/>
              </a:rPr>
              <a:t>int</a:t>
            </a:r>
            <a:r>
              <a:rPr lang="tr-TR" dirty="0">
                <a:latin typeface="Consolas" panose="020B0609020204030204" pitchFamily="49" charset="0"/>
              </a:rPr>
              <a:t> main(){</a:t>
            </a:r>
          </a:p>
          <a:p>
            <a:r>
              <a:rPr lang="en-US" dirty="0">
                <a:latin typeface="Consolas" panose="020B0609020204030204" pitchFamily="49" charset="0"/>
              </a:rPr>
              <a:t>	</a:t>
            </a:r>
            <a:r>
              <a:rPr lang="tr-TR" dirty="0">
                <a:latin typeface="Consolas" panose="020B0609020204030204" pitchFamily="49" charset="0"/>
              </a:rPr>
              <a:t>EMPLOYEE *p,*q;</a:t>
            </a:r>
          </a:p>
          <a:p>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val</a:t>
            </a:r>
            <a:r>
              <a:rPr lang="tr-TR" dirty="0">
                <a:latin typeface="Consolas" panose="020B0609020204030204" pitchFamily="49" charset="0"/>
              </a:rPr>
              <a:t>, j;</a:t>
            </a:r>
          </a:p>
          <a:p>
            <a:r>
              <a:rPr lang="tr-TR" dirty="0">
                <a:latin typeface="Consolas" panose="020B0609020204030204" pitchFamily="49" charset="0"/>
              </a:rPr>
              <a:t>	</a:t>
            </a:r>
            <a:r>
              <a:rPr lang="tr-TR" dirty="0" err="1">
                <a:latin typeface="Consolas" panose="020B0609020204030204" pitchFamily="49" charset="0"/>
              </a:rPr>
              <a:t>for</a:t>
            </a:r>
            <a:r>
              <a:rPr lang="tr-TR" dirty="0">
                <a:latin typeface="Consolas" panose="020B0609020204030204" pitchFamily="49" charset="0"/>
              </a:rPr>
              <a:t>(j=0; j&lt;2; j++)</a:t>
            </a:r>
          </a:p>
          <a:p>
            <a:r>
              <a:rPr lang="tr-TR" dirty="0">
                <a:latin typeface="Consolas" panose="020B0609020204030204" pitchFamily="49" charset="0"/>
              </a:rPr>
              <a:t>		</a:t>
            </a:r>
            <a:r>
              <a:rPr lang="tr-TR" dirty="0" err="1">
                <a:latin typeface="Consolas" panose="020B0609020204030204" pitchFamily="49" charset="0"/>
              </a:rPr>
              <a:t>add_element</a:t>
            </a:r>
            <a:r>
              <a:rPr lang="tr-TR" dirty="0">
                <a:latin typeface="Consolas" panose="020B0609020204030204" pitchFamily="49" charset="0"/>
              </a:rPr>
              <a:t>( </a:t>
            </a:r>
            <a:r>
              <a:rPr lang="tr-TR" dirty="0" err="1">
                <a:latin typeface="Consolas" panose="020B0609020204030204" pitchFamily="49" charset="0"/>
              </a:rPr>
              <a:t>create_list_element</a:t>
            </a:r>
            <a:r>
              <a:rPr lang="tr-TR" dirty="0">
                <a:latin typeface="Consolas" panose="020B0609020204030204" pitchFamily="49" charset="0"/>
              </a:rPr>
              <a:t>());</a:t>
            </a:r>
          </a:p>
          <a:p>
            <a:r>
              <a:rPr lang="tr-TR" dirty="0">
                <a:latin typeface="Consolas" panose="020B0609020204030204" pitchFamily="49" charset="0"/>
              </a:rPr>
              <a:t>	</a:t>
            </a:r>
          </a:p>
          <a:p>
            <a:r>
              <a:rPr lang="tr-TR" dirty="0">
                <a:latin typeface="Consolas" panose="020B0609020204030204" pitchFamily="49" charset="0"/>
              </a:rPr>
              <a:t>	</a:t>
            </a:r>
            <a:r>
              <a:rPr lang="tr-TR" dirty="0" err="1">
                <a:latin typeface="Consolas" panose="020B0609020204030204" pitchFamily="49" charset="0"/>
              </a:rPr>
              <a:t>for</a:t>
            </a:r>
            <a:r>
              <a:rPr lang="tr-TR" dirty="0">
                <a:latin typeface="Consolas" panose="020B0609020204030204" pitchFamily="49" charset="0"/>
              </a:rPr>
              <a:t>(j=0, p=</a:t>
            </a:r>
            <a:r>
              <a:rPr lang="tr-TR" dirty="0" err="1">
                <a:latin typeface="Consolas" panose="020B0609020204030204" pitchFamily="49" charset="0"/>
              </a:rPr>
              <a:t>head</a:t>
            </a:r>
            <a:r>
              <a:rPr lang="tr-TR" dirty="0">
                <a:latin typeface="Consolas" panose="020B0609020204030204" pitchFamily="49" charset="0"/>
              </a:rPr>
              <a:t>; p != NULL; p=p-&gt;</a:t>
            </a:r>
            <a:r>
              <a:rPr lang="tr-TR" dirty="0" err="1">
                <a:latin typeface="Consolas" panose="020B0609020204030204" pitchFamily="49" charset="0"/>
              </a:rPr>
              <a:t>next</a:t>
            </a:r>
            <a:r>
              <a:rPr lang="tr-TR" dirty="0">
                <a:latin typeface="Consolas" panose="020B0609020204030204" pitchFamily="49" charset="0"/>
              </a:rPr>
              <a:t>, j++)</a:t>
            </a:r>
          </a:p>
          <a:p>
            <a:r>
              <a:rPr lang="tr-TR" dirty="0">
                <a:latin typeface="Consolas" panose="020B0609020204030204" pitchFamily="49" charset="0"/>
              </a:rPr>
              <a:t>    	//</a:t>
            </a:r>
            <a:r>
              <a:rPr lang="tr-TR" dirty="0" err="1">
                <a:latin typeface="Consolas" panose="020B0609020204030204" pitchFamily="49" charset="0"/>
              </a:rPr>
              <a:t>for</a:t>
            </a:r>
            <a:r>
              <a:rPr lang="tr-TR" dirty="0">
                <a:latin typeface="Consolas" panose="020B0609020204030204" pitchFamily="49" charset="0"/>
              </a:rPr>
              <a:t>(p=</a:t>
            </a:r>
            <a:r>
              <a:rPr lang="tr-TR" dirty="0" err="1">
                <a:latin typeface="Consolas" panose="020B0609020204030204" pitchFamily="49" charset="0"/>
              </a:rPr>
              <a:t>head</a:t>
            </a:r>
            <a:r>
              <a:rPr lang="tr-TR" dirty="0">
                <a:latin typeface="Consolas" panose="020B0609020204030204" pitchFamily="49" charset="0"/>
              </a:rPr>
              <a:t>; p != NULL; p=p-&gt;</a:t>
            </a:r>
            <a:r>
              <a:rPr lang="tr-TR" dirty="0" err="1">
                <a:latin typeface="Consolas" panose="020B0609020204030204" pitchFamily="49" charset="0"/>
              </a:rPr>
              <a:t>next</a:t>
            </a:r>
            <a:r>
              <a:rPr lang="tr-TR" dirty="0">
                <a:latin typeface="Consolas" panose="020B0609020204030204" pitchFamily="49" charset="0"/>
              </a:rPr>
              <a:t>)</a:t>
            </a:r>
          </a:p>
          <a:p>
            <a:r>
              <a:rPr lang="tr-TR" dirty="0">
                <a:latin typeface="Consolas" panose="020B0609020204030204" pitchFamily="49" charset="0"/>
              </a:rPr>
              <a:t>    	{</a:t>
            </a:r>
          </a:p>
          <a:p>
            <a:r>
              <a:rPr lang="tr-TR" dirty="0">
                <a:latin typeface="Consolas" panose="020B0609020204030204" pitchFamily="49" charset="0"/>
              </a:rPr>
              <a:t>        	</a:t>
            </a:r>
            <a:r>
              <a:rPr lang="tr-TR" dirty="0" err="1">
                <a:latin typeface="Consolas" panose="020B0609020204030204" pitchFamily="49" charset="0"/>
              </a:rPr>
              <a:t>printf</a:t>
            </a:r>
            <a:r>
              <a:rPr lang="tr-TR" dirty="0">
                <a:latin typeface="Consolas" panose="020B0609020204030204" pitchFamily="49" charset="0"/>
              </a:rPr>
              <a:t>("%d-</a:t>
            </a:r>
            <a:r>
              <a:rPr lang="tr-TR" dirty="0" err="1">
                <a:latin typeface="Consolas" panose="020B0609020204030204" pitchFamily="49" charset="0"/>
              </a:rPr>
              <a:t>th</a:t>
            </a:r>
            <a:r>
              <a:rPr lang="tr-TR" dirty="0">
                <a:latin typeface="Consolas" panose="020B0609020204030204" pitchFamily="49" charset="0"/>
              </a:rPr>
              <a:t> </a:t>
            </a:r>
            <a:r>
              <a:rPr lang="tr-TR" dirty="0" err="1">
                <a:latin typeface="Consolas" panose="020B0609020204030204" pitchFamily="49" charset="0"/>
              </a:rPr>
              <a:t>person</a:t>
            </a:r>
            <a:r>
              <a:rPr lang="tr-TR" dirty="0">
                <a:latin typeface="Consolas" panose="020B0609020204030204" pitchFamily="49" charset="0"/>
              </a:rPr>
              <a:t>: ",(j+1)); </a:t>
            </a:r>
            <a:r>
              <a:rPr lang="tr-TR" dirty="0" err="1">
                <a:latin typeface="Consolas" panose="020B0609020204030204" pitchFamily="49" charset="0"/>
              </a:rPr>
              <a:t>printElementP</a:t>
            </a:r>
            <a:r>
              <a:rPr lang="tr-TR" dirty="0">
                <a:latin typeface="Consolas" panose="020B0609020204030204" pitchFamily="49" charset="0"/>
              </a:rPr>
              <a:t>(p);</a:t>
            </a:r>
          </a:p>
          <a:p>
            <a:r>
              <a:rPr lang="tr-TR" dirty="0">
                <a:latin typeface="Consolas" panose="020B0609020204030204" pitchFamily="49" charset="0"/>
              </a:rPr>
              <a:t>    	}</a:t>
            </a:r>
          </a:p>
        </p:txBody>
      </p:sp>
    </p:spTree>
    <p:extLst>
      <p:ext uri="{BB962C8B-B14F-4D97-AF65-F5344CB8AC3E}">
        <p14:creationId xmlns:p14="http://schemas.microsoft.com/office/powerpoint/2010/main" val="358423867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example: Linked List Implementation</a:t>
            </a:r>
          </a:p>
        </p:txBody>
      </p:sp>
      <p:sp>
        <p:nvSpPr>
          <p:cNvPr id="5" name="Content Placeholder 4"/>
          <p:cNvSpPr>
            <a:spLocks noGrp="1"/>
          </p:cNvSpPr>
          <p:nvPr>
            <p:ph sz="half" idx="1"/>
          </p:nvPr>
        </p:nvSpPr>
        <p:spPr>
          <a:xfrm>
            <a:off x="628650" y="1533647"/>
            <a:ext cx="8191822" cy="455193"/>
          </a:xfrm>
        </p:spPr>
        <p:txBody>
          <a:bodyPr>
            <a:normAutofit/>
          </a:bodyPr>
          <a:lstStyle/>
          <a:p>
            <a:r>
              <a:rPr lang="tr-TR" sz="2400" dirty="0" err="1"/>
              <a:t>Demonstration</a:t>
            </a:r>
            <a:r>
              <a:rPr lang="tr-TR" sz="2400" dirty="0"/>
              <a:t> </a:t>
            </a:r>
            <a:r>
              <a:rPr lang="tr-TR" sz="2400" dirty="0" err="1"/>
              <a:t>cont’d</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1368152" y="1988840"/>
            <a:ext cx="7452320" cy="3416320"/>
          </a:xfrm>
          <a:prstGeom prst="rect">
            <a:avLst/>
          </a:prstGeom>
        </p:spPr>
        <p:txBody>
          <a:bodyPr wrap="square">
            <a:spAutoFit/>
          </a:bodyPr>
          <a:lstStyle/>
          <a:p>
            <a:r>
              <a:rPr lang="tr-TR" dirty="0">
                <a:latin typeface="Consolas" panose="020B0609020204030204" pitchFamily="49" charset="0"/>
              </a:rPr>
              <a:t>    </a:t>
            </a:r>
            <a:r>
              <a:rPr lang="en-US" dirty="0">
                <a:latin typeface="Consolas" panose="020B0609020204030204" pitchFamily="49" charset="0"/>
              </a:rPr>
              <a:t>	</a:t>
            </a:r>
            <a:r>
              <a:rPr lang="tr-TR" dirty="0">
                <a:latin typeface="Consolas" panose="020B0609020204030204" pitchFamily="49" charset="0"/>
              </a:rPr>
              <a:t>// CREATE A NEW ELEMENT AND INSERT IT IN</a:t>
            </a:r>
          </a:p>
          <a:p>
            <a:r>
              <a:rPr lang="tr-TR" dirty="0">
                <a:latin typeface="Consolas" panose="020B0609020204030204" pitchFamily="49" charset="0"/>
              </a:rPr>
              <a:t>    </a:t>
            </a:r>
            <a:r>
              <a:rPr lang="en-US" dirty="0">
                <a:latin typeface="Consolas" panose="020B0609020204030204" pitchFamily="49" charset="0"/>
              </a:rPr>
              <a:t>	</a:t>
            </a:r>
            <a:r>
              <a:rPr lang="tr-TR" dirty="0">
                <a:latin typeface="Consolas" panose="020B0609020204030204" pitchFamily="49" charset="0"/>
              </a:rPr>
              <a:t>// BETWEEN THE 1st AND 2nd ELEMENTS IN THE LIST:</a:t>
            </a:r>
          </a:p>
          <a:p>
            <a:r>
              <a:rPr lang="tr-TR" dirty="0">
                <a:latin typeface="Consolas" panose="020B0609020204030204" pitchFamily="49" charset="0"/>
              </a:rPr>
              <a:t>    </a:t>
            </a:r>
            <a:r>
              <a:rPr lang="en-US" dirty="0">
                <a:latin typeface="Consolas" panose="020B0609020204030204" pitchFamily="49" charset="0"/>
              </a:rPr>
              <a:t>	</a:t>
            </a:r>
            <a:r>
              <a:rPr lang="tr-TR" dirty="0">
                <a:latin typeface="Consolas" panose="020B0609020204030204" pitchFamily="49" charset="0"/>
              </a:rPr>
              <a:t>p=</a:t>
            </a:r>
            <a:r>
              <a:rPr lang="tr-TR" dirty="0" err="1">
                <a:latin typeface="Consolas" panose="020B0609020204030204" pitchFamily="49" charset="0"/>
              </a:rPr>
              <a:t>create_list_element</a:t>
            </a:r>
            <a:r>
              <a:rPr lang="tr-TR" dirty="0">
                <a:latin typeface="Consolas" panose="020B0609020204030204" pitchFamily="49" charset="0"/>
              </a:rPr>
              <a:t>();</a:t>
            </a:r>
          </a:p>
          <a:p>
            <a:endParaRPr lang="tr-TR" dirty="0">
              <a:latin typeface="Consolas" panose="020B0609020204030204" pitchFamily="49" charset="0"/>
            </a:endParaRPr>
          </a:p>
          <a:p>
            <a:r>
              <a:rPr lang="tr-TR" dirty="0">
                <a:latin typeface="Consolas" panose="020B0609020204030204" pitchFamily="49" charset="0"/>
              </a:rPr>
              <a:t>    </a:t>
            </a:r>
            <a:r>
              <a:rPr lang="en-US" dirty="0">
                <a:latin typeface="Consolas" panose="020B0609020204030204" pitchFamily="49" charset="0"/>
              </a:rPr>
              <a:t>	</a:t>
            </a:r>
            <a:r>
              <a:rPr lang="tr-TR" dirty="0">
                <a:latin typeface="Consolas" panose="020B0609020204030204" pitchFamily="49" charset="0"/>
              </a:rPr>
              <a:t>q=</a:t>
            </a:r>
            <a:r>
              <a:rPr lang="tr-TR" dirty="0" err="1">
                <a:latin typeface="Consolas" panose="020B0609020204030204" pitchFamily="49" charset="0"/>
              </a:rPr>
              <a:t>head</a:t>
            </a:r>
            <a:r>
              <a:rPr lang="tr-TR" dirty="0">
                <a:latin typeface="Consolas" panose="020B0609020204030204" pitchFamily="49" charset="0"/>
              </a:rPr>
              <a:t>; //</a:t>
            </a:r>
            <a:r>
              <a:rPr lang="tr-TR" dirty="0" err="1">
                <a:latin typeface="Consolas" panose="020B0609020204030204" pitchFamily="49" charset="0"/>
              </a:rPr>
              <a:t>to</a:t>
            </a:r>
            <a:r>
              <a:rPr lang="tr-TR" dirty="0">
                <a:latin typeface="Consolas" panose="020B0609020204030204" pitchFamily="49" charset="0"/>
              </a:rPr>
              <a:t> </a:t>
            </a:r>
            <a:r>
              <a:rPr lang="tr-TR" dirty="0" err="1">
                <a:latin typeface="Consolas" panose="020B0609020204030204" pitchFamily="49" charset="0"/>
              </a:rPr>
              <a:t>keep</a:t>
            </a:r>
            <a:r>
              <a:rPr lang="tr-TR" dirty="0">
                <a:latin typeface="Consolas" panose="020B0609020204030204" pitchFamily="49" charset="0"/>
              </a:rPr>
              <a:t> </a:t>
            </a:r>
            <a:r>
              <a:rPr lang="tr-TR" dirty="0" err="1">
                <a:latin typeface="Consolas" panose="020B0609020204030204" pitchFamily="49" charset="0"/>
              </a:rPr>
              <a:t>the</a:t>
            </a:r>
            <a:r>
              <a:rPr lang="tr-TR" dirty="0">
                <a:latin typeface="Consolas" panose="020B0609020204030204" pitchFamily="49" charset="0"/>
              </a:rPr>
              <a:t> </a:t>
            </a:r>
            <a:r>
              <a:rPr lang="tr-TR" dirty="0" err="1">
                <a:latin typeface="Consolas" panose="020B0609020204030204" pitchFamily="49" charset="0"/>
              </a:rPr>
              <a:t>first</a:t>
            </a:r>
            <a:r>
              <a:rPr lang="tr-TR" dirty="0">
                <a:latin typeface="Consolas" panose="020B0609020204030204" pitchFamily="49" charset="0"/>
              </a:rPr>
              <a:t> element, </a:t>
            </a:r>
            <a:r>
              <a:rPr lang="tr-TR" dirty="0" err="1">
                <a:latin typeface="Consolas" panose="020B0609020204030204" pitchFamily="49" charset="0"/>
              </a:rPr>
              <a:t>head</a:t>
            </a:r>
            <a:endParaRPr lang="tr-TR" dirty="0">
              <a:latin typeface="Consolas" panose="020B0609020204030204" pitchFamily="49" charset="0"/>
            </a:endParaRPr>
          </a:p>
          <a:p>
            <a:r>
              <a:rPr lang="tr-TR" dirty="0">
                <a:latin typeface="Consolas" panose="020B0609020204030204" pitchFamily="49" charset="0"/>
              </a:rPr>
              <a:t>    </a:t>
            </a:r>
            <a:r>
              <a:rPr lang="en-US" dirty="0">
                <a:latin typeface="Consolas" panose="020B0609020204030204" pitchFamily="49" charset="0"/>
              </a:rPr>
              <a:t>	</a:t>
            </a:r>
            <a:r>
              <a:rPr lang="tr-TR" dirty="0" err="1">
                <a:latin typeface="Consolas" panose="020B0609020204030204" pitchFamily="49" charset="0"/>
              </a:rPr>
              <a:t>insert_after</a:t>
            </a:r>
            <a:r>
              <a:rPr lang="tr-TR" dirty="0">
                <a:latin typeface="Consolas" panose="020B0609020204030204" pitchFamily="49" charset="0"/>
              </a:rPr>
              <a:t>(p, q); //</a:t>
            </a:r>
            <a:r>
              <a:rPr lang="tr-TR" dirty="0" err="1">
                <a:latin typeface="Consolas" panose="020B0609020204030204" pitchFamily="49" charset="0"/>
              </a:rPr>
              <a:t>and</a:t>
            </a:r>
            <a:r>
              <a:rPr lang="tr-TR" dirty="0">
                <a:latin typeface="Consolas" panose="020B0609020204030204" pitchFamily="49" charset="0"/>
              </a:rPr>
              <a:t> </a:t>
            </a:r>
            <a:r>
              <a:rPr lang="tr-TR" dirty="0" err="1">
                <a:latin typeface="Consolas" panose="020B0609020204030204" pitchFamily="49" charset="0"/>
              </a:rPr>
              <a:t>we</a:t>
            </a:r>
            <a:r>
              <a:rPr lang="tr-TR" dirty="0">
                <a:latin typeface="Consolas" panose="020B0609020204030204" pitchFamily="49" charset="0"/>
              </a:rPr>
              <a:t> insert p, </a:t>
            </a:r>
            <a:r>
              <a:rPr lang="tr-TR" dirty="0" err="1">
                <a:latin typeface="Consolas" panose="020B0609020204030204" pitchFamily="49" charset="0"/>
              </a:rPr>
              <a:t>after</a:t>
            </a:r>
            <a:r>
              <a:rPr lang="tr-TR" dirty="0">
                <a:latin typeface="Consolas" panose="020B0609020204030204" pitchFamily="49" charset="0"/>
              </a:rPr>
              <a:t> q:</a:t>
            </a:r>
          </a:p>
          <a:p>
            <a:endParaRPr lang="tr-TR" dirty="0">
              <a:latin typeface="Consolas" panose="020B0609020204030204" pitchFamily="49" charset="0"/>
            </a:endParaRPr>
          </a:p>
          <a:p>
            <a:r>
              <a:rPr lang="tr-TR" dirty="0">
                <a:latin typeface="Consolas" panose="020B0609020204030204" pitchFamily="49" charset="0"/>
              </a:rPr>
              <a:t>    </a:t>
            </a:r>
            <a:r>
              <a:rPr lang="en-US" dirty="0">
                <a:latin typeface="Consolas" panose="020B0609020204030204" pitchFamily="49" charset="0"/>
              </a:rPr>
              <a:t>	</a:t>
            </a:r>
            <a:r>
              <a:rPr lang="tr-TR" dirty="0" err="1">
                <a:latin typeface="Consolas" panose="020B0609020204030204" pitchFamily="49" charset="0"/>
              </a:rPr>
              <a:t>printList</a:t>
            </a:r>
            <a:r>
              <a:rPr lang="tr-TR" dirty="0">
                <a:latin typeface="Consolas" panose="020B0609020204030204" pitchFamily="49" charset="0"/>
              </a:rPr>
              <a:t>( );</a:t>
            </a:r>
          </a:p>
          <a:p>
            <a:endParaRPr lang="tr-TR" dirty="0">
              <a:latin typeface="Consolas" panose="020B0609020204030204" pitchFamily="49" charset="0"/>
            </a:endParaRPr>
          </a:p>
          <a:p>
            <a:r>
              <a:rPr lang="tr-TR" dirty="0">
                <a:latin typeface="Consolas" panose="020B0609020204030204" pitchFamily="49" charset="0"/>
              </a:rPr>
              <a:t>    </a:t>
            </a:r>
            <a:r>
              <a:rPr lang="en-US" dirty="0">
                <a:latin typeface="Consolas" panose="020B0609020204030204" pitchFamily="49" charset="0"/>
              </a:rPr>
              <a:t>	</a:t>
            </a:r>
            <a:r>
              <a:rPr lang="tr-TR" dirty="0" err="1">
                <a:latin typeface="Consolas" panose="020B0609020204030204" pitchFamily="49" charset="0"/>
              </a:rPr>
              <a:t>return</a:t>
            </a:r>
            <a:r>
              <a:rPr lang="tr-TR" dirty="0">
                <a:latin typeface="Consolas" panose="020B0609020204030204" pitchFamily="49" charset="0"/>
              </a:rPr>
              <a:t> 0;</a:t>
            </a:r>
          </a:p>
          <a:p>
            <a:r>
              <a:rPr lang="tr-TR" dirty="0">
                <a:latin typeface="Consolas" panose="020B0609020204030204" pitchFamily="49" charset="0"/>
              </a:rPr>
              <a:t>}</a:t>
            </a:r>
          </a:p>
          <a:p>
            <a:endParaRPr lang="en-US" dirty="0">
              <a:latin typeface="Consolas" panose="020B0609020204030204" pitchFamily="49" charset="0"/>
            </a:endParaRPr>
          </a:p>
        </p:txBody>
      </p:sp>
    </p:spTree>
    <p:extLst>
      <p:ext uri="{BB962C8B-B14F-4D97-AF65-F5344CB8AC3E}">
        <p14:creationId xmlns:p14="http://schemas.microsoft.com/office/powerpoint/2010/main" val="17860598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Alignment</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Content Placeholder 2"/>
          <p:cNvSpPr>
            <a:spLocks noGrp="1"/>
          </p:cNvSpPr>
          <p:nvPr>
            <p:ph idx="1"/>
          </p:nvPr>
        </p:nvSpPr>
        <p:spPr>
          <a:xfrm>
            <a:off x="628651" y="1412776"/>
            <a:ext cx="8047806" cy="3454399"/>
          </a:xfrm>
        </p:spPr>
        <p:txBody>
          <a:bodyPr>
            <a:normAutofit lnSpcReduction="10000"/>
          </a:bodyPr>
          <a:lstStyle/>
          <a:p>
            <a:r>
              <a:rPr lang="en-US" sz="2000" dirty="0"/>
              <a:t>Some computers require that any data object larger than a char must be assigned an address that is a multiple of a power of 2 (all objects </a:t>
            </a:r>
            <a:r>
              <a:rPr lang="tr-TR" sz="2000" dirty="0" err="1"/>
              <a:t>larger</a:t>
            </a:r>
            <a:r>
              <a:rPr lang="en-US" sz="2000" dirty="0"/>
              <a:t> than a char</a:t>
            </a:r>
            <a:r>
              <a:rPr lang="tr-TR" sz="2000" dirty="0"/>
              <a:t> </a:t>
            </a:r>
            <a:r>
              <a:rPr lang="en-US" sz="2000" dirty="0"/>
              <a:t>are</a:t>
            </a:r>
            <a:r>
              <a:rPr lang="tr-TR" sz="2000" dirty="0"/>
              <a:t> </a:t>
            </a:r>
            <a:r>
              <a:rPr lang="tr-TR" sz="2000" dirty="0" err="1"/>
              <a:t>to</a:t>
            </a:r>
            <a:r>
              <a:rPr lang="en-US" sz="2000" dirty="0"/>
              <a:t> be stored at even addresses). </a:t>
            </a:r>
          </a:p>
          <a:p>
            <a:r>
              <a:rPr lang="en-US" sz="2000" dirty="0"/>
              <a:t>Normally, these alignment restrictions are invisible to the programmer. However, they can create holes, or gaps, in structures. </a:t>
            </a:r>
          </a:p>
          <a:p>
            <a:r>
              <a:rPr lang="en-US" sz="2000" dirty="0"/>
              <a:t>Consider how a compiler would allocate memory for the following structure:</a:t>
            </a:r>
          </a:p>
          <a:p>
            <a:pPr>
              <a:spcBef>
                <a:spcPts val="0"/>
              </a:spcBef>
              <a:buNone/>
            </a:pPr>
            <a:r>
              <a:rPr lang="en-US" sz="2000" dirty="0">
                <a:solidFill>
                  <a:srgbClr val="3366FF"/>
                </a:solidFill>
              </a:rPr>
              <a:t>    structure ALIGN_EXAMP{</a:t>
            </a:r>
          </a:p>
          <a:p>
            <a:pPr>
              <a:spcBef>
                <a:spcPts val="0"/>
              </a:spcBef>
              <a:buNone/>
            </a:pPr>
            <a:r>
              <a:rPr lang="en-US" sz="2000" dirty="0">
                <a:solidFill>
                  <a:srgbClr val="3366FF"/>
                </a:solidFill>
              </a:rPr>
              <a:t>	    char mem1;</a:t>
            </a:r>
          </a:p>
          <a:p>
            <a:pPr>
              <a:spcBef>
                <a:spcPts val="0"/>
              </a:spcBef>
              <a:buNone/>
            </a:pPr>
            <a:r>
              <a:rPr lang="en-US" sz="2000" dirty="0">
                <a:solidFill>
                  <a:srgbClr val="3366FF"/>
                </a:solidFill>
              </a:rPr>
              <a:t> 	    short mem2;</a:t>
            </a:r>
          </a:p>
          <a:p>
            <a:pPr>
              <a:spcBef>
                <a:spcPts val="0"/>
              </a:spcBef>
              <a:buNone/>
            </a:pPr>
            <a:r>
              <a:rPr lang="en-US" sz="2000" dirty="0">
                <a:solidFill>
                  <a:srgbClr val="3366FF"/>
                </a:solidFill>
              </a:rPr>
              <a:t>	    char mem3;</a:t>
            </a:r>
          </a:p>
          <a:p>
            <a:pPr>
              <a:spcBef>
                <a:spcPts val="0"/>
              </a:spcBef>
              <a:buNone/>
            </a:pPr>
            <a:r>
              <a:rPr lang="en-US" sz="2000" dirty="0">
                <a:solidFill>
                  <a:srgbClr val="3366FF"/>
                </a:solidFill>
              </a:rPr>
              <a:t> 	} s1; </a:t>
            </a:r>
          </a:p>
        </p:txBody>
      </p:sp>
    </p:spTree>
    <p:extLst>
      <p:ext uri="{BB962C8B-B14F-4D97-AF65-F5344CB8AC3E}">
        <p14:creationId xmlns:p14="http://schemas.microsoft.com/office/powerpoint/2010/main" val="57140666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10-21 at 10.28.41 PM.png"/>
          <p:cNvPicPr>
            <a:picLocks noChangeAspect="1"/>
          </p:cNvPicPr>
          <p:nvPr/>
        </p:nvPicPr>
        <p:blipFill>
          <a:blip r:embed="rId2"/>
          <a:stretch>
            <a:fillRect/>
          </a:stretch>
        </p:blipFill>
        <p:spPr>
          <a:xfrm>
            <a:off x="1504556" y="1988840"/>
            <a:ext cx="5083668" cy="1364876"/>
          </a:xfrm>
          <a:prstGeom prst="rect">
            <a:avLst/>
          </a:prstGeom>
        </p:spPr>
      </p:pic>
      <p:sp>
        <p:nvSpPr>
          <p:cNvPr id="2" name="Title 1"/>
          <p:cNvSpPr>
            <a:spLocks noGrp="1"/>
          </p:cNvSpPr>
          <p:nvPr>
            <p:ph type="title"/>
          </p:nvPr>
        </p:nvSpPr>
        <p:spPr/>
        <p:txBody>
          <a:bodyPr/>
          <a:lstStyle/>
          <a:p>
            <a:r>
              <a:rPr lang="en-US" b="1" dirty="0"/>
              <a:t>Structure Alignment</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Content Placeholder 2"/>
          <p:cNvSpPr>
            <a:spLocks noGrp="1"/>
          </p:cNvSpPr>
          <p:nvPr>
            <p:ph idx="1"/>
          </p:nvPr>
        </p:nvSpPr>
        <p:spPr>
          <a:xfrm>
            <a:off x="628651" y="1412777"/>
            <a:ext cx="8047806" cy="576063"/>
          </a:xfrm>
        </p:spPr>
        <p:txBody>
          <a:bodyPr>
            <a:normAutofit/>
          </a:bodyPr>
          <a:lstStyle/>
          <a:p>
            <a:r>
              <a:rPr lang="en-US" sz="2000" dirty="0">
                <a:solidFill>
                  <a:srgbClr val="3366FF"/>
                </a:solidFill>
              </a:rPr>
              <a:t>structure ALIGN_EXAMP{</a:t>
            </a:r>
            <a:r>
              <a:rPr lang="tr-TR" sz="2000" dirty="0">
                <a:solidFill>
                  <a:srgbClr val="3366FF"/>
                </a:solidFill>
              </a:rPr>
              <a:t> </a:t>
            </a:r>
            <a:r>
              <a:rPr lang="en-US" sz="2000" dirty="0">
                <a:solidFill>
                  <a:srgbClr val="3366FF"/>
                </a:solidFill>
              </a:rPr>
              <a:t>char mem1;</a:t>
            </a:r>
            <a:r>
              <a:rPr lang="tr-TR" sz="2000" dirty="0">
                <a:solidFill>
                  <a:srgbClr val="3366FF"/>
                </a:solidFill>
              </a:rPr>
              <a:t> </a:t>
            </a:r>
            <a:r>
              <a:rPr lang="en-US" sz="2000" dirty="0">
                <a:solidFill>
                  <a:srgbClr val="3366FF"/>
                </a:solidFill>
              </a:rPr>
              <a:t>short mem2;</a:t>
            </a:r>
            <a:r>
              <a:rPr lang="tr-TR" sz="2000" dirty="0">
                <a:solidFill>
                  <a:srgbClr val="3366FF"/>
                </a:solidFill>
              </a:rPr>
              <a:t> </a:t>
            </a:r>
            <a:r>
              <a:rPr lang="en-US" sz="2000" dirty="0">
                <a:solidFill>
                  <a:srgbClr val="3366FF"/>
                </a:solidFill>
              </a:rPr>
              <a:t>char mem3;</a:t>
            </a:r>
            <a:r>
              <a:rPr lang="tr-TR" sz="2000" dirty="0">
                <a:solidFill>
                  <a:srgbClr val="3366FF"/>
                </a:solidFill>
              </a:rPr>
              <a:t> </a:t>
            </a:r>
            <a:r>
              <a:rPr lang="en-US" sz="2000" dirty="0">
                <a:solidFill>
                  <a:srgbClr val="3366FF"/>
                </a:solidFill>
              </a:rPr>
              <a:t>} s1; </a:t>
            </a:r>
          </a:p>
        </p:txBody>
      </p:sp>
      <p:sp>
        <p:nvSpPr>
          <p:cNvPr id="7" name="TextBox 5"/>
          <p:cNvSpPr txBox="1"/>
          <p:nvPr/>
        </p:nvSpPr>
        <p:spPr>
          <a:xfrm>
            <a:off x="306438" y="1700808"/>
            <a:ext cx="8208912" cy="400110"/>
          </a:xfrm>
          <a:prstGeom prst="rect">
            <a:avLst/>
          </a:prstGeom>
          <a:noFill/>
        </p:spPr>
        <p:txBody>
          <a:bodyPr wrap="square" rtlCol="0">
            <a:spAutoFit/>
          </a:bodyPr>
          <a:lstStyle/>
          <a:p>
            <a:pPr algn="ctr"/>
            <a:r>
              <a:rPr lang="en-US" sz="2000" dirty="0">
                <a:solidFill>
                  <a:srgbClr val="FF0000"/>
                </a:solidFill>
              </a:rPr>
              <a:t>If the computer has no alignment restrictions, s1 would be stored as:</a:t>
            </a:r>
          </a:p>
        </p:txBody>
      </p:sp>
      <p:sp>
        <p:nvSpPr>
          <p:cNvPr id="8" name="TextBox 6"/>
          <p:cNvSpPr txBox="1"/>
          <p:nvPr/>
        </p:nvSpPr>
        <p:spPr>
          <a:xfrm>
            <a:off x="323528" y="3284984"/>
            <a:ext cx="8424936" cy="2862322"/>
          </a:xfrm>
          <a:prstGeom prst="rect">
            <a:avLst/>
          </a:prstGeom>
          <a:noFill/>
        </p:spPr>
        <p:txBody>
          <a:bodyPr wrap="square" rtlCol="0">
            <a:spAutoFit/>
          </a:bodyPr>
          <a:lstStyle/>
          <a:p>
            <a:r>
              <a:rPr lang="en-US" sz="2000" dirty="0">
                <a:solidFill>
                  <a:srgbClr val="FF0000"/>
                </a:solidFill>
              </a:rPr>
              <a:t>If the computer requires objects larger</a:t>
            </a:r>
            <a:r>
              <a:rPr lang="tr-TR" sz="2000" dirty="0">
                <a:solidFill>
                  <a:srgbClr val="FF0000"/>
                </a:solidFill>
              </a:rPr>
              <a:t> </a:t>
            </a:r>
            <a:r>
              <a:rPr lang="tr-TR" sz="2000" dirty="0" err="1">
                <a:solidFill>
                  <a:srgbClr val="FF0000"/>
                </a:solidFill>
              </a:rPr>
              <a:t>than</a:t>
            </a:r>
            <a:r>
              <a:rPr lang="en-US" sz="2000" dirty="0">
                <a:solidFill>
                  <a:srgbClr val="FF0000"/>
                </a:solidFill>
              </a:rPr>
              <a:t> a char to be stored at even addresses, s1 would be stored as:</a:t>
            </a:r>
            <a:endParaRPr lang="en-US" sz="2000" dirty="0"/>
          </a:p>
          <a:p>
            <a:endParaRPr lang="en-US" sz="2000" dirty="0"/>
          </a:p>
          <a:p>
            <a:endParaRPr lang="en-US" sz="2000" dirty="0"/>
          </a:p>
          <a:p>
            <a:endParaRPr lang="tr-TR" sz="2000" dirty="0"/>
          </a:p>
          <a:p>
            <a:endParaRPr lang="tr-TR" sz="2000" dirty="0"/>
          </a:p>
          <a:p>
            <a:endParaRPr lang="tr-TR" sz="2000" dirty="0"/>
          </a:p>
          <a:p>
            <a:r>
              <a:rPr lang="en-US" sz="2000" dirty="0"/>
              <a:t>*This storage arrangement results in a I-byte hole between mem1 and mem2 and following mem3. </a:t>
            </a:r>
          </a:p>
        </p:txBody>
      </p:sp>
      <p:pic>
        <p:nvPicPr>
          <p:cNvPr id="9" name="Picture 7" descr="Screen Shot 2018-10-21 at 10.33.29 PM.png"/>
          <p:cNvPicPr>
            <a:picLocks noChangeAspect="1"/>
          </p:cNvPicPr>
          <p:nvPr/>
        </p:nvPicPr>
        <p:blipFill>
          <a:blip r:embed="rId3"/>
          <a:stretch>
            <a:fillRect/>
          </a:stretch>
        </p:blipFill>
        <p:spPr>
          <a:xfrm>
            <a:off x="1589187" y="3933056"/>
            <a:ext cx="5719117" cy="1321029"/>
          </a:xfrm>
          <a:prstGeom prst="rect">
            <a:avLst/>
          </a:prstGeom>
        </p:spPr>
      </p:pic>
    </p:spTree>
    <p:extLst>
      <p:ext uri="{BB962C8B-B14F-4D97-AF65-F5344CB8AC3E}">
        <p14:creationId xmlns:p14="http://schemas.microsoft.com/office/powerpoint/2010/main" val="271329250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Bit </a:t>
            </a:r>
            <a:r>
              <a:rPr lang="en-US" b="1" dirty="0"/>
              <a:t>fields</a:t>
            </a:r>
          </a:p>
        </p:txBody>
      </p:sp>
      <p:sp>
        <p:nvSpPr>
          <p:cNvPr id="5" name="Content Placeholder 4"/>
          <p:cNvSpPr>
            <a:spLocks noGrp="1"/>
          </p:cNvSpPr>
          <p:nvPr>
            <p:ph sz="half" idx="1"/>
          </p:nvPr>
        </p:nvSpPr>
        <p:spPr>
          <a:xfrm>
            <a:off x="628650" y="1533647"/>
            <a:ext cx="8191822" cy="4343625"/>
          </a:xfrm>
        </p:spPr>
        <p:txBody>
          <a:bodyPr>
            <a:normAutofit/>
          </a:bodyPr>
          <a:lstStyle/>
          <a:p>
            <a:r>
              <a:rPr lang="en-US" sz="2000" dirty="0"/>
              <a:t>The smallest data type that C supports is char(8 bits)</a:t>
            </a:r>
          </a:p>
          <a:p>
            <a:r>
              <a:rPr lang="en-US" sz="2000" dirty="0"/>
              <a:t>But in structures, it is possible to declare a smaller object called a </a:t>
            </a:r>
            <a:r>
              <a:rPr lang="en-US" sz="2000" i="1" dirty="0" err="1">
                <a:solidFill>
                  <a:srgbClr val="FF0000"/>
                </a:solidFill>
              </a:rPr>
              <a:t>bitfield</a:t>
            </a:r>
            <a:r>
              <a:rPr lang="en-US" sz="2000" dirty="0"/>
              <a:t>. </a:t>
            </a:r>
          </a:p>
          <a:p>
            <a:r>
              <a:rPr lang="en-US" sz="2000" dirty="0"/>
              <a:t>Bit fields behave like other </a:t>
            </a:r>
            <a:r>
              <a:rPr lang="en-US" sz="2000" dirty="0" err="1"/>
              <a:t>int</a:t>
            </a:r>
            <a:r>
              <a:rPr lang="en-US" sz="2000" dirty="0"/>
              <a:t> variables, except that:</a:t>
            </a:r>
          </a:p>
          <a:p>
            <a:pPr lvl="1"/>
            <a:r>
              <a:rPr lang="en-US" sz="2000" dirty="0">
                <a:solidFill>
                  <a:srgbClr val="FF0000"/>
                </a:solidFill>
              </a:rPr>
              <a:t>You cannot take the address of a bit field and </a:t>
            </a:r>
          </a:p>
          <a:p>
            <a:pPr lvl="1"/>
            <a:r>
              <a:rPr lang="en-US" sz="2000" dirty="0">
                <a:solidFill>
                  <a:srgbClr val="FF0000"/>
                </a:solidFill>
              </a:rPr>
              <a:t>You cannot declare an array of bit fields.</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162087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5"/>
          <p:cNvSpPr txBox="1">
            <a:spLocks noChangeArrowheads="1"/>
          </p:cNvSpPr>
          <p:nvPr/>
        </p:nvSpPr>
        <p:spPr bwMode="auto">
          <a:xfrm>
            <a:off x="0" y="549275"/>
            <a:ext cx="9144000" cy="400110"/>
          </a:xfrm>
          <a:prstGeom prst="rect">
            <a:avLst/>
          </a:prstGeom>
          <a:noFill/>
          <a:ln w="9525">
            <a:noFill/>
            <a:miter lim="800000"/>
            <a:headEnd/>
            <a:tailEnd/>
          </a:ln>
        </p:spPr>
        <p:txBody>
          <a:bodyPr>
            <a:spAutoFit/>
          </a:bodyPr>
          <a:lstStyle/>
          <a:p>
            <a:pPr algn="ctr"/>
            <a:r>
              <a:rPr lang="tr-TR" altLang="tr-TR" sz="2000" b="1" dirty="0">
                <a:solidFill>
                  <a:schemeClr val="bg2"/>
                </a:solidFill>
              </a:rPr>
              <a:t>BLM2031 YAPISAL PROGRAMLAMA – GENEL BİLGİLER</a:t>
            </a:r>
          </a:p>
        </p:txBody>
      </p:sp>
      <p:grpSp>
        <p:nvGrpSpPr>
          <p:cNvPr id="4100" name="9 Grup"/>
          <p:cNvGrpSpPr>
            <a:grpSpLocks/>
          </p:cNvGrpSpPr>
          <p:nvPr/>
        </p:nvGrpSpPr>
        <p:grpSpPr bwMode="auto">
          <a:xfrm>
            <a:off x="395288" y="1151928"/>
            <a:ext cx="8496300" cy="3756143"/>
            <a:chOff x="395288" y="4768850"/>
            <a:chExt cx="8496300" cy="3754162"/>
          </a:xfrm>
        </p:grpSpPr>
        <p:sp>
          <p:nvSpPr>
            <p:cNvPr id="4102" name="Text Box 8"/>
            <p:cNvSpPr txBox="1">
              <a:spLocks noChangeArrowheads="1"/>
            </p:cNvSpPr>
            <p:nvPr/>
          </p:nvSpPr>
          <p:spPr bwMode="auto">
            <a:xfrm>
              <a:off x="395288" y="4768850"/>
              <a:ext cx="8496300" cy="366713"/>
            </a:xfrm>
            <a:prstGeom prst="rect">
              <a:avLst/>
            </a:prstGeom>
            <a:noFill/>
            <a:ln w="9525">
              <a:noFill/>
              <a:miter lim="800000"/>
              <a:headEnd/>
              <a:tailEnd/>
            </a:ln>
          </p:spPr>
          <p:txBody>
            <a:bodyPr>
              <a:spAutoFit/>
            </a:bodyPr>
            <a:lstStyle/>
            <a:p>
              <a:r>
                <a:rPr lang="tr-TR" altLang="tr-TR" b="1" dirty="0">
                  <a:solidFill>
                    <a:schemeClr val="bg2"/>
                  </a:solidFill>
                </a:rPr>
                <a:t>BAŞARIM DEĞERLENDİRME</a:t>
              </a:r>
            </a:p>
          </p:txBody>
        </p:sp>
        <p:sp>
          <p:nvSpPr>
            <p:cNvPr id="4103" name="Text Box 9"/>
            <p:cNvSpPr txBox="1">
              <a:spLocks noChangeArrowheads="1"/>
            </p:cNvSpPr>
            <p:nvPr/>
          </p:nvSpPr>
          <p:spPr bwMode="auto">
            <a:xfrm>
              <a:off x="395288" y="5108494"/>
              <a:ext cx="8496300" cy="3414518"/>
            </a:xfrm>
            <a:prstGeom prst="rect">
              <a:avLst/>
            </a:prstGeom>
            <a:noFill/>
            <a:ln w="9525">
              <a:noFill/>
              <a:miter lim="800000"/>
              <a:headEnd/>
              <a:tailEnd/>
            </a:ln>
          </p:spPr>
          <p:txBody>
            <a:bodyPr>
              <a:spAutoFit/>
            </a:bodyPr>
            <a:lstStyle/>
            <a:p>
              <a:pPr marL="457200" indent="-457200">
                <a:buFontTx/>
                <a:buChar char="•"/>
              </a:pPr>
              <a:r>
                <a:rPr lang="tr-TR" altLang="tr-TR" dirty="0">
                  <a:solidFill>
                    <a:schemeClr val="bg2"/>
                  </a:solidFill>
                </a:rPr>
                <a:t>Uygulama ve </a:t>
              </a:r>
              <a:r>
                <a:rPr lang="tr-TR" altLang="tr-TR" dirty="0" err="1">
                  <a:solidFill>
                    <a:schemeClr val="bg2"/>
                  </a:solidFill>
                </a:rPr>
                <a:t>lab</a:t>
              </a:r>
              <a:r>
                <a:rPr lang="tr-TR" altLang="tr-TR" dirty="0">
                  <a:solidFill>
                    <a:schemeClr val="bg2"/>
                  </a:solidFill>
                </a:rPr>
                <a:t>. çalışmaları: </a:t>
              </a:r>
            </a:p>
            <a:p>
              <a:pPr marL="914400" lvl="1" indent="-457200">
                <a:buFontTx/>
                <a:buChar char="•"/>
              </a:pPr>
              <a:r>
                <a:rPr lang="tr-TR" altLang="tr-TR" dirty="0">
                  <a:solidFill>
                    <a:schemeClr val="bg2"/>
                  </a:solidFill>
                </a:rPr>
                <a:t>17/10/2022 itibariyle başlar, dönüşümlü yapılır.</a:t>
              </a:r>
            </a:p>
            <a:p>
              <a:pPr marL="914400" lvl="1" indent="-457200">
                <a:buFontTx/>
                <a:buChar char="•"/>
              </a:pPr>
              <a:r>
                <a:rPr lang="tr-TR" altLang="tr-TR" dirty="0">
                  <a:solidFill>
                    <a:schemeClr val="bg2"/>
                  </a:solidFill>
                </a:rPr>
                <a:t>Dersi alan tüm öğrenciler </a:t>
              </a:r>
              <a:r>
                <a:rPr lang="tr-TR" altLang="tr-TR" dirty="0" err="1">
                  <a:solidFill>
                    <a:schemeClr val="bg2"/>
                  </a:solidFill>
                </a:rPr>
                <a:t>lab</a:t>
              </a:r>
              <a:r>
                <a:rPr lang="tr-TR" altLang="tr-TR" dirty="0">
                  <a:solidFill>
                    <a:schemeClr val="bg2"/>
                  </a:solidFill>
                </a:rPr>
                <a:t>. çalışmalarına katılmak zorundadır.</a:t>
              </a:r>
            </a:p>
            <a:p>
              <a:pPr marL="457200" indent="-457200">
                <a:buFontTx/>
                <a:buChar char="•"/>
              </a:pPr>
              <a:r>
                <a:rPr lang="tr-TR" altLang="tr-TR" dirty="0">
                  <a:solidFill>
                    <a:schemeClr val="bg2"/>
                  </a:solidFill>
                </a:rPr>
                <a:t>Ara sınav:  22/11/2022 (8.hafta)</a:t>
              </a:r>
            </a:p>
            <a:p>
              <a:pPr marL="457200" indent="-457200">
                <a:buFontTx/>
                <a:buChar char="•"/>
              </a:pPr>
              <a:r>
                <a:rPr lang="tr-TR" altLang="tr-TR" dirty="0">
                  <a:solidFill>
                    <a:schemeClr val="bg2"/>
                  </a:solidFill>
                </a:rPr>
                <a:t>Proje ödevi:  Ayrıntılar ileride duyurulacak </a:t>
              </a:r>
            </a:p>
            <a:p>
              <a:pPr marL="457200" indent="-457200">
                <a:buFontTx/>
                <a:buChar char="•"/>
              </a:pPr>
              <a:r>
                <a:rPr lang="tr-TR" altLang="tr-TR" dirty="0">
                  <a:solidFill>
                    <a:schemeClr val="bg2"/>
                  </a:solidFill>
                </a:rPr>
                <a:t>Ara sınav mazereti: 03/01/2023 (14.hafta) (yönetmelik kuralları uyarınca)</a:t>
              </a:r>
            </a:p>
            <a:p>
              <a:pPr marL="457200" indent="-457200">
                <a:buFontTx/>
                <a:buChar char="•"/>
              </a:pPr>
              <a:r>
                <a:rPr lang="tr-TR" altLang="tr-TR" dirty="0">
                  <a:solidFill>
                    <a:schemeClr val="bg2"/>
                  </a:solidFill>
                </a:rPr>
                <a:t>Final sınavı: Final haftasında</a:t>
              </a:r>
            </a:p>
            <a:p>
              <a:pPr marL="457200" indent="-457200">
                <a:buFontTx/>
                <a:buChar char="•"/>
              </a:pPr>
              <a:r>
                <a:rPr lang="tr-TR" altLang="tr-TR" dirty="0">
                  <a:solidFill>
                    <a:schemeClr val="bg2"/>
                  </a:solidFill>
                </a:rPr>
                <a:t>Bölümün sayfasında duyuracağı vize ve final programlarına göre, haftalar ve hatta günler ile saatler değişebilir. </a:t>
              </a:r>
            </a:p>
            <a:p>
              <a:pPr marL="457200" indent="-457200">
                <a:buFontTx/>
                <a:buChar char="•"/>
              </a:pPr>
              <a:r>
                <a:rPr lang="tr-TR" altLang="tr-TR" dirty="0">
                  <a:solidFill>
                    <a:schemeClr val="bg2"/>
                  </a:solidFill>
                </a:rPr>
                <a:t>Puanlama (değişebilir): </a:t>
              </a:r>
            </a:p>
            <a:p>
              <a:pPr marL="914400" lvl="1" indent="-457200">
                <a:buFontTx/>
                <a:buChar char="•"/>
              </a:pPr>
              <a:r>
                <a:rPr lang="tr-TR" altLang="tr-TR" dirty="0">
                  <a:solidFill>
                    <a:schemeClr val="bg2"/>
                  </a:solidFill>
                </a:rPr>
                <a:t>1. Ara sınav %25, </a:t>
              </a:r>
              <a:r>
                <a:rPr lang="tr-TR" altLang="tr-TR" dirty="0" err="1">
                  <a:solidFill>
                    <a:schemeClr val="bg2"/>
                  </a:solidFill>
                </a:rPr>
                <a:t>Lab</a:t>
              </a:r>
              <a:r>
                <a:rPr lang="tr-TR" altLang="tr-TR" dirty="0">
                  <a:solidFill>
                    <a:schemeClr val="bg2"/>
                  </a:solidFill>
                </a:rPr>
                <a:t>. %15, Proje %20, Final %40</a:t>
              </a:r>
            </a:p>
            <a:p>
              <a:pPr marL="914400" lvl="1" indent="-457200">
                <a:buFontTx/>
                <a:buChar char="•"/>
              </a:pPr>
              <a:r>
                <a:rPr lang="tr-TR" altLang="tr-TR" dirty="0">
                  <a:solidFill>
                    <a:schemeClr val="bg2"/>
                  </a:solidFill>
                </a:rPr>
                <a:t>Yapıl(a)mayan değerlendirmenin not ağırlığı yapılanlara paylaştırılır.</a:t>
              </a:r>
            </a:p>
          </p:txBody>
        </p:sp>
      </p:grpSp>
      <p:sp>
        <p:nvSpPr>
          <p:cNvPr id="4101" name="9 Slayt Numarası Yer Tutucusu"/>
          <p:cNvSpPr>
            <a:spLocks noGrp="1"/>
          </p:cNvSpPr>
          <p:nvPr>
            <p:ph type="sldNum" sz="quarter" idx="11"/>
          </p:nvPr>
        </p:nvSpPr>
        <p:spPr>
          <a:noFill/>
        </p:spPr>
        <p:txBody>
          <a:bodyPr/>
          <a:lstStyle/>
          <a:p>
            <a:fld id="{1E30A6BE-ABCD-4702-86F2-F661E78F7C06}" type="slidenum">
              <a:rPr lang="tr-TR" altLang="tr-TR" smtClean="0"/>
              <a:pPr/>
              <a:t>2</a:t>
            </a:fld>
            <a:endParaRPr lang="tr-TR" altLang="tr-TR"/>
          </a:p>
        </p:txBody>
      </p:sp>
    </p:spTree>
    <p:extLst>
      <p:ext uri="{BB962C8B-B14F-4D97-AF65-F5344CB8AC3E}">
        <p14:creationId xmlns:p14="http://schemas.microsoft.com/office/powerpoint/2010/main" val="1430039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Formatting Source Code</a:t>
            </a:r>
          </a:p>
        </p:txBody>
      </p:sp>
      <p:sp>
        <p:nvSpPr>
          <p:cNvPr id="4" name="Content Placeholder 3"/>
          <p:cNvSpPr>
            <a:spLocks noGrp="1"/>
          </p:cNvSpPr>
          <p:nvPr>
            <p:ph idx="1"/>
          </p:nvPr>
        </p:nvSpPr>
        <p:spPr>
          <a:xfrm>
            <a:off x="514350" y="1412776"/>
            <a:ext cx="3746498" cy="1409383"/>
          </a:xfrm>
        </p:spPr>
        <p:txBody>
          <a:bodyPr>
            <a:noAutofit/>
          </a:bodyPr>
          <a:lstStyle/>
          <a:p>
            <a:pPr marL="0" indent="0">
              <a:buNone/>
            </a:pPr>
            <a:r>
              <a:rPr lang="en-US" sz="1800" dirty="0" err="1"/>
              <a:t>int</a:t>
            </a:r>
            <a:r>
              <a:rPr lang="en-US" sz="1800" dirty="0"/>
              <a:t> square (</a:t>
            </a:r>
            <a:r>
              <a:rPr lang="tr-TR" sz="1800" dirty="0" err="1"/>
              <a:t>int</a:t>
            </a:r>
            <a:r>
              <a:rPr lang="tr-TR" sz="1800" dirty="0"/>
              <a:t> </a:t>
            </a:r>
            <a:r>
              <a:rPr lang="en-US" sz="1800" dirty="0" err="1"/>
              <a:t>num</a:t>
            </a:r>
            <a:r>
              <a:rPr lang="en-US" sz="1800" dirty="0"/>
              <a:t>)  {</a:t>
            </a:r>
          </a:p>
          <a:p>
            <a:pPr marL="0" indent="0">
              <a:buNone/>
            </a:pPr>
            <a:r>
              <a:rPr lang="en-US" sz="1800" dirty="0" err="1"/>
              <a:t>int</a:t>
            </a:r>
            <a:r>
              <a:rPr lang="en-US" sz="1800" dirty="0"/>
              <a:t> answer;</a:t>
            </a:r>
          </a:p>
          <a:p>
            <a:pPr marL="0" indent="0">
              <a:buNone/>
            </a:pPr>
            <a:r>
              <a:rPr lang="en-US" sz="1800" dirty="0"/>
              <a:t>answer = </a:t>
            </a:r>
            <a:r>
              <a:rPr lang="en-US" sz="1800" dirty="0" err="1"/>
              <a:t>num</a:t>
            </a:r>
            <a:r>
              <a:rPr lang="en-US" sz="1800" dirty="0"/>
              <a:t> * </a:t>
            </a:r>
            <a:r>
              <a:rPr lang="en-US" sz="1800" dirty="0" err="1"/>
              <a:t>num</a:t>
            </a:r>
            <a:r>
              <a:rPr lang="en-US" sz="1800" dirty="0"/>
              <a:t>;</a:t>
            </a:r>
          </a:p>
          <a:p>
            <a:pPr marL="0" indent="0">
              <a:buNone/>
            </a:pPr>
            <a:r>
              <a:rPr lang="en-US" sz="1800" dirty="0"/>
              <a:t>return answer;</a:t>
            </a:r>
          </a:p>
          <a:p>
            <a:pPr marL="0" indent="0">
              <a:buNone/>
            </a:pPr>
            <a:r>
              <a:rPr lang="en-US" sz="1800" dirty="0"/>
              <a:t>}</a:t>
            </a:r>
          </a:p>
        </p:txBody>
      </p:sp>
      <p:sp>
        <p:nvSpPr>
          <p:cNvPr id="5" name="Content Placeholder 4"/>
          <p:cNvSpPr>
            <a:spLocks noGrp="1"/>
          </p:cNvSpPr>
          <p:nvPr>
            <p:ph idx="2"/>
          </p:nvPr>
        </p:nvSpPr>
        <p:spPr>
          <a:xfrm>
            <a:off x="4629150" y="1578728"/>
            <a:ext cx="3886200" cy="1906432"/>
          </a:xfrm>
        </p:spPr>
        <p:txBody>
          <a:bodyPr>
            <a:normAutofit/>
          </a:bodyPr>
          <a:lstStyle/>
          <a:p>
            <a:pPr marL="0" indent="0">
              <a:buNone/>
            </a:pPr>
            <a:r>
              <a:rPr lang="en-US" sz="1800" dirty="0" err="1"/>
              <a:t>int</a:t>
            </a:r>
            <a:r>
              <a:rPr lang="en-US" sz="1800" dirty="0"/>
              <a:t> square (</a:t>
            </a:r>
            <a:r>
              <a:rPr lang="tr-TR" sz="1800" dirty="0" err="1"/>
              <a:t>int</a:t>
            </a:r>
            <a:r>
              <a:rPr lang="tr-TR" sz="1800" dirty="0"/>
              <a:t> </a:t>
            </a:r>
            <a:r>
              <a:rPr lang="en-US" sz="1800" dirty="0" err="1"/>
              <a:t>num</a:t>
            </a:r>
            <a:r>
              <a:rPr lang="en-US" sz="1800" dirty="0"/>
              <a:t>)  {</a:t>
            </a:r>
          </a:p>
          <a:p>
            <a:pPr marL="0" indent="0">
              <a:buNone/>
            </a:pPr>
            <a:r>
              <a:rPr lang="en-US" sz="1800" dirty="0"/>
              <a:t>	</a:t>
            </a:r>
            <a:r>
              <a:rPr lang="en-US" sz="1800" dirty="0" err="1"/>
              <a:t>int</a:t>
            </a:r>
            <a:r>
              <a:rPr lang="en-US" sz="1800" dirty="0"/>
              <a:t> answer;</a:t>
            </a:r>
          </a:p>
          <a:p>
            <a:pPr marL="0" indent="0">
              <a:buNone/>
            </a:pPr>
            <a:r>
              <a:rPr lang="en-US" sz="1800" dirty="0"/>
              <a:t>	answer = </a:t>
            </a:r>
            <a:r>
              <a:rPr lang="en-US" sz="1800" dirty="0" err="1"/>
              <a:t>num</a:t>
            </a:r>
            <a:r>
              <a:rPr lang="en-US" sz="1800" dirty="0"/>
              <a:t> * </a:t>
            </a:r>
            <a:r>
              <a:rPr lang="en-US" sz="1800" dirty="0" err="1"/>
              <a:t>num</a:t>
            </a:r>
            <a:r>
              <a:rPr lang="en-US" sz="1800" dirty="0"/>
              <a:t>;</a:t>
            </a:r>
          </a:p>
          <a:p>
            <a:pPr marL="0" indent="0">
              <a:buNone/>
            </a:pPr>
            <a:r>
              <a:rPr lang="en-US" sz="1800" dirty="0"/>
              <a:t>	return answer;</a:t>
            </a:r>
          </a:p>
          <a:p>
            <a:pPr marL="0" indent="0">
              <a:buNone/>
            </a:pPr>
            <a:r>
              <a:rPr lang="en-US" sz="1800" dirty="0"/>
              <a:t>}</a:t>
            </a:r>
          </a:p>
          <a:p>
            <a:pPr marL="0" indent="0">
              <a:buNone/>
            </a:pPr>
            <a:endParaRPr lang="en-US" dirty="0"/>
          </a:p>
        </p:txBody>
      </p:sp>
      <p:sp>
        <p:nvSpPr>
          <p:cNvPr id="6" name="Content Placeholder 3"/>
          <p:cNvSpPr txBox="1">
            <a:spLocks/>
          </p:cNvSpPr>
          <p:nvPr/>
        </p:nvSpPr>
        <p:spPr>
          <a:xfrm>
            <a:off x="514350" y="3356992"/>
            <a:ext cx="3984004" cy="1779608"/>
          </a:xfrm>
          <a:prstGeom prst="rect">
            <a:avLst/>
          </a:prstGeom>
        </p:spPr>
        <p:txBody>
          <a:bodyPr vert="horz" lIns="68580" tIns="34290" rIns="68580" bIns="34290" rtlCol="0">
            <a:noAutofit/>
          </a:bodyPr>
          <a:lstStyle>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spcAft>
                <a:spcPts val="0"/>
              </a:spcAft>
            </a:pPr>
            <a:r>
              <a:rPr lang="en-US" sz="2000" dirty="0" err="1">
                <a:solidFill>
                  <a:prstClr val="black"/>
                </a:solidFill>
                <a:latin typeface="Calibri" panose="020F0502020204030204"/>
              </a:rPr>
              <a:t>int</a:t>
            </a:r>
            <a:r>
              <a:rPr lang="en-US" sz="2000" dirty="0">
                <a:solidFill>
                  <a:prstClr val="black"/>
                </a:solidFill>
                <a:latin typeface="Calibri" panose="020F0502020204030204"/>
              </a:rPr>
              <a:t> square (</a:t>
            </a:r>
            <a:r>
              <a:rPr lang="tr-TR" sz="2000" dirty="0" err="1">
                <a:solidFill>
                  <a:prstClr val="black"/>
                </a:solidFill>
                <a:latin typeface="Calibri" panose="020F0502020204030204"/>
              </a:rPr>
              <a:t>int</a:t>
            </a:r>
            <a:r>
              <a:rPr lang="tr-TR" sz="2000" dirty="0">
                <a:solidFill>
                  <a:prstClr val="black"/>
                </a:solidFill>
                <a:latin typeface="Calibri" panose="020F0502020204030204"/>
              </a:rPr>
              <a:t> </a:t>
            </a:r>
            <a:r>
              <a:rPr lang="en-US" sz="2000" dirty="0" err="1">
                <a:solidFill>
                  <a:prstClr val="black"/>
                </a:solidFill>
                <a:latin typeface="Calibri" panose="020F0502020204030204"/>
              </a:rPr>
              <a:t>num</a:t>
            </a:r>
            <a:r>
              <a:rPr lang="en-US" sz="2000" dirty="0">
                <a:solidFill>
                  <a:prstClr val="black"/>
                </a:solidFill>
                <a:latin typeface="Calibri" panose="020F0502020204030204"/>
              </a:rPr>
              <a:t>)  {</a:t>
            </a:r>
            <a:endParaRPr lang="tr-TR" sz="2000" dirty="0">
              <a:solidFill>
                <a:prstClr val="black"/>
              </a:solidFill>
              <a:latin typeface="Calibri" panose="020F0502020204030204"/>
            </a:endParaRPr>
          </a:p>
          <a:p>
            <a:pPr fontAlgn="auto">
              <a:spcAft>
                <a:spcPts val="0"/>
              </a:spcAft>
            </a:pPr>
            <a:r>
              <a:rPr lang="en-US" sz="2000" dirty="0">
                <a:solidFill>
                  <a:prstClr val="black"/>
                </a:solidFill>
                <a:latin typeface="Calibri" panose="020F0502020204030204"/>
              </a:rPr>
              <a:t> </a:t>
            </a:r>
            <a:r>
              <a:rPr lang="en-US" sz="2000" dirty="0" err="1">
                <a:solidFill>
                  <a:prstClr val="black"/>
                </a:solidFill>
                <a:latin typeface="Calibri" panose="020F0502020204030204"/>
              </a:rPr>
              <a:t>int</a:t>
            </a:r>
            <a:r>
              <a:rPr lang="en-US" sz="2000" dirty="0">
                <a:solidFill>
                  <a:prstClr val="black"/>
                </a:solidFill>
                <a:latin typeface="Calibri" panose="020F0502020204030204"/>
              </a:rPr>
              <a:t> </a:t>
            </a:r>
          </a:p>
          <a:p>
            <a:pPr fontAlgn="auto">
              <a:spcAft>
                <a:spcPts val="0"/>
              </a:spcAft>
            </a:pPr>
            <a:r>
              <a:rPr lang="en-US" sz="2000" dirty="0">
                <a:solidFill>
                  <a:prstClr val="black"/>
                </a:solidFill>
                <a:latin typeface="Calibri" panose="020F0502020204030204"/>
              </a:rPr>
              <a:t>answer;</a:t>
            </a:r>
          </a:p>
          <a:p>
            <a:pPr fontAlgn="auto">
              <a:spcAft>
                <a:spcPts val="0"/>
              </a:spcAft>
            </a:pPr>
            <a:r>
              <a:rPr lang="en-US" sz="2000" dirty="0">
                <a:solidFill>
                  <a:prstClr val="black"/>
                </a:solidFill>
                <a:latin typeface="Calibri" panose="020F0502020204030204"/>
              </a:rPr>
              <a:t>	answer 	= </a:t>
            </a:r>
            <a:r>
              <a:rPr lang="en-US" sz="2000" dirty="0" err="1">
                <a:solidFill>
                  <a:prstClr val="black"/>
                </a:solidFill>
                <a:latin typeface="Calibri" panose="020F0502020204030204"/>
              </a:rPr>
              <a:t>num</a:t>
            </a:r>
            <a:r>
              <a:rPr lang="en-US" sz="2000" dirty="0">
                <a:solidFill>
                  <a:prstClr val="black"/>
                </a:solidFill>
                <a:latin typeface="Calibri" panose="020F0502020204030204"/>
              </a:rPr>
              <a:t> </a:t>
            </a:r>
          </a:p>
          <a:p>
            <a:pPr fontAlgn="auto">
              <a:spcAft>
                <a:spcPts val="0"/>
              </a:spcAft>
            </a:pPr>
            <a:r>
              <a:rPr lang="en-US" sz="2000" dirty="0">
                <a:solidFill>
                  <a:prstClr val="black"/>
                </a:solidFill>
                <a:latin typeface="Calibri" panose="020F0502020204030204"/>
              </a:rPr>
              <a:t>* </a:t>
            </a:r>
            <a:r>
              <a:rPr lang="en-US" sz="2000" dirty="0" err="1">
                <a:solidFill>
                  <a:prstClr val="black"/>
                </a:solidFill>
                <a:latin typeface="Calibri" panose="020F0502020204030204"/>
              </a:rPr>
              <a:t>num</a:t>
            </a:r>
            <a:r>
              <a:rPr lang="en-US" sz="2000" dirty="0">
                <a:solidFill>
                  <a:prstClr val="black"/>
                </a:solidFill>
                <a:latin typeface="Calibri" panose="020F0502020204030204"/>
              </a:rPr>
              <a:t>;</a:t>
            </a:r>
          </a:p>
          <a:p>
            <a:pPr fontAlgn="auto">
              <a:spcAft>
                <a:spcPts val="0"/>
              </a:spcAft>
            </a:pPr>
            <a:r>
              <a:rPr lang="en-US" sz="2000" dirty="0">
                <a:solidFill>
                  <a:prstClr val="black"/>
                </a:solidFill>
                <a:latin typeface="Calibri" panose="020F0502020204030204"/>
              </a:rPr>
              <a:t>return answer;</a:t>
            </a:r>
          </a:p>
          <a:p>
            <a:pPr fontAlgn="auto">
              <a:spcAft>
                <a:spcPts val="0"/>
              </a:spcAft>
            </a:pPr>
            <a:r>
              <a:rPr lang="en-US" sz="2000" dirty="0">
                <a:solidFill>
                  <a:prstClr val="black"/>
                </a:solidFill>
                <a:latin typeface="Calibri" panose="020F0502020204030204"/>
              </a:rPr>
              <a:t>}</a:t>
            </a:r>
          </a:p>
        </p:txBody>
      </p:sp>
      <p:sp>
        <p:nvSpPr>
          <p:cNvPr id="8" name="Multiply 7"/>
          <p:cNvSpPr/>
          <p:nvPr/>
        </p:nvSpPr>
        <p:spPr>
          <a:xfrm>
            <a:off x="2220229" y="1340768"/>
            <a:ext cx="1909823" cy="1862238"/>
          </a:xfrm>
          <a:prstGeom prst="mathMultiply">
            <a:avLst>
              <a:gd name="adj1" fmla="val 63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Multiply 8"/>
          <p:cNvSpPr/>
          <p:nvPr/>
        </p:nvSpPr>
        <p:spPr>
          <a:xfrm>
            <a:off x="2588531" y="3485160"/>
            <a:ext cx="1909823" cy="1862238"/>
          </a:xfrm>
          <a:prstGeom prst="mathMultiply">
            <a:avLst>
              <a:gd name="adj1" fmla="val 63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L-Shape 9"/>
          <p:cNvSpPr/>
          <p:nvPr/>
        </p:nvSpPr>
        <p:spPr>
          <a:xfrm rot="18902957">
            <a:off x="7518326" y="2218360"/>
            <a:ext cx="1497206" cy="610958"/>
          </a:xfrm>
          <a:prstGeom prst="corner">
            <a:avLst>
              <a:gd name="adj1" fmla="val 50000"/>
              <a:gd name="adj2" fmla="val 5869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 name="Footer Placeholder 2"/>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11" name="Content Placeholder 4"/>
          <p:cNvSpPr txBox="1">
            <a:spLocks/>
          </p:cNvSpPr>
          <p:nvPr/>
        </p:nvSpPr>
        <p:spPr>
          <a:xfrm>
            <a:off x="4644008" y="3861048"/>
            <a:ext cx="3886200" cy="208823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1800" dirty="0" err="1"/>
              <a:t>int</a:t>
            </a:r>
            <a:r>
              <a:rPr lang="en-US" sz="1800" dirty="0"/>
              <a:t> square (</a:t>
            </a:r>
            <a:r>
              <a:rPr lang="tr-TR" sz="1800" dirty="0"/>
              <a:t> </a:t>
            </a:r>
            <a:r>
              <a:rPr lang="tr-TR" sz="1800" dirty="0" err="1"/>
              <a:t>int</a:t>
            </a:r>
            <a:r>
              <a:rPr lang="tr-TR" sz="1800" dirty="0"/>
              <a:t> </a:t>
            </a:r>
            <a:r>
              <a:rPr lang="en-US" sz="1800" dirty="0" err="1"/>
              <a:t>num</a:t>
            </a:r>
            <a:r>
              <a:rPr lang="tr-TR" sz="1800" dirty="0"/>
              <a:t> </a:t>
            </a:r>
            <a:r>
              <a:rPr lang="en-US" sz="1800" dirty="0"/>
              <a:t>)  </a:t>
            </a:r>
            <a:endParaRPr lang="tr-TR" sz="1800" dirty="0"/>
          </a:p>
          <a:p>
            <a:pPr marL="0" indent="0" fontAlgn="auto">
              <a:spcAft>
                <a:spcPts val="0"/>
              </a:spcAft>
              <a:buFont typeface="Arial" panose="020B0604020202020204" pitchFamily="34" charset="0"/>
              <a:buNone/>
            </a:pPr>
            <a:r>
              <a:rPr lang="en-US" sz="1800" dirty="0"/>
              <a:t>{</a:t>
            </a:r>
          </a:p>
          <a:p>
            <a:pPr marL="0" indent="0" fontAlgn="auto">
              <a:spcAft>
                <a:spcPts val="0"/>
              </a:spcAft>
              <a:buFont typeface="Arial" panose="020B0604020202020204" pitchFamily="34" charset="0"/>
              <a:buNone/>
            </a:pPr>
            <a:r>
              <a:rPr lang="en-US" sz="1800" dirty="0"/>
              <a:t>	</a:t>
            </a:r>
            <a:r>
              <a:rPr lang="en-US" sz="1800" dirty="0" err="1"/>
              <a:t>int</a:t>
            </a:r>
            <a:r>
              <a:rPr lang="en-US" sz="1800" dirty="0"/>
              <a:t> answer;</a:t>
            </a:r>
          </a:p>
          <a:p>
            <a:pPr marL="0" indent="0" fontAlgn="auto">
              <a:spcAft>
                <a:spcPts val="0"/>
              </a:spcAft>
              <a:buFont typeface="Arial" panose="020B0604020202020204" pitchFamily="34" charset="0"/>
              <a:buNone/>
            </a:pPr>
            <a:r>
              <a:rPr lang="en-US" sz="1800" dirty="0"/>
              <a:t>	answer = </a:t>
            </a:r>
            <a:r>
              <a:rPr lang="en-US" sz="1800" dirty="0" err="1"/>
              <a:t>num</a:t>
            </a:r>
            <a:r>
              <a:rPr lang="en-US" sz="1800" dirty="0"/>
              <a:t> * </a:t>
            </a:r>
            <a:r>
              <a:rPr lang="en-US" sz="1800" dirty="0" err="1"/>
              <a:t>num</a:t>
            </a:r>
            <a:r>
              <a:rPr lang="en-US" sz="1800" dirty="0"/>
              <a:t>;</a:t>
            </a:r>
          </a:p>
          <a:p>
            <a:pPr marL="0" indent="0" fontAlgn="auto">
              <a:spcAft>
                <a:spcPts val="0"/>
              </a:spcAft>
              <a:buFont typeface="Arial" panose="020B0604020202020204" pitchFamily="34" charset="0"/>
              <a:buNone/>
            </a:pPr>
            <a:r>
              <a:rPr lang="en-US" sz="1800" dirty="0"/>
              <a:t>	return answer;</a:t>
            </a:r>
          </a:p>
          <a:p>
            <a:pPr marL="0" indent="0" fontAlgn="auto">
              <a:spcAft>
                <a:spcPts val="0"/>
              </a:spcAft>
              <a:buFont typeface="Arial" panose="020B0604020202020204" pitchFamily="34" charset="0"/>
              <a:buNone/>
            </a:pPr>
            <a:r>
              <a:rPr lang="en-US" sz="1800" dirty="0"/>
              <a:t>}</a:t>
            </a:r>
          </a:p>
          <a:p>
            <a:pPr marL="0" indent="0" fontAlgn="auto">
              <a:spcAft>
                <a:spcPts val="0"/>
              </a:spcAft>
              <a:buFont typeface="Arial" panose="020B0604020202020204" pitchFamily="34" charset="0"/>
              <a:buNone/>
            </a:pPr>
            <a:endParaRPr lang="en-US" dirty="0"/>
          </a:p>
        </p:txBody>
      </p:sp>
      <p:sp>
        <p:nvSpPr>
          <p:cNvPr id="12" name="L-Shape 9"/>
          <p:cNvSpPr/>
          <p:nvPr/>
        </p:nvSpPr>
        <p:spPr>
          <a:xfrm rot="18902957">
            <a:off x="7521343" y="4466674"/>
            <a:ext cx="1497206" cy="610958"/>
          </a:xfrm>
          <a:prstGeom prst="corner">
            <a:avLst>
              <a:gd name="adj1" fmla="val 50000"/>
              <a:gd name="adj2" fmla="val 5869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Tree>
    <p:extLst>
      <p:ext uri="{BB962C8B-B14F-4D97-AF65-F5344CB8AC3E}">
        <p14:creationId xmlns:p14="http://schemas.microsoft.com/office/powerpoint/2010/main" val="291983090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Bit </a:t>
            </a:r>
            <a:r>
              <a:rPr lang="en-US" b="1" dirty="0"/>
              <a:t>fields</a:t>
            </a:r>
          </a:p>
        </p:txBody>
      </p:sp>
      <p:sp>
        <p:nvSpPr>
          <p:cNvPr id="5" name="Content Placeholder 4"/>
          <p:cNvSpPr>
            <a:spLocks noGrp="1"/>
          </p:cNvSpPr>
          <p:nvPr>
            <p:ph sz="half" idx="1"/>
          </p:nvPr>
        </p:nvSpPr>
        <p:spPr>
          <a:xfrm>
            <a:off x="628650" y="1533647"/>
            <a:ext cx="8191822" cy="4343625"/>
          </a:xfrm>
        </p:spPr>
        <p:txBody>
          <a:bodyPr>
            <a:normAutofit/>
          </a:bodyPr>
          <a:lstStyle/>
          <a:p>
            <a:r>
              <a:rPr lang="tr-TR" sz="2000" dirty="0" err="1"/>
              <a:t>Syntax</a:t>
            </a:r>
            <a:r>
              <a:rPr lang="tr-TR" sz="2000" dirty="0"/>
              <a:t>:</a:t>
            </a:r>
            <a:endParaRPr lang="en-US" sz="2000" dirty="0">
              <a:solidFill>
                <a:srgbClr val="FF0000"/>
              </a:solidFill>
            </a:endParaRP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6" name="Picture 3" descr="Screen Shot 2018-10-21 at 11.41.38 PM.png"/>
          <p:cNvPicPr>
            <a:picLocks noChangeAspect="1"/>
          </p:cNvPicPr>
          <p:nvPr/>
        </p:nvPicPr>
        <p:blipFill>
          <a:blip r:embed="rId2"/>
          <a:stretch>
            <a:fillRect/>
          </a:stretch>
        </p:blipFill>
        <p:spPr>
          <a:xfrm>
            <a:off x="628650" y="1894265"/>
            <a:ext cx="5311502" cy="1586321"/>
          </a:xfrm>
          <a:prstGeom prst="rect">
            <a:avLst/>
          </a:prstGeom>
        </p:spPr>
      </p:pic>
      <p:sp>
        <p:nvSpPr>
          <p:cNvPr id="3" name="Dikdörtgen 2"/>
          <p:cNvSpPr/>
          <p:nvPr/>
        </p:nvSpPr>
        <p:spPr>
          <a:xfrm>
            <a:off x="628650" y="3573016"/>
            <a:ext cx="8263830" cy="2554545"/>
          </a:xfrm>
          <a:prstGeom prst="rect">
            <a:avLst/>
          </a:prstGeom>
        </p:spPr>
        <p:txBody>
          <a:bodyPr wrap="square">
            <a:spAutoFit/>
          </a:bodyPr>
          <a:lstStyle/>
          <a:p>
            <a:pPr marL="285750" indent="-285750">
              <a:buFont typeface="Arial" panose="020B0604020202020204" pitchFamily="34" charset="0"/>
              <a:buChar char="•"/>
            </a:pPr>
            <a:r>
              <a:rPr lang="en-US" sz="2000" dirty="0">
                <a:latin typeface="+mn-lt"/>
              </a:rPr>
              <a:t>The base type may be </a:t>
            </a:r>
            <a:r>
              <a:rPr lang="en-US" sz="2000" b="1" dirty="0" err="1">
                <a:solidFill>
                  <a:srgbClr val="FF0000"/>
                </a:solidFill>
                <a:latin typeface="+mn-lt"/>
              </a:rPr>
              <a:t>int</a:t>
            </a:r>
            <a:r>
              <a:rPr lang="en-US" sz="2000" dirty="0">
                <a:solidFill>
                  <a:srgbClr val="FF0000"/>
                </a:solidFill>
                <a:latin typeface="+mn-lt"/>
              </a:rPr>
              <a:t>, </a:t>
            </a:r>
            <a:r>
              <a:rPr lang="en-US" sz="2000" b="1" dirty="0">
                <a:solidFill>
                  <a:srgbClr val="FF0000"/>
                </a:solidFill>
                <a:latin typeface="+mn-lt"/>
              </a:rPr>
              <a:t>unsigned </a:t>
            </a:r>
            <a:r>
              <a:rPr lang="en-US" sz="2000" b="1" dirty="0" err="1">
                <a:solidFill>
                  <a:srgbClr val="FF0000"/>
                </a:solidFill>
                <a:latin typeface="+mn-lt"/>
              </a:rPr>
              <a:t>int</a:t>
            </a:r>
            <a:r>
              <a:rPr lang="en-US" sz="2000" dirty="0">
                <a:latin typeface="+mn-lt"/>
              </a:rPr>
              <a:t>, or </a:t>
            </a:r>
            <a:r>
              <a:rPr lang="en-US" sz="2000" b="1" dirty="0">
                <a:solidFill>
                  <a:srgbClr val="FF0000"/>
                </a:solidFill>
                <a:latin typeface="+mn-lt"/>
              </a:rPr>
              <a:t>signed int</a:t>
            </a:r>
            <a:r>
              <a:rPr lang="en-US" sz="2000" dirty="0">
                <a:latin typeface="+mn-lt"/>
              </a:rPr>
              <a:t>. </a:t>
            </a:r>
          </a:p>
          <a:p>
            <a:pPr marL="285750" indent="-285750">
              <a:buFont typeface="Arial" panose="020B0604020202020204" pitchFamily="34" charset="0"/>
              <a:buChar char="•"/>
            </a:pPr>
            <a:r>
              <a:rPr lang="en-US" sz="2000" dirty="0">
                <a:latin typeface="+mn-lt"/>
              </a:rPr>
              <a:t>If the bit field is declared as </a:t>
            </a:r>
            <a:r>
              <a:rPr lang="en-US" sz="2000" dirty="0" err="1">
                <a:latin typeface="+mn-lt"/>
              </a:rPr>
              <a:t>int</a:t>
            </a:r>
            <a:r>
              <a:rPr lang="en-US" sz="2000" dirty="0">
                <a:latin typeface="+mn-lt"/>
              </a:rPr>
              <a:t>, the implementation is free to decide whether it is an unsigned </a:t>
            </a:r>
            <a:r>
              <a:rPr lang="en-US" sz="2000" dirty="0" err="1">
                <a:latin typeface="+mn-lt"/>
              </a:rPr>
              <a:t>int</a:t>
            </a:r>
            <a:r>
              <a:rPr lang="en-US" sz="2000" dirty="0">
                <a:latin typeface="+mn-lt"/>
              </a:rPr>
              <a:t> or a signed </a:t>
            </a:r>
            <a:r>
              <a:rPr lang="en-US" sz="2000" dirty="0" err="1">
                <a:latin typeface="+mn-lt"/>
              </a:rPr>
              <a:t>int</a:t>
            </a:r>
            <a:r>
              <a:rPr lang="en-US" sz="2000" dirty="0">
                <a:latin typeface="+mn-lt"/>
              </a:rPr>
              <a:t> (</a:t>
            </a:r>
            <a:r>
              <a:rPr lang="en-US" sz="2000" b="1" dirty="0">
                <a:solidFill>
                  <a:srgbClr val="FF0000"/>
                </a:solidFill>
                <a:latin typeface="+mn-lt"/>
              </a:rPr>
              <a:t>For portable code, use the signed or unsigned qualifier</a:t>
            </a:r>
            <a:r>
              <a:rPr lang="en-US" sz="2000" dirty="0">
                <a:latin typeface="+mn-lt"/>
              </a:rPr>
              <a:t>).</a:t>
            </a:r>
          </a:p>
          <a:p>
            <a:pPr marL="285750" indent="-285750">
              <a:buFont typeface="Arial" panose="020B0604020202020204" pitchFamily="34" charset="0"/>
              <a:buChar char="•"/>
            </a:pPr>
            <a:r>
              <a:rPr lang="en-US" sz="2000" dirty="0">
                <a:latin typeface="+mn-lt"/>
              </a:rPr>
              <a:t>The </a:t>
            </a:r>
            <a:r>
              <a:rPr lang="en-US" sz="2000" i="1" dirty="0">
                <a:latin typeface="+mn-lt"/>
              </a:rPr>
              <a:t>bit length </a:t>
            </a:r>
            <a:r>
              <a:rPr lang="en-US" sz="2000" dirty="0">
                <a:latin typeface="+mn-lt"/>
              </a:rPr>
              <a:t>is an integer constant expression that may not exceed the length of an int. </a:t>
            </a:r>
          </a:p>
          <a:p>
            <a:pPr marL="285750" indent="-285750">
              <a:buFont typeface="Arial" panose="020B0604020202020204" pitchFamily="34" charset="0"/>
              <a:buChar char="•"/>
            </a:pPr>
            <a:r>
              <a:rPr lang="en-US" sz="2000" dirty="0">
                <a:latin typeface="+mn-lt"/>
              </a:rPr>
              <a:t>On machines where </a:t>
            </a:r>
            <a:r>
              <a:rPr lang="en-US" sz="2000" dirty="0" err="1">
                <a:latin typeface="+mn-lt"/>
              </a:rPr>
              <a:t>ints</a:t>
            </a:r>
            <a:r>
              <a:rPr lang="en-US" sz="2000" dirty="0">
                <a:latin typeface="+mn-lt"/>
              </a:rPr>
              <a:t> are 16 bits long, e.g. the following is illegal: </a:t>
            </a:r>
            <a:br>
              <a:rPr lang="tr-TR" sz="2000" dirty="0">
                <a:latin typeface="+mn-lt"/>
              </a:rPr>
            </a:br>
            <a:r>
              <a:rPr lang="en-US" sz="2000" dirty="0" err="1">
                <a:solidFill>
                  <a:srgbClr val="FF0000"/>
                </a:solidFill>
                <a:latin typeface="+mn-lt"/>
              </a:rPr>
              <a:t>int</a:t>
            </a:r>
            <a:r>
              <a:rPr lang="en-US" sz="2000" dirty="0">
                <a:solidFill>
                  <a:srgbClr val="FF0000"/>
                </a:solidFill>
                <a:latin typeface="+mn-lt"/>
              </a:rPr>
              <a:t> </a:t>
            </a:r>
            <a:r>
              <a:rPr lang="en-US" sz="2000" dirty="0" err="1">
                <a:solidFill>
                  <a:srgbClr val="FF0000"/>
                </a:solidFill>
                <a:latin typeface="+mn-lt"/>
              </a:rPr>
              <a:t>too_long</a:t>
            </a:r>
            <a:r>
              <a:rPr lang="en-US" sz="2000" dirty="0">
                <a:solidFill>
                  <a:srgbClr val="FF0000"/>
                </a:solidFill>
                <a:latin typeface="+mn-lt"/>
              </a:rPr>
              <a:t>: 17;</a:t>
            </a:r>
          </a:p>
        </p:txBody>
      </p:sp>
    </p:spTree>
    <p:extLst>
      <p:ext uri="{BB962C8B-B14F-4D97-AF65-F5344CB8AC3E}">
        <p14:creationId xmlns:p14="http://schemas.microsoft.com/office/powerpoint/2010/main" val="34248634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Bit </a:t>
            </a:r>
            <a:r>
              <a:rPr lang="en-US" b="1" dirty="0"/>
              <a:t>fields</a:t>
            </a:r>
          </a:p>
        </p:txBody>
      </p:sp>
      <p:sp>
        <p:nvSpPr>
          <p:cNvPr id="5" name="Content Placeholder 4"/>
          <p:cNvSpPr>
            <a:spLocks noGrp="1"/>
          </p:cNvSpPr>
          <p:nvPr>
            <p:ph sz="half" idx="1"/>
          </p:nvPr>
        </p:nvSpPr>
        <p:spPr>
          <a:xfrm>
            <a:off x="628650" y="1533647"/>
            <a:ext cx="8191822" cy="1247281"/>
          </a:xfrm>
        </p:spPr>
        <p:txBody>
          <a:bodyPr>
            <a:normAutofit/>
          </a:bodyPr>
          <a:lstStyle/>
          <a:p>
            <a:r>
              <a:rPr lang="en-US" sz="2400" dirty="0"/>
              <a:t>Assuming your compiler allocates 16-bits for a bit field, the following declarations would cause </a:t>
            </a:r>
            <a:r>
              <a:rPr lang="en-US" sz="2400" i="1" dirty="0"/>
              <a:t>a, b, </a:t>
            </a:r>
            <a:r>
              <a:rPr lang="en-US" sz="2400" dirty="0"/>
              <a:t>and </a:t>
            </a:r>
            <a:r>
              <a:rPr lang="en-US" sz="2400" i="1" dirty="0"/>
              <a:t>c </a:t>
            </a:r>
            <a:r>
              <a:rPr lang="en-US" sz="2400" dirty="0"/>
              <a:t>to be packed into a single 16-bit object</a:t>
            </a:r>
            <a:r>
              <a:rPr lang="tr-TR" sz="2400" dirty="0"/>
              <a:t>:</a:t>
            </a:r>
            <a:r>
              <a:rPr lang="en-US" sz="2400" dirty="0"/>
              <a:t> </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6" name="Picture 4" descr="Screen Shot 2018-10-21 at 11.53.18 PM.png"/>
          <p:cNvPicPr>
            <a:picLocks noChangeAspect="1"/>
          </p:cNvPicPr>
          <p:nvPr/>
        </p:nvPicPr>
        <p:blipFill>
          <a:blip r:embed="rId2"/>
          <a:stretch>
            <a:fillRect/>
          </a:stretch>
        </p:blipFill>
        <p:spPr>
          <a:xfrm>
            <a:off x="780762" y="2755910"/>
            <a:ext cx="2017184" cy="1843039"/>
          </a:xfrm>
          <a:prstGeom prst="rect">
            <a:avLst/>
          </a:prstGeom>
        </p:spPr>
      </p:pic>
      <p:pic>
        <p:nvPicPr>
          <p:cNvPr id="7" name="Picture 6" descr="Screen Shot 2018-10-21 at 11.54.44 PM.png"/>
          <p:cNvPicPr>
            <a:picLocks noChangeAspect="1"/>
          </p:cNvPicPr>
          <p:nvPr/>
        </p:nvPicPr>
        <p:blipFill>
          <a:blip r:embed="rId3"/>
          <a:stretch>
            <a:fillRect/>
          </a:stretch>
        </p:blipFill>
        <p:spPr>
          <a:xfrm>
            <a:off x="3263283" y="2755910"/>
            <a:ext cx="5689600" cy="1371600"/>
          </a:xfrm>
          <a:prstGeom prst="rect">
            <a:avLst/>
          </a:prstGeom>
        </p:spPr>
      </p:pic>
      <p:sp>
        <p:nvSpPr>
          <p:cNvPr id="8" name="TextBox 8"/>
          <p:cNvSpPr txBox="1"/>
          <p:nvPr/>
        </p:nvSpPr>
        <p:spPr>
          <a:xfrm>
            <a:off x="780761" y="4869565"/>
            <a:ext cx="8172121" cy="707886"/>
          </a:xfrm>
          <a:prstGeom prst="rect">
            <a:avLst/>
          </a:prstGeom>
          <a:noFill/>
        </p:spPr>
        <p:txBody>
          <a:bodyPr wrap="square" rtlCol="0">
            <a:spAutoFit/>
          </a:bodyPr>
          <a:lstStyle/>
          <a:p>
            <a:pPr marL="342900" indent="-342900">
              <a:buFont typeface="Arial" panose="020B0604020202020204" pitchFamily="34" charset="0"/>
              <a:buChar char="•"/>
            </a:pPr>
            <a:r>
              <a:rPr lang="tr-TR" sz="2000" dirty="0">
                <a:latin typeface="+mn-lt"/>
              </a:rPr>
              <a:t>PS: </a:t>
            </a:r>
            <a:r>
              <a:rPr lang="en-US" sz="2000" dirty="0">
                <a:latin typeface="+mn-lt"/>
              </a:rPr>
              <a:t>Each implementation is free to arrange the bit fields within the object in either increasing or decreasing order</a:t>
            </a:r>
            <a:r>
              <a:rPr lang="tr-TR" sz="2000" dirty="0">
                <a:latin typeface="+mn-lt"/>
              </a:rPr>
              <a:t>, </a:t>
            </a:r>
            <a:r>
              <a:rPr lang="tr-TR" sz="2000" dirty="0" err="1">
                <a:latin typeface="+mn-lt"/>
              </a:rPr>
              <a:t>depending</a:t>
            </a:r>
            <a:r>
              <a:rPr lang="tr-TR" sz="2000" dirty="0">
                <a:latin typeface="+mn-lt"/>
              </a:rPr>
              <a:t> on </a:t>
            </a:r>
            <a:r>
              <a:rPr lang="tr-TR" sz="2000" dirty="0" err="1">
                <a:latin typeface="+mn-lt"/>
              </a:rPr>
              <a:t>the</a:t>
            </a:r>
            <a:r>
              <a:rPr lang="tr-TR" sz="2000" dirty="0">
                <a:latin typeface="+mn-lt"/>
              </a:rPr>
              <a:t> </a:t>
            </a:r>
            <a:r>
              <a:rPr lang="tr-TR" sz="2000" dirty="0" err="1">
                <a:latin typeface="+mn-lt"/>
              </a:rPr>
              <a:t>compiler</a:t>
            </a:r>
            <a:r>
              <a:rPr lang="en-US" sz="2000" dirty="0">
                <a:latin typeface="+mn-lt"/>
              </a:rPr>
              <a:t> </a:t>
            </a:r>
          </a:p>
        </p:txBody>
      </p:sp>
    </p:spTree>
    <p:extLst>
      <p:ext uri="{BB962C8B-B14F-4D97-AF65-F5344CB8AC3E}">
        <p14:creationId xmlns:p14="http://schemas.microsoft.com/office/powerpoint/2010/main" val="2848954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Bit </a:t>
            </a:r>
            <a:r>
              <a:rPr lang="en-US" b="1" dirty="0"/>
              <a:t>fields</a:t>
            </a:r>
          </a:p>
        </p:txBody>
      </p:sp>
      <p:sp>
        <p:nvSpPr>
          <p:cNvPr id="5" name="Content Placeholder 4"/>
          <p:cNvSpPr>
            <a:spLocks noGrp="1"/>
          </p:cNvSpPr>
          <p:nvPr>
            <p:ph sz="half" idx="1"/>
          </p:nvPr>
        </p:nvSpPr>
        <p:spPr>
          <a:xfrm>
            <a:off x="628650" y="1533647"/>
            <a:ext cx="8191822" cy="1535313"/>
          </a:xfrm>
        </p:spPr>
        <p:txBody>
          <a:bodyPr>
            <a:normAutofit/>
          </a:bodyPr>
          <a:lstStyle/>
          <a:p>
            <a:r>
              <a:rPr lang="en-US" sz="2400" dirty="0"/>
              <a:t>If a bit field would located in an </a:t>
            </a:r>
            <a:r>
              <a:rPr lang="en-US" sz="2400" b="1" dirty="0" err="1"/>
              <a:t>int</a:t>
            </a:r>
            <a:r>
              <a:rPr lang="en-US" sz="2400" b="1" dirty="0"/>
              <a:t> </a:t>
            </a:r>
            <a:r>
              <a:rPr lang="en-US" sz="2400" dirty="0"/>
              <a:t>boundary, a new memory area may be allocated, depending on your compiler. For instance, the declaration might cause a new 16-bit area of memory to be allocated for </a:t>
            </a:r>
            <a:r>
              <a:rPr lang="en-US" sz="2400" i="1" dirty="0"/>
              <a:t>b: </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6" name="Picture 9" descr="Screen Shot 2018-10-22 at 12.00.40 AM.png"/>
          <p:cNvPicPr>
            <a:picLocks noChangeAspect="1"/>
          </p:cNvPicPr>
          <p:nvPr/>
        </p:nvPicPr>
        <p:blipFill>
          <a:blip r:embed="rId2"/>
          <a:stretch>
            <a:fillRect/>
          </a:stretch>
        </p:blipFill>
        <p:spPr>
          <a:xfrm>
            <a:off x="3257872" y="3068960"/>
            <a:ext cx="5562600" cy="1308100"/>
          </a:xfrm>
          <a:prstGeom prst="rect">
            <a:avLst/>
          </a:prstGeom>
        </p:spPr>
      </p:pic>
      <p:pic>
        <p:nvPicPr>
          <p:cNvPr id="7" name="Picture 10" descr="Screen Shot 2018-10-22 at 12.01.36 AM.png"/>
          <p:cNvPicPr>
            <a:picLocks noChangeAspect="1"/>
          </p:cNvPicPr>
          <p:nvPr/>
        </p:nvPicPr>
        <p:blipFill>
          <a:blip r:embed="rId3"/>
          <a:stretch>
            <a:fillRect/>
          </a:stretch>
        </p:blipFill>
        <p:spPr>
          <a:xfrm>
            <a:off x="899592" y="3116327"/>
            <a:ext cx="1828800" cy="1320800"/>
          </a:xfrm>
          <a:prstGeom prst="rect">
            <a:avLst/>
          </a:prstGeom>
        </p:spPr>
      </p:pic>
    </p:spTree>
    <p:extLst>
      <p:ext uri="{BB962C8B-B14F-4D97-AF65-F5344CB8AC3E}">
        <p14:creationId xmlns:p14="http://schemas.microsoft.com/office/powerpoint/2010/main" val="341147346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3"/>
            <a:ext cx="7886700" cy="792088"/>
          </a:xfrm>
        </p:spPr>
        <p:txBody>
          <a:bodyPr/>
          <a:lstStyle/>
          <a:p>
            <a:r>
              <a:rPr lang="tr-TR" b="1" dirty="0"/>
              <a:t>Bit </a:t>
            </a:r>
            <a:r>
              <a:rPr lang="en-US" b="1" dirty="0"/>
              <a:t>fields</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7" name="Picture 12" descr="Screen Shot 2018-10-22 at 12.16.38 AM.png"/>
          <p:cNvPicPr>
            <a:picLocks noChangeAspect="1"/>
          </p:cNvPicPr>
          <p:nvPr/>
        </p:nvPicPr>
        <p:blipFill>
          <a:blip r:embed="rId2"/>
          <a:stretch>
            <a:fillRect/>
          </a:stretch>
        </p:blipFill>
        <p:spPr>
          <a:xfrm>
            <a:off x="4499992" y="676283"/>
            <a:ext cx="4614494" cy="2428283"/>
          </a:xfrm>
          <a:prstGeom prst="rect">
            <a:avLst/>
          </a:prstGeom>
        </p:spPr>
      </p:pic>
      <p:pic>
        <p:nvPicPr>
          <p:cNvPr id="8" name="Picture 14" descr="Screen Shot 2018-10-22 at 12.19.39 AM.png"/>
          <p:cNvPicPr>
            <a:picLocks noChangeAspect="1"/>
          </p:cNvPicPr>
          <p:nvPr/>
        </p:nvPicPr>
        <p:blipFill>
          <a:blip r:embed="rId3"/>
          <a:stretch>
            <a:fillRect/>
          </a:stretch>
        </p:blipFill>
        <p:spPr>
          <a:xfrm>
            <a:off x="35497" y="3104567"/>
            <a:ext cx="5256583" cy="1954120"/>
          </a:xfrm>
          <a:prstGeom prst="rect">
            <a:avLst/>
          </a:prstGeom>
        </p:spPr>
      </p:pic>
      <p:sp>
        <p:nvSpPr>
          <p:cNvPr id="9" name="TextBox 16"/>
          <p:cNvSpPr txBox="1"/>
          <p:nvPr/>
        </p:nvSpPr>
        <p:spPr>
          <a:xfrm>
            <a:off x="5198533" y="3362216"/>
            <a:ext cx="3945467" cy="1938992"/>
          </a:xfrm>
          <a:prstGeom prst="rect">
            <a:avLst/>
          </a:prstGeom>
          <a:noFill/>
        </p:spPr>
        <p:txBody>
          <a:bodyPr wrap="square" rtlCol="0">
            <a:spAutoFit/>
          </a:bodyPr>
          <a:lstStyle/>
          <a:p>
            <a:pPr algn="just"/>
            <a:r>
              <a:rPr lang="en-US" sz="2000" dirty="0"/>
              <a:t>Alternative Storage of the DATE Structure with Bit Fields.  The</a:t>
            </a:r>
            <a:r>
              <a:rPr lang="tr-TR" sz="2000" dirty="0"/>
              <a:t> </a:t>
            </a:r>
            <a:r>
              <a:rPr lang="en-US" sz="2000" dirty="0"/>
              <a:t>left</a:t>
            </a:r>
            <a:r>
              <a:rPr lang="tr-TR" sz="2000" dirty="0"/>
              <a:t> </a:t>
            </a:r>
            <a:r>
              <a:rPr lang="en-US" sz="2000" dirty="0"/>
              <a:t>figure assumes that the compiler packs bit fields to the nearest </a:t>
            </a:r>
            <a:r>
              <a:rPr lang="en-US" sz="2000" b="1" dirty="0"/>
              <a:t>short </a:t>
            </a:r>
            <a:r>
              <a:rPr lang="en-US" sz="2000" dirty="0"/>
              <a:t>and </a:t>
            </a:r>
            <a:r>
              <a:rPr lang="en-US" sz="2000" b="1" dirty="0"/>
              <a:t>does not allow fields to span </a:t>
            </a:r>
            <a:r>
              <a:rPr lang="en-US" sz="2000" b="1" dirty="0" err="1"/>
              <a:t>int</a:t>
            </a:r>
            <a:r>
              <a:rPr lang="en-US" sz="2000" b="1" dirty="0"/>
              <a:t> boundaries</a:t>
            </a:r>
            <a:r>
              <a:rPr lang="en-US" sz="2000" dirty="0"/>
              <a:t>. </a:t>
            </a:r>
          </a:p>
        </p:txBody>
      </p:sp>
      <p:sp>
        <p:nvSpPr>
          <p:cNvPr id="6" name="Content Placeholder 2"/>
          <p:cNvSpPr>
            <a:spLocks noGrp="1"/>
          </p:cNvSpPr>
          <p:nvPr>
            <p:ph idx="1"/>
          </p:nvPr>
        </p:nvSpPr>
        <p:spPr>
          <a:xfrm>
            <a:off x="179513" y="738208"/>
            <a:ext cx="4680519" cy="2232247"/>
          </a:xfrm>
        </p:spPr>
        <p:txBody>
          <a:bodyPr>
            <a:noAutofit/>
          </a:bodyPr>
          <a:lstStyle/>
          <a:p>
            <a:r>
              <a:rPr lang="en-US" sz="2400" dirty="0"/>
              <a:t>Consider </a:t>
            </a:r>
            <a:r>
              <a:rPr lang="en-US" sz="2400" i="1" dirty="0"/>
              <a:t>DATE </a:t>
            </a:r>
            <a:r>
              <a:rPr lang="en-US" sz="2400" dirty="0"/>
              <a:t>structure example:</a:t>
            </a:r>
          </a:p>
          <a:p>
            <a:pPr>
              <a:spcBef>
                <a:spcPts val="0"/>
              </a:spcBef>
              <a:buNone/>
            </a:pPr>
            <a:r>
              <a:rPr lang="en-US" sz="2400" dirty="0">
                <a:solidFill>
                  <a:srgbClr val="FF0000"/>
                </a:solidFill>
              </a:rPr>
              <a:t>	</a:t>
            </a:r>
            <a:r>
              <a:rPr lang="en-US" sz="2400" dirty="0" err="1">
                <a:solidFill>
                  <a:srgbClr val="FF0000"/>
                </a:solidFill>
              </a:rPr>
              <a:t>struct</a:t>
            </a:r>
            <a:r>
              <a:rPr lang="en-US" sz="2400" dirty="0">
                <a:solidFill>
                  <a:srgbClr val="FF0000"/>
                </a:solidFill>
              </a:rPr>
              <a:t> DATE{</a:t>
            </a:r>
          </a:p>
          <a:p>
            <a:pPr>
              <a:spcBef>
                <a:spcPts val="0"/>
              </a:spcBef>
              <a:buNone/>
            </a:pPr>
            <a:r>
              <a:rPr lang="en-US" sz="2400" dirty="0">
                <a:solidFill>
                  <a:srgbClr val="FF0000"/>
                </a:solidFill>
              </a:rPr>
              <a:t>	   unsigned </a:t>
            </a:r>
            <a:r>
              <a:rPr lang="en-US" sz="2400" dirty="0" err="1">
                <a:solidFill>
                  <a:srgbClr val="FF0000"/>
                </a:solidFill>
              </a:rPr>
              <a:t>int</a:t>
            </a:r>
            <a:r>
              <a:rPr lang="en-US" sz="2400" dirty="0">
                <a:solidFill>
                  <a:srgbClr val="FF0000"/>
                </a:solidFill>
              </a:rPr>
              <a:t> day : 5;</a:t>
            </a:r>
          </a:p>
          <a:p>
            <a:pPr>
              <a:spcBef>
                <a:spcPts val="0"/>
              </a:spcBef>
              <a:buNone/>
            </a:pPr>
            <a:r>
              <a:rPr lang="en-US" sz="2400" dirty="0">
                <a:solidFill>
                  <a:srgbClr val="FF0000"/>
                </a:solidFill>
              </a:rPr>
              <a:t>	   unsigned </a:t>
            </a:r>
            <a:r>
              <a:rPr lang="en-US" sz="2400" dirty="0" err="1">
                <a:solidFill>
                  <a:srgbClr val="FF0000"/>
                </a:solidFill>
              </a:rPr>
              <a:t>int</a:t>
            </a:r>
            <a:r>
              <a:rPr lang="en-US" sz="2400" dirty="0">
                <a:solidFill>
                  <a:srgbClr val="FF0000"/>
                </a:solidFill>
              </a:rPr>
              <a:t> month : 4;</a:t>
            </a:r>
          </a:p>
          <a:p>
            <a:pPr>
              <a:spcBef>
                <a:spcPts val="0"/>
              </a:spcBef>
              <a:buNone/>
            </a:pPr>
            <a:r>
              <a:rPr lang="en-US" sz="2400" dirty="0">
                <a:solidFill>
                  <a:srgbClr val="FF0000"/>
                </a:solidFill>
              </a:rPr>
              <a:t>	   unsigned </a:t>
            </a:r>
            <a:r>
              <a:rPr lang="en-US" sz="2400" dirty="0" err="1">
                <a:solidFill>
                  <a:srgbClr val="FF0000"/>
                </a:solidFill>
              </a:rPr>
              <a:t>int</a:t>
            </a:r>
            <a:r>
              <a:rPr lang="en-US" sz="2400" dirty="0">
                <a:solidFill>
                  <a:srgbClr val="FF0000"/>
                </a:solidFill>
              </a:rPr>
              <a:t> year : 11;</a:t>
            </a:r>
          </a:p>
          <a:p>
            <a:pPr>
              <a:spcBef>
                <a:spcPts val="0"/>
              </a:spcBef>
              <a:buNone/>
            </a:pPr>
            <a:r>
              <a:rPr lang="en-US" sz="2400" dirty="0">
                <a:solidFill>
                  <a:srgbClr val="FF0000"/>
                </a:solidFill>
              </a:rPr>
              <a:t>	};</a:t>
            </a:r>
            <a:endParaRPr lang="en-US" sz="2400" dirty="0"/>
          </a:p>
          <a:p>
            <a:endParaRPr lang="en-US" sz="2400" dirty="0"/>
          </a:p>
          <a:p>
            <a:endParaRPr lang="en-US" sz="2400" dirty="0"/>
          </a:p>
          <a:p>
            <a:pPr>
              <a:buNone/>
            </a:pPr>
            <a:endParaRPr lang="en-US" sz="2400" dirty="0"/>
          </a:p>
          <a:p>
            <a:endParaRPr lang="en-US" sz="2400" dirty="0"/>
          </a:p>
        </p:txBody>
      </p:sp>
      <p:sp>
        <p:nvSpPr>
          <p:cNvPr id="10" name="Content Placeholder 4"/>
          <p:cNvSpPr>
            <a:spLocks noGrp="1"/>
          </p:cNvSpPr>
          <p:nvPr>
            <p:ph sz="half" idx="1"/>
          </p:nvPr>
        </p:nvSpPr>
        <p:spPr>
          <a:xfrm>
            <a:off x="44041" y="5328784"/>
            <a:ext cx="8344383" cy="764512"/>
          </a:xfrm>
        </p:spPr>
        <p:txBody>
          <a:bodyPr>
            <a:normAutofit fontScale="70000" lnSpcReduction="20000"/>
          </a:bodyPr>
          <a:lstStyle/>
          <a:p>
            <a:r>
              <a:rPr lang="en-US" sz="2400" dirty="0"/>
              <a:t>It can be seen that, in order to ensure optimum memory allocation, you need to know some details of your environment but you can always take some precautions by: changing the order of your fields, allocating a few extra bits in order to save more memory, </a:t>
            </a:r>
            <a:r>
              <a:rPr lang="en-US" sz="2400" dirty="0" err="1"/>
              <a:t>etc</a:t>
            </a:r>
            <a:r>
              <a:rPr lang="tr-TR" sz="2400" dirty="0"/>
              <a:t>.</a:t>
            </a:r>
            <a:endParaRPr lang="en-US" sz="2400" dirty="0"/>
          </a:p>
        </p:txBody>
      </p:sp>
    </p:spTree>
    <p:extLst>
      <p:ext uri="{BB962C8B-B14F-4D97-AF65-F5344CB8AC3E}">
        <p14:creationId xmlns:p14="http://schemas.microsoft.com/office/powerpoint/2010/main" val="53119925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0648"/>
            <a:ext cx="7886700" cy="1325563"/>
          </a:xfrm>
        </p:spPr>
        <p:txBody>
          <a:bodyPr/>
          <a:lstStyle/>
          <a:p>
            <a:r>
              <a:rPr lang="en-US" b="1" dirty="0"/>
              <a:t>Example: </a:t>
            </a:r>
            <a:r>
              <a:rPr lang="tr-TR" b="1" dirty="0"/>
              <a:t>A </a:t>
            </a:r>
            <a:r>
              <a:rPr lang="en-US" b="1" dirty="0" err="1"/>
              <a:t>Struct</a:t>
            </a:r>
            <a:r>
              <a:rPr lang="en-US" b="1" dirty="0"/>
              <a:t> having a bit field</a:t>
            </a:r>
            <a:r>
              <a:rPr lang="tr-TR" b="1" dirty="0"/>
              <a:t> </a:t>
            </a:r>
            <a:endParaRPr lang="en-US" b="1" dirty="0"/>
          </a:p>
        </p:txBody>
      </p:sp>
      <p:sp>
        <p:nvSpPr>
          <p:cNvPr id="5" name="Content Placeholder 4"/>
          <p:cNvSpPr>
            <a:spLocks noGrp="1"/>
          </p:cNvSpPr>
          <p:nvPr>
            <p:ph sz="half" idx="1"/>
          </p:nvPr>
        </p:nvSpPr>
        <p:spPr>
          <a:xfrm>
            <a:off x="628650" y="1268760"/>
            <a:ext cx="8191822" cy="455193"/>
          </a:xfrm>
        </p:spPr>
        <p:txBody>
          <a:bodyPr>
            <a:normAutofit/>
          </a:bodyPr>
          <a:lstStyle/>
          <a:p>
            <a:r>
              <a:rPr lang="en-US" sz="2400" dirty="0"/>
              <a:t>Let’s keep employment dates of employees</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864096" y="1844824"/>
            <a:ext cx="7956376" cy="3693319"/>
          </a:xfrm>
          <a:prstGeom prst="rect">
            <a:avLst/>
          </a:prstGeom>
        </p:spPr>
        <p:txBody>
          <a:bodyPr wrap="square">
            <a:spAutoFit/>
          </a:bodyPr>
          <a:lstStyle/>
          <a:p>
            <a:r>
              <a:rPr lang="en-US" dirty="0" err="1">
                <a:latin typeface="Consolas" panose="020B0609020204030204" pitchFamily="49" charset="0"/>
              </a:rPr>
              <a:t>struct</a:t>
            </a:r>
            <a:r>
              <a:rPr lang="en-US" dirty="0">
                <a:latin typeface="Consolas" panose="020B0609020204030204" pitchFamily="49" charset="0"/>
              </a:rPr>
              <a:t> </a:t>
            </a:r>
            <a:r>
              <a:rPr lang="en-US" dirty="0" err="1">
                <a:latin typeface="Consolas" panose="020B0609020204030204" pitchFamily="49" charset="0"/>
              </a:rPr>
              <a:t>personalstat</a:t>
            </a:r>
            <a:r>
              <a:rPr lang="en-US" dirty="0">
                <a:latin typeface="Consolas" panose="020B0609020204030204" pitchFamily="49" charset="0"/>
              </a:rPr>
              <a:t> {</a:t>
            </a:r>
          </a:p>
          <a:p>
            <a:r>
              <a:rPr lang="en-US" dirty="0">
                <a:latin typeface="Consolas" panose="020B0609020204030204" pitchFamily="49" charset="0"/>
              </a:rPr>
              <a:t>    char </a:t>
            </a:r>
            <a:r>
              <a:rPr lang="en-US" dirty="0" err="1">
                <a:latin typeface="Consolas" panose="020B0609020204030204" pitchFamily="49" charset="0"/>
              </a:rPr>
              <a:t>ps_name</a:t>
            </a:r>
            <a:r>
              <a:rPr lang="en-US" dirty="0">
                <a:latin typeface="Consolas" panose="020B0609020204030204" pitchFamily="49" charset="0"/>
              </a:rPr>
              <a:t>[20], </a:t>
            </a:r>
            <a:r>
              <a:rPr lang="en-US" dirty="0" err="1">
                <a:latin typeface="Consolas" panose="020B0609020204030204" pitchFamily="49" charset="0"/>
              </a:rPr>
              <a:t>ps_tcno</a:t>
            </a:r>
            <a:r>
              <a:rPr lang="en-US" dirty="0">
                <a:latin typeface="Consolas" panose="020B0609020204030204" pitchFamily="49" charset="0"/>
              </a:rPr>
              <a:t>[11];</a:t>
            </a:r>
          </a:p>
          <a:p>
            <a:r>
              <a:rPr lang="en-US" dirty="0">
                <a:latin typeface="Consolas" panose="020B0609020204030204" pitchFamily="49" charset="0"/>
              </a:rPr>
              <a:t>    unsigned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ps_birth_day</a:t>
            </a:r>
            <a:r>
              <a:rPr lang="en-US" dirty="0">
                <a:latin typeface="Consolas" panose="020B0609020204030204" pitchFamily="49" charset="0"/>
              </a:rPr>
              <a:t> : 5;</a:t>
            </a:r>
          </a:p>
          <a:p>
            <a:r>
              <a:rPr lang="en-US" dirty="0">
                <a:latin typeface="Consolas" panose="020B0609020204030204" pitchFamily="49" charset="0"/>
              </a:rPr>
              <a:t>    unsigned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ps_birth_month</a:t>
            </a:r>
            <a:r>
              <a:rPr lang="en-US" dirty="0">
                <a:latin typeface="Consolas" panose="020B0609020204030204" pitchFamily="49" charset="0"/>
              </a:rPr>
              <a:t> : 4;</a:t>
            </a:r>
          </a:p>
          <a:p>
            <a:r>
              <a:rPr lang="en-US" dirty="0">
                <a:latin typeface="Consolas" panose="020B0609020204030204" pitchFamily="49" charset="0"/>
              </a:rPr>
              <a:t>    unsigned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ps_birth_year</a:t>
            </a:r>
            <a:r>
              <a:rPr lang="en-US" dirty="0">
                <a:latin typeface="Consolas" panose="020B0609020204030204" pitchFamily="49" charset="0"/>
              </a:rPr>
              <a:t> : 11;</a:t>
            </a:r>
          </a:p>
          <a:p>
            <a:r>
              <a:rPr lang="en-US" dirty="0">
                <a:latin typeface="Consolas" panose="020B0609020204030204" pitchFamily="49" charset="0"/>
              </a:rPr>
              <a:t>    // pointer to the next element in the linked list:</a:t>
            </a:r>
          </a:p>
          <a:p>
            <a:r>
              <a:rPr lang="en-US" dirty="0">
                <a:latin typeface="Consolas" panose="020B0609020204030204" pitchFamily="49" charset="0"/>
              </a:rPr>
              <a:t>    </a:t>
            </a:r>
            <a:r>
              <a:rPr lang="en-US" dirty="0" err="1">
                <a:latin typeface="Consolas" panose="020B0609020204030204" pitchFamily="49" charset="0"/>
              </a:rPr>
              <a:t>struct</a:t>
            </a:r>
            <a:r>
              <a:rPr lang="en-US" dirty="0">
                <a:latin typeface="Consolas" panose="020B0609020204030204" pitchFamily="49" charset="0"/>
              </a:rPr>
              <a:t> </a:t>
            </a:r>
            <a:r>
              <a:rPr lang="en-US" dirty="0" err="1">
                <a:latin typeface="Consolas" panose="020B0609020204030204" pitchFamily="49" charset="0"/>
              </a:rPr>
              <a:t>personalstat</a:t>
            </a:r>
            <a:r>
              <a:rPr lang="en-US" dirty="0">
                <a:latin typeface="Consolas" panose="020B0609020204030204" pitchFamily="49" charset="0"/>
              </a:rPr>
              <a:t> *next;</a:t>
            </a:r>
          </a:p>
          <a:p>
            <a:r>
              <a:rPr lang="en-US" dirty="0">
                <a:latin typeface="Consolas" panose="020B0609020204030204" pitchFamily="49" charset="0"/>
              </a:rPr>
              <a:t>};</a:t>
            </a:r>
          </a:p>
          <a:p>
            <a:r>
              <a:rPr lang="en-US" dirty="0">
                <a:latin typeface="Consolas" panose="020B0609020204030204" pitchFamily="49" charset="0"/>
              </a:rPr>
              <a:t>// ELEMENT becomes synonymous with </a:t>
            </a:r>
            <a:r>
              <a:rPr lang="en-US" dirty="0" err="1">
                <a:latin typeface="Consolas" panose="020B0609020204030204" pitchFamily="49" charset="0"/>
              </a:rPr>
              <a:t>struct</a:t>
            </a:r>
            <a:r>
              <a:rPr lang="en-US" dirty="0">
                <a:latin typeface="Consolas" panose="020B0609020204030204" pitchFamily="49" charset="0"/>
              </a:rPr>
              <a:t> </a:t>
            </a:r>
            <a:r>
              <a:rPr lang="en-US" dirty="0" err="1">
                <a:latin typeface="Consolas" panose="020B0609020204030204" pitchFamily="49" charset="0"/>
              </a:rPr>
              <a:t>personalstat</a:t>
            </a:r>
            <a:r>
              <a:rPr lang="en-US" dirty="0">
                <a:latin typeface="Consolas" panose="020B0609020204030204" pitchFamily="49" charset="0"/>
              </a:rPr>
              <a:t>:</a:t>
            </a:r>
          </a:p>
          <a:p>
            <a:r>
              <a:rPr lang="en-US" dirty="0" err="1">
                <a:latin typeface="Consolas" panose="020B0609020204030204" pitchFamily="49" charset="0"/>
              </a:rPr>
              <a:t>typedef</a:t>
            </a:r>
            <a:r>
              <a:rPr lang="en-US" dirty="0">
                <a:latin typeface="Consolas" panose="020B0609020204030204" pitchFamily="49" charset="0"/>
              </a:rPr>
              <a:t> </a:t>
            </a:r>
            <a:r>
              <a:rPr lang="en-US" dirty="0" err="1">
                <a:latin typeface="Consolas" panose="020B0609020204030204" pitchFamily="49" charset="0"/>
              </a:rPr>
              <a:t>struct</a:t>
            </a:r>
            <a:r>
              <a:rPr lang="en-US" dirty="0">
                <a:latin typeface="Consolas" panose="020B0609020204030204" pitchFamily="49" charset="0"/>
              </a:rPr>
              <a:t> </a:t>
            </a:r>
            <a:r>
              <a:rPr lang="en-US" dirty="0" err="1">
                <a:latin typeface="Consolas" panose="020B0609020204030204" pitchFamily="49" charset="0"/>
              </a:rPr>
              <a:t>personalstat</a:t>
            </a:r>
            <a:r>
              <a:rPr lang="en-US" dirty="0">
                <a:latin typeface="Consolas" panose="020B0609020204030204" pitchFamily="49" charset="0"/>
              </a:rPr>
              <a:t> ELEMENT;</a:t>
            </a:r>
          </a:p>
          <a:p>
            <a:endParaRPr lang="en-US" dirty="0">
              <a:latin typeface="Consolas" panose="020B0609020204030204" pitchFamily="49" charset="0"/>
            </a:endParaRPr>
          </a:p>
          <a:p>
            <a:r>
              <a:rPr lang="en-US" dirty="0">
                <a:latin typeface="Consolas" panose="020B0609020204030204" pitchFamily="49" charset="0"/>
              </a:rPr>
              <a:t>// Always keep a pointer to the beginning of the linked list</a:t>
            </a:r>
          </a:p>
          <a:p>
            <a:r>
              <a:rPr lang="en-US" dirty="0">
                <a:latin typeface="Consolas" panose="020B0609020204030204" pitchFamily="49" charset="0"/>
              </a:rPr>
              <a:t>static ELEMENT *head;</a:t>
            </a:r>
          </a:p>
        </p:txBody>
      </p:sp>
    </p:spTree>
    <p:extLst>
      <p:ext uri="{BB962C8B-B14F-4D97-AF65-F5344CB8AC3E}">
        <p14:creationId xmlns:p14="http://schemas.microsoft.com/office/powerpoint/2010/main" val="26258001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0648"/>
            <a:ext cx="7886700" cy="1325563"/>
          </a:xfrm>
        </p:spPr>
        <p:txBody>
          <a:bodyPr/>
          <a:lstStyle/>
          <a:p>
            <a:r>
              <a:rPr lang="en-US" b="1" dirty="0"/>
              <a:t>Example: </a:t>
            </a:r>
            <a:r>
              <a:rPr lang="tr-TR" b="1" dirty="0"/>
              <a:t>A </a:t>
            </a:r>
            <a:r>
              <a:rPr lang="en-US" b="1" dirty="0" err="1"/>
              <a:t>Struct</a:t>
            </a:r>
            <a:r>
              <a:rPr lang="en-US" b="1" dirty="0"/>
              <a:t> having a bit field</a:t>
            </a:r>
            <a:r>
              <a:rPr lang="tr-TR" b="1" dirty="0"/>
              <a:t> </a:t>
            </a:r>
            <a:endParaRPr lang="en-US" b="1" dirty="0"/>
          </a:p>
        </p:txBody>
      </p:sp>
      <p:sp>
        <p:nvSpPr>
          <p:cNvPr id="5" name="Content Placeholder 4"/>
          <p:cNvSpPr>
            <a:spLocks noGrp="1"/>
          </p:cNvSpPr>
          <p:nvPr>
            <p:ph sz="half" idx="1"/>
          </p:nvPr>
        </p:nvSpPr>
        <p:spPr>
          <a:xfrm>
            <a:off x="628650" y="1268760"/>
            <a:ext cx="8191822" cy="455193"/>
          </a:xfrm>
        </p:spPr>
        <p:txBody>
          <a:bodyPr>
            <a:normAutofit/>
          </a:bodyPr>
          <a:lstStyle/>
          <a:p>
            <a:r>
              <a:rPr lang="en-US" sz="2400" dirty="0"/>
              <a:t>The rest will be very similar to our previous example</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864096" y="1754227"/>
            <a:ext cx="7956376" cy="4555093"/>
          </a:xfrm>
          <a:prstGeom prst="rect">
            <a:avLst/>
          </a:prstGeom>
        </p:spPr>
        <p:txBody>
          <a:bodyPr wrap="square">
            <a:spAutoFit/>
          </a:bodyPr>
          <a:lstStyle/>
          <a:p>
            <a:r>
              <a:rPr lang="en-US" sz="1000" dirty="0">
                <a:latin typeface="Consolas" panose="020B0609020204030204" pitchFamily="49" charset="0"/>
              </a:rPr>
              <a:t>void </a:t>
            </a:r>
            <a:r>
              <a:rPr lang="en-US" sz="1000" dirty="0" err="1">
                <a:latin typeface="Consolas" panose="020B0609020204030204" pitchFamily="49" charset="0"/>
              </a:rPr>
              <a:t>printElementP</a:t>
            </a:r>
            <a:r>
              <a:rPr lang="en-US" sz="1000" dirty="0">
                <a:latin typeface="Consolas" panose="020B0609020204030204" pitchFamily="49" charset="0"/>
              </a:rPr>
              <a:t>( ELEMENT *</a:t>
            </a:r>
            <a:r>
              <a:rPr lang="en-US" sz="1000" dirty="0" err="1">
                <a:latin typeface="Consolas" panose="020B0609020204030204" pitchFamily="49" charset="0"/>
              </a:rPr>
              <a:t>emp</a:t>
            </a:r>
            <a:r>
              <a:rPr lang="en-US" sz="1000" dirty="0">
                <a:latin typeface="Consolas" panose="020B0609020204030204" pitchFamily="49" charset="0"/>
              </a:rPr>
              <a:t> ) {</a:t>
            </a:r>
          </a:p>
          <a:p>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("Employee %s %s born in %</a:t>
            </a:r>
            <a:r>
              <a:rPr lang="en-US" sz="1000" dirty="0" err="1">
                <a:latin typeface="Consolas" panose="020B0609020204030204" pitchFamily="49" charset="0"/>
              </a:rPr>
              <a:t>d.%d.%d</a:t>
            </a:r>
            <a:r>
              <a:rPr lang="en-US" sz="1000" dirty="0">
                <a:latin typeface="Consolas" panose="020B0609020204030204" pitchFamily="49" charset="0"/>
              </a:rPr>
              <a:t>\n", </a:t>
            </a:r>
            <a:r>
              <a:rPr lang="en-US" sz="1000" dirty="0" err="1">
                <a:latin typeface="Consolas" panose="020B0609020204030204" pitchFamily="49" charset="0"/>
              </a:rPr>
              <a:t>emp</a:t>
            </a:r>
            <a:r>
              <a:rPr lang="en-US" sz="1000" dirty="0">
                <a:latin typeface="Consolas" panose="020B0609020204030204" pitchFamily="49" charset="0"/>
              </a:rPr>
              <a:t>-&gt;</a:t>
            </a:r>
            <a:r>
              <a:rPr lang="en-US" sz="1000" dirty="0" err="1">
                <a:latin typeface="Consolas" panose="020B0609020204030204" pitchFamily="49" charset="0"/>
              </a:rPr>
              <a:t>ps_tcno</a:t>
            </a:r>
            <a:r>
              <a:rPr lang="en-US" sz="1000" dirty="0">
                <a:latin typeface="Consolas" panose="020B0609020204030204" pitchFamily="49" charset="0"/>
              </a:rPr>
              <a:t>, </a:t>
            </a:r>
            <a:r>
              <a:rPr lang="en-US" sz="1000" dirty="0" err="1">
                <a:latin typeface="Consolas" panose="020B0609020204030204" pitchFamily="49" charset="0"/>
              </a:rPr>
              <a:t>emp</a:t>
            </a:r>
            <a:r>
              <a:rPr lang="en-US" sz="1000" dirty="0">
                <a:latin typeface="Consolas" panose="020B0609020204030204" pitchFamily="49" charset="0"/>
              </a:rPr>
              <a:t>-&gt;</a:t>
            </a:r>
            <a:r>
              <a:rPr lang="en-US" sz="1000" dirty="0" err="1">
                <a:latin typeface="Consolas" panose="020B0609020204030204" pitchFamily="49" charset="0"/>
              </a:rPr>
              <a:t>ps_name</a:t>
            </a:r>
            <a:r>
              <a:rPr lang="en-US" sz="1000" dirty="0">
                <a:latin typeface="Consolas" panose="020B0609020204030204" pitchFamily="49" charset="0"/>
              </a:rPr>
              <a:t>,</a:t>
            </a:r>
          </a:p>
          <a:p>
            <a:r>
              <a:rPr lang="en-US" sz="1000" dirty="0">
                <a:latin typeface="Consolas" panose="020B0609020204030204" pitchFamily="49" charset="0"/>
              </a:rPr>
              <a:t>        </a:t>
            </a:r>
            <a:r>
              <a:rPr lang="en-US" sz="1000" dirty="0" err="1">
                <a:latin typeface="Consolas" panose="020B0609020204030204" pitchFamily="49" charset="0"/>
              </a:rPr>
              <a:t>emp</a:t>
            </a:r>
            <a:r>
              <a:rPr lang="en-US" sz="1000" dirty="0">
                <a:latin typeface="Consolas" panose="020B0609020204030204" pitchFamily="49" charset="0"/>
              </a:rPr>
              <a:t>-&gt;</a:t>
            </a:r>
            <a:r>
              <a:rPr lang="en-US" sz="1000" dirty="0" err="1">
                <a:latin typeface="Consolas" panose="020B0609020204030204" pitchFamily="49" charset="0"/>
              </a:rPr>
              <a:t>ps_birth_day</a:t>
            </a:r>
            <a:r>
              <a:rPr lang="en-US" sz="1000" dirty="0">
                <a:latin typeface="Consolas" panose="020B0609020204030204" pitchFamily="49" charset="0"/>
              </a:rPr>
              <a:t>, </a:t>
            </a:r>
            <a:r>
              <a:rPr lang="en-US" sz="1000" dirty="0" err="1">
                <a:latin typeface="Consolas" panose="020B0609020204030204" pitchFamily="49" charset="0"/>
              </a:rPr>
              <a:t>emp</a:t>
            </a:r>
            <a:r>
              <a:rPr lang="en-US" sz="1000" dirty="0">
                <a:latin typeface="Consolas" panose="020B0609020204030204" pitchFamily="49" charset="0"/>
              </a:rPr>
              <a:t>-&gt;</a:t>
            </a:r>
            <a:r>
              <a:rPr lang="en-US" sz="1000" dirty="0" err="1">
                <a:latin typeface="Consolas" panose="020B0609020204030204" pitchFamily="49" charset="0"/>
              </a:rPr>
              <a:t>ps_birth_month</a:t>
            </a:r>
            <a:r>
              <a:rPr lang="en-US" sz="1000" dirty="0">
                <a:latin typeface="Consolas" panose="020B0609020204030204" pitchFamily="49" charset="0"/>
              </a:rPr>
              <a:t>, </a:t>
            </a:r>
            <a:r>
              <a:rPr lang="en-US" sz="1000" dirty="0" err="1">
                <a:latin typeface="Consolas" panose="020B0609020204030204" pitchFamily="49" charset="0"/>
              </a:rPr>
              <a:t>emp</a:t>
            </a:r>
            <a:r>
              <a:rPr lang="en-US" sz="1000" dirty="0">
                <a:latin typeface="Consolas" panose="020B0609020204030204" pitchFamily="49" charset="0"/>
              </a:rPr>
              <a:t>-&gt;</a:t>
            </a:r>
            <a:r>
              <a:rPr lang="en-US" sz="1000" dirty="0" err="1">
                <a:latin typeface="Consolas" panose="020B0609020204030204" pitchFamily="49" charset="0"/>
              </a:rPr>
              <a:t>ps_birth_year</a:t>
            </a:r>
            <a:r>
              <a:rPr lang="en-US" sz="1000" dirty="0">
                <a:latin typeface="Consolas" panose="020B0609020204030204" pitchFamily="49" charset="0"/>
              </a:rPr>
              <a:t>  );</a:t>
            </a:r>
          </a:p>
          <a:p>
            <a:r>
              <a:rPr lang="en-US" sz="1000" dirty="0">
                <a:latin typeface="Consolas" panose="020B0609020204030204" pitchFamily="49" charset="0"/>
              </a:rPr>
              <a:t>}</a:t>
            </a:r>
          </a:p>
          <a:p>
            <a:r>
              <a:rPr lang="en-US" sz="1000" dirty="0">
                <a:latin typeface="Consolas" panose="020B0609020204030204" pitchFamily="49" charset="0"/>
              </a:rPr>
              <a:t>void </a:t>
            </a:r>
            <a:r>
              <a:rPr lang="en-US" sz="1000" dirty="0" err="1">
                <a:latin typeface="Consolas" panose="020B0609020204030204" pitchFamily="49" charset="0"/>
              </a:rPr>
              <a:t>printList</a:t>
            </a:r>
            <a:r>
              <a:rPr lang="en-US" sz="1000" dirty="0">
                <a:latin typeface="Consolas" panose="020B0609020204030204" pitchFamily="49" charset="0"/>
              </a:rPr>
              <a:t>( ) {</a:t>
            </a:r>
          </a:p>
          <a:p>
            <a:r>
              <a:rPr lang="en-US" sz="1000" dirty="0">
                <a:latin typeface="Consolas" panose="020B0609020204030204" pitchFamily="49" charset="0"/>
              </a:rPr>
              <a:t>    </a:t>
            </a:r>
            <a:r>
              <a:rPr lang="en-US" sz="1000" dirty="0" err="1">
                <a:latin typeface="Consolas" panose="020B0609020204030204" pitchFamily="49" charset="0"/>
              </a:rPr>
              <a:t>int</a:t>
            </a:r>
            <a:r>
              <a:rPr lang="en-US" sz="1000" dirty="0">
                <a:latin typeface="Consolas" panose="020B0609020204030204" pitchFamily="49" charset="0"/>
              </a:rPr>
              <a:t> j; ELEMENT *p;</a:t>
            </a:r>
          </a:p>
          <a:p>
            <a:r>
              <a:rPr lang="en-US" sz="1000" dirty="0">
                <a:latin typeface="Consolas" panose="020B0609020204030204" pitchFamily="49" charset="0"/>
              </a:rPr>
              <a:t>	for(j=0, p=head; p != NULL; p=p-&gt;next, </a:t>
            </a:r>
            <a:r>
              <a:rPr lang="en-US" sz="1000" dirty="0" err="1">
                <a:latin typeface="Consolas" panose="020B0609020204030204" pitchFamily="49" charset="0"/>
              </a:rPr>
              <a:t>j++</a:t>
            </a:r>
            <a:r>
              <a:rPr lang="en-US" sz="1000" dirty="0">
                <a:latin typeface="Consolas" panose="020B0609020204030204" pitchFamily="49" charset="0"/>
              </a:rPr>
              <a:t>)</a:t>
            </a:r>
          </a:p>
          <a:p>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("%d-</a:t>
            </a:r>
            <a:r>
              <a:rPr lang="en-US" sz="1000" dirty="0" err="1">
                <a:latin typeface="Consolas" panose="020B0609020204030204" pitchFamily="49" charset="0"/>
              </a:rPr>
              <a:t>th</a:t>
            </a:r>
            <a:r>
              <a:rPr lang="en-US" sz="1000" dirty="0">
                <a:latin typeface="Consolas" panose="020B0609020204030204" pitchFamily="49" charset="0"/>
              </a:rPr>
              <a:t> person: %s\</a:t>
            </a:r>
            <a:r>
              <a:rPr lang="en-US" sz="1000" dirty="0" err="1">
                <a:latin typeface="Consolas" panose="020B0609020204030204" pitchFamily="49" charset="0"/>
              </a:rPr>
              <a:t>t%s</a:t>
            </a:r>
            <a:r>
              <a:rPr lang="en-US" sz="1000" dirty="0">
                <a:latin typeface="Consolas" panose="020B0609020204030204" pitchFamily="49" charset="0"/>
              </a:rPr>
              <a:t>\</a:t>
            </a:r>
            <a:r>
              <a:rPr lang="en-US" sz="1000" dirty="0" err="1">
                <a:latin typeface="Consolas" panose="020B0609020204030204" pitchFamily="49" charset="0"/>
              </a:rPr>
              <a:t>t%u</a:t>
            </a:r>
            <a:r>
              <a:rPr lang="en-US" sz="1000" dirty="0">
                <a:latin typeface="Consolas" panose="020B0609020204030204" pitchFamily="49" charset="0"/>
              </a:rPr>
              <a:t>.%</a:t>
            </a:r>
            <a:r>
              <a:rPr lang="en-US" sz="1000" dirty="0" err="1">
                <a:latin typeface="Consolas" panose="020B0609020204030204" pitchFamily="49" charset="0"/>
              </a:rPr>
              <a:t>u.%u</a:t>
            </a:r>
            <a:r>
              <a:rPr lang="en-US" sz="1000" dirty="0">
                <a:latin typeface="Consolas" panose="020B0609020204030204" pitchFamily="49" charset="0"/>
              </a:rPr>
              <a:t>\n", j+1, p-&gt;</a:t>
            </a:r>
            <a:r>
              <a:rPr lang="en-US" sz="1000" dirty="0" err="1">
                <a:latin typeface="Consolas" panose="020B0609020204030204" pitchFamily="49" charset="0"/>
              </a:rPr>
              <a:t>ps_name</a:t>
            </a:r>
            <a:r>
              <a:rPr lang="en-US" sz="1000" dirty="0">
                <a:latin typeface="Consolas" panose="020B0609020204030204" pitchFamily="49" charset="0"/>
              </a:rPr>
              <a:t>, p-&gt;</a:t>
            </a:r>
            <a:r>
              <a:rPr lang="en-US" sz="1000" dirty="0" err="1">
                <a:latin typeface="Consolas" panose="020B0609020204030204" pitchFamily="49" charset="0"/>
              </a:rPr>
              <a:t>ps_tcno</a:t>
            </a:r>
            <a:r>
              <a:rPr lang="en-US" sz="1000" dirty="0">
                <a:latin typeface="Consolas" panose="020B0609020204030204" pitchFamily="49" charset="0"/>
              </a:rPr>
              <a:t>,</a:t>
            </a:r>
          </a:p>
          <a:p>
            <a:r>
              <a:rPr lang="en-US" sz="1000" dirty="0">
                <a:latin typeface="Consolas" panose="020B0609020204030204" pitchFamily="49" charset="0"/>
              </a:rPr>
              <a:t>	    	p-&gt;</a:t>
            </a:r>
            <a:r>
              <a:rPr lang="en-US" sz="1000" dirty="0" err="1">
                <a:latin typeface="Consolas" panose="020B0609020204030204" pitchFamily="49" charset="0"/>
              </a:rPr>
              <a:t>ps_birth_day</a:t>
            </a:r>
            <a:r>
              <a:rPr lang="en-US" sz="1000" dirty="0">
                <a:latin typeface="Consolas" panose="020B0609020204030204" pitchFamily="49" charset="0"/>
              </a:rPr>
              <a:t>, p-&gt;</a:t>
            </a:r>
            <a:r>
              <a:rPr lang="en-US" sz="1000" dirty="0" err="1">
                <a:latin typeface="Consolas" panose="020B0609020204030204" pitchFamily="49" charset="0"/>
              </a:rPr>
              <a:t>ps_birth_month</a:t>
            </a:r>
            <a:r>
              <a:rPr lang="en-US" sz="1000" dirty="0">
                <a:latin typeface="Consolas" panose="020B0609020204030204" pitchFamily="49" charset="0"/>
              </a:rPr>
              <a:t>, p-&gt;</a:t>
            </a:r>
            <a:r>
              <a:rPr lang="en-US" sz="1000" dirty="0" err="1">
                <a:latin typeface="Consolas" panose="020B0609020204030204" pitchFamily="49" charset="0"/>
              </a:rPr>
              <a:t>ps_birth_year</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ELEMENT *</a:t>
            </a:r>
            <a:r>
              <a:rPr lang="en-US" sz="1000" dirty="0" err="1">
                <a:latin typeface="Consolas" panose="020B0609020204030204" pitchFamily="49" charset="0"/>
              </a:rPr>
              <a:t>create_list_element</a:t>
            </a:r>
            <a:r>
              <a:rPr lang="en-US" sz="1000" dirty="0">
                <a:latin typeface="Consolas" panose="020B0609020204030204" pitchFamily="49" charset="0"/>
              </a:rPr>
              <a:t>(){</a:t>
            </a:r>
          </a:p>
          <a:p>
            <a:r>
              <a:rPr lang="en-US" sz="1000" dirty="0">
                <a:latin typeface="Consolas" panose="020B0609020204030204" pitchFamily="49" charset="0"/>
              </a:rPr>
              <a:t>    ELEMENT *p;</a:t>
            </a:r>
          </a:p>
          <a:p>
            <a:r>
              <a:rPr lang="en-US" sz="1000" dirty="0">
                <a:latin typeface="Consolas" panose="020B0609020204030204" pitchFamily="49" charset="0"/>
              </a:rPr>
              <a:t>    </a:t>
            </a:r>
            <a:r>
              <a:rPr lang="en-US" sz="1000" dirty="0" err="1">
                <a:latin typeface="Consolas" panose="020B0609020204030204" pitchFamily="49" charset="0"/>
              </a:rPr>
              <a:t>int</a:t>
            </a:r>
            <a:r>
              <a:rPr lang="en-US" sz="1000" dirty="0">
                <a:latin typeface="Consolas" panose="020B0609020204030204" pitchFamily="49" charset="0"/>
              </a:rPr>
              <a:t> </a:t>
            </a:r>
            <a:r>
              <a:rPr lang="en-US" sz="1000" dirty="0" err="1">
                <a:latin typeface="Consolas" panose="020B0609020204030204" pitchFamily="49" charset="0"/>
              </a:rPr>
              <a:t>val</a:t>
            </a:r>
            <a:r>
              <a:rPr lang="en-US" sz="1000" dirty="0">
                <a:latin typeface="Consolas" panose="020B0609020204030204" pitchFamily="49" charset="0"/>
              </a:rPr>
              <a:t>; //</a:t>
            </a:r>
            <a:r>
              <a:rPr lang="en-US" sz="1000" dirty="0" err="1">
                <a:latin typeface="Consolas" panose="020B0609020204030204" pitchFamily="49" charset="0"/>
              </a:rPr>
              <a:t>ilkel</a:t>
            </a:r>
            <a:r>
              <a:rPr lang="en-US" sz="1000" dirty="0">
                <a:latin typeface="Consolas" panose="020B0609020204030204" pitchFamily="49" charset="0"/>
              </a:rPr>
              <a:t> </a:t>
            </a:r>
            <a:r>
              <a:rPr lang="en-US" sz="1000" dirty="0" err="1">
                <a:latin typeface="Consolas" panose="020B0609020204030204" pitchFamily="49" charset="0"/>
              </a:rPr>
              <a:t>ve</a:t>
            </a:r>
            <a:r>
              <a:rPr lang="en-US" sz="1000" dirty="0">
                <a:latin typeface="Consolas" panose="020B0609020204030204" pitchFamily="49" charset="0"/>
              </a:rPr>
              <a:t> </a:t>
            </a:r>
            <a:r>
              <a:rPr lang="en-US" sz="1000" dirty="0" err="1">
                <a:latin typeface="Consolas" panose="020B0609020204030204" pitchFamily="49" charset="0"/>
              </a:rPr>
              <a:t>bitfield</a:t>
            </a:r>
            <a:r>
              <a:rPr lang="en-US" sz="1000" dirty="0">
                <a:latin typeface="Consolas" panose="020B0609020204030204" pitchFamily="49" charset="0"/>
              </a:rPr>
              <a:t> </a:t>
            </a:r>
            <a:r>
              <a:rPr lang="en-US" sz="1000" dirty="0" err="1">
                <a:latin typeface="Consolas" panose="020B0609020204030204" pitchFamily="49" charset="0"/>
              </a:rPr>
              <a:t>olduğu</a:t>
            </a:r>
            <a:r>
              <a:rPr lang="en-US" sz="1000" dirty="0">
                <a:latin typeface="Consolas" panose="020B0609020204030204" pitchFamily="49" charset="0"/>
              </a:rPr>
              <a:t> </a:t>
            </a:r>
            <a:r>
              <a:rPr lang="en-US" sz="1000" dirty="0" err="1">
                <a:latin typeface="Consolas" panose="020B0609020204030204" pitchFamily="49" charset="0"/>
              </a:rPr>
              <a:t>için</a:t>
            </a:r>
            <a:r>
              <a:rPr lang="en-US" sz="1000" dirty="0">
                <a:latin typeface="Consolas" panose="020B0609020204030204" pitchFamily="49" charset="0"/>
              </a:rPr>
              <a:t> </a:t>
            </a:r>
            <a:r>
              <a:rPr lang="en-US" sz="1000" dirty="0" err="1">
                <a:latin typeface="Consolas" panose="020B0609020204030204" pitchFamily="49" charset="0"/>
              </a:rPr>
              <a:t>geçici</a:t>
            </a:r>
            <a:r>
              <a:rPr lang="en-US" sz="1000" dirty="0">
                <a:latin typeface="Consolas" panose="020B0609020204030204" pitchFamily="49" charset="0"/>
              </a:rPr>
              <a:t> </a:t>
            </a:r>
            <a:r>
              <a:rPr lang="en-US" sz="1000" dirty="0" err="1">
                <a:latin typeface="Consolas" panose="020B0609020204030204" pitchFamily="49" charset="0"/>
              </a:rPr>
              <a:t>değişken</a:t>
            </a:r>
            <a:r>
              <a:rPr lang="en-US" sz="1000" dirty="0">
                <a:latin typeface="Consolas" panose="020B0609020204030204" pitchFamily="49" charset="0"/>
              </a:rPr>
              <a:t> </a:t>
            </a:r>
            <a:r>
              <a:rPr lang="en-US" sz="1000" dirty="0" err="1">
                <a:latin typeface="Consolas" panose="020B0609020204030204" pitchFamily="49" charset="0"/>
              </a:rPr>
              <a:t>şart</a:t>
            </a:r>
            <a:endParaRPr lang="en-US" sz="1000" dirty="0">
              <a:latin typeface="Consolas" panose="020B0609020204030204" pitchFamily="49" charset="0"/>
            </a:endParaRPr>
          </a:p>
          <a:p>
            <a:r>
              <a:rPr lang="en-US" sz="1000" dirty="0">
                <a:latin typeface="Consolas" panose="020B0609020204030204" pitchFamily="49" charset="0"/>
              </a:rPr>
              <a:t>    p=(ELEMENT*) </a:t>
            </a:r>
            <a:r>
              <a:rPr lang="en-US" sz="1000" dirty="0" err="1">
                <a:latin typeface="Consolas" panose="020B0609020204030204" pitchFamily="49" charset="0"/>
              </a:rPr>
              <a:t>malloc</a:t>
            </a:r>
            <a:r>
              <a:rPr lang="en-US" sz="1000" dirty="0">
                <a:latin typeface="Consolas" panose="020B0609020204030204" pitchFamily="49" charset="0"/>
              </a:rPr>
              <a:t> (</a:t>
            </a:r>
            <a:r>
              <a:rPr lang="en-US" sz="1000" dirty="0" err="1">
                <a:latin typeface="Consolas" panose="020B0609020204030204" pitchFamily="49" charset="0"/>
              </a:rPr>
              <a:t>sizeof</a:t>
            </a:r>
            <a:r>
              <a:rPr lang="en-US" sz="1000" dirty="0">
                <a:latin typeface="Consolas" panose="020B0609020204030204" pitchFamily="49" charset="0"/>
              </a:rPr>
              <a:t> (ELEMENT));</a:t>
            </a:r>
          </a:p>
          <a:p>
            <a:r>
              <a:rPr lang="en-US" sz="1000" dirty="0">
                <a:latin typeface="Consolas" panose="020B0609020204030204" pitchFamily="49" charset="0"/>
              </a:rPr>
              <a:t>    if(p == NULL) {</a:t>
            </a:r>
            <a:r>
              <a:rPr lang="tr-TR"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a:t>
            </a:r>
            <a:r>
              <a:rPr lang="en-US" sz="1000" dirty="0" err="1">
                <a:latin typeface="Consolas" panose="020B0609020204030204" pitchFamily="49" charset="0"/>
              </a:rPr>
              <a:t>create_list_element</a:t>
            </a:r>
            <a:r>
              <a:rPr lang="en-US" sz="1000" dirty="0">
                <a:latin typeface="Consolas" panose="020B0609020204030204" pitchFamily="49" charset="0"/>
              </a:rPr>
              <a:t> (): </a:t>
            </a:r>
            <a:r>
              <a:rPr lang="en-US" sz="1000" dirty="0" err="1">
                <a:latin typeface="Consolas" panose="020B0609020204030204" pitchFamily="49" charset="0"/>
              </a:rPr>
              <a:t>malloc</a:t>
            </a:r>
            <a:r>
              <a:rPr lang="en-US" sz="1000" dirty="0">
                <a:latin typeface="Consolas" panose="020B0609020204030204" pitchFamily="49" charset="0"/>
              </a:rPr>
              <a:t> failed. \n");</a:t>
            </a:r>
            <a:r>
              <a:rPr lang="tr-TR" sz="1000" dirty="0">
                <a:latin typeface="Consolas" panose="020B0609020204030204" pitchFamily="49" charset="0"/>
              </a:rPr>
              <a:t> </a:t>
            </a:r>
            <a:r>
              <a:rPr lang="en-US" sz="1000" dirty="0">
                <a:latin typeface="Consolas" panose="020B0609020204030204" pitchFamily="49" charset="0"/>
              </a:rPr>
              <a:t>exit(1); }</a:t>
            </a:r>
            <a:endParaRPr lang="tr-TR" sz="1000" dirty="0">
              <a:latin typeface="Consolas" panose="020B0609020204030204" pitchFamily="49" charset="0"/>
            </a:endParaRPr>
          </a:p>
          <a:p>
            <a:r>
              <a:rPr lang="tr-TR"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("Enter name of the person:");</a:t>
            </a:r>
            <a:r>
              <a:rPr lang="tr-TR" sz="1000" dirty="0">
                <a:latin typeface="Consolas" panose="020B0609020204030204" pitchFamily="49" charset="0"/>
              </a:rPr>
              <a:t> </a:t>
            </a:r>
            <a:r>
              <a:rPr lang="en-US" sz="1000" dirty="0" err="1">
                <a:latin typeface="Consolas" panose="020B0609020204030204" pitchFamily="49" charset="0"/>
              </a:rPr>
              <a:t>scanf</a:t>
            </a:r>
            <a:r>
              <a:rPr lang="en-US" sz="1000" dirty="0">
                <a:latin typeface="Consolas" panose="020B0609020204030204" pitchFamily="49" charset="0"/>
              </a:rPr>
              <a:t>("%s", p-&gt;</a:t>
            </a:r>
            <a:r>
              <a:rPr lang="en-US" sz="1000" dirty="0" err="1">
                <a:latin typeface="Consolas" panose="020B0609020204030204" pitchFamily="49" charset="0"/>
              </a:rPr>
              <a:t>ps_name</a:t>
            </a:r>
            <a:r>
              <a:rPr lang="en-US" sz="1000" dirty="0">
                <a:latin typeface="Consolas" panose="020B0609020204030204" pitchFamily="49" charset="0"/>
              </a:rPr>
              <a:t>);</a:t>
            </a:r>
            <a:endParaRPr lang="tr-TR" sz="1000" dirty="0">
              <a:latin typeface="Consolas" panose="020B0609020204030204" pitchFamily="49" charset="0"/>
            </a:endParaRPr>
          </a:p>
          <a:p>
            <a:r>
              <a:rPr lang="tr-TR"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("Enter </a:t>
            </a:r>
            <a:r>
              <a:rPr lang="en-US" sz="1000" dirty="0" err="1">
                <a:latin typeface="Consolas" panose="020B0609020204030204" pitchFamily="49" charset="0"/>
              </a:rPr>
              <a:t>tcno</a:t>
            </a:r>
            <a:r>
              <a:rPr lang="en-US" sz="1000" dirty="0">
                <a:latin typeface="Consolas" panose="020B0609020204030204" pitchFamily="49" charset="0"/>
              </a:rPr>
              <a:t> of the person:");</a:t>
            </a:r>
            <a:r>
              <a:rPr lang="tr-TR" sz="1000" dirty="0">
                <a:latin typeface="Consolas" panose="020B0609020204030204" pitchFamily="49" charset="0"/>
              </a:rPr>
              <a:t> </a:t>
            </a:r>
            <a:r>
              <a:rPr lang="en-US" sz="1000" dirty="0" err="1">
                <a:latin typeface="Consolas" panose="020B0609020204030204" pitchFamily="49" charset="0"/>
              </a:rPr>
              <a:t>scanf</a:t>
            </a:r>
            <a:r>
              <a:rPr lang="en-US" sz="1000" dirty="0">
                <a:latin typeface="Consolas" panose="020B0609020204030204" pitchFamily="49" charset="0"/>
              </a:rPr>
              <a:t>("%s", p-&gt;</a:t>
            </a:r>
            <a:r>
              <a:rPr lang="en-US" sz="1000" dirty="0" err="1">
                <a:latin typeface="Consolas" panose="020B0609020204030204" pitchFamily="49" charset="0"/>
              </a:rPr>
              <a:t>ps_tcno</a:t>
            </a:r>
            <a:r>
              <a:rPr lang="en-US" sz="1000" dirty="0">
                <a:latin typeface="Consolas" panose="020B0609020204030204" pitchFamily="49" charset="0"/>
              </a:rPr>
              <a:t>);</a:t>
            </a:r>
          </a:p>
          <a:p>
            <a:r>
              <a:rPr lang="tr-TR"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("Enter the birth-date (day) of the person:");</a:t>
            </a:r>
            <a:r>
              <a:rPr lang="tr-TR" sz="1000" dirty="0">
                <a:latin typeface="Consolas" panose="020B0609020204030204" pitchFamily="49" charset="0"/>
              </a:rPr>
              <a:t> </a:t>
            </a:r>
            <a:r>
              <a:rPr lang="en-US" sz="1000" dirty="0" err="1">
                <a:latin typeface="Consolas" panose="020B0609020204030204" pitchFamily="49" charset="0"/>
              </a:rPr>
              <a:t>scanf</a:t>
            </a:r>
            <a:r>
              <a:rPr lang="en-US" sz="1000" dirty="0">
                <a:latin typeface="Consolas" panose="020B0609020204030204" pitchFamily="49" charset="0"/>
              </a:rPr>
              <a:t>("%u", &amp;</a:t>
            </a:r>
            <a:r>
              <a:rPr lang="en-US" sz="1000" dirty="0" err="1">
                <a:latin typeface="Consolas" panose="020B0609020204030204" pitchFamily="49" charset="0"/>
              </a:rPr>
              <a:t>val</a:t>
            </a:r>
            <a:r>
              <a:rPr lang="en-US" sz="1000" dirty="0">
                <a:latin typeface="Consolas" panose="020B0609020204030204" pitchFamily="49" charset="0"/>
              </a:rPr>
              <a:t>); p-&gt;</a:t>
            </a:r>
            <a:r>
              <a:rPr lang="en-US" sz="1000" dirty="0" err="1">
                <a:latin typeface="Consolas" panose="020B0609020204030204" pitchFamily="49" charset="0"/>
              </a:rPr>
              <a:t>ps_birth_day</a:t>
            </a:r>
            <a:r>
              <a:rPr lang="en-US" sz="1000" dirty="0">
                <a:latin typeface="Consolas" panose="020B0609020204030204" pitchFamily="49" charset="0"/>
              </a:rPr>
              <a:t>=</a:t>
            </a:r>
            <a:r>
              <a:rPr lang="en-US" sz="1000" dirty="0" err="1">
                <a:latin typeface="Consolas" panose="020B0609020204030204" pitchFamily="49" charset="0"/>
              </a:rPr>
              <a:t>val</a:t>
            </a:r>
            <a:r>
              <a:rPr lang="en-US" sz="1000" dirty="0">
                <a:latin typeface="Consolas" panose="020B0609020204030204" pitchFamily="49" charset="0"/>
              </a:rPr>
              <a:t>;</a:t>
            </a:r>
          </a:p>
          <a:p>
            <a:r>
              <a:rPr lang="tr-TR"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("Enter the birth-date (month) of the person:");</a:t>
            </a:r>
            <a:r>
              <a:rPr lang="tr-TR" sz="1000" dirty="0">
                <a:latin typeface="Consolas" panose="020B0609020204030204" pitchFamily="49" charset="0"/>
              </a:rPr>
              <a:t> </a:t>
            </a:r>
            <a:r>
              <a:rPr lang="en-US" sz="1000" dirty="0" err="1">
                <a:latin typeface="Consolas" panose="020B0609020204030204" pitchFamily="49" charset="0"/>
              </a:rPr>
              <a:t>scanf</a:t>
            </a:r>
            <a:r>
              <a:rPr lang="en-US" sz="1000" dirty="0">
                <a:latin typeface="Consolas" panose="020B0609020204030204" pitchFamily="49" charset="0"/>
              </a:rPr>
              <a:t>("%u", &amp;</a:t>
            </a:r>
            <a:r>
              <a:rPr lang="en-US" sz="1000" dirty="0" err="1">
                <a:latin typeface="Consolas" panose="020B0609020204030204" pitchFamily="49" charset="0"/>
              </a:rPr>
              <a:t>val</a:t>
            </a:r>
            <a:r>
              <a:rPr lang="en-US" sz="1000" dirty="0">
                <a:latin typeface="Consolas" panose="020B0609020204030204" pitchFamily="49" charset="0"/>
              </a:rPr>
              <a:t>); p-&gt;</a:t>
            </a:r>
            <a:r>
              <a:rPr lang="en-US" sz="1000" dirty="0" err="1">
                <a:latin typeface="Consolas" panose="020B0609020204030204" pitchFamily="49" charset="0"/>
              </a:rPr>
              <a:t>ps_birth_month</a:t>
            </a:r>
            <a:r>
              <a:rPr lang="en-US" sz="1000" dirty="0">
                <a:latin typeface="Consolas" panose="020B0609020204030204" pitchFamily="49" charset="0"/>
              </a:rPr>
              <a:t>=</a:t>
            </a:r>
            <a:r>
              <a:rPr lang="en-US" sz="1000" dirty="0" err="1">
                <a:latin typeface="Consolas" panose="020B0609020204030204" pitchFamily="49" charset="0"/>
              </a:rPr>
              <a:t>val</a:t>
            </a:r>
            <a:r>
              <a:rPr lang="en-US" sz="1000" dirty="0">
                <a:latin typeface="Consolas" panose="020B0609020204030204" pitchFamily="49" charset="0"/>
              </a:rPr>
              <a:t>;</a:t>
            </a:r>
          </a:p>
          <a:p>
            <a:r>
              <a:rPr lang="tr-TR"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("Enter the birth-date (year) of the person:");</a:t>
            </a:r>
            <a:r>
              <a:rPr lang="tr-TR" sz="1000" dirty="0">
                <a:latin typeface="Consolas" panose="020B0609020204030204" pitchFamily="49" charset="0"/>
              </a:rPr>
              <a:t> </a:t>
            </a:r>
            <a:r>
              <a:rPr lang="en-US" sz="1000" dirty="0" err="1">
                <a:latin typeface="Consolas" panose="020B0609020204030204" pitchFamily="49" charset="0"/>
              </a:rPr>
              <a:t>scanf</a:t>
            </a:r>
            <a:r>
              <a:rPr lang="en-US" sz="1000" dirty="0">
                <a:latin typeface="Consolas" panose="020B0609020204030204" pitchFamily="49" charset="0"/>
              </a:rPr>
              <a:t>("%u", &amp;</a:t>
            </a:r>
            <a:r>
              <a:rPr lang="en-US" sz="1000" dirty="0" err="1">
                <a:latin typeface="Consolas" panose="020B0609020204030204" pitchFamily="49" charset="0"/>
              </a:rPr>
              <a:t>val</a:t>
            </a:r>
            <a:r>
              <a:rPr lang="en-US" sz="1000" dirty="0">
                <a:latin typeface="Consolas" panose="020B0609020204030204" pitchFamily="49" charset="0"/>
              </a:rPr>
              <a:t>); p-&gt;</a:t>
            </a:r>
            <a:r>
              <a:rPr lang="en-US" sz="1000" dirty="0" err="1">
                <a:latin typeface="Consolas" panose="020B0609020204030204" pitchFamily="49" charset="0"/>
              </a:rPr>
              <a:t>ps_birth_year</a:t>
            </a:r>
            <a:r>
              <a:rPr lang="en-US" sz="1000" dirty="0">
                <a:latin typeface="Consolas" panose="020B0609020204030204" pitchFamily="49" charset="0"/>
              </a:rPr>
              <a:t>=</a:t>
            </a:r>
            <a:r>
              <a:rPr lang="en-US" sz="1000" dirty="0" err="1">
                <a:latin typeface="Consolas" panose="020B0609020204030204" pitchFamily="49" charset="0"/>
              </a:rPr>
              <a:t>val</a:t>
            </a:r>
            <a:r>
              <a:rPr lang="en-US" sz="1000" dirty="0">
                <a:latin typeface="Consolas" panose="020B0609020204030204" pitchFamily="49" charset="0"/>
              </a:rPr>
              <a:t>;</a:t>
            </a:r>
          </a:p>
          <a:p>
            <a:r>
              <a:rPr lang="en-US" sz="1000" dirty="0">
                <a:latin typeface="Consolas" panose="020B0609020204030204" pitchFamily="49" charset="0"/>
              </a:rPr>
              <a:t>    p-&gt;next=NULL;</a:t>
            </a:r>
            <a:r>
              <a:rPr lang="tr-TR" sz="1000" dirty="0">
                <a:latin typeface="Consolas" panose="020B0609020204030204" pitchFamily="49" charset="0"/>
              </a:rPr>
              <a:t> </a:t>
            </a:r>
            <a:r>
              <a:rPr lang="en-US" sz="1000" dirty="0">
                <a:latin typeface="Consolas" panose="020B0609020204030204" pitchFamily="49" charset="0"/>
              </a:rPr>
              <a:t>return p;</a:t>
            </a:r>
          </a:p>
          <a:p>
            <a:r>
              <a:rPr lang="en-US" sz="1000" dirty="0">
                <a:latin typeface="Consolas" panose="020B0609020204030204" pitchFamily="49" charset="0"/>
              </a:rPr>
              <a:t>}</a:t>
            </a:r>
          </a:p>
          <a:p>
            <a:r>
              <a:rPr lang="en-US" sz="1000" dirty="0">
                <a:latin typeface="Consolas" panose="020B0609020204030204" pitchFamily="49" charset="0"/>
              </a:rPr>
              <a:t>void </a:t>
            </a:r>
            <a:r>
              <a:rPr lang="en-US" sz="1000" dirty="0" err="1">
                <a:latin typeface="Consolas" panose="020B0609020204030204" pitchFamily="49" charset="0"/>
              </a:rPr>
              <a:t>add_element</a:t>
            </a:r>
            <a:r>
              <a:rPr lang="en-US" sz="1000" dirty="0">
                <a:latin typeface="Consolas" panose="020B0609020204030204" pitchFamily="49" charset="0"/>
              </a:rPr>
              <a:t>(ELEMENT *e){</a:t>
            </a:r>
          </a:p>
          <a:p>
            <a:r>
              <a:rPr lang="en-US" sz="1000" dirty="0">
                <a:latin typeface="Consolas" panose="020B0609020204030204" pitchFamily="49" charset="0"/>
              </a:rPr>
              <a:t>    ELEMENT *p;</a:t>
            </a:r>
          </a:p>
          <a:p>
            <a:r>
              <a:rPr lang="tr-TR" sz="1000" dirty="0">
                <a:latin typeface="Consolas" panose="020B0609020204030204" pitchFamily="49" charset="0"/>
              </a:rPr>
              <a:t>    </a:t>
            </a:r>
            <a:r>
              <a:rPr lang="en-US" sz="1000" dirty="0">
                <a:latin typeface="Consolas" panose="020B0609020204030204" pitchFamily="49" charset="0"/>
              </a:rPr>
              <a:t>if(head==NULL){</a:t>
            </a:r>
            <a:r>
              <a:rPr lang="tr-TR" sz="1000" dirty="0">
                <a:latin typeface="Consolas" panose="020B0609020204030204" pitchFamily="49" charset="0"/>
              </a:rPr>
              <a:t> </a:t>
            </a:r>
            <a:r>
              <a:rPr lang="en-US" sz="1000" dirty="0">
                <a:latin typeface="Consolas" panose="020B0609020204030204" pitchFamily="49" charset="0"/>
              </a:rPr>
              <a:t>head=e;</a:t>
            </a:r>
            <a:r>
              <a:rPr lang="tr-TR" sz="1000" dirty="0">
                <a:latin typeface="Consolas" panose="020B0609020204030204" pitchFamily="49" charset="0"/>
              </a:rPr>
              <a:t> </a:t>
            </a:r>
            <a:r>
              <a:rPr lang="en-US" sz="1000" dirty="0">
                <a:latin typeface="Consolas" panose="020B0609020204030204" pitchFamily="49" charset="0"/>
              </a:rPr>
              <a:t>return;</a:t>
            </a:r>
            <a:r>
              <a:rPr lang="tr-TR" sz="1000" dirty="0">
                <a:latin typeface="Consolas" panose="020B0609020204030204" pitchFamily="49" charset="0"/>
              </a:rPr>
              <a:t> </a:t>
            </a:r>
            <a:r>
              <a:rPr lang="en-US" sz="1000" dirty="0">
                <a:latin typeface="Consolas" panose="020B0609020204030204" pitchFamily="49" charset="0"/>
              </a:rPr>
              <a:t>}</a:t>
            </a:r>
          </a:p>
          <a:p>
            <a:r>
              <a:rPr lang="tr-TR" sz="1000" dirty="0">
                <a:latin typeface="Consolas" panose="020B0609020204030204" pitchFamily="49" charset="0"/>
              </a:rPr>
              <a:t>    </a:t>
            </a:r>
            <a:r>
              <a:rPr lang="en-US" sz="1000" dirty="0">
                <a:latin typeface="Consolas" panose="020B0609020204030204" pitchFamily="49" charset="0"/>
              </a:rPr>
              <a:t>for (p=head; p-&gt;next != NULL; p=p-&gt;next); // null statement</a:t>
            </a:r>
          </a:p>
          <a:p>
            <a:r>
              <a:rPr lang="tr-TR" sz="1000" dirty="0">
                <a:latin typeface="Consolas" panose="020B0609020204030204" pitchFamily="49" charset="0"/>
              </a:rPr>
              <a:t>    </a:t>
            </a:r>
            <a:r>
              <a:rPr lang="en-US" sz="1000" dirty="0">
                <a:latin typeface="Consolas" panose="020B0609020204030204" pitchFamily="49" charset="0"/>
              </a:rPr>
              <a:t>p-&gt;next=e;</a:t>
            </a:r>
          </a:p>
          <a:p>
            <a:r>
              <a:rPr lang="en-US" sz="1000" dirty="0">
                <a:latin typeface="Consolas" panose="020B0609020204030204" pitchFamily="49" charset="0"/>
              </a:rPr>
              <a:t>}</a:t>
            </a:r>
          </a:p>
          <a:p>
            <a:r>
              <a:rPr lang="en-US" sz="1000" dirty="0">
                <a:latin typeface="Consolas" panose="020B0609020204030204" pitchFamily="49" charset="0"/>
              </a:rPr>
              <a:t> </a:t>
            </a:r>
          </a:p>
        </p:txBody>
      </p:sp>
    </p:spTree>
    <p:extLst>
      <p:ext uri="{BB962C8B-B14F-4D97-AF65-F5344CB8AC3E}">
        <p14:creationId xmlns:p14="http://schemas.microsoft.com/office/powerpoint/2010/main" val="385386767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0648"/>
            <a:ext cx="7886700" cy="1325563"/>
          </a:xfrm>
        </p:spPr>
        <p:txBody>
          <a:bodyPr/>
          <a:lstStyle/>
          <a:p>
            <a:r>
              <a:rPr lang="en-US" b="1" dirty="0"/>
              <a:t>Example: </a:t>
            </a:r>
            <a:r>
              <a:rPr lang="tr-TR" b="1" dirty="0"/>
              <a:t>A </a:t>
            </a:r>
            <a:r>
              <a:rPr lang="en-US" b="1" dirty="0" err="1"/>
              <a:t>Struct</a:t>
            </a:r>
            <a:r>
              <a:rPr lang="en-US" b="1" dirty="0"/>
              <a:t> having a bit field</a:t>
            </a:r>
            <a:r>
              <a:rPr lang="tr-TR" b="1" dirty="0"/>
              <a:t> </a:t>
            </a:r>
            <a:endParaRPr lang="en-US" b="1" dirty="0"/>
          </a:p>
        </p:txBody>
      </p:sp>
      <p:sp>
        <p:nvSpPr>
          <p:cNvPr id="5" name="Content Placeholder 4"/>
          <p:cNvSpPr>
            <a:spLocks noGrp="1"/>
          </p:cNvSpPr>
          <p:nvPr>
            <p:ph sz="half" idx="1"/>
          </p:nvPr>
        </p:nvSpPr>
        <p:spPr>
          <a:xfrm>
            <a:off x="628650" y="1268760"/>
            <a:ext cx="8191822" cy="455193"/>
          </a:xfrm>
        </p:spPr>
        <p:txBody>
          <a:bodyPr>
            <a:normAutofit/>
          </a:bodyPr>
          <a:lstStyle/>
          <a:p>
            <a:r>
              <a:rPr lang="en-US" sz="2400" dirty="0"/>
              <a:t>The rest will be very similar to our previous example </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864096" y="1600339"/>
            <a:ext cx="7956376" cy="4708981"/>
          </a:xfrm>
          <a:prstGeom prst="rect">
            <a:avLst/>
          </a:prstGeom>
        </p:spPr>
        <p:txBody>
          <a:bodyPr wrap="square">
            <a:spAutoFit/>
          </a:bodyPr>
          <a:lstStyle/>
          <a:p>
            <a:r>
              <a:rPr lang="en-US" sz="1000" dirty="0">
                <a:latin typeface="Consolas" panose="020B0609020204030204" pitchFamily="49" charset="0"/>
              </a:rPr>
              <a:t>void </a:t>
            </a:r>
            <a:r>
              <a:rPr lang="en-US" sz="1000" dirty="0" err="1">
                <a:latin typeface="Consolas" panose="020B0609020204030204" pitchFamily="49" charset="0"/>
              </a:rPr>
              <a:t>insert_after</a:t>
            </a:r>
            <a:r>
              <a:rPr lang="en-US" sz="1000" dirty="0">
                <a:latin typeface="Consolas" panose="020B0609020204030204" pitchFamily="49" charset="0"/>
              </a:rPr>
              <a:t>(ELEMENT *p, ELEMENT *q){</a:t>
            </a:r>
          </a:p>
          <a:p>
            <a:r>
              <a:rPr lang="en-US" sz="1000" dirty="0">
                <a:latin typeface="Consolas" panose="020B0609020204030204" pitchFamily="49" charset="0"/>
              </a:rPr>
              <a:t>    // if p and q are same or NULL, or if p already follows q, report that:</a:t>
            </a:r>
          </a:p>
          <a:p>
            <a:r>
              <a:rPr lang="en-US" sz="1000" dirty="0">
                <a:latin typeface="Consolas" panose="020B0609020204030204" pitchFamily="49" charset="0"/>
              </a:rPr>
              <a:t>    if(p==NULL || q==NULL || p==q || q-&gt;next == p){</a:t>
            </a:r>
          </a:p>
          <a:p>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a:t>
            </a:r>
            <a:r>
              <a:rPr lang="en-US" sz="1000" dirty="0" err="1">
                <a:latin typeface="Consolas" panose="020B0609020204030204" pitchFamily="49" charset="0"/>
              </a:rPr>
              <a:t>insert_after</a:t>
            </a:r>
            <a:r>
              <a:rPr lang="en-US" sz="1000" dirty="0">
                <a:latin typeface="Consolas" panose="020B0609020204030204" pitchFamily="49" charset="0"/>
              </a:rPr>
              <a:t>(): Bad arguments \n");</a:t>
            </a:r>
          </a:p>
          <a:p>
            <a:r>
              <a:rPr lang="en-US" sz="1000" dirty="0">
                <a:latin typeface="Consolas" panose="020B0609020204030204" pitchFamily="49" charset="0"/>
              </a:rPr>
              <a:t>	   return;</a:t>
            </a:r>
          </a:p>
          <a:p>
            <a:r>
              <a:rPr lang="en-US" sz="1000" dirty="0">
                <a:latin typeface="Consolas" panose="020B0609020204030204" pitchFamily="49" charset="0"/>
              </a:rPr>
              <a:t>    }</a:t>
            </a:r>
          </a:p>
          <a:p>
            <a:r>
              <a:rPr lang="en-US" sz="1000" dirty="0">
                <a:latin typeface="Consolas" panose="020B0609020204030204" pitchFamily="49" charset="0"/>
              </a:rPr>
              <a:t>    p-&gt;next = q-&gt;next;</a:t>
            </a:r>
          </a:p>
          <a:p>
            <a:r>
              <a:rPr lang="en-US" sz="1000" dirty="0">
                <a:latin typeface="Consolas" panose="020B0609020204030204" pitchFamily="49" charset="0"/>
              </a:rPr>
              <a:t>    q-&gt;next = p;</a:t>
            </a:r>
          </a:p>
          <a:p>
            <a:r>
              <a:rPr lang="en-US" sz="1000" dirty="0">
                <a:latin typeface="Consolas" panose="020B0609020204030204" pitchFamily="49" charset="0"/>
              </a:rPr>
              <a:t>} </a:t>
            </a:r>
          </a:p>
          <a:p>
            <a:r>
              <a:rPr lang="en-US" sz="1000" dirty="0">
                <a:latin typeface="Consolas" panose="020B0609020204030204" pitchFamily="49" charset="0"/>
              </a:rPr>
              <a:t>void </a:t>
            </a:r>
            <a:r>
              <a:rPr lang="en-US" sz="1000" dirty="0" err="1">
                <a:latin typeface="Consolas" panose="020B0609020204030204" pitchFamily="49" charset="0"/>
              </a:rPr>
              <a:t>delete_element</a:t>
            </a:r>
            <a:r>
              <a:rPr lang="en-US" sz="1000" dirty="0">
                <a:latin typeface="Consolas" panose="020B0609020204030204" pitchFamily="49" charset="0"/>
              </a:rPr>
              <a:t>(ELEMENT *goner){</a:t>
            </a:r>
          </a:p>
          <a:p>
            <a:r>
              <a:rPr lang="tr-TR" sz="1000" dirty="0">
                <a:latin typeface="Consolas" panose="020B0609020204030204" pitchFamily="49" charset="0"/>
              </a:rPr>
              <a:t>    </a:t>
            </a:r>
            <a:r>
              <a:rPr lang="en-US" sz="1000" dirty="0">
                <a:latin typeface="Consolas" panose="020B0609020204030204" pitchFamily="49" charset="0"/>
              </a:rPr>
              <a:t>ELEMENT *p;</a:t>
            </a:r>
          </a:p>
          <a:p>
            <a:r>
              <a:rPr lang="en-US" sz="1000" dirty="0">
                <a:latin typeface="Consolas" panose="020B0609020204030204" pitchFamily="49" charset="0"/>
              </a:rPr>
              <a:t>    if(goner == head)</a:t>
            </a:r>
          </a:p>
          <a:p>
            <a:r>
              <a:rPr lang="en-US" sz="1000" dirty="0">
                <a:latin typeface="Consolas" panose="020B0609020204030204" pitchFamily="49" charset="0"/>
              </a:rPr>
              <a:t>	head=goner-&gt;next;</a:t>
            </a:r>
          </a:p>
          <a:p>
            <a:r>
              <a:rPr lang="en-US" sz="1000" dirty="0">
                <a:latin typeface="Consolas" panose="020B0609020204030204" pitchFamily="49" charset="0"/>
              </a:rPr>
              <a:t>    else // find element preceding the one to be deleted:</a:t>
            </a:r>
          </a:p>
          <a:p>
            <a:r>
              <a:rPr lang="en-US" sz="1000" dirty="0">
                <a:latin typeface="Consolas" panose="020B0609020204030204" pitchFamily="49" charset="0"/>
              </a:rPr>
              <a:t>	for(p=head; (p!=NULL) &amp;&amp; (p-&gt;next != goner); p=p-&gt;next); // null statement</a:t>
            </a:r>
          </a:p>
          <a:p>
            <a:endParaRPr lang="en-US" sz="1000" dirty="0">
              <a:latin typeface="Consolas" panose="020B0609020204030204" pitchFamily="49" charset="0"/>
            </a:endParaRPr>
          </a:p>
          <a:p>
            <a:r>
              <a:rPr lang="en-US" sz="1000" dirty="0">
                <a:latin typeface="Consolas" panose="020B0609020204030204" pitchFamily="49" charset="0"/>
              </a:rPr>
              <a:t>    if(p == NULL){</a:t>
            </a:r>
          </a:p>
          <a:p>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a:t>
            </a:r>
            <a:r>
              <a:rPr lang="en-US" sz="1000" dirty="0" err="1">
                <a:latin typeface="Consolas" panose="020B0609020204030204" pitchFamily="49" charset="0"/>
              </a:rPr>
              <a:t>delete_element</a:t>
            </a:r>
            <a:r>
              <a:rPr lang="en-US" sz="1000" dirty="0">
                <a:latin typeface="Consolas" panose="020B0609020204030204" pitchFamily="49" charset="0"/>
              </a:rPr>
              <a:t>(): could not find the element \n");</a:t>
            </a:r>
            <a:r>
              <a:rPr lang="tr-TR" sz="1000" dirty="0">
                <a:latin typeface="Consolas" panose="020B0609020204030204" pitchFamily="49" charset="0"/>
              </a:rPr>
              <a:t> </a:t>
            </a:r>
            <a:r>
              <a:rPr lang="en-US" sz="1000" dirty="0">
                <a:latin typeface="Consolas" panose="020B0609020204030204" pitchFamily="49" charset="0"/>
              </a:rPr>
              <a:t>return;</a:t>
            </a:r>
          </a:p>
          <a:p>
            <a:r>
              <a:rPr lang="en-US" sz="1000" dirty="0">
                <a:latin typeface="Consolas" panose="020B0609020204030204" pitchFamily="49" charset="0"/>
              </a:rPr>
              <a:t>    }</a:t>
            </a:r>
          </a:p>
          <a:p>
            <a:r>
              <a:rPr lang="en-US" sz="1000" dirty="0">
                <a:latin typeface="Consolas" panose="020B0609020204030204" pitchFamily="49" charset="0"/>
              </a:rPr>
              <a:t>    p-&gt;next=p-&gt;next-&gt;next;</a:t>
            </a:r>
          </a:p>
          <a:p>
            <a:r>
              <a:rPr lang="en-US" sz="1000" dirty="0">
                <a:latin typeface="Consolas" panose="020B0609020204030204" pitchFamily="49" charset="0"/>
              </a:rPr>
              <a:t>    free(goner);</a:t>
            </a:r>
          </a:p>
          <a:p>
            <a:r>
              <a:rPr lang="en-US" sz="1000" dirty="0">
                <a:latin typeface="Consolas" panose="020B0609020204030204" pitchFamily="49" charset="0"/>
              </a:rPr>
              <a:t>}</a:t>
            </a:r>
          </a:p>
          <a:p>
            <a:r>
              <a:rPr lang="en-US" sz="1000" dirty="0">
                <a:latin typeface="Consolas" panose="020B0609020204030204" pitchFamily="49" charset="0"/>
              </a:rPr>
              <a:t>ELEMENT *find( char * name){</a:t>
            </a:r>
          </a:p>
          <a:p>
            <a:r>
              <a:rPr lang="en-US" sz="1000" dirty="0">
                <a:latin typeface="Consolas" panose="020B0609020204030204" pitchFamily="49" charset="0"/>
              </a:rPr>
              <a:t>	ELEMENT *p;</a:t>
            </a:r>
          </a:p>
          <a:p>
            <a:r>
              <a:rPr lang="en-US" sz="1000" dirty="0">
                <a:latin typeface="Consolas" panose="020B0609020204030204" pitchFamily="49" charset="0"/>
              </a:rPr>
              <a:t>    for(p=head; p!= NULL; p=p-&gt;next)</a:t>
            </a:r>
          </a:p>
          <a:p>
            <a:r>
              <a:rPr lang="en-US" sz="1000" dirty="0">
                <a:latin typeface="Consolas" panose="020B0609020204030204" pitchFamily="49" charset="0"/>
              </a:rPr>
              <a:t>	   if(</a:t>
            </a:r>
            <a:r>
              <a:rPr lang="en-US" sz="1000" dirty="0" err="1">
                <a:latin typeface="Consolas" panose="020B0609020204030204" pitchFamily="49" charset="0"/>
              </a:rPr>
              <a:t>strcmp</a:t>
            </a:r>
            <a:r>
              <a:rPr lang="en-US" sz="1000" dirty="0">
                <a:latin typeface="Consolas" panose="020B0609020204030204" pitchFamily="49" charset="0"/>
              </a:rPr>
              <a:t>(p-&gt;</a:t>
            </a:r>
            <a:r>
              <a:rPr lang="en-US" sz="1000" dirty="0" err="1">
                <a:latin typeface="Consolas" panose="020B0609020204030204" pitchFamily="49" charset="0"/>
              </a:rPr>
              <a:t>ps_name</a:t>
            </a:r>
            <a:r>
              <a:rPr lang="en-US" sz="1000" dirty="0">
                <a:latin typeface="Consolas" panose="020B0609020204030204" pitchFamily="49" charset="0"/>
              </a:rPr>
              <a:t>, name) == 0) // returns 0, if 2 strings are same</a:t>
            </a:r>
          </a:p>
          <a:p>
            <a:r>
              <a:rPr lang="en-US" sz="1000" dirty="0">
                <a:latin typeface="Consolas" panose="020B0609020204030204" pitchFamily="49" charset="0"/>
              </a:rPr>
              <a:t>	      return p;</a:t>
            </a:r>
          </a:p>
          <a:p>
            <a:r>
              <a:rPr lang="en-US" sz="1000" dirty="0">
                <a:latin typeface="Consolas" panose="020B0609020204030204" pitchFamily="49" charset="0"/>
              </a:rPr>
              <a:t>    return NULL;</a:t>
            </a:r>
          </a:p>
          <a:p>
            <a:r>
              <a:rPr lang="en-US" sz="1000" dirty="0">
                <a:latin typeface="Consolas" panose="020B0609020204030204" pitchFamily="49" charset="0"/>
              </a:rPr>
              <a:t>}</a:t>
            </a:r>
          </a:p>
          <a:p>
            <a:endParaRPr lang="en-US" sz="1000" dirty="0">
              <a:latin typeface="Consolas" panose="020B0609020204030204" pitchFamily="49" charset="0"/>
            </a:endParaRPr>
          </a:p>
        </p:txBody>
      </p:sp>
    </p:spTree>
    <p:extLst>
      <p:ext uri="{BB962C8B-B14F-4D97-AF65-F5344CB8AC3E}">
        <p14:creationId xmlns:p14="http://schemas.microsoft.com/office/powerpoint/2010/main" val="98208283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0648"/>
            <a:ext cx="7886700" cy="1325563"/>
          </a:xfrm>
        </p:spPr>
        <p:txBody>
          <a:bodyPr/>
          <a:lstStyle/>
          <a:p>
            <a:r>
              <a:rPr lang="en-US" b="1" dirty="0"/>
              <a:t>Example: </a:t>
            </a:r>
            <a:r>
              <a:rPr lang="tr-TR" b="1" dirty="0"/>
              <a:t>A </a:t>
            </a:r>
            <a:r>
              <a:rPr lang="en-US" b="1" dirty="0" err="1"/>
              <a:t>Struct</a:t>
            </a:r>
            <a:r>
              <a:rPr lang="en-US" b="1" dirty="0"/>
              <a:t> having a bit field</a:t>
            </a:r>
            <a:r>
              <a:rPr lang="tr-TR" b="1" dirty="0"/>
              <a:t> </a:t>
            </a:r>
            <a:endParaRPr lang="en-US" b="1" dirty="0"/>
          </a:p>
        </p:txBody>
      </p:sp>
      <p:sp>
        <p:nvSpPr>
          <p:cNvPr id="5" name="Content Placeholder 4"/>
          <p:cNvSpPr>
            <a:spLocks noGrp="1"/>
          </p:cNvSpPr>
          <p:nvPr>
            <p:ph sz="half" idx="1"/>
          </p:nvPr>
        </p:nvSpPr>
        <p:spPr>
          <a:xfrm>
            <a:off x="628650" y="1412776"/>
            <a:ext cx="8191822" cy="455193"/>
          </a:xfrm>
        </p:spPr>
        <p:txBody>
          <a:bodyPr>
            <a:normAutofit/>
          </a:bodyPr>
          <a:lstStyle/>
          <a:p>
            <a:r>
              <a:rPr lang="en-US" sz="2400" dirty="0"/>
              <a:t>The rest will be very similar to our previous example </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Dikdörtgen 5"/>
          <p:cNvSpPr/>
          <p:nvPr/>
        </p:nvSpPr>
        <p:spPr>
          <a:xfrm>
            <a:off x="864096" y="1988840"/>
            <a:ext cx="7956376" cy="2800767"/>
          </a:xfrm>
          <a:prstGeom prst="rect">
            <a:avLst/>
          </a:prstGeom>
        </p:spPr>
        <p:txBody>
          <a:bodyPr wrap="square">
            <a:spAutoFit/>
          </a:bodyPr>
          <a:lstStyle/>
          <a:p>
            <a:r>
              <a:rPr lang="en-US" sz="800" dirty="0" err="1">
                <a:latin typeface="Consolas" panose="020B0609020204030204" pitchFamily="49" charset="0"/>
              </a:rPr>
              <a:t>int</a:t>
            </a:r>
            <a:r>
              <a:rPr lang="en-US" sz="800" dirty="0">
                <a:latin typeface="Consolas" panose="020B0609020204030204" pitchFamily="49" charset="0"/>
              </a:rPr>
              <a:t> main(){</a:t>
            </a:r>
          </a:p>
          <a:p>
            <a:r>
              <a:rPr lang="tr-TR" sz="800" dirty="0">
                <a:latin typeface="Consolas" panose="020B0609020204030204" pitchFamily="49" charset="0"/>
              </a:rPr>
              <a:t>    </a:t>
            </a:r>
            <a:r>
              <a:rPr lang="en-US" sz="800" dirty="0">
                <a:latin typeface="Consolas" panose="020B0609020204030204" pitchFamily="49" charset="0"/>
              </a:rPr>
              <a:t>ELEMENT *p,*q;</a:t>
            </a:r>
          </a:p>
          <a:p>
            <a:r>
              <a:rPr lang="tr-TR" sz="800" dirty="0">
                <a:latin typeface="Consolas" panose="020B0609020204030204" pitchFamily="49" charset="0"/>
              </a:rPr>
              <a:t>    </a:t>
            </a:r>
            <a:r>
              <a:rPr lang="en-US" sz="800" dirty="0" err="1">
                <a:latin typeface="Consolas" panose="020B0609020204030204" pitchFamily="49" charset="0"/>
              </a:rPr>
              <a:t>int</a:t>
            </a:r>
            <a:r>
              <a:rPr lang="en-US" sz="800" dirty="0">
                <a:latin typeface="Consolas" panose="020B0609020204030204" pitchFamily="49" charset="0"/>
              </a:rPr>
              <a:t> </a:t>
            </a:r>
            <a:r>
              <a:rPr lang="en-US" sz="800" dirty="0" err="1">
                <a:latin typeface="Consolas" panose="020B0609020204030204" pitchFamily="49" charset="0"/>
              </a:rPr>
              <a:t>val</a:t>
            </a:r>
            <a:r>
              <a:rPr lang="en-US" sz="800" dirty="0">
                <a:latin typeface="Consolas" panose="020B0609020204030204" pitchFamily="49" charset="0"/>
              </a:rPr>
              <a:t>, j;</a:t>
            </a:r>
          </a:p>
          <a:p>
            <a:r>
              <a:rPr lang="tr-TR" sz="800" dirty="0">
                <a:latin typeface="Consolas" panose="020B0609020204030204" pitchFamily="49" charset="0"/>
              </a:rPr>
              <a:t>    </a:t>
            </a:r>
            <a:r>
              <a:rPr lang="en-US" sz="800" dirty="0">
                <a:latin typeface="Consolas" panose="020B0609020204030204" pitchFamily="49" charset="0"/>
              </a:rPr>
              <a:t>for(j=0; j&lt;2; </a:t>
            </a:r>
            <a:r>
              <a:rPr lang="en-US" sz="800" dirty="0" err="1">
                <a:latin typeface="Consolas" panose="020B0609020204030204" pitchFamily="49" charset="0"/>
              </a:rPr>
              <a:t>j++</a:t>
            </a:r>
            <a:r>
              <a:rPr lang="en-US" sz="800" dirty="0">
                <a:latin typeface="Consolas" panose="020B0609020204030204" pitchFamily="49" charset="0"/>
              </a:rPr>
              <a:t>)</a:t>
            </a:r>
          </a:p>
          <a:p>
            <a:r>
              <a:rPr lang="tr-TR" sz="800" dirty="0">
                <a:latin typeface="Consolas" panose="020B0609020204030204" pitchFamily="49" charset="0"/>
              </a:rPr>
              <a:t>    </a:t>
            </a:r>
            <a:r>
              <a:rPr lang="en-US" sz="800" dirty="0" err="1">
                <a:latin typeface="Consolas" panose="020B0609020204030204" pitchFamily="49" charset="0"/>
              </a:rPr>
              <a:t>add_element</a:t>
            </a:r>
            <a:r>
              <a:rPr lang="en-US" sz="800" dirty="0">
                <a:latin typeface="Consolas" panose="020B0609020204030204" pitchFamily="49" charset="0"/>
              </a:rPr>
              <a:t>( </a:t>
            </a:r>
            <a:r>
              <a:rPr lang="en-US" sz="800" dirty="0" err="1">
                <a:latin typeface="Consolas" panose="020B0609020204030204" pitchFamily="49" charset="0"/>
              </a:rPr>
              <a:t>create_list_element</a:t>
            </a:r>
            <a:r>
              <a:rPr lang="en-US" sz="800" dirty="0">
                <a:latin typeface="Consolas" panose="020B0609020204030204" pitchFamily="49" charset="0"/>
              </a:rPr>
              <a:t>());</a:t>
            </a:r>
          </a:p>
          <a:p>
            <a:r>
              <a:rPr lang="en-US" sz="800" dirty="0">
                <a:latin typeface="Consolas" panose="020B0609020204030204" pitchFamily="49" charset="0"/>
              </a:rPr>
              <a:t>	</a:t>
            </a:r>
          </a:p>
          <a:p>
            <a:r>
              <a:rPr lang="tr-TR" sz="800" dirty="0">
                <a:latin typeface="Consolas" panose="020B0609020204030204" pitchFamily="49" charset="0"/>
              </a:rPr>
              <a:t>    </a:t>
            </a:r>
            <a:r>
              <a:rPr lang="en-US" sz="800" dirty="0">
                <a:latin typeface="Consolas" panose="020B0609020204030204" pitchFamily="49" charset="0"/>
              </a:rPr>
              <a:t>for(j=0, p=head; p != NULL; p=p-&gt;next, </a:t>
            </a:r>
            <a:r>
              <a:rPr lang="en-US" sz="800" dirty="0" err="1">
                <a:latin typeface="Consolas" panose="020B0609020204030204" pitchFamily="49" charset="0"/>
              </a:rPr>
              <a:t>j++</a:t>
            </a:r>
            <a:r>
              <a:rPr lang="en-US" sz="800" dirty="0">
                <a:latin typeface="Consolas" panose="020B0609020204030204" pitchFamily="49" charset="0"/>
              </a:rPr>
              <a:t>) //for(p=head; p != NULL; p=p-&gt;next)</a:t>
            </a:r>
            <a:r>
              <a:rPr lang="tr-TR" sz="800" dirty="0">
                <a:latin typeface="Consolas" panose="020B0609020204030204" pitchFamily="49" charset="0"/>
              </a:rPr>
              <a:t> </a:t>
            </a:r>
          </a:p>
          <a:p>
            <a:r>
              <a:rPr lang="tr-TR" sz="800" dirty="0">
                <a:latin typeface="Consolas" panose="020B0609020204030204" pitchFamily="49" charset="0"/>
              </a:rPr>
              <a:t>    {</a:t>
            </a:r>
            <a:endParaRPr lang="en-US" sz="800" dirty="0">
              <a:latin typeface="Consolas" panose="020B0609020204030204" pitchFamily="49" charset="0"/>
            </a:endParaRPr>
          </a:p>
          <a:p>
            <a:r>
              <a:rPr lang="en-US" sz="800" dirty="0">
                <a:latin typeface="Consolas" panose="020B0609020204030204" pitchFamily="49" charset="0"/>
              </a:rPr>
              <a:t>    </a:t>
            </a:r>
            <a:r>
              <a:rPr lang="tr-TR" sz="800" dirty="0">
                <a:latin typeface="Consolas" panose="020B0609020204030204" pitchFamily="49" charset="0"/>
              </a:rPr>
              <a:t>    </a:t>
            </a:r>
            <a:r>
              <a:rPr lang="en-US" sz="800" dirty="0">
                <a:latin typeface="Consolas" panose="020B0609020204030204" pitchFamily="49" charset="0"/>
              </a:rPr>
              <a:t>//</a:t>
            </a:r>
            <a:r>
              <a:rPr lang="en-US" sz="800" dirty="0" err="1">
                <a:latin typeface="Consolas" panose="020B0609020204030204" pitchFamily="49" charset="0"/>
              </a:rPr>
              <a:t>printf</a:t>
            </a:r>
            <a:r>
              <a:rPr lang="en-US" sz="800" dirty="0">
                <a:latin typeface="Consolas" panose="020B0609020204030204" pitchFamily="49" charset="0"/>
              </a:rPr>
              <a:t>("%d-</a:t>
            </a:r>
            <a:r>
              <a:rPr lang="en-US" sz="800" dirty="0" err="1">
                <a:latin typeface="Consolas" panose="020B0609020204030204" pitchFamily="49" charset="0"/>
              </a:rPr>
              <a:t>th</a:t>
            </a:r>
            <a:r>
              <a:rPr lang="en-US" sz="800" dirty="0">
                <a:latin typeface="Consolas" panose="020B0609020204030204" pitchFamily="49" charset="0"/>
              </a:rPr>
              <a:t> person: %s\</a:t>
            </a:r>
            <a:r>
              <a:rPr lang="en-US" sz="800" dirty="0" err="1">
                <a:latin typeface="Consolas" panose="020B0609020204030204" pitchFamily="49" charset="0"/>
              </a:rPr>
              <a:t>t%s</a:t>
            </a:r>
            <a:r>
              <a:rPr lang="en-US" sz="800" dirty="0">
                <a:latin typeface="Consolas" panose="020B0609020204030204" pitchFamily="49" charset="0"/>
              </a:rPr>
              <a:t>\</a:t>
            </a:r>
            <a:r>
              <a:rPr lang="en-US" sz="800" dirty="0" err="1">
                <a:latin typeface="Consolas" panose="020B0609020204030204" pitchFamily="49" charset="0"/>
              </a:rPr>
              <a:t>t%u</a:t>
            </a:r>
            <a:r>
              <a:rPr lang="en-US" sz="800" dirty="0">
                <a:latin typeface="Consolas" panose="020B0609020204030204" pitchFamily="49" charset="0"/>
              </a:rPr>
              <a:t>.%</a:t>
            </a:r>
            <a:r>
              <a:rPr lang="en-US" sz="800" dirty="0" err="1">
                <a:latin typeface="Consolas" panose="020B0609020204030204" pitchFamily="49" charset="0"/>
              </a:rPr>
              <a:t>u.%u</a:t>
            </a:r>
            <a:r>
              <a:rPr lang="en-US" sz="800" dirty="0">
                <a:latin typeface="Consolas" panose="020B0609020204030204" pitchFamily="49" charset="0"/>
              </a:rPr>
              <a:t>\n", j+1, p-&gt;</a:t>
            </a:r>
            <a:r>
              <a:rPr lang="en-US" sz="800" dirty="0" err="1">
                <a:latin typeface="Consolas" panose="020B0609020204030204" pitchFamily="49" charset="0"/>
              </a:rPr>
              <a:t>ps_name</a:t>
            </a:r>
            <a:r>
              <a:rPr lang="en-US" sz="800" dirty="0">
                <a:latin typeface="Consolas" panose="020B0609020204030204" pitchFamily="49" charset="0"/>
              </a:rPr>
              <a:t>, p-&gt;</a:t>
            </a:r>
            <a:r>
              <a:rPr lang="en-US" sz="800" dirty="0" err="1">
                <a:latin typeface="Consolas" panose="020B0609020204030204" pitchFamily="49" charset="0"/>
              </a:rPr>
              <a:t>ps_tcno</a:t>
            </a:r>
            <a:r>
              <a:rPr lang="en-US" sz="800" dirty="0">
                <a:latin typeface="Consolas" panose="020B0609020204030204" pitchFamily="49" charset="0"/>
              </a:rPr>
              <a:t>, p-&gt;</a:t>
            </a:r>
            <a:r>
              <a:rPr lang="en-US" sz="800" dirty="0" err="1">
                <a:latin typeface="Consolas" panose="020B0609020204030204" pitchFamily="49" charset="0"/>
              </a:rPr>
              <a:t>ps_birth_day</a:t>
            </a:r>
            <a:r>
              <a:rPr lang="en-US" sz="800" dirty="0">
                <a:latin typeface="Consolas" panose="020B0609020204030204" pitchFamily="49" charset="0"/>
              </a:rPr>
              <a:t>, p-&gt;</a:t>
            </a:r>
            <a:r>
              <a:rPr lang="en-US" sz="800" dirty="0" err="1">
                <a:latin typeface="Consolas" panose="020B0609020204030204" pitchFamily="49" charset="0"/>
              </a:rPr>
              <a:t>ps_birth_month</a:t>
            </a:r>
            <a:r>
              <a:rPr lang="en-US" sz="800" dirty="0">
                <a:latin typeface="Consolas" panose="020B0609020204030204" pitchFamily="49" charset="0"/>
              </a:rPr>
              <a:t>, p-&gt;</a:t>
            </a:r>
            <a:r>
              <a:rPr lang="en-US" sz="800" dirty="0" err="1">
                <a:latin typeface="Consolas" panose="020B0609020204030204" pitchFamily="49" charset="0"/>
              </a:rPr>
              <a:t>ps_birth_year</a:t>
            </a:r>
            <a:r>
              <a:rPr lang="en-US" sz="800" dirty="0">
                <a:latin typeface="Consolas" panose="020B0609020204030204" pitchFamily="49" charset="0"/>
              </a:rPr>
              <a:t>);</a:t>
            </a:r>
          </a:p>
          <a:p>
            <a:r>
              <a:rPr lang="en-US" sz="800" dirty="0">
                <a:latin typeface="Consolas" panose="020B0609020204030204" pitchFamily="49" charset="0"/>
              </a:rPr>
              <a:t>        </a:t>
            </a:r>
            <a:r>
              <a:rPr lang="en-US" sz="800" dirty="0" err="1">
                <a:latin typeface="Consolas" panose="020B0609020204030204" pitchFamily="49" charset="0"/>
              </a:rPr>
              <a:t>printf</a:t>
            </a:r>
            <a:r>
              <a:rPr lang="en-US" sz="800" dirty="0">
                <a:latin typeface="Consolas" panose="020B0609020204030204" pitchFamily="49" charset="0"/>
              </a:rPr>
              <a:t>("%d-</a:t>
            </a:r>
            <a:r>
              <a:rPr lang="en-US" sz="800" dirty="0" err="1">
                <a:latin typeface="Consolas" panose="020B0609020204030204" pitchFamily="49" charset="0"/>
              </a:rPr>
              <a:t>th</a:t>
            </a:r>
            <a:r>
              <a:rPr lang="en-US" sz="800" dirty="0">
                <a:latin typeface="Consolas" panose="020B0609020204030204" pitchFamily="49" charset="0"/>
              </a:rPr>
              <a:t> person: ",(j+1)); </a:t>
            </a:r>
            <a:r>
              <a:rPr lang="en-US" sz="800" dirty="0" err="1">
                <a:latin typeface="Consolas" panose="020B0609020204030204" pitchFamily="49" charset="0"/>
              </a:rPr>
              <a:t>printElementP</a:t>
            </a:r>
            <a:r>
              <a:rPr lang="en-US" sz="800" dirty="0">
                <a:latin typeface="Consolas" panose="020B0609020204030204" pitchFamily="49" charset="0"/>
              </a:rPr>
              <a:t>(p); </a:t>
            </a:r>
          </a:p>
          <a:p>
            <a:r>
              <a:rPr lang="en-US" sz="800" dirty="0">
                <a:latin typeface="Consolas" panose="020B0609020204030204" pitchFamily="49" charset="0"/>
              </a:rPr>
              <a:t>    }</a:t>
            </a:r>
          </a:p>
          <a:p>
            <a:endParaRPr lang="en-US" sz="800" dirty="0">
              <a:latin typeface="Consolas" panose="020B0609020204030204" pitchFamily="49" charset="0"/>
            </a:endParaRPr>
          </a:p>
          <a:p>
            <a:r>
              <a:rPr lang="tr-TR" sz="800" dirty="0">
                <a:latin typeface="Consolas" panose="020B0609020204030204" pitchFamily="49" charset="0"/>
              </a:rPr>
              <a:t>    </a:t>
            </a:r>
            <a:r>
              <a:rPr lang="en-US" sz="800" dirty="0">
                <a:latin typeface="Consolas" panose="020B0609020204030204" pitchFamily="49" charset="0"/>
              </a:rPr>
              <a:t>// CREATE A NEW ELEMENT AND INSERT IT IN BETWEEN THE 1st AND 2nd ELEMENTS IN THE LIST:</a:t>
            </a:r>
          </a:p>
          <a:p>
            <a:r>
              <a:rPr lang="tr-TR" sz="800" dirty="0">
                <a:latin typeface="Consolas" panose="020B0609020204030204" pitchFamily="49" charset="0"/>
              </a:rPr>
              <a:t>    </a:t>
            </a:r>
            <a:r>
              <a:rPr lang="en-US" sz="800" dirty="0">
                <a:latin typeface="Consolas" panose="020B0609020204030204" pitchFamily="49" charset="0"/>
              </a:rPr>
              <a:t>p=</a:t>
            </a:r>
            <a:r>
              <a:rPr lang="en-US" sz="800" dirty="0" err="1">
                <a:latin typeface="Consolas" panose="020B0609020204030204" pitchFamily="49" charset="0"/>
              </a:rPr>
              <a:t>create_list_element</a:t>
            </a:r>
            <a:r>
              <a:rPr lang="en-US" sz="800" dirty="0">
                <a:latin typeface="Consolas" panose="020B0609020204030204" pitchFamily="49" charset="0"/>
              </a:rPr>
              <a:t>();</a:t>
            </a:r>
          </a:p>
          <a:p>
            <a:endParaRPr lang="en-US" sz="800" dirty="0">
              <a:latin typeface="Consolas" panose="020B0609020204030204" pitchFamily="49" charset="0"/>
            </a:endParaRPr>
          </a:p>
          <a:p>
            <a:r>
              <a:rPr lang="en-US" sz="800" dirty="0">
                <a:latin typeface="Consolas" panose="020B0609020204030204" pitchFamily="49" charset="0"/>
              </a:rPr>
              <a:t>    q=head; // to keep the first element, head and we'll insert p, after q:</a:t>
            </a:r>
          </a:p>
          <a:p>
            <a:r>
              <a:rPr lang="en-US" sz="800" dirty="0">
                <a:latin typeface="Consolas" panose="020B0609020204030204" pitchFamily="49" charset="0"/>
              </a:rPr>
              <a:t>    </a:t>
            </a:r>
            <a:r>
              <a:rPr lang="en-US" sz="800" dirty="0" err="1">
                <a:latin typeface="Consolas" panose="020B0609020204030204" pitchFamily="49" charset="0"/>
              </a:rPr>
              <a:t>insert_after</a:t>
            </a:r>
            <a:r>
              <a:rPr lang="en-US" sz="800" dirty="0">
                <a:latin typeface="Consolas" panose="020B0609020204030204" pitchFamily="49" charset="0"/>
              </a:rPr>
              <a:t>(p, q);</a:t>
            </a:r>
          </a:p>
          <a:p>
            <a:endParaRPr lang="en-US" sz="800" dirty="0">
              <a:latin typeface="Consolas" panose="020B0609020204030204" pitchFamily="49" charset="0"/>
            </a:endParaRPr>
          </a:p>
          <a:p>
            <a:r>
              <a:rPr lang="en-US" sz="800" dirty="0">
                <a:latin typeface="Consolas" panose="020B0609020204030204" pitchFamily="49" charset="0"/>
              </a:rPr>
              <a:t>    </a:t>
            </a:r>
            <a:r>
              <a:rPr lang="en-US" sz="800" dirty="0" err="1">
                <a:latin typeface="Consolas" panose="020B0609020204030204" pitchFamily="49" charset="0"/>
              </a:rPr>
              <a:t>printList</a:t>
            </a:r>
            <a:r>
              <a:rPr lang="en-US" sz="800" dirty="0">
                <a:latin typeface="Consolas" panose="020B0609020204030204" pitchFamily="49" charset="0"/>
              </a:rPr>
              <a:t>( );</a:t>
            </a:r>
          </a:p>
          <a:p>
            <a:endParaRPr lang="en-US" sz="800" dirty="0">
              <a:latin typeface="Consolas" panose="020B0609020204030204" pitchFamily="49" charset="0"/>
            </a:endParaRPr>
          </a:p>
          <a:p>
            <a:r>
              <a:rPr lang="en-US" sz="800" dirty="0">
                <a:latin typeface="Consolas" panose="020B0609020204030204" pitchFamily="49" charset="0"/>
              </a:rPr>
              <a:t>    return 0;</a:t>
            </a:r>
          </a:p>
          <a:p>
            <a:r>
              <a:rPr lang="en-US" sz="800" dirty="0">
                <a:latin typeface="Consolas" panose="020B0609020204030204" pitchFamily="49" charset="0"/>
              </a:rPr>
              <a:t>}</a:t>
            </a:r>
          </a:p>
        </p:txBody>
      </p:sp>
    </p:spTree>
    <p:extLst>
      <p:ext uri="{BB962C8B-B14F-4D97-AF65-F5344CB8AC3E}">
        <p14:creationId xmlns:p14="http://schemas.microsoft.com/office/powerpoint/2010/main" val="399441245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Unions</a:t>
            </a:r>
          </a:p>
        </p:txBody>
      </p:sp>
      <p:sp>
        <p:nvSpPr>
          <p:cNvPr id="5" name="Content Placeholder 4"/>
          <p:cNvSpPr>
            <a:spLocks noGrp="1"/>
          </p:cNvSpPr>
          <p:nvPr>
            <p:ph sz="half" idx="1"/>
          </p:nvPr>
        </p:nvSpPr>
        <p:spPr>
          <a:xfrm>
            <a:off x="628650" y="1533647"/>
            <a:ext cx="8191822" cy="4343625"/>
          </a:xfrm>
        </p:spPr>
        <p:txBody>
          <a:bodyPr>
            <a:normAutofit/>
          </a:bodyPr>
          <a:lstStyle/>
          <a:p>
            <a:r>
              <a:rPr lang="en-US" sz="2400" dirty="0"/>
              <a:t>Unions are similar to structures except that the members are overlaid one on top of another, so members share the same memory. </a:t>
            </a:r>
          </a:p>
          <a:p>
            <a:r>
              <a:rPr lang="en-US" sz="2400" dirty="0"/>
              <a:t>There are two basic applications for unions: </a:t>
            </a:r>
          </a:p>
          <a:p>
            <a:pPr lvl="1"/>
            <a:r>
              <a:rPr lang="en-US" sz="2400" dirty="0"/>
              <a:t>Interpreting the same memory in different ways. </a:t>
            </a:r>
          </a:p>
          <a:p>
            <a:pPr lvl="1"/>
            <a:r>
              <a:rPr lang="en-US" sz="2400" dirty="0"/>
              <a:t>Creating flexible structures that can hold different types of data.</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147074735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83792"/>
            <a:ext cx="7886700" cy="824928"/>
          </a:xfrm>
        </p:spPr>
        <p:txBody>
          <a:bodyPr/>
          <a:lstStyle/>
          <a:p>
            <a:r>
              <a:rPr lang="tr-TR" b="1" dirty="0" err="1"/>
              <a:t>Unions</a:t>
            </a:r>
            <a:endParaRPr lang="en-US" b="1" dirty="0"/>
          </a:p>
        </p:txBody>
      </p:sp>
      <p:sp>
        <p:nvSpPr>
          <p:cNvPr id="5" name="Content Placeholder 4"/>
          <p:cNvSpPr>
            <a:spLocks noGrp="1"/>
          </p:cNvSpPr>
          <p:nvPr>
            <p:ph sz="half" idx="1"/>
          </p:nvPr>
        </p:nvSpPr>
        <p:spPr>
          <a:xfrm>
            <a:off x="628650" y="764704"/>
            <a:ext cx="8191822" cy="567037"/>
          </a:xfrm>
        </p:spPr>
        <p:txBody>
          <a:bodyPr>
            <a:normAutofit/>
          </a:bodyPr>
          <a:lstStyle/>
          <a:p>
            <a:r>
              <a:rPr lang="en-US" sz="2400" dirty="0"/>
              <a:t>Example</a:t>
            </a:r>
            <a:r>
              <a:rPr lang="tr-TR" sz="2400" dirty="0"/>
              <a:t>:</a:t>
            </a:r>
            <a:endParaRPr lang="en-US" sz="2400"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6" name="Picture 3" descr="Screen Shot 2018-10-22 at 12.26.37 AM.png"/>
          <p:cNvPicPr>
            <a:picLocks noChangeAspect="1"/>
          </p:cNvPicPr>
          <p:nvPr/>
        </p:nvPicPr>
        <p:blipFill>
          <a:blip r:embed="rId2"/>
          <a:stretch>
            <a:fillRect/>
          </a:stretch>
        </p:blipFill>
        <p:spPr>
          <a:xfrm>
            <a:off x="608732" y="1236588"/>
            <a:ext cx="2451100" cy="2984500"/>
          </a:xfrm>
          <a:prstGeom prst="rect">
            <a:avLst/>
          </a:prstGeom>
        </p:spPr>
      </p:pic>
      <p:pic>
        <p:nvPicPr>
          <p:cNvPr id="7" name="Picture 4" descr="Screen Shot 2018-10-22 at 12.27.13 AM.png"/>
          <p:cNvPicPr>
            <a:picLocks noChangeAspect="1"/>
          </p:cNvPicPr>
          <p:nvPr/>
        </p:nvPicPr>
        <p:blipFill>
          <a:blip r:embed="rId3"/>
          <a:stretch>
            <a:fillRect/>
          </a:stretch>
        </p:blipFill>
        <p:spPr>
          <a:xfrm>
            <a:off x="2776664" y="1196752"/>
            <a:ext cx="6197600" cy="2311400"/>
          </a:xfrm>
          <a:prstGeom prst="rect">
            <a:avLst/>
          </a:prstGeom>
        </p:spPr>
      </p:pic>
      <p:sp>
        <p:nvSpPr>
          <p:cNvPr id="8" name="Content Placeholder 4"/>
          <p:cNvSpPr>
            <a:spLocks noGrp="1"/>
          </p:cNvSpPr>
          <p:nvPr>
            <p:ph sz="half" idx="1"/>
          </p:nvPr>
        </p:nvSpPr>
        <p:spPr>
          <a:xfrm>
            <a:off x="611560" y="4293096"/>
            <a:ext cx="8191822" cy="567037"/>
          </a:xfrm>
        </p:spPr>
        <p:txBody>
          <a:bodyPr>
            <a:normAutofit/>
          </a:bodyPr>
          <a:lstStyle/>
          <a:p>
            <a:r>
              <a:rPr lang="tr-TR" sz="2400" dirty="0" err="1"/>
              <a:t>Usage</a:t>
            </a:r>
            <a:r>
              <a:rPr lang="tr-TR" sz="2400" dirty="0"/>
              <a:t>:</a:t>
            </a:r>
            <a:endParaRPr lang="en-US" sz="2400" dirty="0"/>
          </a:p>
        </p:txBody>
      </p:sp>
      <p:pic>
        <p:nvPicPr>
          <p:cNvPr id="9" name="Picture 5" descr="Screen Shot 2018-10-22 at 12.27.47 AM.png"/>
          <p:cNvPicPr>
            <a:picLocks noChangeAspect="1"/>
          </p:cNvPicPr>
          <p:nvPr/>
        </p:nvPicPr>
        <p:blipFill>
          <a:blip r:embed="rId4"/>
          <a:stretch>
            <a:fillRect/>
          </a:stretch>
        </p:blipFill>
        <p:spPr>
          <a:xfrm>
            <a:off x="744488" y="4725144"/>
            <a:ext cx="2819400" cy="571500"/>
          </a:xfrm>
          <a:prstGeom prst="rect">
            <a:avLst/>
          </a:prstGeom>
        </p:spPr>
      </p:pic>
      <p:pic>
        <p:nvPicPr>
          <p:cNvPr id="10" name="Picture 6" descr="Screen Shot 2018-10-22 at 12.28.43 AM.png"/>
          <p:cNvPicPr>
            <a:picLocks noChangeAspect="1"/>
          </p:cNvPicPr>
          <p:nvPr/>
        </p:nvPicPr>
        <p:blipFill>
          <a:blip r:embed="rId5"/>
          <a:stretch>
            <a:fillRect/>
          </a:stretch>
        </p:blipFill>
        <p:spPr>
          <a:xfrm>
            <a:off x="3705593" y="4460712"/>
            <a:ext cx="4250783" cy="840496"/>
          </a:xfrm>
          <a:prstGeom prst="rect">
            <a:avLst/>
          </a:prstGeom>
        </p:spPr>
      </p:pic>
      <p:sp>
        <p:nvSpPr>
          <p:cNvPr id="11" name="TextBox 7"/>
          <p:cNvSpPr txBox="1"/>
          <p:nvPr/>
        </p:nvSpPr>
        <p:spPr>
          <a:xfrm>
            <a:off x="141684" y="5388724"/>
            <a:ext cx="8318748" cy="646331"/>
          </a:xfrm>
          <a:prstGeom prst="rect">
            <a:avLst/>
          </a:prstGeom>
          <a:noFill/>
        </p:spPr>
        <p:txBody>
          <a:bodyPr wrap="square" rtlCol="0">
            <a:spAutoFit/>
          </a:bodyPr>
          <a:lstStyle/>
          <a:p>
            <a:pPr marL="285750" indent="-285750">
              <a:buFont typeface="Arial" panose="020B0604020202020204" pitchFamily="34" charset="0"/>
              <a:buChar char="•"/>
            </a:pPr>
            <a:r>
              <a:rPr lang="en-US" dirty="0"/>
              <a:t>If you make the assignment: </a:t>
            </a:r>
          </a:p>
          <a:p>
            <a:r>
              <a:rPr lang="en-US" dirty="0" err="1">
                <a:solidFill>
                  <a:srgbClr val="FF0000"/>
                </a:solidFill>
              </a:rPr>
              <a:t>example.j</a:t>
            </a:r>
            <a:r>
              <a:rPr lang="en-US" dirty="0">
                <a:solidFill>
                  <a:srgbClr val="FF0000"/>
                </a:solidFill>
              </a:rPr>
              <a:t> = 5;  </a:t>
            </a:r>
            <a:r>
              <a:rPr lang="en-US" u="sng" dirty="0">
                <a:solidFill>
                  <a:srgbClr val="FF0000"/>
                </a:solidFill>
              </a:rPr>
              <a:t>//overwrites the 2 chars, using all 4 bytes to store value 5.</a:t>
            </a:r>
          </a:p>
        </p:txBody>
      </p:sp>
    </p:spTree>
    <p:extLst>
      <p:ext uri="{BB962C8B-B14F-4D97-AF65-F5344CB8AC3E}">
        <p14:creationId xmlns:p14="http://schemas.microsoft.com/office/powerpoint/2010/main" val="1544781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Function</a:t>
            </a:r>
          </a:p>
        </p:txBody>
      </p:sp>
      <p:sp>
        <p:nvSpPr>
          <p:cNvPr id="4" name="Content Placeholder 3"/>
          <p:cNvSpPr>
            <a:spLocks noGrp="1"/>
          </p:cNvSpPr>
          <p:nvPr>
            <p:ph idx="2"/>
          </p:nvPr>
        </p:nvSpPr>
        <p:spPr>
          <a:xfrm>
            <a:off x="3822576" y="3158974"/>
            <a:ext cx="4709864" cy="3006330"/>
          </a:xfrm>
        </p:spPr>
        <p:txBody>
          <a:bodyPr>
            <a:normAutofit/>
          </a:bodyPr>
          <a:lstStyle/>
          <a:p>
            <a:r>
              <a:rPr lang="en-US" dirty="0"/>
              <a:t>The </a:t>
            </a:r>
            <a:r>
              <a:rPr lang="en-US" b="1" i="1" u="sng" dirty="0"/>
              <a:t>exit()</a:t>
            </a:r>
            <a:r>
              <a:rPr lang="en-US" dirty="0"/>
              <a:t> function is a runtime library routine that causes a program to end, returning control to operating system.</a:t>
            </a:r>
          </a:p>
          <a:p>
            <a:pPr lvl="1"/>
            <a:r>
              <a:rPr lang="en-US" dirty="0"/>
              <a:t>If the argument to exit() is zero, it means that the program is ending normally without errors.</a:t>
            </a:r>
          </a:p>
          <a:p>
            <a:pPr lvl="1"/>
            <a:r>
              <a:rPr lang="en-US" dirty="0"/>
              <a:t>Non-zero arguments indicate abnormal termination of the program.</a:t>
            </a:r>
          </a:p>
          <a:p>
            <a:pPr lvl="1"/>
            <a:r>
              <a:rPr lang="en-US" dirty="0"/>
              <a:t>Calling exit() from main() is exactly the same as executing </a:t>
            </a:r>
            <a:r>
              <a:rPr lang="en-US" b="1" i="1" u="sng" dirty="0">
                <a:solidFill>
                  <a:srgbClr val="FF0000"/>
                </a:solidFill>
              </a:rPr>
              <a:t>return</a:t>
            </a:r>
            <a:r>
              <a:rPr lang="en-US" dirty="0"/>
              <a:t> statement.</a:t>
            </a:r>
          </a:p>
        </p:txBody>
      </p:sp>
      <p:sp>
        <p:nvSpPr>
          <p:cNvPr id="5" name="Content Placeholder 4"/>
          <p:cNvSpPr>
            <a:spLocks noGrp="1"/>
          </p:cNvSpPr>
          <p:nvPr>
            <p:ph idx="1"/>
          </p:nvPr>
        </p:nvSpPr>
        <p:spPr>
          <a:xfrm>
            <a:off x="757808" y="3409801"/>
            <a:ext cx="3310136" cy="2611487"/>
          </a:xfrm>
        </p:spPr>
        <p:txBody>
          <a:bodyPr>
            <a:normAutofit/>
          </a:bodyPr>
          <a:lstStyle/>
          <a:p>
            <a:pPr marL="0" indent="0">
              <a:buNone/>
            </a:pPr>
            <a:r>
              <a:rPr lang="en-US" dirty="0" err="1"/>
              <a:t>int</a:t>
            </a:r>
            <a:r>
              <a:rPr lang="en-US" dirty="0"/>
              <a:t> main ( )  {</a:t>
            </a:r>
          </a:p>
          <a:p>
            <a:pPr marL="0" indent="0">
              <a:buNone/>
            </a:pPr>
            <a:r>
              <a:rPr lang="en-US" dirty="0"/>
              <a:t>	extern </a:t>
            </a:r>
            <a:r>
              <a:rPr lang="en-US" dirty="0" err="1"/>
              <a:t>int</a:t>
            </a:r>
            <a:r>
              <a:rPr lang="en-US" dirty="0"/>
              <a:t> square();</a:t>
            </a:r>
          </a:p>
          <a:p>
            <a:pPr marL="0" indent="0">
              <a:buNone/>
            </a:pPr>
            <a:r>
              <a:rPr lang="en-US" dirty="0"/>
              <a:t>	</a:t>
            </a:r>
            <a:r>
              <a:rPr lang="en-US" dirty="0" err="1"/>
              <a:t>int</a:t>
            </a:r>
            <a:r>
              <a:rPr lang="en-US" dirty="0"/>
              <a:t> solution;</a:t>
            </a:r>
          </a:p>
          <a:p>
            <a:pPr marL="0" indent="0">
              <a:buNone/>
            </a:pPr>
            <a:r>
              <a:rPr lang="en-US" dirty="0"/>
              <a:t>	solution = square(5);</a:t>
            </a:r>
          </a:p>
          <a:p>
            <a:pPr marL="0" indent="0">
              <a:buNone/>
            </a:pPr>
            <a:r>
              <a:rPr lang="en-US" dirty="0"/>
              <a:t>	exit(0);</a:t>
            </a:r>
          </a:p>
          <a:p>
            <a:pPr marL="0" indent="0">
              <a:buNone/>
            </a:pPr>
            <a:r>
              <a:rPr lang="en-US" dirty="0"/>
              <a:t>}</a:t>
            </a:r>
          </a:p>
          <a:p>
            <a:pPr marL="0" indent="0">
              <a:buNone/>
            </a:pPr>
            <a:endParaRPr lang="en-US" dirty="0"/>
          </a:p>
        </p:txBody>
      </p:sp>
      <p:sp>
        <p:nvSpPr>
          <p:cNvPr id="3" name="Footer Placeholder 2"/>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Content Placeholder 7"/>
          <p:cNvSpPr txBox="1">
            <a:spLocks/>
          </p:cNvSpPr>
          <p:nvPr/>
        </p:nvSpPr>
        <p:spPr>
          <a:xfrm>
            <a:off x="628650" y="1394770"/>
            <a:ext cx="7759774" cy="196222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dirty="0"/>
              <a:t>All C programs must contain a function called </a:t>
            </a:r>
            <a:r>
              <a:rPr lang="en-US" b="1" i="1" u="sng" dirty="0"/>
              <a:t>main()</a:t>
            </a:r>
            <a:r>
              <a:rPr lang="en-US" dirty="0"/>
              <a:t>, which is always the first function executed in a C program.</a:t>
            </a:r>
          </a:p>
          <a:p>
            <a:pPr fontAlgn="auto">
              <a:spcAft>
                <a:spcPts val="0"/>
              </a:spcAft>
            </a:pPr>
            <a:r>
              <a:rPr lang="en-US" dirty="0"/>
              <a:t>It can take two arguments but we need to learn much more before going into details.</a:t>
            </a:r>
          </a:p>
          <a:p>
            <a:pPr fontAlgn="auto">
              <a:spcAft>
                <a:spcPts val="0"/>
              </a:spcAft>
            </a:pPr>
            <a:r>
              <a:rPr lang="en-US" dirty="0"/>
              <a:t>When </a:t>
            </a:r>
            <a:r>
              <a:rPr lang="en-US" b="1" i="1" u="sng" dirty="0"/>
              <a:t>main()</a:t>
            </a:r>
            <a:r>
              <a:rPr lang="en-US" dirty="0"/>
              <a:t> returns, the program is done.</a:t>
            </a:r>
          </a:p>
        </p:txBody>
      </p:sp>
    </p:spTree>
    <p:extLst>
      <p:ext uri="{BB962C8B-B14F-4D97-AF65-F5344CB8AC3E}">
        <p14:creationId xmlns:p14="http://schemas.microsoft.com/office/powerpoint/2010/main" val="327898465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 life example for Unions in Structures</a:t>
            </a:r>
          </a:p>
        </p:txBody>
      </p:sp>
      <p:sp>
        <p:nvSpPr>
          <p:cNvPr id="5" name="Content Placeholder 4"/>
          <p:cNvSpPr>
            <a:spLocks noGrp="1"/>
          </p:cNvSpPr>
          <p:nvPr>
            <p:ph sz="half" idx="1"/>
          </p:nvPr>
        </p:nvSpPr>
        <p:spPr>
          <a:xfrm>
            <a:off x="628650" y="1533647"/>
            <a:ext cx="8191822" cy="1823345"/>
          </a:xfrm>
        </p:spPr>
        <p:txBody>
          <a:bodyPr>
            <a:normAutofit/>
          </a:bodyPr>
          <a:lstStyle/>
          <a:p>
            <a:r>
              <a:rPr lang="en-US" sz="2400" dirty="0"/>
              <a:t>Consider our PERSONALSTAT example (name, </a:t>
            </a:r>
            <a:r>
              <a:rPr lang="en-US" sz="2400" dirty="0" err="1"/>
              <a:t>tcno</a:t>
            </a:r>
            <a:r>
              <a:rPr lang="en-US" sz="2400" dirty="0"/>
              <a:t>, </a:t>
            </a:r>
            <a:r>
              <a:rPr lang="en-US" sz="2400" dirty="0" err="1"/>
              <a:t>birth_date</a:t>
            </a:r>
            <a:r>
              <a:rPr lang="en-US" sz="2400" dirty="0"/>
              <a:t>), we want to </a:t>
            </a:r>
            <a:r>
              <a:rPr lang="en-US" sz="2400" dirty="0">
                <a:solidFill>
                  <a:srgbClr val="FF0000"/>
                </a:solidFill>
              </a:rPr>
              <a:t>add additional information </a:t>
            </a:r>
            <a:r>
              <a:rPr lang="en-US" sz="2400" dirty="0"/>
              <a:t>as follows:</a:t>
            </a:r>
          </a:p>
          <a:p>
            <a:pPr lvl="1"/>
            <a:r>
              <a:rPr lang="en-US" sz="2000" b="1" dirty="0">
                <a:solidFill>
                  <a:srgbClr val="00B050"/>
                </a:solidFill>
              </a:rPr>
              <a:t>Are you T.C. citizen?</a:t>
            </a:r>
          </a:p>
          <a:p>
            <a:pPr lvl="1"/>
            <a:r>
              <a:rPr lang="en-US" sz="2000" dirty="0">
                <a:solidFill>
                  <a:srgbClr val="00B0F0"/>
                </a:solidFill>
              </a:rPr>
              <a:t>If you are a T.C. citizen, in which city were you born?</a:t>
            </a:r>
          </a:p>
          <a:p>
            <a:pPr lvl="1"/>
            <a:r>
              <a:rPr lang="en-US" sz="2000" dirty="0">
                <a:solidFill>
                  <a:schemeClr val="accent4">
                    <a:lumMod val="75000"/>
                  </a:schemeClr>
                </a:solidFill>
              </a:rPr>
              <a:t>If not a T.C. citizen, what is your nationality?</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Content Placeholder 2"/>
          <p:cNvSpPr txBox="1">
            <a:spLocks/>
          </p:cNvSpPr>
          <p:nvPr/>
        </p:nvSpPr>
        <p:spPr>
          <a:xfrm>
            <a:off x="628650" y="3501008"/>
            <a:ext cx="4826000" cy="1656184"/>
          </a:xfrm>
          <a:prstGeom prst="rect">
            <a:avLst/>
          </a:prstGeom>
        </p:spPr>
        <p:txBody>
          <a:bodyPr>
            <a:noAutofit/>
          </a:bodyPr>
          <a:lstStyle/>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err="1">
                <a:ln>
                  <a:noFill/>
                </a:ln>
                <a:solidFill>
                  <a:schemeClr val="tx1"/>
                </a:solidFill>
                <a:effectLst/>
                <a:uLnTx/>
                <a:uFillTx/>
                <a:latin typeface="+mn-lt"/>
                <a:ea typeface="+mn-ea"/>
                <a:cs typeface="+mn-cs"/>
              </a:rPr>
              <a:t>typedef</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err="1">
                <a:ln>
                  <a:noFill/>
                </a:ln>
                <a:solidFill>
                  <a:schemeClr val="tx1"/>
                </a:solidFill>
                <a:effectLst/>
                <a:uLnTx/>
                <a:uFillTx/>
                <a:latin typeface="+mn-lt"/>
                <a:ea typeface="+mn-ea"/>
                <a:cs typeface="+mn-cs"/>
              </a:rPr>
              <a:t>struct</a:t>
            </a:r>
            <a:r>
              <a:rPr kumimoji="0" lang="en-US" b="0" i="0" u="none" strike="noStrike" kern="1200" cap="none" spc="0" normalizeH="0" baseline="0" noProof="0" dirty="0">
                <a:ln>
                  <a:noFill/>
                </a:ln>
                <a:solidFill>
                  <a:schemeClr val="tx1"/>
                </a:solidFill>
                <a:effectLst/>
                <a:uLnTx/>
                <a:uFillTx/>
                <a:latin typeface="+mn-lt"/>
                <a:ea typeface="+mn-ea"/>
                <a:cs typeface="+mn-cs"/>
              </a:rPr>
              <a:t> {</a:t>
            </a:r>
          </a:p>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   </a:t>
            </a:r>
            <a:r>
              <a:rPr lang="en-US" dirty="0"/>
              <a:t>unsigned </a:t>
            </a:r>
            <a:r>
              <a:rPr lang="en-US" dirty="0" err="1"/>
              <a:t>int</a:t>
            </a:r>
            <a:r>
              <a:rPr lang="en-US" dirty="0"/>
              <a:t> </a:t>
            </a:r>
            <a:r>
              <a:rPr kumimoji="0" lang="en-US" b="0" i="0" u="none" strike="noStrike" kern="1200" cap="none" spc="0" normalizeH="0" baseline="0" noProof="0" dirty="0">
                <a:ln>
                  <a:noFill/>
                </a:ln>
                <a:solidFill>
                  <a:schemeClr val="tx1"/>
                </a:solidFill>
                <a:effectLst/>
                <a:uLnTx/>
                <a:uFillTx/>
                <a:latin typeface="+mn-lt"/>
                <a:ea typeface="+mn-ea"/>
                <a:cs typeface="+mn-cs"/>
              </a:rPr>
              <a:t>day : 5;</a:t>
            </a:r>
          </a:p>
          <a:p>
            <a:pPr marL="365760" lvl="0" indent="-283464">
              <a:buClr>
                <a:schemeClr val="accent1"/>
              </a:buClr>
              <a:buSzPct val="80000"/>
            </a:pPr>
            <a:r>
              <a:rPr kumimoji="0" lang="en-US" b="0" i="0" u="none" strike="noStrike" kern="1200" cap="none" spc="0" normalizeH="0" baseline="0" noProof="0" dirty="0">
                <a:ln>
                  <a:noFill/>
                </a:ln>
                <a:solidFill>
                  <a:schemeClr val="tx1"/>
                </a:solidFill>
                <a:effectLst/>
                <a:uLnTx/>
                <a:uFillTx/>
                <a:latin typeface="+mn-lt"/>
                <a:ea typeface="+mn-ea"/>
                <a:cs typeface="+mn-cs"/>
              </a:rPr>
              <a:t>   </a:t>
            </a:r>
            <a:r>
              <a:rPr lang="en-US" dirty="0"/>
              <a:t>unsigned </a:t>
            </a:r>
            <a:r>
              <a:rPr lang="en-US" dirty="0" err="1"/>
              <a:t>int</a:t>
            </a:r>
            <a:r>
              <a:rPr lang="en-US" dirty="0"/>
              <a:t> </a:t>
            </a:r>
            <a:r>
              <a:rPr kumimoji="0" lang="en-US" b="0" i="0" u="none" strike="noStrike" kern="1200" cap="none" spc="0" normalizeH="0" baseline="0" noProof="0" dirty="0">
                <a:ln>
                  <a:noFill/>
                </a:ln>
                <a:solidFill>
                  <a:schemeClr val="tx1"/>
                </a:solidFill>
                <a:effectLst/>
                <a:uLnTx/>
                <a:uFillTx/>
                <a:latin typeface="+mn-lt"/>
                <a:ea typeface="+mn-ea"/>
                <a:cs typeface="+mn-cs"/>
              </a:rPr>
              <a:t>month : 3;</a:t>
            </a:r>
          </a:p>
          <a:p>
            <a:pPr marL="365760" lvl="0" indent="-283464">
              <a:buClr>
                <a:schemeClr val="accent1"/>
              </a:buClr>
              <a:buSzPct val="80000"/>
            </a:pPr>
            <a:r>
              <a:rPr kumimoji="0" lang="en-US" b="0" i="0" u="none" strike="noStrike" kern="1200" cap="none" spc="0" normalizeH="0" baseline="0" noProof="0" dirty="0">
                <a:ln>
                  <a:noFill/>
                </a:ln>
                <a:solidFill>
                  <a:schemeClr val="tx1"/>
                </a:solidFill>
                <a:effectLst/>
                <a:uLnTx/>
                <a:uFillTx/>
                <a:latin typeface="+mn-lt"/>
                <a:ea typeface="+mn-ea"/>
                <a:cs typeface="+mn-cs"/>
              </a:rPr>
              <a:t>   </a:t>
            </a:r>
            <a:r>
              <a:rPr lang="en-US" dirty="0"/>
              <a:t>unsigned </a:t>
            </a:r>
            <a:r>
              <a:rPr lang="en-US" dirty="0" err="1"/>
              <a:t>int</a:t>
            </a:r>
            <a:r>
              <a:rPr lang="en-US" dirty="0"/>
              <a:t> </a:t>
            </a:r>
            <a:r>
              <a:rPr kumimoji="0" lang="en-US" b="0" i="0" u="none" strike="noStrike" kern="1200" cap="none" spc="0" normalizeH="0" baseline="0" noProof="0" dirty="0">
                <a:ln>
                  <a:noFill/>
                </a:ln>
                <a:solidFill>
                  <a:schemeClr val="tx1"/>
                </a:solidFill>
                <a:effectLst/>
                <a:uLnTx/>
                <a:uFillTx/>
                <a:latin typeface="+mn-lt"/>
                <a:ea typeface="+mn-ea"/>
                <a:cs typeface="+mn-cs"/>
              </a:rPr>
              <a:t>year : 11;</a:t>
            </a:r>
          </a:p>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 DATE;</a:t>
            </a:r>
          </a:p>
        </p:txBody>
      </p:sp>
      <p:sp>
        <p:nvSpPr>
          <p:cNvPr id="7" name="Content Placeholder 2"/>
          <p:cNvSpPr txBox="1">
            <a:spLocks/>
          </p:cNvSpPr>
          <p:nvPr/>
        </p:nvSpPr>
        <p:spPr>
          <a:xfrm>
            <a:off x="4426520" y="3465182"/>
            <a:ext cx="4826000" cy="2340082"/>
          </a:xfrm>
          <a:prstGeom prst="rect">
            <a:avLst/>
          </a:prstGeom>
        </p:spPr>
        <p:txBody>
          <a:bodyPr>
            <a:noAutofit/>
          </a:bodyPr>
          <a:lstStyle/>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err="1">
                <a:ln>
                  <a:noFill/>
                </a:ln>
                <a:solidFill>
                  <a:schemeClr val="tx1"/>
                </a:solidFill>
                <a:effectLst/>
                <a:uLnTx/>
                <a:uFillTx/>
                <a:latin typeface="+mn-lt"/>
                <a:ea typeface="+mn-ea"/>
                <a:cs typeface="+mn-cs"/>
              </a:rPr>
              <a:t>typedef</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err="1">
                <a:ln>
                  <a:noFill/>
                </a:ln>
                <a:solidFill>
                  <a:schemeClr val="tx1"/>
                </a:solidFill>
                <a:effectLst/>
                <a:uLnTx/>
                <a:uFillTx/>
                <a:latin typeface="+mn-lt"/>
                <a:ea typeface="+mn-ea"/>
                <a:cs typeface="+mn-cs"/>
              </a:rPr>
              <a:t>struct</a:t>
            </a:r>
            <a:r>
              <a:rPr kumimoji="0" lang="en-US" b="0" i="0" u="none" strike="noStrike" kern="1200" cap="none" spc="0" normalizeH="0" baseline="0" noProof="0" dirty="0">
                <a:ln>
                  <a:noFill/>
                </a:ln>
                <a:solidFill>
                  <a:schemeClr val="tx1"/>
                </a:solidFill>
                <a:effectLst/>
                <a:uLnTx/>
                <a:uFillTx/>
                <a:latin typeface="+mn-lt"/>
                <a:ea typeface="+mn-ea"/>
                <a:cs typeface="+mn-cs"/>
              </a:rPr>
              <a:t> {</a:t>
            </a:r>
          </a:p>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   char ps_name[20], ps_tcno[11]; </a:t>
            </a:r>
          </a:p>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   DATE </a:t>
            </a:r>
            <a:r>
              <a:rPr kumimoji="0" lang="en-US" b="0" i="0" u="none" strike="noStrike" kern="1200" cap="none" spc="0" normalizeH="0" baseline="0" noProof="0" dirty="0" err="1">
                <a:ln>
                  <a:noFill/>
                </a:ln>
                <a:solidFill>
                  <a:schemeClr val="tx1"/>
                </a:solidFill>
                <a:effectLst/>
                <a:uLnTx/>
                <a:uFillTx/>
                <a:latin typeface="+mn-lt"/>
                <a:ea typeface="+mn-ea"/>
                <a:cs typeface="+mn-cs"/>
              </a:rPr>
              <a:t>ps_birth_date</a:t>
            </a:r>
            <a:r>
              <a:rPr kumimoji="0" lang="en-US" b="0" i="0" u="none" strike="noStrike" kern="1200" cap="none" spc="0" normalizeH="0" baseline="0" noProof="0" dirty="0">
                <a:ln>
                  <a:noFill/>
                </a:ln>
                <a:solidFill>
                  <a:schemeClr val="tx1"/>
                </a:solidFill>
                <a:effectLst/>
                <a:uLnTx/>
                <a:uFillTx/>
                <a:latin typeface="+mn-lt"/>
                <a:ea typeface="+mn-ea"/>
                <a:cs typeface="+mn-cs"/>
              </a:rPr>
              <a:t>;</a:t>
            </a:r>
          </a:p>
          <a:p>
            <a:pPr marL="365760" marR="0" lvl="0" indent="-283464" algn="l" defTabSz="914400" rtl="0" eaLnBrk="1" fontAlgn="auto" latinLnBrk="0" hangingPunct="1">
              <a:buClr>
                <a:schemeClr val="accent1"/>
              </a:buClr>
              <a:buSzPct val="80000"/>
              <a:buFont typeface="Wingdings 2"/>
              <a:buNone/>
              <a:tabLst/>
              <a:defRPr/>
            </a:pPr>
            <a:r>
              <a:rPr lang="en-US" dirty="0">
                <a:solidFill>
                  <a:srgbClr val="FF0000"/>
                </a:solidFill>
              </a:rPr>
              <a:t>  // Bit field for TC citizenship: </a:t>
            </a:r>
            <a:endParaRPr kumimoji="0" lang="en-US" b="0" i="0" u="none" strike="noStrike" kern="1200" cap="none" spc="0" normalizeH="0" baseline="0" noProof="0" dirty="0">
              <a:ln>
                <a:noFill/>
              </a:ln>
              <a:solidFill>
                <a:srgbClr val="FF0000"/>
              </a:solidFill>
              <a:effectLst/>
              <a:uLnTx/>
              <a:uFillTx/>
              <a:latin typeface="+mn-lt"/>
              <a:ea typeface="+mn-ea"/>
              <a:cs typeface="+mn-cs"/>
            </a:endParaRPr>
          </a:p>
          <a:p>
            <a:pPr marL="365760" marR="0" lvl="0" indent="-283464" algn="l" defTabSz="914400" rtl="0" eaLnBrk="1" fontAlgn="auto" latinLnBrk="0" hangingPunct="1">
              <a:buClr>
                <a:schemeClr val="accent1"/>
              </a:buClr>
              <a:buSzPct val="80000"/>
              <a:buFont typeface="Wingdings 2"/>
              <a:buNone/>
              <a:tabLst/>
              <a:defRPr/>
            </a:pPr>
            <a:r>
              <a:rPr lang="en-US" dirty="0">
                <a:solidFill>
                  <a:srgbClr val="FF0000"/>
                </a:solidFill>
              </a:rPr>
              <a:t>   </a:t>
            </a:r>
            <a:r>
              <a:rPr lang="en-US" dirty="0">
                <a:solidFill>
                  <a:srgbClr val="00B050"/>
                </a:solidFill>
              </a:rPr>
              <a:t>unsigned </a:t>
            </a:r>
            <a:r>
              <a:rPr lang="en-US" dirty="0" err="1">
                <a:solidFill>
                  <a:srgbClr val="00B050"/>
                </a:solidFill>
              </a:rPr>
              <a:t>int</a:t>
            </a:r>
            <a:r>
              <a:rPr lang="en-US" dirty="0">
                <a:solidFill>
                  <a:srgbClr val="00B050"/>
                </a:solidFill>
              </a:rPr>
              <a:t> </a:t>
            </a:r>
            <a:r>
              <a:rPr lang="en-US" dirty="0" err="1">
                <a:solidFill>
                  <a:srgbClr val="00B050"/>
                </a:solidFill>
              </a:rPr>
              <a:t>TCcitizen</a:t>
            </a:r>
            <a:r>
              <a:rPr lang="en-US" dirty="0">
                <a:solidFill>
                  <a:srgbClr val="00B050"/>
                </a:solidFill>
              </a:rPr>
              <a:t> : 1;</a:t>
            </a:r>
          </a:p>
          <a:p>
            <a:pPr marL="365760" marR="0" lvl="0" indent="-283464" algn="l" defTabSz="914400" rtl="0" eaLnBrk="1" fontAlgn="auto" latinLnBrk="0" hangingPunct="1">
              <a:buClr>
                <a:schemeClr val="accent1"/>
              </a:buClr>
              <a:buSzPct val="80000"/>
              <a:buFont typeface="Wingdings 2"/>
              <a:buNone/>
              <a:tabLst/>
              <a:defRPr/>
            </a:pPr>
            <a:r>
              <a:rPr lang="en-US" dirty="0">
                <a:solidFill>
                  <a:srgbClr val="FF0000"/>
                </a:solidFill>
              </a:rPr>
              <a:t>   </a:t>
            </a:r>
            <a:r>
              <a:rPr lang="en-US" dirty="0">
                <a:solidFill>
                  <a:schemeClr val="accent4">
                    <a:lumMod val="75000"/>
                  </a:schemeClr>
                </a:solidFill>
              </a:rPr>
              <a:t>char nationality[20];</a:t>
            </a:r>
          </a:p>
          <a:p>
            <a:pPr marL="365760" lvl="0" indent="-283464">
              <a:buClr>
                <a:schemeClr val="accent1"/>
              </a:buClr>
              <a:buSzPct val="80000"/>
            </a:pPr>
            <a:r>
              <a:rPr lang="en-US" dirty="0">
                <a:solidFill>
                  <a:srgbClr val="FF0000"/>
                </a:solidFill>
              </a:rPr>
              <a:t>   </a:t>
            </a:r>
            <a:r>
              <a:rPr lang="en-US" dirty="0">
                <a:solidFill>
                  <a:srgbClr val="00B0F0"/>
                </a:solidFill>
              </a:rPr>
              <a:t>char </a:t>
            </a:r>
            <a:r>
              <a:rPr lang="en-US" dirty="0" err="1">
                <a:solidFill>
                  <a:srgbClr val="00B0F0"/>
                </a:solidFill>
              </a:rPr>
              <a:t>city_of_birth</a:t>
            </a:r>
            <a:r>
              <a:rPr lang="en-US" dirty="0">
                <a:solidFill>
                  <a:srgbClr val="00B0F0"/>
                </a:solidFill>
              </a:rPr>
              <a:t>[20]; </a:t>
            </a:r>
            <a:endParaRPr kumimoji="0" lang="en-US" b="0" i="0" u="none" strike="noStrike" kern="1200" cap="none" spc="0" normalizeH="0" baseline="0" noProof="0" dirty="0">
              <a:ln>
                <a:noFill/>
              </a:ln>
              <a:solidFill>
                <a:srgbClr val="00B0F0"/>
              </a:solidFill>
              <a:effectLst/>
              <a:uLnTx/>
              <a:uFillTx/>
              <a:latin typeface="+mn-lt"/>
            </a:endParaRPr>
          </a:p>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 PERSONALSTAT;</a:t>
            </a:r>
          </a:p>
        </p:txBody>
      </p:sp>
      <p:sp>
        <p:nvSpPr>
          <p:cNvPr id="8" name="Content Placeholder 4"/>
          <p:cNvSpPr>
            <a:spLocks noGrp="1"/>
          </p:cNvSpPr>
          <p:nvPr>
            <p:ph sz="half" idx="1"/>
          </p:nvPr>
        </p:nvSpPr>
        <p:spPr>
          <a:xfrm>
            <a:off x="630431" y="5085184"/>
            <a:ext cx="3725545" cy="864096"/>
          </a:xfrm>
        </p:spPr>
        <p:txBody>
          <a:bodyPr>
            <a:normAutofit fontScale="85000" lnSpcReduction="10000"/>
          </a:bodyPr>
          <a:lstStyle/>
          <a:p>
            <a:r>
              <a:rPr lang="tr-TR" sz="2400" dirty="0" err="1"/>
              <a:t>This</a:t>
            </a:r>
            <a:r>
              <a:rPr lang="tr-TR" sz="2400" dirty="0"/>
              <a:t> </a:t>
            </a:r>
            <a:r>
              <a:rPr lang="tr-TR" sz="2400" dirty="0" err="1"/>
              <a:t>definition</a:t>
            </a:r>
            <a:r>
              <a:rPr lang="tr-TR" sz="2400" dirty="0"/>
              <a:t> </a:t>
            </a:r>
            <a:r>
              <a:rPr lang="tr-TR" sz="2400" dirty="0" err="1"/>
              <a:t>wastes</a:t>
            </a:r>
            <a:r>
              <a:rPr lang="tr-TR" sz="2400" dirty="0"/>
              <a:t> </a:t>
            </a:r>
            <a:r>
              <a:rPr lang="tr-TR" sz="2400" dirty="0" err="1"/>
              <a:t>memory</a:t>
            </a:r>
            <a:r>
              <a:rPr lang="tr-TR" sz="2400" dirty="0"/>
              <a:t> in </a:t>
            </a:r>
            <a:r>
              <a:rPr lang="tr-TR" sz="2400" dirty="0" err="1"/>
              <a:t>each</a:t>
            </a:r>
            <a:r>
              <a:rPr lang="tr-TR" sz="2400" dirty="0"/>
              <a:t> </a:t>
            </a:r>
            <a:r>
              <a:rPr lang="tr-TR" sz="2400" dirty="0" err="1"/>
              <a:t>record</a:t>
            </a:r>
            <a:r>
              <a:rPr lang="tr-TR" sz="2400" dirty="0"/>
              <a:t> </a:t>
            </a:r>
            <a:r>
              <a:rPr lang="tr-TR" sz="2400" dirty="0" err="1"/>
              <a:t>for</a:t>
            </a:r>
            <a:r>
              <a:rPr lang="tr-TR" sz="2400" dirty="0"/>
              <a:t> </a:t>
            </a:r>
            <a:r>
              <a:rPr lang="tr-TR" sz="2400" dirty="0" err="1"/>
              <a:t>either</a:t>
            </a:r>
            <a:r>
              <a:rPr lang="tr-TR" sz="2400" dirty="0"/>
              <a:t> </a:t>
            </a:r>
            <a:r>
              <a:rPr lang="tr-TR" sz="2400" dirty="0" err="1"/>
              <a:t>nationality</a:t>
            </a:r>
            <a:r>
              <a:rPr lang="tr-TR" sz="2400" dirty="0"/>
              <a:t> </a:t>
            </a:r>
            <a:r>
              <a:rPr lang="tr-TR" sz="2400" dirty="0" err="1"/>
              <a:t>or</a:t>
            </a:r>
            <a:r>
              <a:rPr lang="tr-TR" sz="2400" dirty="0"/>
              <a:t> </a:t>
            </a:r>
            <a:r>
              <a:rPr lang="tr-TR" sz="2400" dirty="0" err="1"/>
              <a:t>city_of_birth</a:t>
            </a:r>
            <a:r>
              <a:rPr lang="tr-TR" sz="2400" dirty="0"/>
              <a:t>.</a:t>
            </a:r>
            <a:endParaRPr lang="en-US" sz="2000" dirty="0">
              <a:solidFill>
                <a:schemeClr val="accent4">
                  <a:lumMod val="75000"/>
                </a:schemeClr>
              </a:solidFill>
            </a:endParaRPr>
          </a:p>
        </p:txBody>
      </p:sp>
    </p:spTree>
    <p:extLst>
      <p:ext uri="{BB962C8B-B14F-4D97-AF65-F5344CB8AC3E}">
        <p14:creationId xmlns:p14="http://schemas.microsoft.com/office/powerpoint/2010/main" val="359374951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 life example for Unions in Structures</a:t>
            </a:r>
          </a:p>
        </p:txBody>
      </p:sp>
      <p:sp>
        <p:nvSpPr>
          <p:cNvPr id="5" name="Content Placeholder 4"/>
          <p:cNvSpPr>
            <a:spLocks noGrp="1"/>
          </p:cNvSpPr>
          <p:nvPr>
            <p:ph sz="half" idx="1"/>
          </p:nvPr>
        </p:nvSpPr>
        <p:spPr>
          <a:xfrm>
            <a:off x="628650" y="1533647"/>
            <a:ext cx="8191822" cy="1823345"/>
          </a:xfrm>
        </p:spPr>
        <p:txBody>
          <a:bodyPr>
            <a:normAutofit/>
          </a:bodyPr>
          <a:lstStyle/>
          <a:p>
            <a:r>
              <a:rPr lang="en-US" sz="2400" dirty="0"/>
              <a:t>Let’s construct a better </a:t>
            </a:r>
            <a:r>
              <a:rPr lang="en-US" sz="2400" dirty="0" err="1"/>
              <a:t>struct</a:t>
            </a:r>
            <a:r>
              <a:rPr lang="en-US" sz="2400" dirty="0"/>
              <a:t> with a union so that we eliminate unnecessary waste of memory:</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6" name="Content Placeholder 2"/>
          <p:cNvSpPr txBox="1">
            <a:spLocks/>
          </p:cNvSpPr>
          <p:nvPr/>
        </p:nvSpPr>
        <p:spPr>
          <a:xfrm>
            <a:off x="628650" y="2276872"/>
            <a:ext cx="4826000" cy="1656184"/>
          </a:xfrm>
          <a:prstGeom prst="rect">
            <a:avLst/>
          </a:prstGeom>
        </p:spPr>
        <p:txBody>
          <a:bodyPr>
            <a:noAutofit/>
          </a:bodyPr>
          <a:lstStyle/>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err="1">
                <a:ln>
                  <a:noFill/>
                </a:ln>
                <a:solidFill>
                  <a:schemeClr val="tx1"/>
                </a:solidFill>
                <a:effectLst/>
                <a:uLnTx/>
                <a:uFillTx/>
                <a:latin typeface="Arial" panose="020B0604020202020204" pitchFamily="34" charset="0"/>
                <a:cs typeface="Arial" panose="020B0604020202020204" pitchFamily="34" charset="0"/>
              </a:rPr>
              <a:t>typedef</a:t>
            </a: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kumimoji="0" lang="en-US" b="0" i="0" u="none" strike="noStrike" kern="1200" cap="none" spc="0" normalizeH="0" baseline="0" noProof="0" dirty="0" err="1">
                <a:ln>
                  <a:noFill/>
                </a:ln>
                <a:solidFill>
                  <a:schemeClr val="tx1"/>
                </a:solidFill>
                <a:effectLst/>
                <a:uLnTx/>
                <a:uFillTx/>
                <a:latin typeface="Arial" panose="020B0604020202020204" pitchFamily="34" charset="0"/>
                <a:cs typeface="Arial" panose="020B0604020202020204" pitchFamily="34" charset="0"/>
              </a:rPr>
              <a:t>struct</a:t>
            </a: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p>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a:t>
            </a: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day : 5;</a:t>
            </a:r>
          </a:p>
          <a:p>
            <a:pPr marL="365760" lvl="0" indent="-283464">
              <a:buClr>
                <a:schemeClr val="accent1"/>
              </a:buClr>
              <a:buSzPct val="80000"/>
            </a:pP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a:t>
            </a: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month : </a:t>
            </a:r>
            <a:r>
              <a:rPr kumimoji="0" lang="tr-TR"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4</a:t>
            </a: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p>
          <a:p>
            <a:pPr marL="365760" lvl="0" indent="-283464">
              <a:buClr>
                <a:schemeClr val="accent1"/>
              </a:buClr>
              <a:buSzPct val="80000"/>
            </a:pP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a:t>
            </a: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year : 11;</a:t>
            </a:r>
          </a:p>
          <a:p>
            <a:pPr marL="365760" marR="0" lvl="0" indent="-283464" algn="l" defTabSz="914400" rtl="0" eaLnBrk="1" fontAlgn="auto" latinLnBrk="0" hangingPunct="1">
              <a:buClr>
                <a:schemeClr val="accent1"/>
              </a:buClr>
              <a:buSzPct val="80000"/>
              <a:buFont typeface="Wingdings 2"/>
              <a:buNone/>
              <a:tabLst/>
              <a:defRPr/>
            </a:pPr>
            <a:r>
              <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DATE;</a:t>
            </a:r>
          </a:p>
        </p:txBody>
      </p:sp>
      <p:sp>
        <p:nvSpPr>
          <p:cNvPr id="7" name="Content Placeholder 2"/>
          <p:cNvSpPr txBox="1">
            <a:spLocks/>
          </p:cNvSpPr>
          <p:nvPr/>
        </p:nvSpPr>
        <p:spPr>
          <a:xfrm>
            <a:off x="3922464" y="2276872"/>
            <a:ext cx="4826000" cy="3125946"/>
          </a:xfrm>
          <a:prstGeom prst="rect">
            <a:avLst/>
          </a:prstGeom>
        </p:spPr>
        <p:txBody>
          <a:bodyPr>
            <a:noAutofit/>
          </a:bodyPr>
          <a:lstStyle/>
          <a:p>
            <a:pPr marL="365760" lvl="0" indent="-283464" fontAlgn="auto">
              <a:buClr>
                <a:schemeClr val="accent1"/>
              </a:buClr>
              <a:buSzPct val="80000"/>
              <a:defRPr/>
            </a:pPr>
            <a:r>
              <a:rPr lang="en-US" dirty="0" err="1"/>
              <a:t>typedef</a:t>
            </a:r>
            <a:r>
              <a:rPr lang="en-US" dirty="0"/>
              <a:t> </a:t>
            </a:r>
            <a:r>
              <a:rPr lang="en-US" dirty="0" err="1"/>
              <a:t>struct</a:t>
            </a:r>
            <a:r>
              <a:rPr lang="en-US" dirty="0"/>
              <a:t> {</a:t>
            </a:r>
          </a:p>
          <a:p>
            <a:pPr marL="365760" lvl="0" indent="-283464" fontAlgn="auto">
              <a:buClr>
                <a:schemeClr val="accent1"/>
              </a:buClr>
              <a:buSzPct val="80000"/>
              <a:defRPr/>
            </a:pPr>
            <a:r>
              <a:rPr lang="en-US" dirty="0"/>
              <a:t>   char </a:t>
            </a:r>
            <a:r>
              <a:rPr lang="en-US" dirty="0" err="1"/>
              <a:t>ps_name</a:t>
            </a:r>
            <a:r>
              <a:rPr lang="en-US" dirty="0"/>
              <a:t>[20], </a:t>
            </a:r>
            <a:r>
              <a:rPr lang="en-US" dirty="0" err="1"/>
              <a:t>ps_tcno</a:t>
            </a:r>
            <a:r>
              <a:rPr lang="en-US" dirty="0"/>
              <a:t>[11]; </a:t>
            </a:r>
          </a:p>
          <a:p>
            <a:pPr marL="365760" lvl="0" indent="-283464" fontAlgn="auto">
              <a:buClr>
                <a:schemeClr val="accent1"/>
              </a:buClr>
              <a:buSzPct val="80000"/>
              <a:defRPr/>
            </a:pPr>
            <a:r>
              <a:rPr lang="en-US" dirty="0"/>
              <a:t>   DATE </a:t>
            </a:r>
            <a:r>
              <a:rPr lang="en-US" dirty="0" err="1"/>
              <a:t>ps_birth_date</a:t>
            </a:r>
            <a:r>
              <a:rPr lang="en-US" dirty="0"/>
              <a:t>;</a:t>
            </a:r>
          </a:p>
          <a:p>
            <a:pPr marL="365760" lvl="0" indent="-283464" fontAlgn="auto">
              <a:buClr>
                <a:schemeClr val="accent1"/>
              </a:buClr>
              <a:buSzPct val="80000"/>
              <a:defRPr/>
            </a:pPr>
            <a:r>
              <a:rPr lang="tr-TR" dirty="0">
                <a:solidFill>
                  <a:srgbClr val="FF0000"/>
                </a:solidFill>
              </a:rPr>
              <a:t>   </a:t>
            </a:r>
            <a:r>
              <a:rPr lang="en-US" dirty="0">
                <a:solidFill>
                  <a:srgbClr val="FF0000"/>
                </a:solidFill>
              </a:rPr>
              <a:t>unsigned </a:t>
            </a:r>
            <a:r>
              <a:rPr lang="en-US" dirty="0" err="1">
                <a:solidFill>
                  <a:srgbClr val="FF0000"/>
                </a:solidFill>
              </a:rPr>
              <a:t>int</a:t>
            </a:r>
            <a:r>
              <a:rPr lang="en-US" dirty="0">
                <a:solidFill>
                  <a:srgbClr val="FF0000"/>
                </a:solidFill>
              </a:rPr>
              <a:t> </a:t>
            </a:r>
            <a:r>
              <a:rPr lang="en-US" dirty="0" err="1">
                <a:solidFill>
                  <a:srgbClr val="FF0000"/>
                </a:solidFill>
              </a:rPr>
              <a:t>TCcitizen</a:t>
            </a:r>
            <a:r>
              <a:rPr lang="en-US" dirty="0">
                <a:solidFill>
                  <a:srgbClr val="FF0000"/>
                </a:solidFill>
              </a:rPr>
              <a:t> : 1;</a:t>
            </a:r>
          </a:p>
          <a:p>
            <a:pPr marL="365760" lvl="0" indent="-283464" fontAlgn="auto">
              <a:buClr>
                <a:schemeClr val="accent1"/>
              </a:buClr>
              <a:buSzPct val="80000"/>
              <a:defRPr/>
            </a:pPr>
            <a:r>
              <a:rPr lang="en-US" dirty="0">
                <a:solidFill>
                  <a:srgbClr val="FF0000"/>
                </a:solidFill>
              </a:rPr>
              <a:t>   </a:t>
            </a:r>
            <a:r>
              <a:rPr lang="en-US" u="sng" dirty="0">
                <a:solidFill>
                  <a:srgbClr val="FF0000"/>
                </a:solidFill>
              </a:rPr>
              <a:t>union</a:t>
            </a:r>
            <a:r>
              <a:rPr lang="en-US" dirty="0">
                <a:solidFill>
                  <a:srgbClr val="FF0000"/>
                </a:solidFill>
              </a:rPr>
              <a:t>{</a:t>
            </a:r>
          </a:p>
          <a:p>
            <a:pPr marL="365760" lvl="0" indent="-283464">
              <a:buClr>
                <a:schemeClr val="accent1"/>
              </a:buClr>
              <a:buSzPct val="80000"/>
              <a:defRPr/>
            </a:pPr>
            <a:r>
              <a:rPr lang="en-US" dirty="0">
                <a:solidFill>
                  <a:srgbClr val="FF0000"/>
                </a:solidFill>
              </a:rPr>
              <a:t>      char nationality[20];</a:t>
            </a:r>
          </a:p>
          <a:p>
            <a:pPr marL="365760" lvl="0" indent="-283464">
              <a:buClr>
                <a:schemeClr val="accent1"/>
              </a:buClr>
              <a:buSzPct val="80000"/>
            </a:pPr>
            <a:r>
              <a:rPr lang="en-US" dirty="0">
                <a:solidFill>
                  <a:srgbClr val="FF0000"/>
                </a:solidFill>
              </a:rPr>
              <a:t>      char </a:t>
            </a:r>
            <a:r>
              <a:rPr lang="en-US" dirty="0" err="1">
                <a:solidFill>
                  <a:srgbClr val="FF0000"/>
                </a:solidFill>
              </a:rPr>
              <a:t>city_of_birth</a:t>
            </a:r>
            <a:r>
              <a:rPr lang="en-US" dirty="0">
                <a:solidFill>
                  <a:srgbClr val="FF0000"/>
                </a:solidFill>
              </a:rPr>
              <a:t>[20]</a:t>
            </a:r>
            <a:r>
              <a:rPr lang="tr-TR" dirty="0">
                <a:solidFill>
                  <a:srgbClr val="FF0000"/>
                </a:solidFill>
              </a:rPr>
              <a:t>;</a:t>
            </a:r>
            <a:endParaRPr lang="en-US" dirty="0">
              <a:solidFill>
                <a:srgbClr val="FF0000"/>
              </a:solidFill>
            </a:endParaRPr>
          </a:p>
          <a:p>
            <a:pPr marL="365760" lvl="0" indent="-283464" fontAlgn="auto">
              <a:buClr>
                <a:schemeClr val="accent1"/>
              </a:buClr>
              <a:buSzPct val="80000"/>
              <a:defRPr/>
            </a:pPr>
            <a:r>
              <a:rPr lang="en-US" dirty="0">
                <a:solidFill>
                  <a:srgbClr val="FF0000"/>
                </a:solidFill>
              </a:rPr>
              <a:t>   } </a:t>
            </a:r>
            <a:r>
              <a:rPr lang="en-US" u="sng" dirty="0">
                <a:solidFill>
                  <a:srgbClr val="FF0000"/>
                </a:solidFill>
              </a:rPr>
              <a:t>location</a:t>
            </a:r>
            <a:r>
              <a:rPr lang="en-US" dirty="0">
                <a:solidFill>
                  <a:srgbClr val="FF0000"/>
                </a:solidFill>
              </a:rPr>
              <a:t>;</a:t>
            </a:r>
          </a:p>
          <a:p>
            <a:pPr marL="365760" lvl="0" indent="-283464" fontAlgn="auto">
              <a:buClr>
                <a:schemeClr val="accent1"/>
              </a:buClr>
              <a:buSzPct val="80000"/>
              <a:defRPr/>
            </a:pPr>
            <a:r>
              <a:rPr lang="en-US" dirty="0"/>
              <a:t>} PERSONALSTAT;</a:t>
            </a:r>
          </a:p>
        </p:txBody>
      </p:sp>
    </p:spTree>
    <p:extLst>
      <p:ext uri="{BB962C8B-B14F-4D97-AF65-F5344CB8AC3E}">
        <p14:creationId xmlns:p14="http://schemas.microsoft.com/office/powerpoint/2010/main" val="34554840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Recursion</a:t>
            </a:r>
          </a:p>
        </p:txBody>
      </p:sp>
      <p:sp>
        <p:nvSpPr>
          <p:cNvPr id="3" name="Subtitle 2"/>
          <p:cNvSpPr>
            <a:spLocks noGrp="1"/>
          </p:cNvSpPr>
          <p:nvPr>
            <p:ph type="subTitle" idx="1"/>
          </p:nvPr>
        </p:nvSpPr>
        <p:spPr>
          <a:xfrm>
            <a:off x="347663" y="4569302"/>
            <a:ext cx="5362575" cy="1668010"/>
          </a:xfrm>
        </p:spPr>
        <p:txBody>
          <a:bodyPr>
            <a:normAutofit/>
          </a:bodyPr>
          <a:lstStyle/>
          <a:p>
            <a:r>
              <a:rPr lang="en-US" dirty="0"/>
              <a:t>Structural Programming</a:t>
            </a:r>
          </a:p>
          <a:p>
            <a:r>
              <a:rPr lang="tr-TR" dirty="0"/>
              <a:t>b</a:t>
            </a:r>
            <a:r>
              <a:rPr lang="en-US" dirty="0"/>
              <a:t>y</a:t>
            </a:r>
            <a:r>
              <a:rPr lang="tr-TR" dirty="0"/>
              <a:t> </a:t>
            </a:r>
            <a:r>
              <a:rPr lang="tr-TR" dirty="0" err="1"/>
              <a:t>Zeyneb</a:t>
            </a:r>
            <a:r>
              <a:rPr lang="tr-TR" dirty="0"/>
              <a:t> YAVUZ</a:t>
            </a:r>
          </a:p>
          <a:p>
            <a:r>
              <a:rPr lang="en-US" dirty="0"/>
              <a:t>Corrections and additions </a:t>
            </a:r>
          </a:p>
          <a:p>
            <a:r>
              <a:rPr lang="en-US" dirty="0"/>
              <a:t>by</a:t>
            </a:r>
            <a:r>
              <a:rPr lang="tr-TR" dirty="0"/>
              <a:t> Yunus Emre SELÇUK</a:t>
            </a:r>
            <a:endParaRPr lang="en-US" dirty="0"/>
          </a:p>
          <a:p>
            <a:endParaRPr lang="en-US" dirty="0"/>
          </a:p>
        </p:txBody>
      </p:sp>
    </p:spTree>
    <p:extLst>
      <p:ext uri="{BB962C8B-B14F-4D97-AF65-F5344CB8AC3E}">
        <p14:creationId xmlns:p14="http://schemas.microsoft.com/office/powerpoint/2010/main" val="405400450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tr-TR" b="1" dirty="0" err="1"/>
              <a:t>Recursion</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5300811" cy="4663440"/>
          </a:xfrm>
        </p:spPr>
        <p:txBody>
          <a:bodyPr>
            <a:normAutofit/>
          </a:bodyPr>
          <a:lstStyle/>
          <a:p>
            <a:r>
              <a:rPr lang="en-US" sz="2000" dirty="0"/>
              <a:t>A recursive function is one that calls itself.</a:t>
            </a:r>
          </a:p>
          <a:p>
            <a:pPr lvl="1"/>
            <a:r>
              <a:rPr lang="en-US" sz="2000" dirty="0"/>
              <a:t>An example is given on the right side</a:t>
            </a:r>
          </a:p>
          <a:p>
            <a:r>
              <a:rPr lang="en-US" sz="2000" dirty="0"/>
              <a:t>It is important to notice that this function will call itself forever.</a:t>
            </a:r>
          </a:p>
          <a:p>
            <a:pPr lvl="1"/>
            <a:r>
              <a:rPr lang="en-US" sz="2000" dirty="0"/>
              <a:t>Actually not forever, but  till the computer runs out of stack memory </a:t>
            </a:r>
          </a:p>
          <a:p>
            <a:pPr lvl="1"/>
            <a:r>
              <a:rPr lang="en-US" sz="2000" dirty="0"/>
              <a:t>It means a runtime error</a:t>
            </a:r>
          </a:p>
          <a:p>
            <a:r>
              <a:rPr lang="en-US" sz="2000" dirty="0"/>
              <a:t>Thus, remember to include a </a:t>
            </a:r>
            <a:r>
              <a:rPr lang="en-US" sz="2000" dirty="0">
                <a:solidFill>
                  <a:srgbClr val="FF0000"/>
                </a:solidFill>
              </a:rPr>
              <a:t>stop point</a:t>
            </a:r>
            <a:r>
              <a:rPr lang="en-US" sz="2000" dirty="0"/>
              <a:t> in your recursive functions.</a:t>
            </a:r>
          </a:p>
        </p:txBody>
      </p:sp>
      <p:sp>
        <p:nvSpPr>
          <p:cNvPr id="9" name="Content Placeholder 4"/>
          <p:cNvSpPr>
            <a:spLocks noGrp="1"/>
          </p:cNvSpPr>
          <p:nvPr>
            <p:ph idx="2"/>
          </p:nvPr>
        </p:nvSpPr>
        <p:spPr>
          <a:xfrm>
            <a:off x="5796136" y="476672"/>
            <a:ext cx="3292624" cy="4663440"/>
          </a:xfrm>
          <a:noFill/>
          <a:ln w="25400">
            <a:solidFill>
              <a:schemeClr val="bg1"/>
            </a:solidFill>
          </a:ln>
        </p:spPr>
        <p:txBody>
          <a:bodyPr vert="horz" wrap="square" lIns="91440" tIns="45720" rIns="91440" bIns="45720" anchor="ctr" anchorCtr="0" compatLnSpc="1">
            <a:normAutofit/>
          </a:bodyPr>
          <a:lstStyle/>
          <a:p>
            <a:pPr marL="0" indent="0">
              <a:buNone/>
            </a:pPr>
            <a:r>
              <a:rPr lang="en-US" sz="2000" dirty="0"/>
              <a:t>void </a:t>
            </a:r>
            <a:r>
              <a:rPr lang="en-US" sz="2000" dirty="0" err="1"/>
              <a:t>recurse</a:t>
            </a:r>
            <a:r>
              <a:rPr lang="en-US" sz="2000" dirty="0"/>
              <a:t> ()  {</a:t>
            </a:r>
          </a:p>
          <a:p>
            <a:pPr marL="0" indent="0">
              <a:buNone/>
            </a:pPr>
            <a:r>
              <a:rPr lang="en-US" sz="2000" dirty="0"/>
              <a:t>	static count = 1;</a:t>
            </a:r>
          </a:p>
          <a:p>
            <a:pPr marL="0" indent="0">
              <a:buNone/>
            </a:pPr>
            <a:r>
              <a:rPr lang="en-US" sz="2000" dirty="0"/>
              <a:t>	</a:t>
            </a:r>
            <a:r>
              <a:rPr lang="en-US" sz="2000" dirty="0" err="1"/>
              <a:t>printf</a:t>
            </a:r>
            <a:r>
              <a:rPr lang="en-US" sz="2000" dirty="0"/>
              <a:t>(“%d\n”, count);</a:t>
            </a:r>
          </a:p>
          <a:p>
            <a:pPr marL="0" indent="0">
              <a:buNone/>
            </a:pPr>
            <a:r>
              <a:rPr lang="en-US" sz="2000" dirty="0"/>
              <a:t>	count++;</a:t>
            </a:r>
          </a:p>
          <a:p>
            <a:pPr marL="0" indent="0">
              <a:buNone/>
            </a:pPr>
            <a:r>
              <a:rPr lang="en-US" sz="2000" dirty="0"/>
              <a:t>	</a:t>
            </a:r>
            <a:r>
              <a:rPr lang="en-US" sz="2000" dirty="0" err="1"/>
              <a:t>recurse</a:t>
            </a:r>
            <a:r>
              <a:rPr lang="en-US" sz="2000" dirty="0"/>
              <a:t>();</a:t>
            </a:r>
          </a:p>
          <a:p>
            <a:pPr marL="0" indent="0">
              <a:buNone/>
            </a:pPr>
            <a:r>
              <a:rPr lang="en-US" sz="2000" dirty="0"/>
              <a:t>}</a:t>
            </a:r>
          </a:p>
          <a:p>
            <a:pPr marL="0" indent="0">
              <a:buNone/>
            </a:pPr>
            <a:r>
              <a:rPr lang="en-US" sz="2000" dirty="0"/>
              <a:t>main()  {</a:t>
            </a:r>
          </a:p>
          <a:p>
            <a:pPr marL="0" indent="0">
              <a:buNone/>
            </a:pPr>
            <a:r>
              <a:rPr lang="en-US" sz="2000" dirty="0"/>
              <a:t>	</a:t>
            </a:r>
            <a:r>
              <a:rPr lang="en-US" sz="2000" dirty="0" err="1"/>
              <a:t>recurse</a:t>
            </a:r>
            <a:r>
              <a:rPr lang="en-US" sz="2000" dirty="0"/>
              <a:t>();</a:t>
            </a:r>
          </a:p>
          <a:p>
            <a:pPr marL="0" indent="0">
              <a:buNone/>
            </a:pPr>
            <a:r>
              <a:rPr lang="en-US" sz="2000" dirty="0"/>
              <a:t>}</a:t>
            </a:r>
          </a:p>
        </p:txBody>
      </p:sp>
    </p:spTree>
    <p:extLst>
      <p:ext uri="{BB962C8B-B14F-4D97-AF65-F5344CB8AC3E}">
        <p14:creationId xmlns:p14="http://schemas.microsoft.com/office/powerpoint/2010/main" val="329043496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tr-TR" b="1" dirty="0" err="1"/>
              <a:t>Recursion</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1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936" y="116632"/>
            <a:ext cx="4995863" cy="2779211"/>
          </a:xfrm>
        </p:spPr>
      </p:pic>
      <p:sp>
        <p:nvSpPr>
          <p:cNvPr id="12" name="Content Placeholder 3"/>
          <p:cNvSpPr>
            <a:spLocks noGrp="1"/>
          </p:cNvSpPr>
          <p:nvPr>
            <p:ph idx="2"/>
          </p:nvPr>
        </p:nvSpPr>
        <p:spPr>
          <a:xfrm>
            <a:off x="285701" y="1198208"/>
            <a:ext cx="3710235" cy="1697635"/>
          </a:xfrm>
        </p:spPr>
        <p:txBody>
          <a:bodyPr>
            <a:normAutofit/>
          </a:bodyPr>
          <a:lstStyle/>
          <a:p>
            <a:r>
              <a:rPr lang="en-US" sz="2000" dirty="0"/>
              <a:t>When a program begins executing in the function main(), space is allocated on the stack for all variables declared within main(), </a:t>
            </a:r>
            <a:r>
              <a:rPr lang="en-US" sz="2000" b="1" u="sng" dirty="0"/>
              <a:t>Figure 14.13(a) </a:t>
            </a:r>
          </a:p>
        </p:txBody>
      </p:sp>
      <p:sp>
        <p:nvSpPr>
          <p:cNvPr id="13" name="Content Placeholder 3"/>
          <p:cNvSpPr txBox="1">
            <a:spLocks/>
          </p:cNvSpPr>
          <p:nvPr/>
        </p:nvSpPr>
        <p:spPr>
          <a:xfrm>
            <a:off x="285108" y="2924944"/>
            <a:ext cx="8706691" cy="298013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sz="2000" dirty="0"/>
              <a:t>If main() calls a function, func1(), additional storage is allocated for the variables in func1() at the top of the stack </a:t>
            </a:r>
            <a:r>
              <a:rPr lang="en-US" sz="2000" b="1" u="sng" dirty="0"/>
              <a:t>Figure 14.13(b)</a:t>
            </a:r>
            <a:endParaRPr lang="en-US" sz="2000" dirty="0"/>
          </a:p>
          <a:p>
            <a:pPr lvl="1" fontAlgn="auto">
              <a:spcAft>
                <a:spcPts val="0"/>
              </a:spcAft>
            </a:pPr>
            <a:r>
              <a:rPr lang="en-US" sz="2000" dirty="0"/>
              <a:t>Notice that the parameters passed by main() to func1() are also stored on the stack. </a:t>
            </a:r>
          </a:p>
          <a:p>
            <a:pPr fontAlgn="auto">
              <a:spcAft>
                <a:spcPts val="0"/>
              </a:spcAft>
            </a:pPr>
            <a:r>
              <a:rPr lang="en-US" sz="2000" dirty="0"/>
              <a:t>When func1() returns, storage for its local variables is deallocated, and the top of the stack returns to the 1</a:t>
            </a:r>
            <a:r>
              <a:rPr lang="en-US" sz="2000" baseline="30000" dirty="0"/>
              <a:t>st</a:t>
            </a:r>
            <a:r>
              <a:rPr lang="en-US" sz="2000" dirty="0"/>
              <a:t>  position </a:t>
            </a:r>
            <a:r>
              <a:rPr lang="en-US" sz="2000" b="1" u="sng" dirty="0"/>
              <a:t>Figure 14.13(c)</a:t>
            </a:r>
            <a:r>
              <a:rPr lang="en-US" sz="2000" dirty="0"/>
              <a:t> </a:t>
            </a:r>
          </a:p>
          <a:p>
            <a:pPr fontAlgn="auto">
              <a:spcAft>
                <a:spcPts val="0"/>
              </a:spcAft>
            </a:pPr>
            <a:r>
              <a:rPr lang="en-US" sz="2000" dirty="0"/>
              <a:t>As can be seen, the memory allocated in the stack area is used and reused during program execution. </a:t>
            </a:r>
          </a:p>
          <a:p>
            <a:pPr lvl="1" fontAlgn="auto">
              <a:spcAft>
                <a:spcPts val="0"/>
              </a:spcAft>
            </a:pPr>
            <a:r>
              <a:rPr lang="en-US" sz="2000" i="1" dirty="0">
                <a:solidFill>
                  <a:srgbClr val="FF0000"/>
                </a:solidFill>
              </a:rPr>
              <a:t>It should be clear that memory allocated in this area will contain garbage values left over from previous usage.</a:t>
            </a:r>
          </a:p>
        </p:txBody>
      </p:sp>
    </p:spTree>
    <p:extLst>
      <p:ext uri="{BB962C8B-B14F-4D97-AF65-F5344CB8AC3E}">
        <p14:creationId xmlns:p14="http://schemas.microsoft.com/office/powerpoint/2010/main" val="5372854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tr-TR" b="1" dirty="0" err="1"/>
              <a:t>Recursion</a:t>
            </a:r>
            <a:r>
              <a:rPr lang="tr-TR" b="1" dirty="0"/>
              <a:t> </a:t>
            </a:r>
            <a:r>
              <a:rPr lang="tr-TR" b="1" dirty="0" err="1"/>
              <a:t>Example</a:t>
            </a:r>
            <a:r>
              <a:rPr lang="tr-TR" b="1" dirty="0"/>
              <a:t>: </a:t>
            </a:r>
            <a:r>
              <a:rPr lang="tr-TR" b="1" dirty="0" err="1"/>
              <a:t>Factorial</a:t>
            </a:r>
            <a:r>
              <a:rPr lang="tr-TR" b="1" dirty="0"/>
              <a:t> </a:t>
            </a:r>
            <a:r>
              <a:rPr lang="tr-TR" b="1" dirty="0" err="1"/>
              <a:t>Calculation</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11" name="Content Placeholder 4"/>
          <p:cNvPicPr>
            <a:picLocks noGrp="1" noChangeAspect="1"/>
          </p:cNvPicPr>
          <p:nvPr>
            <p:ph idx="2"/>
          </p:nvPr>
        </p:nvPicPr>
        <p:blipFill>
          <a:blip r:embed="rId2">
            <a:extLst>
              <a:ext uri="{28A0092B-C50C-407E-A947-70E740481C1C}">
                <a14:useLocalDpi xmlns:a14="http://schemas.microsoft.com/office/drawing/2010/main" val="0"/>
              </a:ext>
            </a:extLst>
          </a:blip>
          <a:stretch>
            <a:fillRect/>
          </a:stretch>
        </p:blipFill>
        <p:spPr>
          <a:xfrm>
            <a:off x="4304940" y="980728"/>
            <a:ext cx="4839060" cy="3649662"/>
          </a:xfrm>
        </p:spPr>
      </p:pic>
      <p:sp>
        <p:nvSpPr>
          <p:cNvPr id="12" name="Content Placeholder 4"/>
          <p:cNvSpPr>
            <a:spLocks noGrp="1"/>
          </p:cNvSpPr>
          <p:nvPr>
            <p:ph idx="2"/>
          </p:nvPr>
        </p:nvSpPr>
        <p:spPr>
          <a:xfrm>
            <a:off x="319646" y="1052736"/>
            <a:ext cx="3909404" cy="2597309"/>
          </a:xfrm>
          <a:noFill/>
          <a:ln w="25400">
            <a:solidFill>
              <a:schemeClr val="bg1"/>
            </a:solidFill>
          </a:ln>
        </p:spPr>
        <p:txBody>
          <a:bodyPr vert="horz" wrap="square" lIns="91440" tIns="45720" rIns="91440" bIns="45720" anchor="ctr" anchorCtr="0" compatLnSpc="1">
            <a:normAutofit fontScale="92500" lnSpcReduction="20000"/>
          </a:bodyPr>
          <a:lstStyle/>
          <a:p>
            <a:pPr marL="0" indent="0">
              <a:lnSpc>
                <a:spcPct val="110000"/>
              </a:lnSpc>
              <a:spcBef>
                <a:spcPts val="0"/>
              </a:spcBef>
              <a:buNone/>
            </a:pPr>
            <a:r>
              <a:rPr lang="en-US" dirty="0" err="1"/>
              <a:t>int</a:t>
            </a:r>
            <a:r>
              <a:rPr lang="en-US" dirty="0"/>
              <a:t> fact( </a:t>
            </a:r>
            <a:r>
              <a:rPr lang="en-US" dirty="0" err="1"/>
              <a:t>int</a:t>
            </a:r>
            <a:r>
              <a:rPr lang="en-US" dirty="0"/>
              <a:t> n )  {</a:t>
            </a:r>
          </a:p>
          <a:p>
            <a:pPr marL="0" indent="0">
              <a:lnSpc>
                <a:spcPct val="110000"/>
              </a:lnSpc>
              <a:spcBef>
                <a:spcPts val="0"/>
              </a:spcBef>
              <a:buNone/>
            </a:pPr>
            <a:r>
              <a:rPr lang="en-US" dirty="0"/>
              <a:t>	if( n &lt;= 1 )</a:t>
            </a:r>
          </a:p>
          <a:p>
            <a:pPr marL="0" indent="0">
              <a:lnSpc>
                <a:spcPct val="110000"/>
              </a:lnSpc>
              <a:spcBef>
                <a:spcPts val="0"/>
              </a:spcBef>
              <a:buNone/>
            </a:pPr>
            <a:r>
              <a:rPr lang="en-US" dirty="0"/>
              <a:t>		return 1;</a:t>
            </a:r>
          </a:p>
          <a:p>
            <a:pPr marL="0" indent="0">
              <a:lnSpc>
                <a:spcPct val="110000"/>
              </a:lnSpc>
              <a:spcBef>
                <a:spcPts val="0"/>
              </a:spcBef>
              <a:buNone/>
            </a:pPr>
            <a:r>
              <a:rPr lang="en-US" dirty="0"/>
              <a:t>	else  </a:t>
            </a:r>
          </a:p>
          <a:p>
            <a:pPr marL="0" indent="0">
              <a:lnSpc>
                <a:spcPct val="110000"/>
              </a:lnSpc>
              <a:spcBef>
                <a:spcPts val="0"/>
              </a:spcBef>
              <a:buNone/>
            </a:pPr>
            <a:r>
              <a:rPr lang="en-US" dirty="0"/>
              <a:t>		return n*fact(n-1);</a:t>
            </a:r>
          </a:p>
          <a:p>
            <a:pPr marL="0" indent="0">
              <a:lnSpc>
                <a:spcPct val="110000"/>
              </a:lnSpc>
              <a:spcBef>
                <a:spcPts val="0"/>
              </a:spcBef>
              <a:buNone/>
            </a:pPr>
            <a:r>
              <a:rPr lang="en-US" dirty="0"/>
              <a:t>}</a:t>
            </a:r>
          </a:p>
          <a:p>
            <a:pPr marL="0" indent="0">
              <a:lnSpc>
                <a:spcPct val="110000"/>
              </a:lnSpc>
              <a:spcBef>
                <a:spcPts val="0"/>
              </a:spcBef>
              <a:buNone/>
            </a:pPr>
            <a:r>
              <a:rPr lang="en-US" dirty="0"/>
              <a:t>main()  {</a:t>
            </a:r>
          </a:p>
          <a:p>
            <a:pPr marL="0" indent="0">
              <a:lnSpc>
                <a:spcPct val="110000"/>
              </a:lnSpc>
              <a:spcBef>
                <a:spcPts val="0"/>
              </a:spcBef>
              <a:buNone/>
            </a:pPr>
            <a:r>
              <a:rPr lang="en-US" dirty="0"/>
              <a:t>	</a:t>
            </a:r>
            <a:r>
              <a:rPr lang="en-US" dirty="0" err="1"/>
              <a:t>printf</a:t>
            </a:r>
            <a:r>
              <a:rPr lang="en-US" dirty="0"/>
              <a:t>(</a:t>
            </a:r>
            <a:r>
              <a:rPr lang="tr-TR" dirty="0"/>
              <a:t>"</a:t>
            </a:r>
            <a:r>
              <a:rPr lang="en-US" dirty="0"/>
              <a:t>5! is %d\n</a:t>
            </a:r>
            <a:r>
              <a:rPr lang="tr-TR" dirty="0"/>
              <a:t>"</a:t>
            </a:r>
            <a:r>
              <a:rPr lang="en-US" dirty="0"/>
              <a:t>, fact(5));</a:t>
            </a:r>
          </a:p>
          <a:p>
            <a:pPr marL="0" indent="0">
              <a:lnSpc>
                <a:spcPct val="110000"/>
              </a:lnSpc>
              <a:spcBef>
                <a:spcPts val="0"/>
              </a:spcBef>
              <a:buNone/>
            </a:pPr>
            <a:r>
              <a:rPr lang="en-US" dirty="0"/>
              <a:t>}</a:t>
            </a:r>
          </a:p>
        </p:txBody>
      </p:sp>
      <p:sp>
        <p:nvSpPr>
          <p:cNvPr id="13" name="Content Placeholder 3"/>
          <p:cNvSpPr>
            <a:spLocks noGrp="1"/>
          </p:cNvSpPr>
          <p:nvPr>
            <p:ph idx="2"/>
          </p:nvPr>
        </p:nvSpPr>
        <p:spPr>
          <a:xfrm>
            <a:off x="285701" y="4655887"/>
            <a:ext cx="8462763" cy="1437409"/>
          </a:xfrm>
        </p:spPr>
        <p:txBody>
          <a:bodyPr>
            <a:normAutofit/>
          </a:bodyPr>
          <a:lstStyle/>
          <a:p>
            <a:r>
              <a:rPr lang="tr-TR" sz="2000" dirty="0"/>
              <a:t>A </a:t>
            </a:r>
            <a:r>
              <a:rPr lang="tr-TR" sz="2000" dirty="0" err="1"/>
              <a:t>few</a:t>
            </a:r>
            <a:r>
              <a:rPr lang="tr-TR" sz="2000" dirty="0"/>
              <a:t> </a:t>
            </a:r>
            <a:r>
              <a:rPr lang="tr-TR" sz="2000" dirty="0" err="1"/>
              <a:t>other</a:t>
            </a:r>
            <a:r>
              <a:rPr lang="tr-TR" sz="2000" dirty="0"/>
              <a:t> </a:t>
            </a:r>
            <a:r>
              <a:rPr lang="en-US" sz="2000" dirty="0"/>
              <a:t>examples to solve with recursion</a:t>
            </a:r>
            <a:r>
              <a:rPr lang="tr-TR" sz="2000" dirty="0"/>
              <a:t> (</a:t>
            </a:r>
            <a:r>
              <a:rPr lang="tr-TR" sz="2000" dirty="0" err="1"/>
              <a:t>left</a:t>
            </a:r>
            <a:r>
              <a:rPr lang="tr-TR" sz="2000" dirty="0"/>
              <a:t> as </a:t>
            </a:r>
            <a:r>
              <a:rPr lang="tr-TR" sz="2000" dirty="0" err="1"/>
              <a:t>exercises</a:t>
            </a:r>
            <a:r>
              <a:rPr lang="tr-TR" sz="2000" dirty="0"/>
              <a:t> at </a:t>
            </a:r>
            <a:r>
              <a:rPr lang="tr-TR" sz="2000" dirty="0" err="1"/>
              <a:t>home</a:t>
            </a:r>
            <a:r>
              <a:rPr lang="tr-TR" sz="2000" dirty="0"/>
              <a:t>):</a:t>
            </a:r>
            <a:endParaRPr lang="en-US" sz="2000" dirty="0"/>
          </a:p>
          <a:p>
            <a:pPr lvl="1"/>
            <a:r>
              <a:rPr lang="en-US" sz="2000" dirty="0"/>
              <a:t>Fibonacci numbers – F</a:t>
            </a:r>
            <a:r>
              <a:rPr lang="en-US" sz="2000" baseline="-25000" dirty="0"/>
              <a:t>n+1</a:t>
            </a:r>
            <a:r>
              <a:rPr lang="en-US" sz="2000" dirty="0"/>
              <a:t> = </a:t>
            </a:r>
            <a:r>
              <a:rPr lang="en-US" sz="2000" dirty="0" err="1"/>
              <a:t>F</a:t>
            </a:r>
            <a:r>
              <a:rPr lang="en-US" sz="2000" baseline="-25000" dirty="0" err="1"/>
              <a:t>n</a:t>
            </a:r>
            <a:r>
              <a:rPr lang="en-US" sz="2000" dirty="0"/>
              <a:t> + F</a:t>
            </a:r>
            <a:r>
              <a:rPr lang="en-US" sz="2000" baseline="-25000" dirty="0"/>
              <a:t>n-1</a:t>
            </a:r>
            <a:r>
              <a:rPr lang="en-US" sz="2000" dirty="0"/>
              <a:t> </a:t>
            </a:r>
          </a:p>
          <a:p>
            <a:pPr lvl="1"/>
            <a:r>
              <a:rPr lang="en-US" sz="2000" dirty="0"/>
              <a:t>Binary search</a:t>
            </a:r>
          </a:p>
          <a:p>
            <a:pPr lvl="1"/>
            <a:r>
              <a:rPr lang="en-US" sz="2000" dirty="0"/>
              <a:t>Depth-first search</a:t>
            </a:r>
          </a:p>
          <a:p>
            <a:endParaRPr lang="en-US" sz="2000" b="1" u="sng" dirty="0"/>
          </a:p>
        </p:txBody>
      </p:sp>
    </p:spTree>
    <p:extLst>
      <p:ext uri="{BB962C8B-B14F-4D97-AF65-F5344CB8AC3E}">
        <p14:creationId xmlns:p14="http://schemas.microsoft.com/office/powerpoint/2010/main" val="26041050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 Pointers</a:t>
            </a:r>
          </a:p>
        </p:txBody>
      </p:sp>
      <p:sp>
        <p:nvSpPr>
          <p:cNvPr id="3" name="Subtitle 2"/>
          <p:cNvSpPr>
            <a:spLocks noGrp="1"/>
          </p:cNvSpPr>
          <p:nvPr>
            <p:ph type="subTitle" idx="1"/>
          </p:nvPr>
        </p:nvSpPr>
        <p:spPr>
          <a:xfrm>
            <a:off x="347663" y="4569302"/>
            <a:ext cx="5362575" cy="1668010"/>
          </a:xfrm>
        </p:spPr>
        <p:txBody>
          <a:bodyPr>
            <a:normAutofit/>
          </a:bodyPr>
          <a:lstStyle/>
          <a:p>
            <a:r>
              <a:rPr lang="en-US" dirty="0"/>
              <a:t>Structural Programming</a:t>
            </a:r>
          </a:p>
          <a:p>
            <a:r>
              <a:rPr lang="tr-TR" dirty="0"/>
              <a:t>b</a:t>
            </a:r>
            <a:r>
              <a:rPr lang="en-US" dirty="0"/>
              <a:t>y</a:t>
            </a:r>
            <a:r>
              <a:rPr lang="tr-TR" dirty="0"/>
              <a:t> </a:t>
            </a:r>
            <a:r>
              <a:rPr lang="tr-TR" dirty="0" err="1"/>
              <a:t>Zeyneb</a:t>
            </a:r>
            <a:r>
              <a:rPr lang="tr-TR" dirty="0"/>
              <a:t> YAVUZ</a:t>
            </a:r>
          </a:p>
          <a:p>
            <a:r>
              <a:rPr lang="en-US" dirty="0"/>
              <a:t>Corrections and additions </a:t>
            </a:r>
          </a:p>
          <a:p>
            <a:r>
              <a:rPr lang="en-US" dirty="0"/>
              <a:t>by </a:t>
            </a:r>
            <a:r>
              <a:rPr lang="tr-TR" dirty="0"/>
              <a:t>Yunus Emre SELÇUK</a:t>
            </a:r>
            <a:endParaRPr lang="en-US" dirty="0"/>
          </a:p>
          <a:p>
            <a:endParaRPr lang="en-US" dirty="0"/>
          </a:p>
        </p:txBody>
      </p:sp>
    </p:spTree>
    <p:extLst>
      <p:ext uri="{BB962C8B-B14F-4D97-AF65-F5344CB8AC3E}">
        <p14:creationId xmlns:p14="http://schemas.microsoft.com/office/powerpoint/2010/main" val="293914337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Function Pointers</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537720"/>
          </a:xfrm>
        </p:spPr>
        <p:txBody>
          <a:bodyPr>
            <a:normAutofit/>
          </a:bodyPr>
          <a:lstStyle/>
          <a:p>
            <a:r>
              <a:rPr lang="en-US" sz="2400" dirty="0"/>
              <a:t>We can use some functions as arguments to other functions through the function pointers</a:t>
            </a:r>
            <a:endParaRPr lang="tr-TR" sz="2400" dirty="0"/>
          </a:p>
          <a:p>
            <a:pPr lvl="1"/>
            <a:r>
              <a:rPr lang="en-US" sz="2400" dirty="0"/>
              <a:t>This possibility opens new doors in terms of flexibility for coding</a:t>
            </a:r>
            <a:r>
              <a:rPr lang="tr-TR" sz="2400" dirty="0"/>
              <a:t>.</a:t>
            </a:r>
          </a:p>
          <a:p>
            <a:r>
              <a:rPr lang="en-US" sz="2700" dirty="0"/>
              <a:t>Definition:</a:t>
            </a:r>
          </a:p>
          <a:p>
            <a:pPr lvl="1"/>
            <a:r>
              <a:rPr lang="en-US" sz="2400" dirty="0" err="1"/>
              <a:t>int</a:t>
            </a:r>
            <a:r>
              <a:rPr lang="en-US" sz="2400" dirty="0"/>
              <a:t> </a:t>
            </a:r>
            <a:r>
              <a:rPr lang="en-US" sz="2400" b="1" u="sng" dirty="0"/>
              <a:t>(*pf)</a:t>
            </a:r>
            <a:r>
              <a:rPr lang="tr-TR" sz="2400" b="1" dirty="0"/>
              <a:t> </a:t>
            </a:r>
            <a:r>
              <a:rPr lang="en-US" sz="2400" dirty="0"/>
              <a:t>(); // pf is a pointer to a function returning an int. </a:t>
            </a:r>
            <a:endParaRPr lang="tr-TR" sz="2400" dirty="0"/>
          </a:p>
          <a:p>
            <a:pPr lvl="1"/>
            <a:r>
              <a:rPr lang="en-US" sz="2400" dirty="0"/>
              <a:t>The () around *pf are necessary for correct  grouping. </a:t>
            </a:r>
            <a:r>
              <a:rPr lang="tr-TR" sz="2400" dirty="0" err="1"/>
              <a:t>Because</a:t>
            </a:r>
            <a:r>
              <a:rPr lang="en-US" sz="2400" dirty="0"/>
              <a:t>: </a:t>
            </a:r>
            <a:endParaRPr lang="tr-TR" sz="2400" dirty="0"/>
          </a:p>
          <a:p>
            <a:pPr lvl="1"/>
            <a:r>
              <a:rPr lang="en-US" sz="2400" dirty="0" err="1"/>
              <a:t>int</a:t>
            </a:r>
            <a:r>
              <a:rPr lang="en-US" sz="2400" dirty="0"/>
              <a:t> *pf(); // this </a:t>
            </a:r>
            <a:r>
              <a:rPr lang="tr-TR" sz="2400" dirty="0"/>
              <a:t>is a </a:t>
            </a:r>
            <a:r>
              <a:rPr lang="en-US" sz="2400" dirty="0"/>
              <a:t>function </a:t>
            </a:r>
            <a:r>
              <a:rPr lang="tr-TR" sz="2400" dirty="0" err="1"/>
              <a:t>allusion</a:t>
            </a:r>
            <a:r>
              <a:rPr lang="tr-TR" sz="2400" dirty="0"/>
              <a:t> </a:t>
            </a:r>
            <a:r>
              <a:rPr lang="en-US" sz="2400" dirty="0"/>
              <a:t>returning an </a:t>
            </a:r>
            <a:r>
              <a:rPr lang="en-US" sz="2400" dirty="0" err="1"/>
              <a:t>int</a:t>
            </a:r>
            <a:r>
              <a:rPr lang="en-US" sz="2400" dirty="0"/>
              <a:t> pointer</a:t>
            </a:r>
          </a:p>
          <a:p>
            <a:pPr lvl="1"/>
            <a:endParaRPr lang="en-US" sz="2400" dirty="0"/>
          </a:p>
          <a:p>
            <a:endParaRPr lang="en-US" sz="2700" dirty="0"/>
          </a:p>
        </p:txBody>
      </p:sp>
    </p:spTree>
    <p:extLst>
      <p:ext uri="{BB962C8B-B14F-4D97-AF65-F5344CB8AC3E}">
        <p14:creationId xmlns:p14="http://schemas.microsoft.com/office/powerpoint/2010/main" val="15496954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Function Pointers</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33264"/>
          </a:xfrm>
        </p:spPr>
        <p:txBody>
          <a:bodyPr>
            <a:normAutofit/>
          </a:bodyPr>
          <a:lstStyle/>
          <a:p>
            <a:r>
              <a:rPr lang="en-US" sz="2400" dirty="0"/>
              <a:t>Assignments to function pointers</a:t>
            </a:r>
            <a:r>
              <a:rPr lang="tr-TR" sz="2400" dirty="0"/>
              <a:t>:</a:t>
            </a:r>
          </a:p>
        </p:txBody>
      </p:sp>
      <p:sp>
        <p:nvSpPr>
          <p:cNvPr id="5" name="Content Placeholder 4"/>
          <p:cNvSpPr>
            <a:spLocks noGrp="1"/>
          </p:cNvSpPr>
          <p:nvPr>
            <p:ph idx="2"/>
          </p:nvPr>
        </p:nvSpPr>
        <p:spPr>
          <a:xfrm>
            <a:off x="395536" y="1556792"/>
            <a:ext cx="8680338" cy="3672408"/>
          </a:xfrm>
          <a:noFill/>
          <a:ln w="25400">
            <a:solidFill>
              <a:schemeClr val="bg1"/>
            </a:solidFill>
          </a:ln>
        </p:spPr>
        <p:txBody>
          <a:bodyPr vert="horz" wrap="square" lIns="91440" tIns="45720" rIns="91440" bIns="45720" anchor="ctr" anchorCtr="0" compatLnSpc="1">
            <a:noAutofit/>
          </a:bodyPr>
          <a:lstStyle/>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extern </a:t>
            </a:r>
            <a:r>
              <a:rPr lang="en-US" sz="1800" dirty="0" err="1">
                <a:latin typeface="Consolas" panose="020B0609020204030204" pitchFamily="49" charset="0"/>
                <a:cs typeface="Courier New" panose="02070309020205020404" pitchFamily="49" charset="0"/>
              </a:rPr>
              <a:t>int</a:t>
            </a:r>
            <a:r>
              <a:rPr lang="en-US" sz="1800" dirty="0">
                <a:latin typeface="Consolas" panose="020B0609020204030204" pitchFamily="49" charset="0"/>
                <a:cs typeface="Courier New" panose="02070309020205020404" pitchFamily="49" charset="0"/>
              </a:rPr>
              <a:t> f1();</a:t>
            </a:r>
            <a:endParaRPr lang="tr-TR"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err="1">
                <a:latin typeface="Consolas" panose="020B0609020204030204" pitchFamily="49" charset="0"/>
                <a:cs typeface="Courier New" panose="02070309020205020404" pitchFamily="49" charset="0"/>
              </a:rPr>
              <a:t>int</a:t>
            </a:r>
            <a:r>
              <a:rPr lang="tr-TR" sz="1800" dirty="0">
                <a:latin typeface="Consolas" panose="020B0609020204030204" pitchFamily="49" charset="0"/>
                <a:cs typeface="Courier New" panose="02070309020205020404" pitchFamily="49" charset="0"/>
              </a:rPr>
              <a:t> main( ) {</a:t>
            </a:r>
            <a:r>
              <a:rPr lang="en-US" sz="18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int</a:t>
            </a:r>
            <a:r>
              <a:rPr lang="en-US" sz="1800" dirty="0">
                <a:latin typeface="Consolas" panose="020B0609020204030204" pitchFamily="49" charset="0"/>
                <a:cs typeface="Courier New" panose="02070309020205020404" pitchFamily="49" charset="0"/>
              </a:rPr>
              <a:t> (*pf) ();</a:t>
            </a: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 pf is a pointer to a function returning an int.</a:t>
            </a: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pf=f1; </a:t>
            </a: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 assign the address of f1 to pf</a:t>
            </a: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pf=f1(); </a:t>
            </a: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 ILLEGAL, f1 returns an </a:t>
            </a:r>
            <a:r>
              <a:rPr lang="en-US" sz="1800" dirty="0" err="1">
                <a:latin typeface="Consolas" panose="020B0609020204030204" pitchFamily="49" charset="0"/>
                <a:cs typeface="Courier New" panose="02070309020205020404" pitchFamily="49" charset="0"/>
              </a:rPr>
              <a:t>int</a:t>
            </a:r>
            <a:r>
              <a:rPr lang="en-US" sz="1800" dirty="0">
                <a:latin typeface="Consolas" panose="020B0609020204030204" pitchFamily="49" charset="0"/>
                <a:cs typeface="Courier New" panose="02070309020205020404" pitchFamily="49" charset="0"/>
              </a:rPr>
              <a:t>, but pf is a pointer</a:t>
            </a: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pf=&amp;f1(); </a:t>
            </a: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a:t>
            </a: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ILLEGAL,  cannot take the address of a function </a:t>
            </a: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result</a:t>
            </a:r>
            <a:r>
              <a:rPr lang="tr-TR" sz="1800" dirty="0">
                <a:latin typeface="Consolas" panose="020B0609020204030204" pitchFamily="49" charset="0"/>
                <a:cs typeface="Courier New" panose="02070309020205020404" pitchFamily="49" charset="0"/>
              </a:rPr>
              <a:t> */</a:t>
            </a:r>
            <a:endParaRPr lang="en-US"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pf=&amp;f1; </a:t>
            </a: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a:t>
            </a:r>
            <a:r>
              <a:rPr lang="tr-TR" sz="1800" dirty="0">
                <a:latin typeface="Consolas" panose="020B0609020204030204" pitchFamily="49" charset="0"/>
                <a:cs typeface="Courier New" panose="02070309020205020404" pitchFamily="49" charset="0"/>
              </a:rPr>
              <a:t>*</a:t>
            </a:r>
            <a:r>
              <a:rPr lang="en-US" sz="1800" dirty="0">
                <a:latin typeface="Consolas" panose="020B0609020204030204" pitchFamily="49" charset="0"/>
                <a:cs typeface="Courier New" panose="02070309020205020404" pitchFamily="49" charset="0"/>
              </a:rPr>
              <a:t> ILLEGAL</a:t>
            </a:r>
            <a:r>
              <a:rPr lang="tr-TR" sz="1800" dirty="0">
                <a:latin typeface="Consolas" panose="020B0609020204030204" pitchFamily="49" charset="0"/>
                <a:cs typeface="Courier New" panose="02070309020205020404" pitchFamily="49" charset="0"/>
              </a:rPr>
              <a:t> but </a:t>
            </a:r>
            <a:r>
              <a:rPr lang="en-US" sz="1800" dirty="0">
                <a:latin typeface="Consolas" panose="020B0609020204030204" pitchFamily="49" charset="0"/>
                <a:cs typeface="Courier New" panose="02070309020205020404" pitchFamily="49" charset="0"/>
              </a:rPr>
              <a:t>compiler dependent</a:t>
            </a:r>
            <a:r>
              <a:rPr lang="tr-TR" sz="1800" dirty="0">
                <a:latin typeface="Consolas" panose="020B0609020204030204" pitchFamily="49" charset="0"/>
                <a:cs typeface="Courier New" panose="02070309020205020404" pitchFamily="49" charset="0"/>
              </a:rPr>
              <a:t>:</a:t>
            </a:r>
            <a:r>
              <a:rPr lang="en-US" sz="1800" dirty="0">
                <a:latin typeface="Consolas" panose="020B0609020204030204" pitchFamily="49" charset="0"/>
                <a:cs typeface="Courier New" panose="02070309020205020404" pitchFamily="49" charset="0"/>
              </a:rPr>
              <a:t> </a:t>
            </a:r>
            <a:endParaRPr lang="tr-TR"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&amp;f1 is a pointer to a pointer, but pf </a:t>
            </a:r>
            <a:endParaRPr lang="tr-TR"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is a pointer to an </a:t>
            </a:r>
            <a:r>
              <a:rPr lang="en-US" sz="1800" dirty="0" err="1">
                <a:latin typeface="Consolas" panose="020B0609020204030204" pitchFamily="49" charset="0"/>
                <a:cs typeface="Courier New" panose="02070309020205020404" pitchFamily="49" charset="0"/>
              </a:rPr>
              <a:t>int</a:t>
            </a:r>
            <a:r>
              <a:rPr lang="tr-TR" sz="1800" dirty="0">
                <a:latin typeface="Consolas" panose="020B0609020204030204" pitchFamily="49" charset="0"/>
                <a:cs typeface="Courier New" panose="02070309020205020404" pitchFamily="49" charset="0"/>
              </a:rPr>
              <a:t> */</a:t>
            </a:r>
            <a:endParaRPr lang="en-US"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3013100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tr-TR" b="1" dirty="0" err="1"/>
              <a:t>Function</a:t>
            </a:r>
            <a:r>
              <a:rPr lang="tr-TR" b="1" dirty="0"/>
              <a:t> </a:t>
            </a:r>
            <a:r>
              <a:rPr lang="tr-TR" b="1" dirty="0" err="1"/>
              <a:t>Pointers</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33264"/>
          </a:xfrm>
        </p:spPr>
        <p:txBody>
          <a:bodyPr>
            <a:normAutofit/>
          </a:bodyPr>
          <a:lstStyle/>
          <a:p>
            <a:r>
              <a:rPr lang="tr-TR" sz="2400" dirty="0"/>
              <a:t>Return </a:t>
            </a:r>
            <a:r>
              <a:rPr lang="tr-TR" sz="2400" dirty="0" err="1"/>
              <a:t>types</a:t>
            </a:r>
            <a:r>
              <a:rPr lang="tr-TR" sz="2400" dirty="0"/>
              <a:t>:</a:t>
            </a:r>
          </a:p>
        </p:txBody>
      </p:sp>
      <p:sp>
        <p:nvSpPr>
          <p:cNvPr id="7" name="Content Placeholder 4"/>
          <p:cNvSpPr>
            <a:spLocks noGrp="1"/>
          </p:cNvSpPr>
          <p:nvPr>
            <p:ph idx="2"/>
          </p:nvPr>
        </p:nvSpPr>
        <p:spPr>
          <a:xfrm>
            <a:off x="395536" y="1556792"/>
            <a:ext cx="8680338" cy="3456384"/>
          </a:xfrm>
          <a:noFill/>
          <a:ln w="25400">
            <a:solidFill>
              <a:schemeClr val="bg1"/>
            </a:solidFill>
          </a:ln>
        </p:spPr>
        <p:txBody>
          <a:bodyPr vert="horz" wrap="square" lIns="91440" tIns="45720" rIns="91440" bIns="45720" anchor="ctr" anchorCtr="0" compatLnSpc="1">
            <a:noAutofit/>
          </a:bodyPr>
          <a:lstStyle/>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extern </a:t>
            </a:r>
            <a:r>
              <a:rPr lang="en-US" sz="1800" dirty="0" err="1">
                <a:latin typeface="Consolas" panose="020B0609020204030204" pitchFamily="49" charset="0"/>
                <a:cs typeface="Courier New" panose="02070309020205020404" pitchFamily="49" charset="0"/>
              </a:rPr>
              <a:t>int</a:t>
            </a:r>
            <a:r>
              <a:rPr lang="en-US" sz="1800" dirty="0">
                <a:latin typeface="Consolas" panose="020B0609020204030204" pitchFamily="49" charset="0"/>
                <a:cs typeface="Courier New" panose="02070309020205020404" pitchFamily="49" charset="0"/>
              </a:rPr>
              <a:t> </a:t>
            </a:r>
            <a:r>
              <a:rPr lang="tr-TR" sz="1800" dirty="0">
                <a:latin typeface="Consolas" panose="020B0609020204030204" pitchFamily="49" charset="0"/>
                <a:cs typeface="Courier New" panose="02070309020205020404" pitchFamily="49" charset="0"/>
              </a:rPr>
              <a:t>  i</a:t>
            </a:r>
            <a:r>
              <a:rPr lang="en-US" sz="1800" dirty="0">
                <a:latin typeface="Consolas" panose="020B0609020204030204" pitchFamily="49" charset="0"/>
                <a:cs typeface="Courier New" panose="02070309020205020404" pitchFamily="49" charset="0"/>
              </a:rPr>
              <a:t>f1()</a:t>
            </a:r>
            <a:r>
              <a:rPr lang="tr-TR" sz="1800" dirty="0">
                <a:latin typeface="Consolas" panose="020B0609020204030204" pitchFamily="49" charset="0"/>
                <a:cs typeface="Courier New" panose="02070309020205020404" pitchFamily="49" charset="0"/>
              </a:rPr>
              <a:t>, if2(), (*</a:t>
            </a:r>
            <a:r>
              <a:rPr lang="tr-TR" sz="1800" dirty="0" err="1">
                <a:latin typeface="Consolas" panose="020B0609020204030204" pitchFamily="49" charset="0"/>
                <a:cs typeface="Courier New" panose="02070309020205020404" pitchFamily="49" charset="0"/>
              </a:rPr>
              <a:t>pif</a:t>
            </a:r>
            <a:r>
              <a:rPr lang="tr-TR" sz="1800" dirty="0">
                <a:latin typeface="Consolas" panose="020B0609020204030204" pitchFamily="49" charset="0"/>
                <a:cs typeface="Courier New" panose="02070309020205020404" pitchFamily="49" charset="0"/>
              </a:rPr>
              <a:t>)();</a:t>
            </a:r>
            <a:r>
              <a:rPr lang="en-US" sz="18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tr-TR" sz="1800" dirty="0" err="1">
                <a:latin typeface="Consolas" panose="020B0609020204030204" pitchFamily="49" charset="0"/>
                <a:cs typeface="Courier New" panose="02070309020205020404" pitchFamily="49" charset="0"/>
              </a:rPr>
              <a:t>extern</a:t>
            </a: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float</a:t>
            </a:r>
            <a:r>
              <a:rPr lang="tr-TR" sz="1800" dirty="0">
                <a:latin typeface="Consolas" panose="020B0609020204030204" pitchFamily="49" charset="0"/>
                <a:cs typeface="Courier New" panose="02070309020205020404" pitchFamily="49" charset="0"/>
              </a:rPr>
              <a:t> ff1(), (*</a:t>
            </a:r>
            <a:r>
              <a:rPr lang="tr-TR" sz="1800" dirty="0" err="1">
                <a:latin typeface="Consolas" panose="020B0609020204030204" pitchFamily="49" charset="0"/>
                <a:cs typeface="Courier New" panose="02070309020205020404" pitchFamily="49" charset="0"/>
              </a:rPr>
              <a:t>pff</a:t>
            </a:r>
            <a:r>
              <a:rPr lang="tr-TR" sz="18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800" dirty="0" err="1">
                <a:latin typeface="Consolas" panose="020B0609020204030204" pitchFamily="49" charset="0"/>
                <a:cs typeface="Courier New" panose="02070309020205020404" pitchFamily="49" charset="0"/>
              </a:rPr>
              <a:t>extern</a:t>
            </a: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char</a:t>
            </a:r>
            <a:r>
              <a:rPr lang="tr-TR" sz="1800" dirty="0">
                <a:latin typeface="Consolas" panose="020B0609020204030204" pitchFamily="49" charset="0"/>
                <a:cs typeface="Courier New" panose="02070309020205020404" pitchFamily="49" charset="0"/>
              </a:rPr>
              <a:t>  cf1(), (*</a:t>
            </a:r>
            <a:r>
              <a:rPr lang="tr-TR" sz="1800" dirty="0" err="1">
                <a:latin typeface="Consolas" panose="020B0609020204030204" pitchFamily="49" charset="0"/>
                <a:cs typeface="Courier New" panose="02070309020205020404" pitchFamily="49" charset="0"/>
              </a:rPr>
              <a:t>pcf</a:t>
            </a:r>
            <a:r>
              <a:rPr lang="tr-TR" sz="1800" dirty="0">
                <a:latin typeface="Consolas" panose="020B0609020204030204" pitchFamily="49" charset="0"/>
                <a:cs typeface="Courier New" panose="02070309020205020404" pitchFamily="49" charset="0"/>
              </a:rPr>
              <a:t>)();</a:t>
            </a:r>
          </a:p>
          <a:p>
            <a:pPr marL="0" indent="0">
              <a:lnSpc>
                <a:spcPct val="110000"/>
              </a:lnSpc>
              <a:spcBef>
                <a:spcPts val="0"/>
              </a:spcBef>
              <a:buNone/>
            </a:pPr>
            <a:endParaRPr lang="tr-TR"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err="1">
                <a:latin typeface="Consolas" panose="020B0609020204030204" pitchFamily="49" charset="0"/>
                <a:cs typeface="Courier New" panose="02070309020205020404" pitchFamily="49" charset="0"/>
              </a:rPr>
              <a:t>int</a:t>
            </a:r>
            <a:r>
              <a:rPr lang="tr-TR" sz="1800" dirty="0">
                <a:latin typeface="Consolas" panose="020B0609020204030204" pitchFamily="49" charset="0"/>
                <a:cs typeface="Courier New" panose="02070309020205020404" pitchFamily="49" charset="0"/>
              </a:rPr>
              <a:t> main( ) {</a:t>
            </a: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pif</a:t>
            </a:r>
            <a:r>
              <a:rPr lang="tr-TR" sz="1800" dirty="0">
                <a:latin typeface="Consolas" panose="020B0609020204030204" pitchFamily="49" charset="0"/>
                <a:cs typeface="Courier New" panose="02070309020205020404" pitchFamily="49" charset="0"/>
              </a:rPr>
              <a:t> = if1;  // Legal:   </a:t>
            </a:r>
            <a:r>
              <a:rPr lang="tr-TR" sz="1800" dirty="0" err="1">
                <a:latin typeface="Consolas" panose="020B0609020204030204" pitchFamily="49" charset="0"/>
                <a:cs typeface="Courier New" panose="02070309020205020404" pitchFamily="49" charset="0"/>
              </a:rPr>
              <a:t>Types</a:t>
            </a: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match</a:t>
            </a:r>
            <a:endParaRPr lang="tr-TR"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pif</a:t>
            </a:r>
            <a:r>
              <a:rPr lang="tr-TR" sz="1800" dirty="0">
                <a:latin typeface="Consolas" panose="020B0609020204030204" pitchFamily="49" charset="0"/>
                <a:cs typeface="Courier New" panose="02070309020205020404" pitchFamily="49" charset="0"/>
              </a:rPr>
              <a:t> = cf1;  // ILLEGAL: </a:t>
            </a:r>
            <a:r>
              <a:rPr lang="tr-TR" sz="1800" dirty="0" err="1">
                <a:latin typeface="Consolas" panose="020B0609020204030204" pitchFamily="49" charset="0"/>
                <a:cs typeface="Courier New" panose="02070309020205020404" pitchFamily="49" charset="0"/>
              </a:rPr>
              <a:t>Type</a:t>
            </a: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mismatch</a:t>
            </a:r>
            <a:endParaRPr lang="tr-TR"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pff</a:t>
            </a:r>
            <a:r>
              <a:rPr lang="tr-TR" sz="1800" dirty="0">
                <a:latin typeface="Consolas" panose="020B0609020204030204" pitchFamily="49" charset="0"/>
                <a:cs typeface="Courier New" panose="02070309020205020404" pitchFamily="49" charset="0"/>
              </a:rPr>
              <a:t> = if2;  // ILLEGAL: </a:t>
            </a:r>
            <a:r>
              <a:rPr lang="tr-TR" sz="1800" dirty="0" err="1">
                <a:latin typeface="Consolas" panose="020B0609020204030204" pitchFamily="49" charset="0"/>
                <a:cs typeface="Courier New" panose="02070309020205020404" pitchFamily="49" charset="0"/>
              </a:rPr>
              <a:t>Type</a:t>
            </a: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mismatch</a:t>
            </a:r>
            <a:endParaRPr lang="tr-TR"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pcf</a:t>
            </a:r>
            <a:r>
              <a:rPr lang="tr-TR" sz="1800" dirty="0">
                <a:latin typeface="Consolas" panose="020B0609020204030204" pitchFamily="49" charset="0"/>
                <a:cs typeface="Courier New" panose="02070309020205020404" pitchFamily="49" charset="0"/>
              </a:rPr>
              <a:t> = cf1;  // Legal:   </a:t>
            </a:r>
            <a:r>
              <a:rPr lang="tr-TR" sz="1800" dirty="0" err="1">
                <a:latin typeface="Consolas" panose="020B0609020204030204" pitchFamily="49" charset="0"/>
                <a:cs typeface="Courier New" panose="02070309020205020404" pitchFamily="49" charset="0"/>
              </a:rPr>
              <a:t>Types</a:t>
            </a: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match</a:t>
            </a:r>
            <a:endParaRPr lang="tr-TR"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  if1 = if2;  // ILLEGAL: </a:t>
            </a:r>
            <a:r>
              <a:rPr lang="tr-TR" sz="1800" dirty="0" err="1">
                <a:latin typeface="Consolas" panose="020B0609020204030204" pitchFamily="49" charset="0"/>
                <a:cs typeface="Courier New" panose="02070309020205020404" pitchFamily="49" charset="0"/>
              </a:rPr>
              <a:t>Assign</a:t>
            </a:r>
            <a:r>
              <a:rPr lang="tr-TR" sz="1800" dirty="0">
                <a:latin typeface="Consolas" panose="020B0609020204030204" pitchFamily="49" charset="0"/>
                <a:cs typeface="Courier New" panose="02070309020205020404" pitchFamily="49" charset="0"/>
              </a:rPr>
              <a:t> </a:t>
            </a:r>
            <a:r>
              <a:rPr lang="tr-TR" sz="1800" dirty="0" err="1">
                <a:latin typeface="Consolas" panose="020B0609020204030204" pitchFamily="49" charset="0"/>
                <a:cs typeface="Courier New" panose="02070309020205020404" pitchFamily="49" charset="0"/>
              </a:rPr>
              <a:t>to</a:t>
            </a:r>
            <a:r>
              <a:rPr lang="tr-TR" sz="1800" dirty="0">
                <a:latin typeface="Consolas" panose="020B0609020204030204" pitchFamily="49" charset="0"/>
                <a:cs typeface="Courier New" panose="02070309020205020404" pitchFamily="49" charset="0"/>
              </a:rPr>
              <a:t> a </a:t>
            </a:r>
            <a:r>
              <a:rPr lang="tr-TR" sz="1800" dirty="0" err="1">
                <a:latin typeface="Consolas" panose="020B0609020204030204" pitchFamily="49" charset="0"/>
                <a:cs typeface="Courier New" panose="02070309020205020404" pitchFamily="49" charset="0"/>
              </a:rPr>
              <a:t>constant</a:t>
            </a:r>
            <a:endParaRPr lang="tr-TR" sz="18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800" dirty="0">
                <a:latin typeface="Consolas" panose="020B0609020204030204" pitchFamily="49" charset="0"/>
                <a:cs typeface="Courier New" panose="02070309020205020404" pitchFamily="49" charset="0"/>
              </a:rPr>
              <a:t>}</a:t>
            </a:r>
            <a:endParaRPr lang="en-US" sz="1800" dirty="0" err="1">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34290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printf</a:t>
            </a:r>
            <a:r>
              <a:rPr lang="en-US" b="1" dirty="0"/>
              <a:t>() and </a:t>
            </a:r>
            <a:r>
              <a:rPr lang="en-US" b="1" dirty="0" err="1"/>
              <a:t>scanf</a:t>
            </a:r>
            <a:r>
              <a:rPr lang="en-US" b="1" dirty="0"/>
              <a:t>() Functions</a:t>
            </a:r>
          </a:p>
        </p:txBody>
      </p:sp>
      <p:sp>
        <p:nvSpPr>
          <p:cNvPr id="3" name="Content Placeholder 2"/>
          <p:cNvSpPr>
            <a:spLocks noGrp="1"/>
          </p:cNvSpPr>
          <p:nvPr>
            <p:ph idx="1"/>
          </p:nvPr>
        </p:nvSpPr>
        <p:spPr>
          <a:xfrm>
            <a:off x="611560" y="2780928"/>
            <a:ext cx="7920880" cy="3299920"/>
          </a:xfrm>
        </p:spPr>
        <p:txBody>
          <a:bodyPr>
            <a:normAutofit/>
          </a:bodyPr>
          <a:lstStyle/>
          <a:p>
            <a:r>
              <a:rPr lang="en-US" dirty="0"/>
              <a:t>The </a:t>
            </a:r>
            <a:r>
              <a:rPr lang="en-US" dirty="0" err="1"/>
              <a:t>printf</a:t>
            </a:r>
            <a:r>
              <a:rPr lang="en-US" dirty="0"/>
              <a:t>() function can take any number of arguments.</a:t>
            </a:r>
          </a:p>
          <a:p>
            <a:pPr lvl="1"/>
            <a:r>
              <a:rPr lang="en-US" dirty="0"/>
              <a:t>The first argument called the </a:t>
            </a:r>
            <a:r>
              <a:rPr lang="en-US" b="1" i="1" u="sng" dirty="0"/>
              <a:t>format string</a:t>
            </a:r>
            <a:r>
              <a:rPr lang="en-US" dirty="0"/>
              <a:t>. It is enclosed in double quotes and </a:t>
            </a:r>
            <a:r>
              <a:rPr lang="en-US" b="1" u="sng" dirty="0">
                <a:solidFill>
                  <a:srgbClr val="FF0000"/>
                </a:solidFill>
              </a:rPr>
              <a:t>may contain</a:t>
            </a:r>
            <a:r>
              <a:rPr lang="en-US" dirty="0"/>
              <a:t> text and </a:t>
            </a:r>
            <a:r>
              <a:rPr lang="en-US" b="1" i="1" u="sng" dirty="0"/>
              <a:t>format specifiers</a:t>
            </a:r>
          </a:p>
          <a:p>
            <a:r>
              <a:rPr lang="en-US" dirty="0"/>
              <a:t>The </a:t>
            </a:r>
            <a:r>
              <a:rPr lang="en-US" dirty="0" err="1"/>
              <a:t>scanf</a:t>
            </a:r>
            <a:r>
              <a:rPr lang="en-US" dirty="0"/>
              <a:t>() function is the mirror image of </a:t>
            </a:r>
            <a:r>
              <a:rPr lang="en-US" dirty="0" err="1"/>
              <a:t>printf</a:t>
            </a:r>
            <a:r>
              <a:rPr lang="en-US" dirty="0"/>
              <a:t>(). Instead of printing data on the terminal, it reads data entered from keyboard.</a:t>
            </a:r>
          </a:p>
          <a:p>
            <a:pPr lvl="1"/>
            <a:r>
              <a:rPr lang="en-US" dirty="0"/>
              <a:t>The first argument is a format string.</a:t>
            </a:r>
          </a:p>
          <a:p>
            <a:pPr lvl="1"/>
            <a:r>
              <a:rPr lang="en-US" b="1" u="sng" dirty="0">
                <a:solidFill>
                  <a:srgbClr val="FF0000"/>
                </a:solidFill>
              </a:rPr>
              <a:t>The major difference between </a:t>
            </a:r>
            <a:r>
              <a:rPr lang="en-US" b="1" u="sng" dirty="0" err="1">
                <a:solidFill>
                  <a:srgbClr val="FF0000"/>
                </a:solidFill>
              </a:rPr>
              <a:t>scanf</a:t>
            </a:r>
            <a:r>
              <a:rPr lang="en-US" b="1" u="sng" dirty="0">
                <a:solidFill>
                  <a:srgbClr val="FF0000"/>
                </a:solidFill>
              </a:rPr>
              <a:t>() and </a:t>
            </a:r>
            <a:r>
              <a:rPr lang="en-US" b="1" u="sng" dirty="0" err="1">
                <a:solidFill>
                  <a:srgbClr val="FF0000"/>
                </a:solidFill>
              </a:rPr>
              <a:t>printf</a:t>
            </a:r>
            <a:r>
              <a:rPr lang="en-US" b="1" u="sng" dirty="0">
                <a:solidFill>
                  <a:srgbClr val="FF0000"/>
                </a:solidFill>
              </a:rPr>
              <a:t>() is that the data item arguments must be </a:t>
            </a:r>
            <a:r>
              <a:rPr lang="en-US" b="1" u="sng" dirty="0" err="1">
                <a:solidFill>
                  <a:srgbClr val="FF0000"/>
                </a:solidFill>
              </a:rPr>
              <a:t>lvalues</a:t>
            </a:r>
            <a:endParaRPr lang="tr-TR" b="1" u="sng" dirty="0">
              <a:solidFill>
                <a:srgbClr val="FF0000"/>
              </a:solidFill>
            </a:endParaRPr>
          </a:p>
          <a:p>
            <a:pPr lvl="1"/>
            <a:r>
              <a:rPr lang="tr-TR" b="1" u="sng" dirty="0" err="1">
                <a:solidFill>
                  <a:srgbClr val="FF0000"/>
                </a:solidFill>
              </a:rPr>
              <a:t>Scanf</a:t>
            </a:r>
            <a:r>
              <a:rPr lang="tr-TR" b="1" u="sng" dirty="0">
                <a:solidFill>
                  <a:srgbClr val="FF0000"/>
                </a:solidFill>
              </a:rPr>
              <a:t> </a:t>
            </a:r>
            <a:r>
              <a:rPr lang="tr-TR" b="1" u="sng" dirty="0" err="1">
                <a:solidFill>
                  <a:srgbClr val="FF0000"/>
                </a:solidFill>
              </a:rPr>
              <a:t>requires</a:t>
            </a:r>
            <a:r>
              <a:rPr lang="tr-TR" b="1" u="sng" dirty="0">
                <a:solidFill>
                  <a:srgbClr val="FF0000"/>
                </a:solidFill>
              </a:rPr>
              <a:t> a </a:t>
            </a:r>
            <a:r>
              <a:rPr lang="tr-TR" b="1" u="sng" dirty="0" err="1">
                <a:solidFill>
                  <a:srgbClr val="FF0000"/>
                </a:solidFill>
              </a:rPr>
              <a:t>memory</a:t>
            </a:r>
            <a:r>
              <a:rPr lang="tr-TR" b="1" u="sng" dirty="0">
                <a:solidFill>
                  <a:srgbClr val="FF0000"/>
                </a:solidFill>
              </a:rPr>
              <a:t> </a:t>
            </a:r>
            <a:r>
              <a:rPr lang="tr-TR" b="1" u="sng" dirty="0" err="1">
                <a:solidFill>
                  <a:srgbClr val="FF0000"/>
                </a:solidFill>
              </a:rPr>
              <a:t>address</a:t>
            </a:r>
            <a:r>
              <a:rPr lang="tr-TR" b="1" u="sng" dirty="0">
                <a:solidFill>
                  <a:srgbClr val="FF0000"/>
                </a:solidFill>
              </a:rPr>
              <a:t> as 2nd </a:t>
            </a:r>
            <a:r>
              <a:rPr lang="tr-TR" b="1" u="sng" dirty="0" err="1">
                <a:solidFill>
                  <a:srgbClr val="FF0000"/>
                </a:solidFill>
              </a:rPr>
              <a:t>parameter</a:t>
            </a:r>
            <a:r>
              <a:rPr lang="tr-TR" b="1" u="sng" dirty="0">
                <a:solidFill>
                  <a:srgbClr val="FF0000"/>
                </a:solidFill>
              </a:rPr>
              <a:t>, </a:t>
            </a:r>
            <a:r>
              <a:rPr lang="tr-TR" b="1" u="sng" dirty="0" err="1">
                <a:solidFill>
                  <a:srgbClr val="FF0000"/>
                </a:solidFill>
              </a:rPr>
              <a:t>hence</a:t>
            </a:r>
            <a:r>
              <a:rPr lang="tr-TR" b="1" u="sng" dirty="0">
                <a:solidFill>
                  <a:srgbClr val="FF0000"/>
                </a:solidFill>
              </a:rPr>
              <a:t> </a:t>
            </a:r>
            <a:r>
              <a:rPr lang="tr-TR" b="1" u="sng" dirty="0" err="1">
                <a:solidFill>
                  <a:srgbClr val="FF0000"/>
                </a:solidFill>
              </a:rPr>
              <a:t>comes</a:t>
            </a:r>
            <a:r>
              <a:rPr lang="tr-TR" b="1" u="sng" dirty="0">
                <a:solidFill>
                  <a:srgbClr val="FF0000"/>
                </a:solidFill>
              </a:rPr>
              <a:t> </a:t>
            </a:r>
            <a:r>
              <a:rPr lang="tr-TR" b="1" u="sng" dirty="0" err="1">
                <a:solidFill>
                  <a:srgbClr val="FF0000"/>
                </a:solidFill>
              </a:rPr>
              <a:t>the</a:t>
            </a:r>
            <a:r>
              <a:rPr lang="tr-TR" b="1" u="sng" dirty="0">
                <a:solidFill>
                  <a:srgbClr val="FF0000"/>
                </a:solidFill>
              </a:rPr>
              <a:t> &amp;  </a:t>
            </a:r>
            <a:endParaRPr lang="en-US" b="1" u="sng" dirty="0">
              <a:solidFill>
                <a:srgbClr val="FF0000"/>
              </a:solidFill>
            </a:endParaRPr>
          </a:p>
        </p:txBody>
      </p:sp>
      <p:sp>
        <p:nvSpPr>
          <p:cNvPr id="4" name="Content Placeholder 3"/>
          <p:cNvSpPr>
            <a:spLocks noGrp="1"/>
          </p:cNvSpPr>
          <p:nvPr>
            <p:ph idx="2"/>
          </p:nvPr>
        </p:nvSpPr>
        <p:spPr>
          <a:xfrm>
            <a:off x="1043608" y="1340768"/>
            <a:ext cx="3096344" cy="1519209"/>
          </a:xfrm>
          <a:noFill/>
          <a:ln w="25400">
            <a:solidFill>
              <a:schemeClr val="bg1"/>
            </a:solidFill>
          </a:ln>
        </p:spPr>
        <p:txBody>
          <a:bodyPr vert="horz" wrap="square" lIns="68580" tIns="34290" rIns="68580" bIns="34290" rtlCol="0" anchor="ctr" anchorCtr="0" compatLnSpc="1">
            <a:normAutofit/>
          </a:bodyPr>
          <a:lstStyle/>
          <a:p>
            <a:pPr marL="0" indent="0">
              <a:buNone/>
            </a:pPr>
            <a:r>
              <a:rPr lang="en-US" dirty="0" err="1"/>
              <a:t>int</a:t>
            </a:r>
            <a:r>
              <a:rPr lang="en-US" dirty="0"/>
              <a:t> </a:t>
            </a:r>
            <a:r>
              <a:rPr lang="en-US" dirty="0" err="1"/>
              <a:t>num</a:t>
            </a:r>
            <a:r>
              <a:rPr lang="en-US" dirty="0"/>
              <a:t>;</a:t>
            </a:r>
          </a:p>
          <a:p>
            <a:pPr marL="0" indent="0">
              <a:buNone/>
            </a:pPr>
            <a:r>
              <a:rPr lang="en-US" dirty="0" err="1"/>
              <a:t>scanf</a:t>
            </a:r>
            <a:r>
              <a:rPr lang="en-US" dirty="0"/>
              <a:t>(“%d”, </a:t>
            </a:r>
            <a:r>
              <a:rPr lang="en-US" b="1" dirty="0">
                <a:solidFill>
                  <a:srgbClr val="FF0000"/>
                </a:solidFill>
              </a:rPr>
              <a:t>&amp;</a:t>
            </a:r>
            <a:r>
              <a:rPr lang="en-US" b="1" dirty="0" err="1">
                <a:solidFill>
                  <a:srgbClr val="FF0000"/>
                </a:solidFill>
              </a:rPr>
              <a:t>num</a:t>
            </a:r>
            <a:r>
              <a:rPr lang="en-US" dirty="0"/>
              <a:t>);</a:t>
            </a:r>
          </a:p>
          <a:p>
            <a:pPr marL="0" indent="0">
              <a:buNone/>
            </a:pPr>
            <a:r>
              <a:rPr lang="en-US" dirty="0" err="1"/>
              <a:t>printf</a:t>
            </a:r>
            <a:r>
              <a:rPr lang="en-US" dirty="0"/>
              <a:t>(“</a:t>
            </a:r>
            <a:r>
              <a:rPr lang="en-US" dirty="0" err="1"/>
              <a:t>num</a:t>
            </a:r>
            <a:r>
              <a:rPr lang="en-US" dirty="0"/>
              <a:t> : %d\n”, </a:t>
            </a:r>
            <a:r>
              <a:rPr lang="en-US" dirty="0" err="1"/>
              <a:t>num</a:t>
            </a:r>
            <a:r>
              <a:rPr lang="en-US" dirty="0"/>
              <a:t>);</a:t>
            </a:r>
          </a:p>
          <a:p>
            <a:pPr marL="0" indent="0">
              <a:buNone/>
            </a:pPr>
            <a:endParaRPr lang="en-US" dirty="0"/>
          </a:p>
        </p:txBody>
      </p:sp>
      <p:sp>
        <p:nvSpPr>
          <p:cNvPr id="5" name="Footer Placeholder 4"/>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300322494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Function Pointers</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33264"/>
          </a:xfrm>
        </p:spPr>
        <p:txBody>
          <a:bodyPr>
            <a:normAutofit/>
          </a:bodyPr>
          <a:lstStyle/>
          <a:p>
            <a:r>
              <a:rPr lang="en-US" sz="2400" dirty="0"/>
              <a:t>Example function call via a function pointer</a:t>
            </a:r>
            <a:r>
              <a:rPr lang="tr-TR" sz="2400" dirty="0"/>
              <a:t>:</a:t>
            </a:r>
          </a:p>
        </p:txBody>
      </p:sp>
      <p:sp>
        <p:nvSpPr>
          <p:cNvPr id="7" name="Content Placeholder 4"/>
          <p:cNvSpPr>
            <a:spLocks noGrp="1"/>
          </p:cNvSpPr>
          <p:nvPr>
            <p:ph idx="2"/>
          </p:nvPr>
        </p:nvSpPr>
        <p:spPr>
          <a:xfrm>
            <a:off x="395536" y="1700808"/>
            <a:ext cx="8680338" cy="4337451"/>
          </a:xfrm>
          <a:noFill/>
          <a:ln w="25400">
            <a:solidFill>
              <a:schemeClr val="bg1"/>
            </a:solidFill>
          </a:ln>
        </p:spPr>
        <p:txBody>
          <a:bodyPr vert="horz" wrap="square" lIns="91440" tIns="45720" rIns="91440" bIns="45720" anchor="ctr" anchorCtr="0" compatLnSpc="1">
            <a:noAutofit/>
          </a:bodyPr>
          <a:lstStyle/>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#include &lt;</a:t>
            </a:r>
            <a:r>
              <a:rPr lang="en-US" sz="1600" dirty="0" err="1">
                <a:latin typeface="Consolas" panose="020B0609020204030204" pitchFamily="49" charset="0"/>
                <a:cs typeface="Courier New" panose="02070309020205020404" pitchFamily="49" charset="0"/>
              </a:rPr>
              <a:t>stdio.h</a:t>
            </a:r>
            <a:r>
              <a:rPr lang="en-US" sz="1600" dirty="0">
                <a:latin typeface="Consolas" panose="020B0609020204030204" pitchFamily="49" charset="0"/>
                <a:cs typeface="Courier New" panose="02070309020205020404" pitchFamily="49" charset="0"/>
              </a:rPr>
              <a:t>&gt;</a:t>
            </a:r>
          </a:p>
          <a:p>
            <a:pPr marL="0" indent="0">
              <a:lnSpc>
                <a:spcPct val="110000"/>
              </a:lnSpc>
              <a:spcBef>
                <a:spcPts val="0"/>
              </a:spcBef>
              <a:buNone/>
            </a:pPr>
            <a:r>
              <a:rPr lang="tr-TR" sz="1600" dirty="0" err="1">
                <a:latin typeface="Consolas" panose="020B0609020204030204" pitchFamily="49" charset="0"/>
                <a:cs typeface="Courier New" panose="02070309020205020404" pitchFamily="49" charset="0"/>
              </a:rPr>
              <a:t>extern</a:t>
            </a: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f1(</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could be defined externally but we have coded it below</a:t>
            </a:r>
          </a:p>
          <a:p>
            <a:pPr marL="0" indent="0">
              <a:lnSpc>
                <a:spcPct val="110000"/>
              </a:lnSpc>
              <a:spcBef>
                <a:spcPts val="0"/>
              </a:spcBef>
              <a:buNone/>
            </a:pP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main()</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n;</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(*pf)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answer;</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printf</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Bir</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sayi</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giriniz</a:t>
            </a:r>
            <a:r>
              <a:rPr lang="en-US" sz="1600" dirty="0">
                <a:latin typeface="Consolas" panose="020B0609020204030204" pitchFamily="49" charset="0"/>
                <a:cs typeface="Courier New" panose="02070309020205020404" pitchFamily="49" charset="0"/>
              </a:rPr>
              <a:t>: ");</a:t>
            </a: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scanf</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d",&amp;n</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endParaRPr lang="en-US" sz="16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pf=f1;</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answer=(*pf)(n); // calls f1() with argument a =&gt; f1(a)</a:t>
            </a:r>
          </a:p>
          <a:p>
            <a:pPr marL="0" indent="0">
              <a:lnSpc>
                <a:spcPct val="110000"/>
              </a:lnSpc>
              <a:spcBef>
                <a:spcPts val="0"/>
              </a:spcBef>
              <a:buNone/>
            </a:pPr>
            <a:endParaRPr lang="en-US" sz="16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printf</a:t>
            </a:r>
            <a:r>
              <a:rPr lang="en-US" sz="1600" dirty="0">
                <a:latin typeface="Consolas" panose="020B0609020204030204" pitchFamily="49" charset="0"/>
                <a:cs typeface="Courier New" panose="02070309020205020404" pitchFamily="49" charset="0"/>
              </a:rPr>
              <a:t>("%d", answer);</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0;</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f1( </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a:t>
            </a:r>
            <a:r>
              <a:rPr lang="tr-TR" sz="1600" dirty="0">
                <a:latin typeface="Consolas" panose="020B0609020204030204" pitchFamily="49" charset="0"/>
                <a:cs typeface="Courier New" panose="02070309020205020404" pitchFamily="49" charset="0"/>
              </a:rPr>
              <a:t>a</a:t>
            </a:r>
            <a:r>
              <a:rPr lang="en-US" sz="1600" dirty="0">
                <a:latin typeface="Consolas" panose="020B0609020204030204" pitchFamily="49" charset="0"/>
                <a:cs typeface="Courier New" panose="02070309020205020404" pitchFamily="49" charset="0"/>
              </a:rPr>
              <a:t> )</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a:t>
            </a:r>
            <a:r>
              <a:rPr lang="tr-TR" sz="1600" dirty="0">
                <a:latin typeface="Consolas" panose="020B0609020204030204" pitchFamily="49" charset="0"/>
                <a:cs typeface="Courier New" panose="02070309020205020404" pitchFamily="49" charset="0"/>
              </a:rPr>
              <a:t>a</a:t>
            </a:r>
            <a:r>
              <a:rPr lang="en-US" sz="1600" dirty="0">
                <a:latin typeface="Consolas" panose="020B0609020204030204" pitchFamily="49" charset="0"/>
                <a:cs typeface="Courier New" panose="02070309020205020404" pitchFamily="49" charset="0"/>
              </a:rPr>
              <a:t>+1;</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endParaRPr lang="en-US" sz="16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18887796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4 Slayt Numarası Yer Tutucusu"/>
          <p:cNvSpPr>
            <a:spLocks noGrp="1"/>
          </p:cNvSpPr>
          <p:nvPr>
            <p:ph type="sldNum" sz="quarter" idx="11"/>
          </p:nvPr>
        </p:nvSpPr>
        <p:spPr>
          <a:noFill/>
        </p:spPr>
        <p:txBody>
          <a:bodyPr/>
          <a:lstStyle/>
          <a:p>
            <a:fld id="{B893C1EF-69B2-4D72-AC3E-9CE1B9DE9622}" type="slidenum">
              <a:rPr lang="tr-TR" altLang="tr-TR" smtClean="0"/>
              <a:pPr/>
              <a:t>221</a:t>
            </a:fld>
            <a:endParaRPr lang="tr-TR" altLang="tr-TR"/>
          </a:p>
        </p:txBody>
      </p:sp>
      <p:sp>
        <p:nvSpPr>
          <p:cNvPr id="5" name="4 Dikdörtgen"/>
          <p:cNvSpPr/>
          <p:nvPr/>
        </p:nvSpPr>
        <p:spPr>
          <a:xfrm>
            <a:off x="179512" y="620688"/>
            <a:ext cx="8784976" cy="369332"/>
          </a:xfrm>
          <a:prstGeom prst="rect">
            <a:avLst/>
          </a:prstGeom>
        </p:spPr>
        <p:txBody>
          <a:bodyPr wrap="square">
            <a:spAutoFit/>
          </a:bodyPr>
          <a:lstStyle/>
          <a:p>
            <a:pPr algn="ctr"/>
            <a:r>
              <a:rPr lang="tr-TR" dirty="0">
                <a:solidFill>
                  <a:srgbClr val="002060"/>
                </a:solidFill>
              </a:rPr>
              <a:t>Bu yansı ders notlarının düzeni için boş bırakılmıştır.</a:t>
            </a:r>
          </a:p>
        </p:txBody>
      </p:sp>
    </p:spTree>
    <p:extLst>
      <p:ext uri="{BB962C8B-B14F-4D97-AF65-F5344CB8AC3E}">
        <p14:creationId xmlns:p14="http://schemas.microsoft.com/office/powerpoint/2010/main" val="120959364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File </a:t>
            </a:r>
            <a:r>
              <a:rPr lang="en-US" dirty="0"/>
              <a:t>Input-Output</a:t>
            </a:r>
            <a:r>
              <a:rPr lang="tr-TR" dirty="0"/>
              <a:t> (I/O)</a:t>
            </a:r>
            <a:endParaRPr lang="en-US" dirty="0"/>
          </a:p>
        </p:txBody>
      </p:sp>
      <p:sp>
        <p:nvSpPr>
          <p:cNvPr id="3" name="Subtitle 2"/>
          <p:cNvSpPr>
            <a:spLocks noGrp="1"/>
          </p:cNvSpPr>
          <p:nvPr>
            <p:ph type="subTitle" idx="1"/>
          </p:nvPr>
        </p:nvSpPr>
        <p:spPr>
          <a:xfrm>
            <a:off x="347663" y="4569302"/>
            <a:ext cx="5362575" cy="1668010"/>
          </a:xfrm>
        </p:spPr>
        <p:txBody>
          <a:bodyPr>
            <a:normAutofit/>
          </a:bodyPr>
          <a:lstStyle/>
          <a:p>
            <a:r>
              <a:rPr lang="en-US" dirty="0"/>
              <a:t>Structural Programming</a:t>
            </a:r>
          </a:p>
          <a:p>
            <a:r>
              <a:rPr lang="tr-TR" dirty="0"/>
              <a:t>b</a:t>
            </a:r>
            <a:r>
              <a:rPr lang="en-US" dirty="0"/>
              <a:t>y</a:t>
            </a:r>
            <a:r>
              <a:rPr lang="tr-TR" dirty="0"/>
              <a:t> </a:t>
            </a:r>
            <a:r>
              <a:rPr lang="tr-TR" dirty="0" err="1"/>
              <a:t>Zeyneb</a:t>
            </a:r>
            <a:r>
              <a:rPr lang="tr-TR" dirty="0"/>
              <a:t> YAVUZ</a:t>
            </a:r>
          </a:p>
          <a:p>
            <a:r>
              <a:rPr lang="en-US" dirty="0"/>
              <a:t>Corrections and additions </a:t>
            </a:r>
          </a:p>
          <a:p>
            <a:r>
              <a:rPr lang="en-US" dirty="0"/>
              <a:t>by</a:t>
            </a:r>
            <a:r>
              <a:rPr lang="tr-TR" dirty="0"/>
              <a:t> Yunus Emre SELÇUK</a:t>
            </a:r>
            <a:r>
              <a:rPr lang="en-US" dirty="0"/>
              <a:t> and Ahmet ELBİR</a:t>
            </a:r>
          </a:p>
          <a:p>
            <a:endParaRPr lang="en-US" dirty="0"/>
          </a:p>
        </p:txBody>
      </p:sp>
    </p:spTree>
    <p:extLst>
      <p:ext uri="{BB962C8B-B14F-4D97-AF65-F5344CB8AC3E}">
        <p14:creationId xmlns:p14="http://schemas.microsoft.com/office/powerpoint/2010/main" val="415238499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Input and Output (I/O)</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757651" cy="4681736"/>
          </a:xfrm>
        </p:spPr>
        <p:txBody>
          <a:bodyPr>
            <a:normAutofit fontScale="70000" lnSpcReduction="20000"/>
          </a:bodyPr>
          <a:lstStyle/>
          <a:p>
            <a:r>
              <a:rPr lang="en-US" sz="3100" dirty="0"/>
              <a:t>Operating systems (OSs) vary greatly in the way they allow access to data in files and devices. </a:t>
            </a:r>
          </a:p>
          <a:p>
            <a:r>
              <a:rPr lang="en-US" sz="3100" dirty="0"/>
              <a:t>This variation makes it extremely difficult to design I/O programs that are portable.</a:t>
            </a:r>
          </a:p>
          <a:p>
            <a:r>
              <a:rPr lang="en-US" sz="3100" dirty="0"/>
              <a:t>The C language performs I/O through a large set of runtime routines. Some of these functions were derived from the UNIX I/O library. </a:t>
            </a:r>
          </a:p>
          <a:p>
            <a:r>
              <a:rPr lang="en-US" sz="3100" dirty="0"/>
              <a:t>However: </a:t>
            </a:r>
          </a:p>
          <a:p>
            <a:pPr lvl="1"/>
            <a:r>
              <a:rPr lang="en-US" sz="2900" dirty="0"/>
              <a:t>The "C library" deals mostly with buffered I/O while the UNIX library performs unbuffered I/O.</a:t>
            </a:r>
          </a:p>
          <a:p>
            <a:pPr lvl="1"/>
            <a:r>
              <a:rPr lang="en-US" sz="2900" dirty="0"/>
              <a:t>The UNIX OS treats binary and text files the same. In some other OSs, the distinction is extremely important.</a:t>
            </a:r>
          </a:p>
          <a:p>
            <a:r>
              <a:rPr lang="en-US" sz="3400" dirty="0"/>
              <a:t>ANSI Committee preserved, deleted, and modified some functions:</a:t>
            </a:r>
          </a:p>
          <a:p>
            <a:pPr lvl="1"/>
            <a:r>
              <a:rPr lang="en-US" sz="3200" dirty="0"/>
              <a:t>The biggest change is: elimination of unbuffered I/O functions. In the ANSI library, all I/O functions are buffered, still you can change the buffer size. </a:t>
            </a:r>
          </a:p>
          <a:p>
            <a:pPr lvl="1"/>
            <a:r>
              <a:rPr lang="en-US" sz="3200" dirty="0"/>
              <a:t>The ANSI I/O functions make a </a:t>
            </a:r>
            <a:r>
              <a:rPr lang="en-US" sz="3200" dirty="0">
                <a:solidFill>
                  <a:srgbClr val="FF0000"/>
                </a:solidFill>
              </a:rPr>
              <a:t>distinction between accessing files in binary or text mode</a:t>
            </a:r>
            <a:r>
              <a:rPr lang="tr-TR" sz="3200" dirty="0"/>
              <a:t> (</a:t>
            </a:r>
            <a:r>
              <a:rPr lang="en-US" sz="3200" dirty="0"/>
              <a:t>to be examined in more detail shortly</a:t>
            </a:r>
            <a:r>
              <a:rPr lang="tr-TR" sz="3200" dirty="0"/>
              <a:t>)</a:t>
            </a:r>
            <a:r>
              <a:rPr lang="en-US" sz="3200" dirty="0"/>
              <a:t>. </a:t>
            </a:r>
          </a:p>
          <a:p>
            <a:endParaRPr lang="tr-TR" sz="2400" dirty="0"/>
          </a:p>
        </p:txBody>
      </p:sp>
    </p:spTree>
    <p:extLst>
      <p:ext uri="{BB962C8B-B14F-4D97-AF65-F5344CB8AC3E}">
        <p14:creationId xmlns:p14="http://schemas.microsoft.com/office/powerpoint/2010/main" val="115675628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I/O </a:t>
            </a:r>
            <a:r>
              <a:rPr lang="tr-TR" b="1" dirty="0"/>
              <a:t> </a:t>
            </a:r>
            <a:r>
              <a:rPr lang="tr-TR" b="1" dirty="0" err="1"/>
              <a:t>and</a:t>
            </a:r>
            <a:r>
              <a:rPr lang="tr-TR" b="1" dirty="0"/>
              <a:t> </a:t>
            </a:r>
            <a:r>
              <a:rPr lang="tr-TR" b="1" dirty="0" err="1"/>
              <a:t>Streams</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2420888"/>
            <a:ext cx="8613635" cy="3169568"/>
          </a:xfrm>
        </p:spPr>
        <p:txBody>
          <a:bodyPr>
            <a:normAutofit/>
          </a:bodyPr>
          <a:lstStyle/>
          <a:p>
            <a:r>
              <a:rPr lang="en-US" sz="2200" dirty="0"/>
              <a:t>A stream consists of an ordered series of bytes (such as a one-dimensional array of characters, as shown in the Figure).</a:t>
            </a:r>
          </a:p>
          <a:p>
            <a:r>
              <a:rPr lang="en-US" sz="2200" dirty="0"/>
              <a:t>Reading and writing to a file or device involves reading data from the stream or writing data onto the stream.</a:t>
            </a:r>
          </a:p>
          <a:p>
            <a:r>
              <a:rPr lang="en-US" sz="2200" dirty="0"/>
              <a:t>To perform I/O operations, you must associate a stream with a file or a device. </a:t>
            </a:r>
          </a:p>
          <a:p>
            <a:r>
              <a:rPr lang="en-US" sz="2200" dirty="0"/>
              <a:t>You do this by </a:t>
            </a:r>
            <a:r>
              <a:rPr lang="en-US" sz="2200" dirty="0">
                <a:solidFill>
                  <a:srgbClr val="FF0000"/>
                </a:solidFill>
              </a:rPr>
              <a:t>declaring a pointer to a structure type </a:t>
            </a:r>
            <a:r>
              <a:rPr lang="en-US" sz="2200" dirty="0"/>
              <a:t>called </a:t>
            </a:r>
            <a:r>
              <a:rPr lang="en-US" sz="2200" i="1" dirty="0">
                <a:solidFill>
                  <a:srgbClr val="FF0000"/>
                </a:solidFill>
              </a:rPr>
              <a:t>FILE</a:t>
            </a:r>
            <a:r>
              <a:rPr lang="en-US" sz="2200" i="1" dirty="0"/>
              <a:t>. </a:t>
            </a:r>
          </a:p>
          <a:p>
            <a:r>
              <a:rPr lang="en-US" sz="2200" i="1" dirty="0"/>
              <a:t>The FILE </a:t>
            </a:r>
            <a:r>
              <a:rPr lang="en-US" sz="2200" dirty="0"/>
              <a:t>structure, </a:t>
            </a:r>
            <a:r>
              <a:rPr lang="tr-TR" sz="2200" dirty="0" err="1"/>
              <a:t>will</a:t>
            </a:r>
            <a:r>
              <a:rPr lang="tr-TR" sz="2200" dirty="0"/>
              <a:t> be </a:t>
            </a:r>
            <a:r>
              <a:rPr lang="tr-TR" sz="2200" dirty="0" err="1"/>
              <a:t>examined</a:t>
            </a:r>
            <a:r>
              <a:rPr lang="tr-TR" sz="2200" dirty="0"/>
              <a:t> </a:t>
            </a:r>
            <a:r>
              <a:rPr lang="tr-TR" sz="2200" dirty="0" err="1"/>
              <a:t>later</a:t>
            </a:r>
            <a:r>
              <a:rPr lang="tr-TR" sz="2200" dirty="0"/>
              <a:t> in </a:t>
            </a:r>
            <a:r>
              <a:rPr lang="tr-TR" sz="2200" dirty="0" err="1"/>
              <a:t>more</a:t>
            </a:r>
            <a:r>
              <a:rPr lang="tr-TR" sz="2200" dirty="0"/>
              <a:t> </a:t>
            </a:r>
            <a:r>
              <a:rPr lang="tr-TR" sz="2200" dirty="0" err="1"/>
              <a:t>detail</a:t>
            </a:r>
            <a:r>
              <a:rPr lang="tr-TR" sz="2200" dirty="0"/>
              <a:t>.</a:t>
            </a:r>
          </a:p>
        </p:txBody>
      </p:sp>
      <p:pic>
        <p:nvPicPr>
          <p:cNvPr id="5" name="Resim 4"/>
          <p:cNvPicPr>
            <a:picLocks noChangeAspect="1"/>
          </p:cNvPicPr>
          <p:nvPr/>
        </p:nvPicPr>
        <p:blipFill>
          <a:blip r:embed="rId2"/>
          <a:stretch>
            <a:fillRect/>
          </a:stretch>
        </p:blipFill>
        <p:spPr>
          <a:xfrm>
            <a:off x="5767654" y="597750"/>
            <a:ext cx="3120195" cy="1751130"/>
          </a:xfrm>
          <a:prstGeom prst="rect">
            <a:avLst/>
          </a:prstGeom>
        </p:spPr>
      </p:pic>
      <p:sp>
        <p:nvSpPr>
          <p:cNvPr id="6" name="Dikdörtgen 5"/>
          <p:cNvSpPr/>
          <p:nvPr/>
        </p:nvSpPr>
        <p:spPr>
          <a:xfrm>
            <a:off x="179512" y="908720"/>
            <a:ext cx="5688632" cy="1446550"/>
          </a:xfrm>
          <a:prstGeom prst="rect">
            <a:avLst/>
          </a:prstGeom>
        </p:spPr>
        <p:txBody>
          <a:bodyPr wrap="square">
            <a:spAutoFit/>
          </a:bodyPr>
          <a:lstStyle/>
          <a:p>
            <a:pPr marL="285750" indent="-285750">
              <a:buFont typeface="Arial" panose="020B0604020202020204" pitchFamily="34" charset="0"/>
              <a:buChar char="•"/>
            </a:pPr>
            <a:r>
              <a:rPr lang="en-US" sz="2200" dirty="0">
                <a:latin typeface="+mn-lt"/>
              </a:rPr>
              <a:t>C makes no distinction between devices such as a terminal or tape drive or files on a disk. </a:t>
            </a:r>
          </a:p>
          <a:p>
            <a:pPr marL="285750" indent="-285750">
              <a:buFont typeface="Arial" panose="020B0604020202020204" pitchFamily="34" charset="0"/>
              <a:buChar char="•"/>
            </a:pPr>
            <a:r>
              <a:rPr lang="en-US" sz="2200" dirty="0">
                <a:latin typeface="+mn-lt"/>
              </a:rPr>
              <a:t>In all cases, I/O is performed through </a:t>
            </a:r>
            <a:r>
              <a:rPr lang="en-US" sz="2200" i="1" dirty="0">
                <a:solidFill>
                  <a:srgbClr val="FF0000"/>
                </a:solidFill>
                <a:latin typeface="+mn-lt"/>
              </a:rPr>
              <a:t>streams</a:t>
            </a:r>
            <a:r>
              <a:rPr lang="en-US" sz="2200" i="1" dirty="0">
                <a:latin typeface="+mn-lt"/>
              </a:rPr>
              <a:t> </a:t>
            </a:r>
            <a:r>
              <a:rPr lang="en-US" sz="2200" dirty="0">
                <a:latin typeface="+mn-lt"/>
              </a:rPr>
              <a:t>that</a:t>
            </a:r>
            <a:r>
              <a:rPr lang="en-US" sz="2200" i="1" dirty="0">
                <a:latin typeface="+mn-lt"/>
              </a:rPr>
              <a:t> </a:t>
            </a:r>
            <a:r>
              <a:rPr lang="en-US" sz="2200" dirty="0">
                <a:latin typeface="+mn-lt"/>
              </a:rPr>
              <a:t>are associated with the files or devices. </a:t>
            </a:r>
          </a:p>
        </p:txBody>
      </p:sp>
    </p:spTree>
    <p:extLst>
      <p:ext uri="{BB962C8B-B14F-4D97-AF65-F5344CB8AC3E}">
        <p14:creationId xmlns:p14="http://schemas.microsoft.com/office/powerpoint/2010/main" val="250731425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tr-TR" b="1" dirty="0"/>
              <a:t>Standard </a:t>
            </a:r>
            <a:r>
              <a:rPr lang="tr-TR" b="1" dirty="0" err="1"/>
              <a:t>Streams</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757651" cy="4825752"/>
          </a:xfrm>
        </p:spPr>
        <p:txBody>
          <a:bodyPr>
            <a:noAutofit/>
          </a:bodyPr>
          <a:lstStyle/>
          <a:p>
            <a:r>
              <a:rPr lang="en-US" sz="2400" dirty="0"/>
              <a:t>There are three </a:t>
            </a:r>
            <a:r>
              <a:rPr lang="tr-TR" sz="2400" dirty="0" err="1"/>
              <a:t>default</a:t>
            </a:r>
            <a:r>
              <a:rPr lang="tr-TR" sz="2400" dirty="0"/>
              <a:t> </a:t>
            </a:r>
            <a:r>
              <a:rPr lang="en-US" sz="2400" dirty="0"/>
              <a:t>streams that are automatically opened for every program: </a:t>
            </a:r>
            <a:endParaRPr lang="tr-TR" sz="2400" dirty="0"/>
          </a:p>
          <a:p>
            <a:pPr lvl="1"/>
            <a:r>
              <a:rPr lang="en-US" sz="2400" i="1" dirty="0" err="1"/>
              <a:t>stdin</a:t>
            </a:r>
            <a:r>
              <a:rPr lang="en-US" sz="2400" i="1" dirty="0"/>
              <a:t>, </a:t>
            </a:r>
            <a:r>
              <a:rPr lang="en-US" sz="2400" i="1" dirty="0" err="1"/>
              <a:t>stdout</a:t>
            </a:r>
            <a:r>
              <a:rPr lang="tr-TR" sz="2400" i="1" dirty="0"/>
              <a:t> </a:t>
            </a:r>
            <a:r>
              <a:rPr lang="tr-TR" sz="2400" i="1" dirty="0" err="1"/>
              <a:t>and</a:t>
            </a:r>
            <a:r>
              <a:rPr lang="tr-TR" sz="2400" i="1" dirty="0"/>
              <a:t> </a:t>
            </a:r>
            <a:r>
              <a:rPr lang="en-US" sz="2400" i="1" dirty="0" err="1"/>
              <a:t>stderr</a:t>
            </a:r>
            <a:r>
              <a:rPr lang="en-US" sz="2400" i="1" dirty="0"/>
              <a:t>.</a:t>
            </a:r>
            <a:endParaRPr lang="tr-TR" sz="2400" i="1" dirty="0"/>
          </a:p>
          <a:p>
            <a:r>
              <a:rPr lang="en-US" sz="2400" dirty="0"/>
              <a:t>Usually, these streams point to your terminal, but many operating systems permit you to redirect them (</a:t>
            </a:r>
            <a:r>
              <a:rPr lang="en-US" sz="2400" dirty="0" err="1"/>
              <a:t>eg</a:t>
            </a:r>
            <a:r>
              <a:rPr lang="en-US" sz="2400" dirty="0"/>
              <a:t> you might want error messages written to a file instead of the terminal).</a:t>
            </a:r>
          </a:p>
          <a:p>
            <a:r>
              <a:rPr lang="en-US" sz="2400" dirty="0"/>
              <a:t>The I/O functions already introduced, </a:t>
            </a:r>
            <a:r>
              <a:rPr lang="en-US" sz="2400" dirty="0" err="1"/>
              <a:t>eg</a:t>
            </a:r>
            <a:r>
              <a:rPr lang="en-US" sz="2400" dirty="0"/>
              <a:t> </a:t>
            </a:r>
            <a:r>
              <a:rPr lang="en-US" sz="2400" dirty="0" err="1"/>
              <a:t>printf</a:t>
            </a:r>
            <a:r>
              <a:rPr lang="en-US" sz="2400" dirty="0"/>
              <a:t>() and </a:t>
            </a:r>
            <a:r>
              <a:rPr lang="en-US" sz="2400" dirty="0" err="1"/>
              <a:t>scanf</a:t>
            </a:r>
            <a:r>
              <a:rPr lang="en-US" sz="2400" dirty="0"/>
              <a:t>(), use these default streams. </a:t>
            </a:r>
          </a:p>
          <a:p>
            <a:r>
              <a:rPr lang="en-US" sz="2400" dirty="0" err="1"/>
              <a:t>printf</a:t>
            </a:r>
            <a:r>
              <a:rPr lang="en-US" sz="2400" dirty="0"/>
              <a:t>() writes to </a:t>
            </a:r>
            <a:r>
              <a:rPr lang="en-US" sz="2400" dirty="0" err="1"/>
              <a:t>stdout</a:t>
            </a:r>
            <a:r>
              <a:rPr lang="en-US" sz="2400" dirty="0"/>
              <a:t>, and </a:t>
            </a:r>
            <a:r>
              <a:rPr lang="en-US" sz="2400" dirty="0" err="1"/>
              <a:t>scanf</a:t>
            </a:r>
            <a:r>
              <a:rPr lang="en-US" sz="2400" dirty="0"/>
              <a:t>() reads from </a:t>
            </a:r>
            <a:r>
              <a:rPr lang="en-US" sz="2400" dirty="0" err="1"/>
              <a:t>stdin</a:t>
            </a:r>
            <a:r>
              <a:rPr lang="en-US" sz="2400" dirty="0"/>
              <a:t>. </a:t>
            </a:r>
          </a:p>
          <a:p>
            <a:r>
              <a:rPr lang="en-US" sz="2400" dirty="0"/>
              <a:t>You could use these functions to perform I/O to files by making </a:t>
            </a:r>
            <a:r>
              <a:rPr lang="en-US" sz="2400" dirty="0" err="1"/>
              <a:t>stdin</a:t>
            </a:r>
            <a:r>
              <a:rPr lang="en-US" sz="2400" dirty="0"/>
              <a:t> and </a:t>
            </a:r>
            <a:r>
              <a:rPr lang="en-US" sz="2400" dirty="0" err="1"/>
              <a:t>stdout</a:t>
            </a:r>
            <a:r>
              <a:rPr lang="en-US" sz="2400" dirty="0"/>
              <a:t> point to files (with the </a:t>
            </a:r>
            <a:r>
              <a:rPr lang="en-US" sz="2400" dirty="0" err="1"/>
              <a:t>freopen</a:t>
            </a:r>
            <a:r>
              <a:rPr lang="en-US" sz="2400" dirty="0"/>
              <a:t>() function). </a:t>
            </a:r>
          </a:p>
          <a:p>
            <a:r>
              <a:rPr lang="en-US" sz="2400" dirty="0"/>
              <a:t>However an easier method</a:t>
            </a:r>
            <a:r>
              <a:rPr lang="tr-TR" sz="2400" dirty="0"/>
              <a:t> </a:t>
            </a:r>
            <a:r>
              <a:rPr lang="en-US" sz="2400" dirty="0"/>
              <a:t>is to use the equivalent functions, </a:t>
            </a:r>
            <a:r>
              <a:rPr lang="en-US" sz="2400" dirty="0" err="1"/>
              <a:t>fprintf</a:t>
            </a:r>
            <a:r>
              <a:rPr lang="en-US" sz="2400" dirty="0"/>
              <a:t>() and </a:t>
            </a:r>
            <a:r>
              <a:rPr lang="en-US" sz="2400" dirty="0" err="1"/>
              <a:t>fscanf</a:t>
            </a:r>
            <a:r>
              <a:rPr lang="en-US" sz="2400" dirty="0"/>
              <a:t>(), which enable </a:t>
            </a:r>
            <a:r>
              <a:rPr lang="tr-TR" sz="2400" dirty="0"/>
              <a:t>us</a:t>
            </a:r>
            <a:r>
              <a:rPr lang="en-US" sz="2400" dirty="0"/>
              <a:t> to specify a particular stream.</a:t>
            </a:r>
          </a:p>
        </p:txBody>
      </p:sp>
    </p:spTree>
    <p:extLst>
      <p:ext uri="{BB962C8B-B14F-4D97-AF65-F5344CB8AC3E}">
        <p14:creationId xmlns:p14="http://schemas.microsoft.com/office/powerpoint/2010/main" val="29900833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tr-TR" b="1" dirty="0" err="1"/>
              <a:t>Text</a:t>
            </a:r>
            <a:r>
              <a:rPr lang="tr-TR" b="1" dirty="0"/>
              <a:t> </a:t>
            </a:r>
            <a:r>
              <a:rPr lang="tr-TR" b="1" dirty="0" err="1"/>
              <a:t>and</a:t>
            </a:r>
            <a:r>
              <a:rPr lang="tr-TR" b="1" dirty="0"/>
              <a:t> </a:t>
            </a:r>
            <a:r>
              <a:rPr lang="tr-TR" b="1" dirty="0" err="1"/>
              <a:t>Binary</a:t>
            </a:r>
            <a:r>
              <a:rPr lang="tr-TR" b="1" dirty="0"/>
              <a:t> </a:t>
            </a:r>
            <a:r>
              <a:rPr lang="tr-TR" b="1" dirty="0" err="1"/>
              <a:t>Formats</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757651" cy="4825752"/>
          </a:xfrm>
        </p:spPr>
        <p:txBody>
          <a:bodyPr>
            <a:noAutofit/>
          </a:bodyPr>
          <a:lstStyle/>
          <a:p>
            <a:r>
              <a:rPr lang="en-US" sz="2400" dirty="0"/>
              <a:t>Data can be accessed in one of two formats: </a:t>
            </a:r>
            <a:r>
              <a:rPr lang="en-US" sz="2400" i="1" dirty="0">
                <a:solidFill>
                  <a:srgbClr val="FF0000"/>
                </a:solidFill>
              </a:rPr>
              <a:t>text</a:t>
            </a:r>
            <a:r>
              <a:rPr lang="en-US" sz="2400" i="1" dirty="0"/>
              <a:t> or </a:t>
            </a:r>
            <a:r>
              <a:rPr lang="en-US" sz="2400" i="1" dirty="0">
                <a:solidFill>
                  <a:srgbClr val="FF0000"/>
                </a:solidFill>
              </a:rPr>
              <a:t>binary</a:t>
            </a:r>
            <a:r>
              <a:rPr lang="en-US" sz="2400" i="1" dirty="0"/>
              <a:t>. </a:t>
            </a:r>
            <a:endParaRPr lang="en-US" sz="2400" dirty="0"/>
          </a:p>
          <a:p>
            <a:r>
              <a:rPr lang="en-US" sz="2400" dirty="0"/>
              <a:t>A </a:t>
            </a:r>
            <a:r>
              <a:rPr lang="en-US" sz="2400" i="1" dirty="0"/>
              <a:t>text stream consists of a series of lines, where each line is </a:t>
            </a:r>
            <a:r>
              <a:rPr lang="en-US" sz="2400" dirty="0"/>
              <a:t>terminated by a newline (‘\n’) character. </a:t>
            </a:r>
          </a:p>
          <a:p>
            <a:r>
              <a:rPr lang="en-US" sz="2400" dirty="0"/>
              <a:t>However, OSs may have other ways of storing lines on disks, so each line in a text file does not necessarily end with a newline character. </a:t>
            </a:r>
          </a:p>
          <a:p>
            <a:r>
              <a:rPr lang="en-US" sz="2400" dirty="0"/>
              <a:t>E.g. many IBM systems, keep track of text lines through an index of pointers to the beginning of each line. </a:t>
            </a:r>
          </a:p>
          <a:p>
            <a:r>
              <a:rPr lang="en-US" sz="2400" dirty="0"/>
              <a:t>In this scheme, the files stored on disk or tape may not contain newline characters even though they are logically composed of lines. </a:t>
            </a:r>
          </a:p>
          <a:p>
            <a:r>
              <a:rPr lang="en-US" sz="2400" dirty="0"/>
              <a:t>However, when these lines are read into memory in </a:t>
            </a:r>
            <a:r>
              <a:rPr lang="en-US" sz="2400" i="1" dirty="0"/>
              <a:t>text mode</a:t>
            </a:r>
            <a:r>
              <a:rPr lang="en-US" sz="2400" dirty="0"/>
              <a:t>, the runtime functions automatically insert newlines into the text stream.</a:t>
            </a:r>
          </a:p>
        </p:txBody>
      </p:sp>
    </p:spTree>
    <p:extLst>
      <p:ext uri="{BB962C8B-B14F-4D97-AF65-F5344CB8AC3E}">
        <p14:creationId xmlns:p14="http://schemas.microsoft.com/office/powerpoint/2010/main" val="169627724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tr-TR" b="1" dirty="0" err="1"/>
              <a:t>Text</a:t>
            </a:r>
            <a:r>
              <a:rPr lang="tr-TR" b="1" dirty="0"/>
              <a:t> Format</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757651" cy="4825752"/>
          </a:xfrm>
        </p:spPr>
        <p:txBody>
          <a:bodyPr>
            <a:noAutofit/>
          </a:bodyPr>
          <a:lstStyle/>
          <a:p>
            <a:r>
              <a:rPr lang="en-US" sz="2400" dirty="0"/>
              <a:t>When lines are written from</a:t>
            </a:r>
            <a:r>
              <a:rPr lang="tr-TR" sz="2400" dirty="0"/>
              <a:t>/</a:t>
            </a:r>
            <a:r>
              <a:rPr lang="tr-TR" sz="2400" dirty="0" err="1"/>
              <a:t>to</a:t>
            </a:r>
            <a:r>
              <a:rPr lang="en-US" sz="2400" dirty="0"/>
              <a:t> a text stream, the I/O functions may replace new lines in the stream with implementation-defined characters that get written to the I/O device.</a:t>
            </a:r>
          </a:p>
          <a:p>
            <a:r>
              <a:rPr lang="en-US" sz="2400" dirty="0"/>
              <a:t>In this way, C text streams have a consistent appearance from one environment to another, even though the format of the data on the storage devices may vary.</a:t>
            </a:r>
          </a:p>
          <a:p>
            <a:r>
              <a:rPr lang="en-US" sz="2400" dirty="0"/>
              <a:t>Despite </a:t>
            </a:r>
            <a:r>
              <a:rPr lang="en-US" sz="2400" dirty="0" err="1"/>
              <a:t>th</a:t>
            </a:r>
            <a:r>
              <a:rPr lang="tr-TR" sz="2400" dirty="0"/>
              <a:t>is </a:t>
            </a:r>
            <a:r>
              <a:rPr lang="en-US" sz="2400" dirty="0"/>
              <a:t>rule</a:t>
            </a:r>
            <a:r>
              <a:rPr lang="tr-TR" sz="2400" dirty="0"/>
              <a:t> </a:t>
            </a:r>
            <a:r>
              <a:rPr lang="tr-TR" sz="2400" dirty="0" err="1"/>
              <a:t>that</a:t>
            </a:r>
            <a:r>
              <a:rPr lang="tr-TR" sz="2400" dirty="0"/>
              <a:t> </a:t>
            </a:r>
            <a:r>
              <a:rPr lang="en-US" sz="2400" dirty="0"/>
              <a:t>promote</a:t>
            </a:r>
            <a:r>
              <a:rPr lang="tr-TR" sz="2400" dirty="0"/>
              <a:t>s</a:t>
            </a:r>
            <a:r>
              <a:rPr lang="en-US" sz="2400" dirty="0"/>
              <a:t> portability some</a:t>
            </a:r>
            <a:r>
              <a:rPr lang="tr-TR" sz="2400" dirty="0" err="1"/>
              <a:t>what</a:t>
            </a:r>
            <a:r>
              <a:rPr lang="en-US" sz="2400" dirty="0"/>
              <a:t>, be extremely careful when performing textual I/O</a:t>
            </a:r>
            <a:r>
              <a:rPr lang="tr-TR" sz="2400" dirty="0"/>
              <a:t>: </a:t>
            </a:r>
            <a:r>
              <a:rPr lang="en-US" sz="2400" dirty="0"/>
              <a:t>Programs that work on one system may not work exactly the same way on another. </a:t>
            </a:r>
          </a:p>
          <a:p>
            <a:r>
              <a:rPr lang="en-US" sz="2400" dirty="0"/>
              <a:t>In particular, the rules described above hold true only for printable characters (e.g. tabs, form feeds, and newlines).</a:t>
            </a:r>
          </a:p>
          <a:p>
            <a:r>
              <a:rPr lang="en-US" sz="2400" dirty="0"/>
              <a:t>If control characters (non-printable characters) appear in a text stream, they are interpreted in an implementation-defined manner.</a:t>
            </a:r>
          </a:p>
        </p:txBody>
      </p:sp>
    </p:spTree>
    <p:extLst>
      <p:ext uri="{BB962C8B-B14F-4D97-AF65-F5344CB8AC3E}">
        <p14:creationId xmlns:p14="http://schemas.microsoft.com/office/powerpoint/2010/main" val="293511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Binary Format</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757651" cy="4825752"/>
          </a:xfrm>
        </p:spPr>
        <p:txBody>
          <a:bodyPr>
            <a:noAutofit/>
          </a:bodyPr>
          <a:lstStyle/>
          <a:p>
            <a:r>
              <a:rPr lang="en-US" sz="2400" dirty="0"/>
              <a:t>In binary format, the compiler performs no interpretation of bytes. It simply reads and writes bits exactly as they appear. </a:t>
            </a:r>
          </a:p>
          <a:p>
            <a:r>
              <a:rPr lang="en-US" sz="2400" dirty="0"/>
              <a:t>Binary streams are used primarily for non-textual data, where there is no line structure and it is important to preserve the exact contents of the file. </a:t>
            </a:r>
          </a:p>
          <a:p>
            <a:r>
              <a:rPr lang="en-US" sz="2400" dirty="0"/>
              <a:t>If you are more interested in preserving the line structure of a file, you should use a text stream. </a:t>
            </a:r>
          </a:p>
          <a:p>
            <a:r>
              <a:rPr lang="tr-TR" sz="2400" dirty="0"/>
              <a:t>T</a:t>
            </a:r>
            <a:r>
              <a:rPr lang="en-US" sz="2400" dirty="0"/>
              <a:t>he 3 standard streams (</a:t>
            </a:r>
            <a:r>
              <a:rPr lang="en-US" sz="2400" i="1" dirty="0" err="1"/>
              <a:t>stdin</a:t>
            </a:r>
            <a:r>
              <a:rPr lang="en-US" sz="2400" i="1" dirty="0"/>
              <a:t>, </a:t>
            </a:r>
            <a:r>
              <a:rPr lang="en-US" sz="2400" i="1" dirty="0" err="1"/>
              <a:t>stdout</a:t>
            </a:r>
            <a:r>
              <a:rPr lang="en-US" sz="2400" i="1" dirty="0"/>
              <a:t>, </a:t>
            </a:r>
            <a:r>
              <a:rPr lang="en-US" sz="2400" i="1" dirty="0" err="1"/>
              <a:t>stderr</a:t>
            </a:r>
            <a:r>
              <a:rPr lang="en-US" sz="2400" i="1" dirty="0"/>
              <a:t>) </a:t>
            </a:r>
            <a:r>
              <a:rPr lang="en-US" sz="2400" dirty="0"/>
              <a:t>are all opened in text mode.</a:t>
            </a:r>
          </a:p>
          <a:p>
            <a:r>
              <a:rPr lang="en-US" sz="2400" dirty="0"/>
              <a:t>In UNIX environments the distinction between text and binary modes is superficial</a:t>
            </a:r>
            <a:r>
              <a:rPr lang="tr-TR" sz="2400" dirty="0"/>
              <a:t> </a:t>
            </a:r>
            <a:r>
              <a:rPr lang="en-US" sz="2400" dirty="0"/>
              <a:t>since UNIX treats all data as binary data. </a:t>
            </a:r>
          </a:p>
          <a:p>
            <a:r>
              <a:rPr lang="en-US" sz="2400" dirty="0"/>
              <a:t>However, even when</a:t>
            </a:r>
            <a:r>
              <a:rPr lang="tr-TR" sz="2400" dirty="0"/>
              <a:t> </a:t>
            </a:r>
            <a:r>
              <a:rPr lang="en-US" sz="2400" dirty="0"/>
              <a:t>programming in a UNIX environment, you should beware</a:t>
            </a:r>
            <a:r>
              <a:rPr lang="tr-TR" sz="2400" dirty="0"/>
              <a:t> of </a:t>
            </a:r>
            <a:r>
              <a:rPr lang="en-US" sz="2400" dirty="0"/>
              <a:t>potential difficulties in porting to other systems</a:t>
            </a:r>
          </a:p>
        </p:txBody>
      </p:sp>
    </p:spTree>
    <p:extLst>
      <p:ext uri="{BB962C8B-B14F-4D97-AF65-F5344CB8AC3E}">
        <p14:creationId xmlns:p14="http://schemas.microsoft.com/office/powerpoint/2010/main" val="17842327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Using Streams via the FILE Structure</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757651" cy="4825752"/>
          </a:xfrm>
        </p:spPr>
        <p:txBody>
          <a:bodyPr>
            <a:noAutofit/>
          </a:bodyPr>
          <a:lstStyle/>
          <a:p>
            <a:r>
              <a:rPr lang="en-US" sz="2400" dirty="0"/>
              <a:t>To perform I/O operations, you must associate a stream with a file or a device. </a:t>
            </a:r>
          </a:p>
          <a:p>
            <a:r>
              <a:rPr lang="en-US" sz="2400" dirty="0"/>
              <a:t>You do this by </a:t>
            </a:r>
            <a:r>
              <a:rPr lang="en-US" sz="2400" dirty="0">
                <a:solidFill>
                  <a:srgbClr val="FF0000"/>
                </a:solidFill>
              </a:rPr>
              <a:t>declaring a pointer to a structure type </a:t>
            </a:r>
            <a:r>
              <a:rPr lang="en-US" sz="2400" dirty="0"/>
              <a:t>called </a:t>
            </a:r>
            <a:r>
              <a:rPr lang="en-US" sz="2400" i="1" dirty="0">
                <a:solidFill>
                  <a:srgbClr val="FF0000"/>
                </a:solidFill>
              </a:rPr>
              <a:t>FILE</a:t>
            </a:r>
            <a:r>
              <a:rPr lang="en-US" sz="2400" i="1" dirty="0"/>
              <a:t>. </a:t>
            </a:r>
          </a:p>
          <a:p>
            <a:r>
              <a:rPr lang="en-US" sz="2400" i="1" dirty="0"/>
              <a:t>The FILE </a:t>
            </a:r>
            <a:r>
              <a:rPr lang="en-US" sz="2400" dirty="0"/>
              <a:t>structure, which is defined in the </a:t>
            </a:r>
            <a:r>
              <a:rPr lang="en-US" sz="2400" i="1" dirty="0" err="1">
                <a:solidFill>
                  <a:srgbClr val="FF0000"/>
                </a:solidFill>
              </a:rPr>
              <a:t>stdio.h</a:t>
            </a:r>
            <a:r>
              <a:rPr lang="en-US" sz="2400" i="1" dirty="0"/>
              <a:t> header file, contains several fields to </a:t>
            </a:r>
            <a:r>
              <a:rPr lang="en-US" sz="2400" dirty="0"/>
              <a:t>hold such information as the </a:t>
            </a:r>
            <a:r>
              <a:rPr lang="en-US" sz="2400" dirty="0">
                <a:solidFill>
                  <a:srgbClr val="FF0000"/>
                </a:solidFill>
              </a:rPr>
              <a:t>file's name</a:t>
            </a:r>
            <a:r>
              <a:rPr lang="en-US" sz="2400" dirty="0"/>
              <a:t>, its </a:t>
            </a:r>
            <a:r>
              <a:rPr lang="en-US" sz="2400" dirty="0">
                <a:solidFill>
                  <a:srgbClr val="FF0000"/>
                </a:solidFill>
              </a:rPr>
              <a:t>access mode</a:t>
            </a:r>
            <a:r>
              <a:rPr lang="en-US" sz="2400" dirty="0"/>
              <a:t>, and a </a:t>
            </a:r>
            <a:r>
              <a:rPr lang="en-US" sz="2400" dirty="0">
                <a:solidFill>
                  <a:srgbClr val="FF0000"/>
                </a:solidFill>
              </a:rPr>
              <a:t>pointer to the next character in the stream</a:t>
            </a:r>
            <a:r>
              <a:rPr lang="en-US" sz="2400" dirty="0"/>
              <a:t>. </a:t>
            </a:r>
          </a:p>
          <a:p>
            <a:r>
              <a:rPr lang="en-US" sz="2400" dirty="0"/>
              <a:t>These fields are assigned values when you open the stream and access it, but they are implementation dependent, so they vary from one system to another.</a:t>
            </a:r>
            <a:endParaRPr lang="tr-TR" sz="2400" dirty="0"/>
          </a:p>
          <a:p>
            <a:r>
              <a:rPr lang="en-US" sz="2400" dirty="0"/>
              <a:t>The </a:t>
            </a:r>
            <a:r>
              <a:rPr lang="en-US" sz="2400" i="1" dirty="0"/>
              <a:t>FILE structures provide the OS some metadata information</a:t>
            </a:r>
            <a:r>
              <a:rPr lang="en-US" sz="2400" dirty="0"/>
              <a:t>, but our only chance to access to the stream is the </a:t>
            </a:r>
            <a:r>
              <a:rPr lang="en-US" sz="2400" dirty="0">
                <a:solidFill>
                  <a:srgbClr val="FF0000"/>
                </a:solidFill>
              </a:rPr>
              <a:t>pointer to the </a:t>
            </a:r>
            <a:r>
              <a:rPr lang="en-US" sz="2400" i="1" dirty="0">
                <a:solidFill>
                  <a:srgbClr val="FF0000"/>
                </a:solidFill>
              </a:rPr>
              <a:t>FILE structure </a:t>
            </a:r>
            <a:r>
              <a:rPr lang="en-US" sz="2400" i="1" dirty="0"/>
              <a:t>(called </a:t>
            </a:r>
            <a:r>
              <a:rPr lang="en-US" sz="2400" i="1" dirty="0">
                <a:solidFill>
                  <a:srgbClr val="FF0000"/>
                </a:solidFill>
              </a:rPr>
              <a:t>a file pointer</a:t>
            </a:r>
            <a:r>
              <a:rPr lang="en-US" sz="2400" i="1" dirty="0"/>
              <a:t>). </a:t>
            </a:r>
          </a:p>
        </p:txBody>
      </p:sp>
    </p:spTree>
    <p:extLst>
      <p:ext uri="{BB962C8B-B14F-4D97-AF65-F5344CB8AC3E}">
        <p14:creationId xmlns:p14="http://schemas.microsoft.com/office/powerpoint/2010/main" val="338204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Preprocessor</a:t>
            </a:r>
          </a:p>
        </p:txBody>
      </p:sp>
      <p:sp>
        <p:nvSpPr>
          <p:cNvPr id="3" name="Content Placeholder 2"/>
          <p:cNvSpPr>
            <a:spLocks noGrp="1"/>
          </p:cNvSpPr>
          <p:nvPr>
            <p:ph idx="1"/>
          </p:nvPr>
        </p:nvSpPr>
        <p:spPr/>
        <p:txBody>
          <a:bodyPr>
            <a:normAutofit/>
          </a:bodyPr>
          <a:lstStyle/>
          <a:p>
            <a:r>
              <a:rPr lang="en-US" dirty="0"/>
              <a:t>The preprocessor executes automatically, when you compile your program</a:t>
            </a:r>
          </a:p>
          <a:p>
            <a:r>
              <a:rPr lang="en-US" dirty="0"/>
              <a:t>All preprocessor directives begin with pound sign (#), which must be the first non-space character on the line.</a:t>
            </a:r>
          </a:p>
          <a:p>
            <a:pPr lvl="1"/>
            <a:r>
              <a:rPr lang="en-US" dirty="0"/>
              <a:t>unlike C statements a preprocessor directive ends with a newline, </a:t>
            </a:r>
            <a:r>
              <a:rPr lang="en-US" b="1" dirty="0">
                <a:solidFill>
                  <a:srgbClr val="FF0000"/>
                </a:solidFill>
              </a:rPr>
              <a:t>NOT a semicolon</a:t>
            </a:r>
          </a:p>
          <a:p>
            <a:r>
              <a:rPr lang="en-US" dirty="0"/>
              <a:t>It is also capable of </a:t>
            </a:r>
          </a:p>
          <a:p>
            <a:pPr lvl="1"/>
            <a:r>
              <a:rPr lang="en-US" dirty="0"/>
              <a:t>macro processing</a:t>
            </a:r>
          </a:p>
          <a:p>
            <a:pPr lvl="1"/>
            <a:r>
              <a:rPr lang="en-US" dirty="0"/>
              <a:t>conditional compilation</a:t>
            </a:r>
          </a:p>
          <a:p>
            <a:pPr lvl="1"/>
            <a:r>
              <a:rPr lang="en-US" dirty="0"/>
              <a:t>debugging with built-in macros</a:t>
            </a:r>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25502895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Using Streams via the FILE Structure</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757651" cy="4825752"/>
          </a:xfrm>
        </p:spPr>
        <p:txBody>
          <a:bodyPr>
            <a:noAutofit/>
          </a:bodyPr>
          <a:lstStyle/>
          <a:p>
            <a:r>
              <a:rPr lang="en-US" sz="2400" i="1" dirty="0"/>
              <a:t>The </a:t>
            </a:r>
            <a:r>
              <a:rPr lang="en-US" sz="2400" i="1" dirty="0">
                <a:solidFill>
                  <a:srgbClr val="FF0000"/>
                </a:solidFill>
              </a:rPr>
              <a:t>file pointer</a:t>
            </a:r>
            <a:r>
              <a:rPr lang="en-US" sz="2400" i="1" dirty="0"/>
              <a:t>, which you must declare in </a:t>
            </a:r>
            <a:r>
              <a:rPr lang="en-US" sz="2400" dirty="0"/>
              <a:t>your program, </a:t>
            </a:r>
            <a:r>
              <a:rPr lang="en-US" sz="2400" dirty="0">
                <a:solidFill>
                  <a:srgbClr val="FF0000"/>
                </a:solidFill>
              </a:rPr>
              <a:t>holds the stream identifier </a:t>
            </a:r>
            <a:r>
              <a:rPr lang="en-US" sz="2400" dirty="0"/>
              <a:t>returned by the </a:t>
            </a:r>
            <a:r>
              <a:rPr lang="en-US" sz="2400" i="1" dirty="0" err="1">
                <a:solidFill>
                  <a:srgbClr val="FF0000"/>
                </a:solidFill>
              </a:rPr>
              <a:t>fopen</a:t>
            </a:r>
            <a:r>
              <a:rPr lang="en-US" sz="2400" i="1" dirty="0">
                <a:solidFill>
                  <a:srgbClr val="FF0000"/>
                </a:solidFill>
              </a:rPr>
              <a:t>() </a:t>
            </a:r>
            <a:r>
              <a:rPr lang="en-US" sz="2400" i="1" dirty="0"/>
              <a:t>function. </a:t>
            </a:r>
          </a:p>
          <a:p>
            <a:r>
              <a:rPr lang="en-US" sz="2400" dirty="0"/>
              <a:t>You</a:t>
            </a:r>
            <a:r>
              <a:rPr lang="en-US" sz="2400" i="1" dirty="0"/>
              <a:t> </a:t>
            </a:r>
            <a:r>
              <a:rPr lang="en-US" sz="2400" dirty="0"/>
              <a:t>use the file pointer to read from, write to, or close the stream. </a:t>
            </a:r>
          </a:p>
          <a:p>
            <a:r>
              <a:rPr lang="en-US" sz="2400" dirty="0"/>
              <a:t>A program may have more than one stream open simultaneously, although each implementation imposes a limit on the number of concurrent streams.</a:t>
            </a:r>
          </a:p>
          <a:p>
            <a:r>
              <a:rPr lang="en-US" sz="2400" dirty="0"/>
              <a:t>One of the fields in each </a:t>
            </a:r>
            <a:r>
              <a:rPr lang="en-US" sz="2400" i="1" dirty="0"/>
              <a:t>FILE structure is a </a:t>
            </a:r>
            <a:r>
              <a:rPr lang="en-US" sz="2400" i="1" dirty="0">
                <a:solidFill>
                  <a:srgbClr val="FF0000"/>
                </a:solidFill>
              </a:rPr>
              <a:t>file position indicator </a:t>
            </a:r>
            <a:r>
              <a:rPr lang="en-US" sz="2400" i="1" dirty="0"/>
              <a:t>that points to </a:t>
            </a:r>
            <a:r>
              <a:rPr lang="en-US" sz="2400" dirty="0"/>
              <a:t>the byte </a:t>
            </a:r>
            <a:r>
              <a:rPr lang="en-US" sz="2400" dirty="0">
                <a:solidFill>
                  <a:srgbClr val="FF0000"/>
                </a:solidFill>
              </a:rPr>
              <a:t>where the next character</a:t>
            </a:r>
            <a:r>
              <a:rPr lang="en-US" sz="2400" dirty="0"/>
              <a:t> will be read from or written to. </a:t>
            </a:r>
          </a:p>
          <a:p>
            <a:r>
              <a:rPr lang="en-US" sz="2400" dirty="0"/>
              <a:t>As you read from or write to the file, the OS adjusts the file position indicator to point to the next byte. </a:t>
            </a:r>
          </a:p>
        </p:txBody>
      </p:sp>
    </p:spTree>
    <p:extLst>
      <p:ext uri="{BB962C8B-B14F-4D97-AF65-F5344CB8AC3E}">
        <p14:creationId xmlns:p14="http://schemas.microsoft.com/office/powerpoint/2010/main" val="327980367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Using Streams via the FILE Structure</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757651" cy="4825752"/>
          </a:xfrm>
        </p:spPr>
        <p:txBody>
          <a:bodyPr>
            <a:noAutofit/>
          </a:bodyPr>
          <a:lstStyle/>
          <a:p>
            <a:r>
              <a:rPr lang="en-US" sz="2400" dirty="0"/>
              <a:t>Although you can't directly access the file position indicator (at least not in a portable fashion), you can fetch and change its value through library functions, thus enabling you to access a stream in non-serial order.</a:t>
            </a:r>
            <a:endParaRPr lang="tr-TR" sz="2400" dirty="0"/>
          </a:p>
          <a:p>
            <a:r>
              <a:rPr lang="en-US" sz="2400" dirty="0"/>
              <a:t>Do not confuse the file pointer with the file position indicator</a:t>
            </a:r>
            <a:r>
              <a:rPr lang="tr-TR" sz="2400" dirty="0"/>
              <a:t>:</a:t>
            </a:r>
          </a:p>
          <a:p>
            <a:pPr lvl="1"/>
            <a:r>
              <a:rPr lang="en-US" sz="2400" dirty="0"/>
              <a:t>The file pointer identifies an open stream connected to a file or device. </a:t>
            </a:r>
          </a:p>
          <a:p>
            <a:pPr lvl="1"/>
            <a:r>
              <a:rPr lang="en-US" sz="2400" dirty="0"/>
              <a:t>The file position indicator refers to a specific byte position (i.e. </a:t>
            </a:r>
            <a:r>
              <a:rPr lang="en-US" sz="2400" dirty="0">
                <a:solidFill>
                  <a:srgbClr val="FF0000"/>
                </a:solidFill>
              </a:rPr>
              <a:t>next character</a:t>
            </a:r>
            <a:r>
              <a:rPr lang="en-US" sz="2400" dirty="0"/>
              <a:t>) within a stream</a:t>
            </a:r>
          </a:p>
        </p:txBody>
      </p:sp>
    </p:spTree>
    <p:extLst>
      <p:ext uri="{BB962C8B-B14F-4D97-AF65-F5344CB8AC3E}">
        <p14:creationId xmlns:p14="http://schemas.microsoft.com/office/powerpoint/2010/main" val="313769509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The &lt;</a:t>
            </a:r>
            <a:r>
              <a:rPr lang="en-US" b="1" dirty="0" err="1"/>
              <a:t>stdio.h</a:t>
            </a:r>
            <a:r>
              <a:rPr lang="en-US" b="1" dirty="0"/>
              <a:t>&gt; Header File</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681736"/>
          </a:xfrm>
        </p:spPr>
        <p:txBody>
          <a:bodyPr>
            <a:normAutofit/>
          </a:bodyPr>
          <a:lstStyle/>
          <a:p>
            <a:r>
              <a:rPr lang="en-US" sz="2400" dirty="0"/>
              <a:t>To use any of the I/O functions, include the </a:t>
            </a:r>
            <a:r>
              <a:rPr lang="en-US" sz="2400" dirty="0" err="1"/>
              <a:t>stdio.h</a:t>
            </a:r>
            <a:r>
              <a:rPr lang="en-US" sz="2400" dirty="0"/>
              <a:t>, which contains:</a:t>
            </a:r>
          </a:p>
          <a:p>
            <a:pPr lvl="1"/>
            <a:r>
              <a:rPr lang="en-US" sz="2400" dirty="0"/>
              <a:t>Prototype declarations for all the I/O functions.</a:t>
            </a:r>
          </a:p>
          <a:p>
            <a:pPr lvl="1"/>
            <a:r>
              <a:rPr lang="en-US" sz="2400" dirty="0"/>
              <a:t>Declaration of the FILE structure.</a:t>
            </a:r>
          </a:p>
          <a:p>
            <a:pPr lvl="1"/>
            <a:r>
              <a:rPr lang="en-US" sz="2400" dirty="0"/>
              <a:t>Several useful macro constants, including </a:t>
            </a:r>
            <a:r>
              <a:rPr lang="en-US" sz="2400" dirty="0" err="1"/>
              <a:t>stdin</a:t>
            </a:r>
            <a:r>
              <a:rPr lang="en-US" sz="2400" dirty="0"/>
              <a:t>, </a:t>
            </a:r>
            <a:r>
              <a:rPr lang="en-US" sz="2400" dirty="0" err="1"/>
              <a:t>stdout</a:t>
            </a:r>
            <a:r>
              <a:rPr lang="en-US" sz="2400" dirty="0"/>
              <a:t>, </a:t>
            </a:r>
            <a:r>
              <a:rPr lang="en-US" sz="2400" dirty="0" err="1"/>
              <a:t>stderr</a:t>
            </a:r>
            <a:r>
              <a:rPr lang="en-US" sz="2400" dirty="0"/>
              <a:t>, EOF, and NULL.</a:t>
            </a:r>
            <a:endParaRPr lang="tr-TR" sz="2400" dirty="0"/>
          </a:p>
          <a:p>
            <a:r>
              <a:rPr lang="en-US" sz="2400" dirty="0" err="1"/>
              <a:t>stdin</a:t>
            </a:r>
            <a:r>
              <a:rPr lang="en-US" sz="2400" dirty="0"/>
              <a:t>, </a:t>
            </a:r>
            <a:r>
              <a:rPr lang="en-US" sz="2400" dirty="0" err="1"/>
              <a:t>stdout</a:t>
            </a:r>
            <a:r>
              <a:rPr lang="en-US" sz="2400" dirty="0"/>
              <a:t>, </a:t>
            </a:r>
            <a:r>
              <a:rPr lang="en-US" sz="2400" dirty="0" err="1"/>
              <a:t>stderr</a:t>
            </a:r>
            <a:r>
              <a:rPr lang="tr-TR" sz="2400" dirty="0"/>
              <a:t>: Standard </a:t>
            </a:r>
            <a:r>
              <a:rPr lang="tr-TR" sz="2400" dirty="0" err="1"/>
              <a:t>streams</a:t>
            </a:r>
            <a:r>
              <a:rPr lang="tr-TR" sz="2400" dirty="0"/>
              <a:t> </a:t>
            </a:r>
          </a:p>
          <a:p>
            <a:r>
              <a:rPr lang="en-US" sz="2400" dirty="0"/>
              <a:t>EOF: </a:t>
            </a:r>
            <a:r>
              <a:rPr lang="tr-TR" sz="2400" dirty="0"/>
              <a:t>T</a:t>
            </a:r>
            <a:r>
              <a:rPr lang="en-US" sz="2400" dirty="0"/>
              <a:t>he value returned by many functions when the system reaches the end-of-file marker.</a:t>
            </a:r>
            <a:endParaRPr lang="tr-TR" sz="2400" dirty="0"/>
          </a:p>
          <a:p>
            <a:r>
              <a:rPr lang="en-US" sz="2400" dirty="0"/>
              <a:t>NULL: </a:t>
            </a:r>
            <a:r>
              <a:rPr lang="tr-TR" sz="2400" dirty="0"/>
              <a:t>T</a:t>
            </a:r>
            <a:r>
              <a:rPr lang="en-US" sz="2400" dirty="0"/>
              <a:t>he name for a null pointer. It can be defined in another header file called </a:t>
            </a:r>
            <a:r>
              <a:rPr lang="en-US" sz="2400" dirty="0" err="1"/>
              <a:t>stddef.h</a:t>
            </a:r>
            <a:r>
              <a:rPr lang="en-US" sz="2400" dirty="0"/>
              <a:t>. </a:t>
            </a:r>
          </a:p>
          <a:p>
            <a:r>
              <a:rPr lang="en-US" sz="2400" dirty="0"/>
              <a:t>To use NULL, you must either include </a:t>
            </a:r>
            <a:r>
              <a:rPr lang="en-US" sz="2400" dirty="0" err="1"/>
              <a:t>stdio.h</a:t>
            </a:r>
            <a:r>
              <a:rPr lang="en-US" sz="2400" dirty="0"/>
              <a:t> or </a:t>
            </a:r>
            <a:r>
              <a:rPr lang="en-US" sz="2400" dirty="0" err="1"/>
              <a:t>stddef.h</a:t>
            </a:r>
            <a:endParaRPr lang="en-US" sz="2400" dirty="0"/>
          </a:p>
          <a:p>
            <a:endParaRPr lang="tr-TR" sz="2400" dirty="0"/>
          </a:p>
        </p:txBody>
      </p:sp>
    </p:spTree>
    <p:extLst>
      <p:ext uri="{BB962C8B-B14F-4D97-AF65-F5344CB8AC3E}">
        <p14:creationId xmlns:p14="http://schemas.microsoft.com/office/powerpoint/2010/main" val="328341911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Opening a File</a:t>
            </a:r>
            <a:r>
              <a:rPr lang="tr-TR" b="1" dirty="0"/>
              <a:t>: </a:t>
            </a:r>
            <a:r>
              <a:rPr lang="en-US" b="1" dirty="0" err="1"/>
              <a:t>fopen</a:t>
            </a:r>
            <a:r>
              <a:rPr lang="en-US" b="1" dirty="0"/>
              <a:t> function</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609728"/>
          </a:xfrm>
        </p:spPr>
        <p:txBody>
          <a:bodyPr>
            <a:normAutofit/>
          </a:bodyPr>
          <a:lstStyle/>
          <a:p>
            <a:r>
              <a:rPr lang="en-US" sz="2400" dirty="0"/>
              <a:t>Before you can read from or write to a file, you must open it with the </a:t>
            </a:r>
            <a:r>
              <a:rPr lang="en-US" sz="2400" i="1" dirty="0" err="1"/>
              <a:t>fopen</a:t>
            </a:r>
            <a:r>
              <a:rPr lang="en-US" sz="2400" i="1" dirty="0"/>
              <a:t>() </a:t>
            </a:r>
            <a:r>
              <a:rPr lang="en-US" sz="2400" dirty="0"/>
              <a:t>function. </a:t>
            </a:r>
          </a:p>
          <a:p>
            <a:r>
              <a:rPr lang="en-US" sz="2400" i="1" dirty="0" err="1"/>
              <a:t>fopen</a:t>
            </a:r>
            <a:r>
              <a:rPr lang="en-US" sz="2400" i="1" dirty="0"/>
              <a:t>() </a:t>
            </a:r>
            <a:r>
              <a:rPr lang="en-US" sz="2400" dirty="0"/>
              <a:t>takes 2 arguments: </a:t>
            </a:r>
          </a:p>
          <a:p>
            <a:pPr lvl="1"/>
            <a:r>
              <a:rPr lang="tr-TR" sz="2400" dirty="0"/>
              <a:t>1st </a:t>
            </a:r>
            <a:r>
              <a:rPr lang="tr-TR" sz="2400" dirty="0" err="1"/>
              <a:t>parameter</a:t>
            </a:r>
            <a:r>
              <a:rPr lang="tr-TR" sz="2400" dirty="0"/>
              <a:t> is t</a:t>
            </a:r>
            <a:r>
              <a:rPr lang="en-US" sz="2400" dirty="0"/>
              <a:t>he file name</a:t>
            </a:r>
          </a:p>
          <a:p>
            <a:pPr lvl="1"/>
            <a:r>
              <a:rPr lang="tr-TR" sz="2400" dirty="0"/>
              <a:t>2nd </a:t>
            </a:r>
            <a:r>
              <a:rPr lang="tr-TR" sz="2400" dirty="0" err="1"/>
              <a:t>parameter</a:t>
            </a:r>
            <a:r>
              <a:rPr lang="tr-TR" sz="2400" dirty="0"/>
              <a:t> is t</a:t>
            </a:r>
            <a:r>
              <a:rPr lang="en-US" sz="2400" dirty="0"/>
              <a:t>he access mode </a:t>
            </a:r>
          </a:p>
          <a:p>
            <a:r>
              <a:rPr lang="en-US" sz="2400" dirty="0"/>
              <a:t>There are two sets of access modes: </a:t>
            </a:r>
          </a:p>
          <a:p>
            <a:pPr lvl="1"/>
            <a:r>
              <a:rPr lang="en-US" sz="2400" dirty="0"/>
              <a:t>One for text streams and </a:t>
            </a:r>
          </a:p>
          <a:p>
            <a:pPr lvl="1"/>
            <a:r>
              <a:rPr lang="en-US" sz="2400" dirty="0"/>
              <a:t>One for binary streams. </a:t>
            </a:r>
          </a:p>
          <a:p>
            <a:endParaRPr lang="tr-TR" sz="2400" dirty="0"/>
          </a:p>
        </p:txBody>
      </p:sp>
    </p:spTree>
    <p:extLst>
      <p:ext uri="{BB962C8B-B14F-4D97-AF65-F5344CB8AC3E}">
        <p14:creationId xmlns:p14="http://schemas.microsoft.com/office/powerpoint/2010/main" val="52290975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3294053" cy="1325563"/>
          </a:xfrm>
        </p:spPr>
        <p:txBody>
          <a:bodyPr/>
          <a:lstStyle/>
          <a:p>
            <a:r>
              <a:rPr lang="en-US" b="1" dirty="0"/>
              <a:t>Opening a File</a:t>
            </a:r>
            <a:r>
              <a:rPr lang="tr-TR" b="1" dirty="0"/>
              <a:t>: </a:t>
            </a:r>
            <a:br>
              <a:rPr lang="tr-TR" b="1" dirty="0"/>
            </a:br>
            <a:r>
              <a:rPr lang="en-US" b="1" dirty="0" err="1"/>
              <a:t>fopen</a:t>
            </a:r>
            <a:r>
              <a:rPr lang="en-US" b="1" dirty="0"/>
              <a:t> function</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95536"/>
            <a:ext cx="2852995" cy="4681736"/>
          </a:xfrm>
        </p:spPr>
        <p:txBody>
          <a:bodyPr>
            <a:normAutofit/>
          </a:bodyPr>
          <a:lstStyle/>
          <a:p>
            <a:r>
              <a:rPr lang="en-US" sz="2400" dirty="0"/>
              <a:t>Access</a:t>
            </a:r>
            <a:r>
              <a:rPr lang="tr-TR" sz="2400" dirty="0"/>
              <a:t> </a:t>
            </a:r>
            <a:r>
              <a:rPr lang="en-US" sz="2400" dirty="0"/>
              <a:t>modes</a:t>
            </a:r>
            <a:r>
              <a:rPr lang="tr-TR" sz="2400" dirty="0"/>
              <a:t> </a:t>
            </a:r>
            <a:r>
              <a:rPr lang="en-US" sz="2400" dirty="0"/>
              <a:t>for text</a:t>
            </a:r>
            <a:r>
              <a:rPr lang="tr-TR" sz="2400" dirty="0"/>
              <a:t> </a:t>
            </a:r>
            <a:r>
              <a:rPr lang="en-US" sz="2400" dirty="0"/>
              <a:t>streams</a:t>
            </a:r>
            <a:r>
              <a:rPr lang="tr-TR" sz="2400" dirty="0"/>
              <a:t> is on </a:t>
            </a:r>
            <a:r>
              <a:rPr lang="en-US" sz="2400" dirty="0"/>
              <a:t>the right side</a:t>
            </a:r>
            <a:r>
              <a:rPr lang="tr-TR" sz="2400" dirty="0"/>
              <a:t>.</a:t>
            </a:r>
            <a:r>
              <a:rPr lang="en-US" sz="2400" dirty="0"/>
              <a:t> </a:t>
            </a:r>
            <a:endParaRPr lang="tr-TR" sz="2400" dirty="0"/>
          </a:p>
          <a:p>
            <a:r>
              <a:rPr lang="en-US" sz="2400" dirty="0"/>
              <a:t>The binary modes are exactly the same, except that they have a “b” appended to the mode name. </a:t>
            </a:r>
          </a:p>
          <a:p>
            <a:r>
              <a:rPr lang="en-US" sz="2400" dirty="0"/>
              <a:t>For example to open a binary file with read access you would use "</a:t>
            </a:r>
            <a:r>
              <a:rPr lang="en-US" sz="2400" dirty="0" err="1"/>
              <a:t>rb</a:t>
            </a:r>
            <a:r>
              <a:rPr lang="en-US" sz="2400" dirty="0"/>
              <a:t>". </a:t>
            </a:r>
          </a:p>
          <a:p>
            <a:endParaRPr lang="en-US" sz="2400" dirty="0"/>
          </a:p>
          <a:p>
            <a:endParaRPr lang="en-US" sz="2400" dirty="0"/>
          </a:p>
          <a:p>
            <a:endParaRPr lang="tr-TR" sz="2400" dirty="0"/>
          </a:p>
        </p:txBody>
      </p:sp>
      <p:pic>
        <p:nvPicPr>
          <p:cNvPr id="6" name="Resim 5"/>
          <p:cNvPicPr>
            <a:picLocks noChangeAspect="1"/>
          </p:cNvPicPr>
          <p:nvPr/>
        </p:nvPicPr>
        <p:blipFill>
          <a:blip r:embed="rId2"/>
          <a:stretch>
            <a:fillRect/>
          </a:stretch>
        </p:blipFill>
        <p:spPr>
          <a:xfrm>
            <a:off x="2987823" y="44624"/>
            <a:ext cx="6183601" cy="5930326"/>
          </a:xfrm>
          <a:prstGeom prst="rect">
            <a:avLst/>
          </a:prstGeom>
        </p:spPr>
      </p:pic>
    </p:spTree>
    <p:extLst>
      <p:ext uri="{BB962C8B-B14F-4D97-AF65-F5344CB8AC3E}">
        <p14:creationId xmlns:p14="http://schemas.microsoft.com/office/powerpoint/2010/main" val="255566554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Opening a File</a:t>
            </a:r>
            <a:r>
              <a:rPr lang="tr-TR" b="1" dirty="0"/>
              <a:t>: </a:t>
            </a:r>
            <a:r>
              <a:rPr lang="en-US" b="1" dirty="0" err="1"/>
              <a:t>fopen</a:t>
            </a:r>
            <a:r>
              <a:rPr lang="en-US" b="1" dirty="0"/>
              <a:t> function</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505272"/>
          </a:xfrm>
        </p:spPr>
        <p:txBody>
          <a:bodyPr>
            <a:normAutofit/>
          </a:bodyPr>
          <a:lstStyle/>
          <a:p>
            <a:r>
              <a:rPr lang="en-US" sz="2400" dirty="0"/>
              <a:t>File and Stream properties of </a:t>
            </a:r>
            <a:r>
              <a:rPr lang="en-US" sz="2400" dirty="0" err="1"/>
              <a:t>fopen</a:t>
            </a:r>
            <a:r>
              <a:rPr lang="en-US" sz="2400" dirty="0"/>
              <a:t>() modes</a:t>
            </a:r>
            <a:r>
              <a:rPr lang="tr-TR" sz="2400" dirty="0"/>
              <a:t>:</a:t>
            </a:r>
            <a:r>
              <a:rPr lang="en-US" sz="2400" dirty="0"/>
              <a:t> </a:t>
            </a:r>
          </a:p>
          <a:p>
            <a:endParaRPr lang="tr-TR" sz="2400" dirty="0"/>
          </a:p>
        </p:txBody>
      </p:sp>
      <p:pic>
        <p:nvPicPr>
          <p:cNvPr id="5" name="Picture 2"/>
          <p:cNvPicPr>
            <a:picLocks noChangeAspect="1" noChangeArrowheads="1"/>
          </p:cNvPicPr>
          <p:nvPr/>
        </p:nvPicPr>
        <p:blipFill>
          <a:blip r:embed="rId2" cstate="print"/>
          <a:srcRect/>
          <a:stretch>
            <a:fillRect/>
          </a:stretch>
        </p:blipFill>
        <p:spPr bwMode="auto">
          <a:xfrm>
            <a:off x="496043" y="1628800"/>
            <a:ext cx="7466013" cy="2959100"/>
          </a:xfrm>
          <a:prstGeom prst="rect">
            <a:avLst/>
          </a:prstGeom>
          <a:noFill/>
          <a:ln w="9525">
            <a:noFill/>
            <a:miter lim="800000"/>
            <a:headEnd/>
            <a:tailEnd/>
          </a:ln>
          <a:effectLst/>
        </p:spPr>
      </p:pic>
    </p:spTree>
    <p:extLst>
      <p:ext uri="{BB962C8B-B14F-4D97-AF65-F5344CB8AC3E}">
        <p14:creationId xmlns:p14="http://schemas.microsoft.com/office/powerpoint/2010/main" val="140896423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Opening a File</a:t>
            </a:r>
            <a:r>
              <a:rPr lang="tr-TR" b="1" dirty="0"/>
              <a:t>: </a:t>
            </a:r>
            <a:r>
              <a:rPr lang="en-US" b="1" dirty="0" err="1"/>
              <a:t>fopen</a:t>
            </a:r>
            <a:r>
              <a:rPr lang="en-US" b="1" dirty="0"/>
              <a:t> function</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2377480"/>
          </a:xfrm>
        </p:spPr>
        <p:txBody>
          <a:bodyPr>
            <a:normAutofit/>
          </a:bodyPr>
          <a:lstStyle/>
          <a:p>
            <a:r>
              <a:rPr lang="en-US" sz="2400" i="1" dirty="0" err="1"/>
              <a:t>fopen</a:t>
            </a:r>
            <a:r>
              <a:rPr lang="en-US" sz="2400" i="1" dirty="0"/>
              <a:t>() </a:t>
            </a:r>
            <a:r>
              <a:rPr lang="en-US" sz="2400" dirty="0"/>
              <a:t>returns a file pointer </a:t>
            </a:r>
            <a:r>
              <a:rPr lang="tr-TR" sz="2400" dirty="0"/>
              <a:t>of </a:t>
            </a:r>
            <a:r>
              <a:rPr lang="tr-TR" sz="2400" dirty="0" err="1"/>
              <a:t>type</a:t>
            </a:r>
            <a:r>
              <a:rPr lang="tr-TR" sz="2400" dirty="0"/>
              <a:t> FILE </a:t>
            </a:r>
            <a:r>
              <a:rPr lang="en-US" sz="2400" dirty="0"/>
              <a:t>that you can use to access the file later in the program (</a:t>
            </a:r>
            <a:r>
              <a:rPr lang="en-US" sz="2400" dirty="0">
                <a:solidFill>
                  <a:srgbClr val="FF0000"/>
                </a:solidFill>
              </a:rPr>
              <a:t>check the example code</a:t>
            </a:r>
            <a:r>
              <a:rPr lang="en-US" sz="2400" dirty="0"/>
              <a:t>).</a:t>
            </a:r>
          </a:p>
          <a:p>
            <a:r>
              <a:rPr lang="en-US" sz="2400" i="1" dirty="0" err="1"/>
              <a:t>fopen</a:t>
            </a:r>
            <a:r>
              <a:rPr lang="en-US" sz="2400" i="1" dirty="0"/>
              <a:t>() </a:t>
            </a:r>
            <a:r>
              <a:rPr lang="en-US" sz="2400" dirty="0"/>
              <a:t>returns a null pointer </a:t>
            </a:r>
            <a:r>
              <a:rPr lang="en-US" sz="2400" i="1" dirty="0"/>
              <a:t>(NULL) </a:t>
            </a:r>
            <a:r>
              <a:rPr lang="en-US" sz="2400" dirty="0"/>
              <a:t>if an error occurs.</a:t>
            </a:r>
          </a:p>
          <a:p>
            <a:r>
              <a:rPr lang="en-US" sz="2400" dirty="0"/>
              <a:t>If </a:t>
            </a:r>
            <a:r>
              <a:rPr lang="en-US" sz="2400" i="1" dirty="0"/>
              <a:t>successful, </a:t>
            </a:r>
            <a:r>
              <a:rPr lang="en-US" sz="2400" i="1" dirty="0" err="1"/>
              <a:t>fopen</a:t>
            </a:r>
            <a:r>
              <a:rPr lang="en-US" sz="2400" i="1" dirty="0"/>
              <a:t>() </a:t>
            </a:r>
            <a:r>
              <a:rPr lang="en-US" sz="2400" dirty="0"/>
              <a:t>returns a non-zero file pointer.</a:t>
            </a:r>
          </a:p>
          <a:p>
            <a:r>
              <a:rPr lang="en-US" sz="2400" i="1" dirty="0" err="1"/>
              <a:t>fprintf</a:t>
            </a:r>
            <a:r>
              <a:rPr lang="en-US" sz="2400" i="1" dirty="0"/>
              <a:t>() </a:t>
            </a:r>
            <a:r>
              <a:rPr lang="en-US" sz="2400" dirty="0"/>
              <a:t>is exactly like </a:t>
            </a:r>
            <a:r>
              <a:rPr lang="en-US" sz="2400" i="1" dirty="0" err="1"/>
              <a:t>printf</a:t>
            </a:r>
            <a:r>
              <a:rPr lang="en-US" sz="2400" i="1" dirty="0"/>
              <a:t>(), </a:t>
            </a:r>
            <a:r>
              <a:rPr lang="en-US" sz="2400" dirty="0"/>
              <a:t>except that it takes an extra argument indicating which stream the output should be sent to.</a:t>
            </a:r>
          </a:p>
          <a:p>
            <a:endParaRPr lang="tr-TR" sz="2400" dirty="0"/>
          </a:p>
        </p:txBody>
      </p:sp>
    </p:spTree>
    <p:extLst>
      <p:ext uri="{BB962C8B-B14F-4D97-AF65-F5344CB8AC3E}">
        <p14:creationId xmlns:p14="http://schemas.microsoft.com/office/powerpoint/2010/main" val="332605978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tr-TR" b="1" dirty="0"/>
              <a:t>I/O Operations: </a:t>
            </a:r>
            <a:r>
              <a:rPr lang="en-US" b="1" dirty="0"/>
              <a:t>Reading and Writing Data</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753744"/>
          </a:xfrm>
        </p:spPr>
        <p:txBody>
          <a:bodyPr>
            <a:noAutofit/>
          </a:bodyPr>
          <a:lstStyle/>
          <a:p>
            <a:r>
              <a:rPr lang="en-US" sz="2400" dirty="0"/>
              <a:t>Once you have opened a file, you use the file pointer to perform read and write operations.</a:t>
            </a:r>
          </a:p>
          <a:p>
            <a:r>
              <a:rPr lang="en-US" sz="2400" dirty="0"/>
              <a:t>There are three ways to perform I/O operations on three different sizes of objects:</a:t>
            </a:r>
          </a:p>
          <a:p>
            <a:pPr lvl="1"/>
            <a:r>
              <a:rPr lang="en-US" sz="2400" b="1" dirty="0"/>
              <a:t>One </a:t>
            </a:r>
            <a:r>
              <a:rPr lang="en-US" sz="2400" b="1" dirty="0">
                <a:solidFill>
                  <a:srgbClr val="FF0000"/>
                </a:solidFill>
              </a:rPr>
              <a:t>character </a:t>
            </a:r>
            <a:r>
              <a:rPr lang="en-US" sz="2400" b="1" dirty="0"/>
              <a:t>at a time</a:t>
            </a:r>
            <a:r>
              <a:rPr lang="tr-TR" sz="2400" b="1" dirty="0"/>
              <a:t>: </a:t>
            </a:r>
            <a:r>
              <a:rPr lang="tr-TR" sz="2400" b="1" dirty="0" err="1"/>
              <a:t>getc</a:t>
            </a:r>
            <a:r>
              <a:rPr lang="tr-TR" sz="2400" b="1" dirty="0"/>
              <a:t> </a:t>
            </a:r>
            <a:r>
              <a:rPr lang="tr-TR" sz="2400" b="1" dirty="0" err="1"/>
              <a:t>and</a:t>
            </a:r>
            <a:r>
              <a:rPr lang="tr-TR" sz="2400" b="1" dirty="0"/>
              <a:t> </a:t>
            </a:r>
            <a:r>
              <a:rPr lang="tr-TR" sz="2400" b="1" dirty="0" err="1"/>
              <a:t>putc</a:t>
            </a:r>
            <a:r>
              <a:rPr lang="tr-TR" sz="2400" b="1" dirty="0"/>
              <a:t> </a:t>
            </a:r>
            <a:r>
              <a:rPr lang="tr-TR" sz="2400" b="1" dirty="0" err="1"/>
              <a:t>functions</a:t>
            </a:r>
            <a:endParaRPr lang="en-US" sz="2400" b="1" dirty="0"/>
          </a:p>
          <a:p>
            <a:pPr lvl="1"/>
            <a:r>
              <a:rPr lang="en-US" sz="2400" b="1" dirty="0"/>
              <a:t>One </a:t>
            </a:r>
            <a:r>
              <a:rPr lang="en-US" sz="2400" b="1" dirty="0">
                <a:solidFill>
                  <a:srgbClr val="FF0000"/>
                </a:solidFill>
              </a:rPr>
              <a:t>line </a:t>
            </a:r>
            <a:r>
              <a:rPr lang="en-US" sz="2400" b="1" dirty="0"/>
              <a:t>at a time</a:t>
            </a:r>
            <a:r>
              <a:rPr lang="tr-TR" sz="2400" b="1" dirty="0"/>
              <a:t>: </a:t>
            </a:r>
            <a:r>
              <a:rPr lang="tr-TR" sz="2400" b="1" dirty="0" err="1"/>
              <a:t>fgets</a:t>
            </a:r>
            <a:r>
              <a:rPr lang="tr-TR" sz="2400" b="1" dirty="0"/>
              <a:t> </a:t>
            </a:r>
            <a:r>
              <a:rPr lang="tr-TR" sz="2400" b="1" dirty="0" err="1"/>
              <a:t>and</a:t>
            </a:r>
            <a:r>
              <a:rPr lang="tr-TR" sz="2400" b="1" dirty="0"/>
              <a:t> </a:t>
            </a:r>
            <a:r>
              <a:rPr lang="tr-TR" sz="2400" b="1" dirty="0" err="1"/>
              <a:t>fputs</a:t>
            </a:r>
            <a:r>
              <a:rPr lang="tr-TR" sz="2400" b="1" dirty="0"/>
              <a:t> </a:t>
            </a:r>
            <a:r>
              <a:rPr lang="tr-TR" sz="2400" b="1" dirty="0" err="1"/>
              <a:t>functions</a:t>
            </a:r>
            <a:r>
              <a:rPr lang="en-US" sz="2400" b="1" dirty="0"/>
              <a:t> </a:t>
            </a:r>
          </a:p>
          <a:p>
            <a:pPr lvl="1"/>
            <a:r>
              <a:rPr lang="en-US" sz="2400" b="1" dirty="0"/>
              <a:t>One </a:t>
            </a:r>
            <a:r>
              <a:rPr lang="en-US" sz="2400" b="1" dirty="0">
                <a:solidFill>
                  <a:srgbClr val="FF0000"/>
                </a:solidFill>
              </a:rPr>
              <a:t>block </a:t>
            </a:r>
            <a:r>
              <a:rPr lang="en-US" sz="2400" b="1" dirty="0"/>
              <a:t>at a time</a:t>
            </a:r>
            <a:r>
              <a:rPr lang="tr-TR" sz="2400" b="1" dirty="0"/>
              <a:t>: </a:t>
            </a:r>
            <a:r>
              <a:rPr lang="tr-TR" sz="2400" b="1" dirty="0" err="1"/>
              <a:t>fread</a:t>
            </a:r>
            <a:r>
              <a:rPr lang="tr-TR" sz="2400" b="1" dirty="0"/>
              <a:t> </a:t>
            </a:r>
            <a:r>
              <a:rPr lang="tr-TR" sz="2400" b="1" dirty="0" err="1"/>
              <a:t>and</a:t>
            </a:r>
            <a:r>
              <a:rPr lang="tr-TR" sz="2400" b="1" dirty="0"/>
              <a:t> </a:t>
            </a:r>
            <a:r>
              <a:rPr lang="tr-TR" sz="2400" b="1" dirty="0" err="1"/>
              <a:t>fwrite</a:t>
            </a:r>
            <a:r>
              <a:rPr lang="tr-TR" sz="2400" b="1" dirty="0"/>
              <a:t> </a:t>
            </a:r>
            <a:r>
              <a:rPr lang="tr-TR" sz="2400" b="1" dirty="0" err="1"/>
              <a:t>functions</a:t>
            </a:r>
            <a:r>
              <a:rPr lang="en-US" sz="2400" dirty="0"/>
              <a:t> </a:t>
            </a:r>
          </a:p>
          <a:p>
            <a:r>
              <a:rPr lang="en-US" sz="2400" dirty="0"/>
              <a:t>Each of these methods has some pros and cons</a:t>
            </a:r>
            <a:r>
              <a:rPr lang="tr-TR" sz="2400" dirty="0"/>
              <a:t> </a:t>
            </a:r>
            <a:r>
              <a:rPr lang="tr-TR" sz="2400" dirty="0" err="1"/>
              <a:t>that</a:t>
            </a:r>
            <a:r>
              <a:rPr lang="tr-TR" sz="2400" dirty="0"/>
              <a:t> </a:t>
            </a:r>
            <a:r>
              <a:rPr lang="tr-TR" sz="2400" dirty="0" err="1"/>
              <a:t>will</a:t>
            </a:r>
            <a:r>
              <a:rPr lang="tr-TR" sz="2400" dirty="0"/>
              <a:t> be </a:t>
            </a:r>
            <a:r>
              <a:rPr lang="tr-TR" sz="2400" dirty="0" err="1"/>
              <a:t>discussed</a:t>
            </a:r>
            <a:r>
              <a:rPr lang="tr-TR" sz="2400" dirty="0"/>
              <a:t> </a:t>
            </a:r>
            <a:r>
              <a:rPr lang="tr-TR" sz="2400" dirty="0" err="1"/>
              <a:t>later</a:t>
            </a:r>
            <a:r>
              <a:rPr lang="en-US" sz="2400" dirty="0"/>
              <a:t>.</a:t>
            </a:r>
          </a:p>
        </p:txBody>
      </p:sp>
    </p:spTree>
    <p:extLst>
      <p:ext uri="{BB962C8B-B14F-4D97-AF65-F5344CB8AC3E}">
        <p14:creationId xmlns:p14="http://schemas.microsoft.com/office/powerpoint/2010/main" val="214617364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tr-TR" b="1" dirty="0"/>
              <a:t>I/O Operations: </a:t>
            </a:r>
            <a:r>
              <a:rPr lang="en-US" b="1" dirty="0"/>
              <a:t>Reading and Writing Data</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753744"/>
          </a:xfrm>
        </p:spPr>
        <p:txBody>
          <a:bodyPr>
            <a:noAutofit/>
          </a:bodyPr>
          <a:lstStyle/>
          <a:p>
            <a:r>
              <a:rPr lang="en-US" sz="2400" dirty="0"/>
              <a:t>One rule that applies to all levels of I/O is:</a:t>
            </a:r>
          </a:p>
          <a:p>
            <a:pPr lvl="1"/>
            <a:r>
              <a:rPr lang="en-US" sz="2400" dirty="0"/>
              <a:t>You cannot read from a stream and then write to it without an intervening call to </a:t>
            </a:r>
            <a:r>
              <a:rPr lang="en-US" sz="2400" i="1" dirty="0" err="1"/>
              <a:t>fseek</a:t>
            </a:r>
            <a:r>
              <a:rPr lang="en-US" sz="2400" i="1" dirty="0"/>
              <a:t>(), rewind(), </a:t>
            </a:r>
            <a:r>
              <a:rPr lang="en-US" sz="2400" dirty="0"/>
              <a:t>or </a:t>
            </a:r>
            <a:r>
              <a:rPr lang="en-US" sz="2400" i="1" dirty="0" err="1"/>
              <a:t>fflush</a:t>
            </a:r>
            <a:r>
              <a:rPr lang="en-US" sz="2400" i="1" dirty="0"/>
              <a:t>().</a:t>
            </a:r>
          </a:p>
          <a:p>
            <a:pPr lvl="1"/>
            <a:r>
              <a:rPr lang="en-US" sz="2400" dirty="0"/>
              <a:t>The same rule holds for switching from write mode to read mode. </a:t>
            </a:r>
          </a:p>
          <a:p>
            <a:pPr lvl="1"/>
            <a:r>
              <a:rPr lang="en-US" sz="2400" dirty="0"/>
              <a:t>These three functions are the only I/O functions that flush the buffers.</a:t>
            </a:r>
            <a:endParaRPr lang="tr-TR" sz="2400" dirty="0"/>
          </a:p>
          <a:p>
            <a:r>
              <a:rPr lang="en-US" sz="2400" dirty="0"/>
              <a:t>If you do not have memory shortage, you can read from input the stream, construct and keep the output data in the memory and finally write to the output stream</a:t>
            </a:r>
          </a:p>
          <a:p>
            <a:pPr lvl="1"/>
            <a:r>
              <a:rPr lang="en-US" sz="2400" dirty="0"/>
              <a:t>The input and output streams can point to the same file, but close the file that you have read before writing to it</a:t>
            </a:r>
            <a:r>
              <a:rPr lang="tr-TR" sz="2400" dirty="0"/>
              <a:t>. </a:t>
            </a:r>
          </a:p>
        </p:txBody>
      </p:sp>
    </p:spTree>
    <p:extLst>
      <p:ext uri="{BB962C8B-B14F-4D97-AF65-F5344CB8AC3E}">
        <p14:creationId xmlns:p14="http://schemas.microsoft.com/office/powerpoint/2010/main" val="64567725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Closing a File: </a:t>
            </a:r>
            <a:r>
              <a:rPr lang="en-US" b="1" dirty="0" err="1"/>
              <a:t>fclose</a:t>
            </a:r>
            <a:r>
              <a:rPr lang="en-US" b="1" dirty="0"/>
              <a:t> function</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681736"/>
          </a:xfrm>
        </p:spPr>
        <p:txBody>
          <a:bodyPr>
            <a:normAutofit/>
          </a:bodyPr>
          <a:lstStyle/>
          <a:p>
            <a:r>
              <a:rPr lang="en-US" sz="2400" dirty="0"/>
              <a:t>To close a file, you need to use the </a:t>
            </a:r>
            <a:r>
              <a:rPr lang="en-US" sz="2400" dirty="0" err="1"/>
              <a:t>fclose</a:t>
            </a:r>
            <a:r>
              <a:rPr lang="en-US" sz="2400" dirty="0"/>
              <a:t>() function: </a:t>
            </a:r>
            <a:r>
              <a:rPr lang="en-US" sz="2400" dirty="0" err="1"/>
              <a:t>fclose</a:t>
            </a:r>
            <a:r>
              <a:rPr lang="en-US" sz="2400" dirty="0"/>
              <a:t>( </a:t>
            </a:r>
            <a:r>
              <a:rPr lang="en-US" sz="2400" dirty="0" err="1"/>
              <a:t>fp</a:t>
            </a:r>
            <a:r>
              <a:rPr lang="en-US" sz="2400" dirty="0"/>
              <a:t> ); </a:t>
            </a:r>
          </a:p>
          <a:p>
            <a:r>
              <a:rPr lang="en-US" sz="2400" dirty="0"/>
              <a:t>Closing a file frees up the FILE structure that </a:t>
            </a:r>
            <a:r>
              <a:rPr lang="en-US" sz="2400" dirty="0" err="1"/>
              <a:t>fp</a:t>
            </a:r>
            <a:r>
              <a:rPr lang="en-US" sz="2400" dirty="0"/>
              <a:t> points to so, the OS can use the structure for a different file. </a:t>
            </a:r>
          </a:p>
          <a:p>
            <a:r>
              <a:rPr lang="en-US" sz="2400" dirty="0"/>
              <a:t>It also flushes any buffers associated with the stream. </a:t>
            </a:r>
          </a:p>
          <a:p>
            <a:r>
              <a:rPr lang="en-US" sz="2400" dirty="0"/>
              <a:t>Most OSs have a limit on the number of streams that can be open at once, so it's a good idea to close files when you're done with them. </a:t>
            </a:r>
          </a:p>
          <a:p>
            <a:r>
              <a:rPr lang="en-US" sz="2400" dirty="0"/>
              <a:t>In any event, all open streams are automatically closed when the program terminates normally. </a:t>
            </a:r>
          </a:p>
          <a:p>
            <a:r>
              <a:rPr lang="en-US" sz="2400" dirty="0"/>
              <a:t>Most OSs will close open files even when a program aborts abnormally, but you can't depend on this behavior.</a:t>
            </a:r>
          </a:p>
        </p:txBody>
      </p:sp>
    </p:spTree>
    <p:extLst>
      <p:ext uri="{BB962C8B-B14F-4D97-AF65-F5344CB8AC3E}">
        <p14:creationId xmlns:p14="http://schemas.microsoft.com/office/powerpoint/2010/main" val="2029311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Preprocessor cont’d</a:t>
            </a:r>
          </a:p>
        </p:txBody>
      </p:sp>
      <p:sp>
        <p:nvSpPr>
          <p:cNvPr id="3" name="Content Placeholder 2"/>
          <p:cNvSpPr>
            <a:spLocks noGrp="1"/>
          </p:cNvSpPr>
          <p:nvPr>
            <p:ph idx="1"/>
          </p:nvPr>
        </p:nvSpPr>
        <p:spPr>
          <a:xfrm>
            <a:off x="628650" y="1825626"/>
            <a:ext cx="7975798" cy="3187550"/>
          </a:xfrm>
        </p:spPr>
        <p:txBody>
          <a:bodyPr>
            <a:normAutofit/>
          </a:bodyPr>
          <a:lstStyle/>
          <a:p>
            <a:r>
              <a:rPr lang="en-US" sz="2000" dirty="0"/>
              <a:t>The </a:t>
            </a:r>
            <a:r>
              <a:rPr lang="en-US" sz="2000" b="1" i="1" u="sng" dirty="0"/>
              <a:t>define</a:t>
            </a:r>
            <a:r>
              <a:rPr lang="en-US" sz="2000" b="1" i="1" dirty="0"/>
              <a:t> </a:t>
            </a:r>
            <a:r>
              <a:rPr lang="en-US" sz="2000" dirty="0"/>
              <a:t>facility </a:t>
            </a:r>
          </a:p>
          <a:p>
            <a:pPr lvl="1"/>
            <a:r>
              <a:rPr lang="en-US" sz="2000" dirty="0"/>
              <a:t>it is possible to associate a name with a constant</a:t>
            </a:r>
          </a:p>
          <a:p>
            <a:pPr lvl="2"/>
            <a:r>
              <a:rPr lang="en-US" sz="2000" dirty="0"/>
              <a:t>#define NOTHING 0</a:t>
            </a:r>
          </a:p>
          <a:p>
            <a:pPr lvl="1"/>
            <a:r>
              <a:rPr lang="en-US" sz="2000" dirty="0"/>
              <a:t>It is a common practice to all uppercase letters for constants</a:t>
            </a:r>
          </a:p>
          <a:p>
            <a:pPr lvl="1"/>
            <a:r>
              <a:rPr lang="en-US" sz="2000" dirty="0"/>
              <a:t>naming constants has two important benefits</a:t>
            </a:r>
          </a:p>
          <a:p>
            <a:pPr lvl="2"/>
            <a:r>
              <a:rPr lang="en-US" sz="2000" dirty="0"/>
              <a:t>it enable you to give a descriptive name to a nondescript number</a:t>
            </a:r>
          </a:p>
          <a:p>
            <a:pPr lvl="2"/>
            <a:r>
              <a:rPr lang="en-US" sz="2000" dirty="0"/>
              <a:t>it makes a program easier to change</a:t>
            </a:r>
          </a:p>
          <a:p>
            <a:pPr lvl="1"/>
            <a:r>
              <a:rPr lang="en-US" sz="2000" dirty="0"/>
              <a:t>be careful NOT to use them as variables</a:t>
            </a:r>
          </a:p>
          <a:p>
            <a:pPr lvl="2"/>
            <a:r>
              <a:rPr lang="en-US" sz="2000" b="1" dirty="0">
                <a:solidFill>
                  <a:srgbClr val="FF0000"/>
                </a:solidFill>
              </a:rPr>
              <a:t>NOTHING = j + 5 </a:t>
            </a:r>
          </a:p>
        </p:txBody>
      </p:sp>
      <p:sp>
        <p:nvSpPr>
          <p:cNvPr id="4" name="Footer Placeholder 3"/>
          <p:cNvSpPr>
            <a:spLocks noGrp="1"/>
          </p:cNvSpPr>
          <p:nvPr>
            <p:ph type="ftr" sz="quarter" idx="11"/>
          </p:nvPr>
        </p:nvSpPr>
        <p:spPr/>
        <p:txBody>
          <a:bodyPr/>
          <a:lstStyle/>
          <a:p>
            <a:r>
              <a:rPr lang="tr-TR" dirty="0">
                <a:solidFill>
                  <a:prstClr val="white"/>
                </a:solidFill>
              </a:rPr>
              <a:t>Yıldız Teknik Üniversitesi - Bilgisayar Mühendisliği Bölümü</a:t>
            </a:r>
          </a:p>
        </p:txBody>
      </p:sp>
    </p:spTree>
    <p:extLst>
      <p:ext uri="{BB962C8B-B14F-4D97-AF65-F5344CB8AC3E}">
        <p14:creationId xmlns:p14="http://schemas.microsoft.com/office/powerpoint/2010/main" val="77250865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I/O</a:t>
            </a:r>
            <a:r>
              <a:rPr lang="tr-TR" b="1" dirty="0"/>
              <a:t> </a:t>
            </a:r>
            <a:r>
              <a:rPr lang="en-US" b="1" dirty="0"/>
              <a:t>Example #1: Copy operation</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8" name="Content Placeholder 3"/>
          <p:cNvSpPr>
            <a:spLocks noGrp="1"/>
          </p:cNvSpPr>
          <p:nvPr>
            <p:ph idx="1"/>
          </p:nvPr>
        </p:nvSpPr>
        <p:spPr>
          <a:xfrm>
            <a:off x="278845" y="1123528"/>
            <a:ext cx="8613635" cy="433264"/>
          </a:xfrm>
        </p:spPr>
        <p:txBody>
          <a:bodyPr>
            <a:normAutofit/>
          </a:bodyPr>
          <a:lstStyle/>
          <a:p>
            <a:r>
              <a:rPr lang="en-US" sz="2400" dirty="0"/>
              <a:t>Reading and writing one character at a time in binary mode</a:t>
            </a:r>
            <a:r>
              <a:rPr lang="tr-TR" sz="2400" dirty="0"/>
              <a:t>: </a:t>
            </a:r>
          </a:p>
        </p:txBody>
      </p:sp>
      <p:sp>
        <p:nvSpPr>
          <p:cNvPr id="7" name="Content Placeholder 4"/>
          <p:cNvSpPr>
            <a:spLocks noGrp="1"/>
          </p:cNvSpPr>
          <p:nvPr>
            <p:ph idx="2"/>
          </p:nvPr>
        </p:nvSpPr>
        <p:spPr>
          <a:xfrm>
            <a:off x="395536" y="1755845"/>
            <a:ext cx="8680338" cy="4337451"/>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#include &lt;</a:t>
            </a:r>
            <a:r>
              <a:rPr lang="en-US" sz="1600" dirty="0" err="1">
                <a:latin typeface="Consolas" panose="020B0609020204030204" pitchFamily="49" charset="0"/>
                <a:cs typeface="Courier New" panose="02070309020205020404" pitchFamily="49" charset="0"/>
              </a:rPr>
              <a:t>stdio.h</a:t>
            </a:r>
            <a:r>
              <a:rPr lang="en-US" sz="1600" dirty="0">
                <a:latin typeface="Consolas" panose="020B0609020204030204" pitchFamily="49" charset="0"/>
                <a:cs typeface="Courier New" panose="02070309020205020404" pitchFamily="49" charset="0"/>
              </a:rPr>
              <a:t>&gt;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#define FAIL 0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#define SUCCESS 1</a:t>
            </a:r>
          </a:p>
          <a:p>
            <a:pPr marL="0" indent="0">
              <a:lnSpc>
                <a:spcPct val="110000"/>
              </a:lnSpc>
              <a:spcBef>
                <a:spcPts val="0"/>
              </a:spcBef>
              <a:buNone/>
            </a:pP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copyfile</a:t>
            </a:r>
            <a:r>
              <a:rPr lang="en-US" sz="1600" dirty="0">
                <a:latin typeface="Consolas" panose="020B0609020204030204" pitchFamily="49" charset="0"/>
                <a:cs typeface="Courier New" panose="02070309020205020404" pitchFamily="49" charset="0"/>
              </a:rPr>
              <a:t>(char * </a:t>
            </a:r>
            <a:r>
              <a:rPr lang="en-US" sz="1600" dirty="0" err="1">
                <a:latin typeface="Consolas" panose="020B0609020204030204" pitchFamily="49" charset="0"/>
                <a:cs typeface="Courier New" panose="02070309020205020404" pitchFamily="49" charset="0"/>
              </a:rPr>
              <a:t>infile</a:t>
            </a:r>
            <a:r>
              <a:rPr lang="en-US" sz="1600" dirty="0">
                <a:latin typeface="Consolas" panose="020B0609020204030204" pitchFamily="49" charset="0"/>
                <a:cs typeface="Courier New" panose="02070309020205020404" pitchFamily="49" charset="0"/>
              </a:rPr>
              <a:t>, char * </a:t>
            </a:r>
            <a:r>
              <a:rPr lang="en-US" sz="1600" dirty="0" err="1">
                <a:latin typeface="Consolas" panose="020B0609020204030204" pitchFamily="49" charset="0"/>
                <a:cs typeface="Courier New" panose="02070309020205020404" pitchFamily="49" charset="0"/>
              </a:rPr>
              <a:t>outfile</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FILE *fp1, *fp2;</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if ((fp1 = </a:t>
            </a:r>
            <a:r>
              <a:rPr lang="en-US" sz="1600" dirty="0" err="1">
                <a:latin typeface="Consolas" panose="020B0609020204030204" pitchFamily="49" charset="0"/>
                <a:cs typeface="Courier New" panose="02070309020205020404" pitchFamily="49" charset="0"/>
              </a:rPr>
              <a:t>fopen</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infile</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rb</a:t>
            </a:r>
            <a:r>
              <a:rPr lang="en-US" sz="1600" dirty="0">
                <a:latin typeface="Consolas" panose="020B0609020204030204" pitchFamily="49" charset="0"/>
                <a:cs typeface="Courier New" panose="02070309020205020404" pitchFamily="49" charset="0"/>
              </a:rPr>
              <a:t>" )) == NULL)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printf</a:t>
            </a:r>
            <a:r>
              <a:rPr lang="en-US" sz="1600" dirty="0">
                <a:latin typeface="Consolas" panose="020B0609020204030204" pitchFamily="49" charset="0"/>
                <a:cs typeface="Courier New" panose="02070309020205020404" pitchFamily="49" charset="0"/>
              </a:rPr>
              <a:t>("Could not open the input file\n");</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FAIL;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if ((fp2=</a:t>
            </a:r>
            <a:r>
              <a:rPr lang="en-US" sz="1600" dirty="0" err="1">
                <a:latin typeface="Consolas" panose="020B0609020204030204" pitchFamily="49" charset="0"/>
                <a:cs typeface="Courier New" panose="02070309020205020404" pitchFamily="49" charset="0"/>
              </a:rPr>
              <a:t>fopen</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outfile</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wb</a:t>
            </a:r>
            <a:r>
              <a:rPr lang="en-US" sz="1600" dirty="0">
                <a:latin typeface="Consolas" panose="020B0609020204030204" pitchFamily="49" charset="0"/>
                <a:cs typeface="Courier New" panose="02070309020205020404" pitchFamily="49" charset="0"/>
              </a:rPr>
              <a:t>" )) == NULL)</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printf</a:t>
            </a:r>
            <a:r>
              <a:rPr lang="en-US" sz="1600" dirty="0">
                <a:latin typeface="Consolas" panose="020B0609020204030204" pitchFamily="49" charset="0"/>
                <a:cs typeface="Courier New" panose="02070309020205020404" pitchFamily="49" charset="0"/>
              </a:rPr>
              <a:t>("Could not open the output file\n");</a:t>
            </a: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fclose</a:t>
            </a:r>
            <a:r>
              <a:rPr lang="en-US" sz="1600" dirty="0">
                <a:latin typeface="Consolas" panose="020B0609020204030204" pitchFamily="49" charset="0"/>
                <a:cs typeface="Courier New" panose="02070309020205020404" pitchFamily="49" charset="0"/>
              </a:rPr>
              <a:t>( fp1 );</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FAIL;</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while (!</a:t>
            </a:r>
            <a:r>
              <a:rPr lang="en-US" sz="1600" dirty="0" err="1">
                <a:latin typeface="Consolas" panose="020B0609020204030204" pitchFamily="49" charset="0"/>
                <a:cs typeface="Courier New" panose="02070309020205020404" pitchFamily="49" charset="0"/>
              </a:rPr>
              <a:t>feof</a:t>
            </a:r>
            <a:r>
              <a:rPr lang="en-US" sz="1600" dirty="0">
                <a:latin typeface="Consolas" panose="020B0609020204030204" pitchFamily="49" charset="0"/>
                <a:cs typeface="Courier New" panose="02070309020205020404" pitchFamily="49" charset="0"/>
              </a:rPr>
              <a:t>( fp1 ))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putc</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getc</a:t>
            </a:r>
            <a:r>
              <a:rPr lang="en-US" sz="1600" dirty="0">
                <a:latin typeface="Consolas" panose="020B0609020204030204" pitchFamily="49" charset="0"/>
                <a:cs typeface="Courier New" panose="02070309020205020404" pitchFamily="49" charset="0"/>
              </a:rPr>
              <a:t>(fp1), fp2 );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fclose</a:t>
            </a:r>
            <a:r>
              <a:rPr lang="en-US" sz="1600" dirty="0">
                <a:latin typeface="Consolas" panose="020B0609020204030204" pitchFamily="49" charset="0"/>
                <a:cs typeface="Courier New" panose="02070309020205020404" pitchFamily="49" charset="0"/>
              </a:rPr>
              <a:t>(fp1);</a:t>
            </a: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fclose</a:t>
            </a:r>
            <a:r>
              <a:rPr lang="en-US" sz="1600" dirty="0">
                <a:latin typeface="Consolas" panose="020B0609020204030204" pitchFamily="49" charset="0"/>
                <a:cs typeface="Courier New" panose="02070309020205020404" pitchFamily="49" charset="0"/>
              </a:rPr>
              <a:t>(fp2);</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SUCCESS;</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to</a:t>
            </a:r>
            <a:r>
              <a:rPr lang="tr-TR" sz="1600" dirty="0">
                <a:latin typeface="Consolas" panose="020B0609020204030204" pitchFamily="49" charset="0"/>
                <a:cs typeface="Courier New" panose="02070309020205020404" pitchFamily="49" charset="0"/>
              </a:rPr>
              <a:t> be </a:t>
            </a:r>
            <a:r>
              <a:rPr lang="tr-TR" sz="1600" dirty="0" err="1">
                <a:latin typeface="Consolas" panose="020B0609020204030204" pitchFamily="49" charset="0"/>
                <a:cs typeface="Courier New" panose="02070309020205020404" pitchFamily="49" charset="0"/>
              </a:rPr>
              <a:t>continued</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with</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the</a:t>
            </a:r>
            <a:r>
              <a:rPr lang="tr-TR" sz="1600" dirty="0">
                <a:latin typeface="Consolas" panose="020B0609020204030204" pitchFamily="49" charset="0"/>
                <a:cs typeface="Courier New" panose="02070309020205020404" pitchFamily="49" charset="0"/>
              </a:rPr>
              <a:t> main </a:t>
            </a:r>
            <a:r>
              <a:rPr lang="tr-TR" sz="1600" dirty="0" err="1">
                <a:latin typeface="Consolas" panose="020B0609020204030204" pitchFamily="49" charset="0"/>
                <a:cs typeface="Courier New" panose="02070309020205020404" pitchFamily="49" charset="0"/>
              </a:rPr>
              <a:t>method</a:t>
            </a:r>
            <a:endParaRPr lang="en-US" sz="1600" dirty="0">
              <a:latin typeface="Consolas" panose="020B0609020204030204" pitchFamily="49" charset="0"/>
              <a:cs typeface="Courier New" panose="02070309020205020404" pitchFamily="49" charset="0"/>
            </a:endParaRPr>
          </a:p>
        </p:txBody>
      </p:sp>
      <p:sp>
        <p:nvSpPr>
          <p:cNvPr id="3" name="Metin kutusu 2"/>
          <p:cNvSpPr txBox="1"/>
          <p:nvPr/>
        </p:nvSpPr>
        <p:spPr>
          <a:xfrm>
            <a:off x="4572000" y="1558533"/>
            <a:ext cx="4320480" cy="646331"/>
          </a:xfrm>
          <a:prstGeom prst="rect">
            <a:avLst/>
          </a:prstGeom>
          <a:noFill/>
          <a:ln>
            <a:solidFill>
              <a:schemeClr val="tx1"/>
            </a:solidFill>
          </a:ln>
        </p:spPr>
        <p:txBody>
          <a:bodyPr wrap="square" rtlCol="0">
            <a:spAutoFit/>
          </a:bodyPr>
          <a:lstStyle/>
          <a:p>
            <a:r>
              <a:rPr lang="en-US" dirty="0"/>
              <a:t>When the end-of-file is encountered, the </a:t>
            </a:r>
            <a:r>
              <a:rPr lang="en-US" dirty="0" err="1"/>
              <a:t>feof</a:t>
            </a:r>
            <a:r>
              <a:rPr lang="en-US" dirty="0"/>
              <a:t>() function returns a non-0 value</a:t>
            </a:r>
            <a:endParaRPr lang="tr-TR" dirty="0"/>
          </a:p>
        </p:txBody>
      </p:sp>
      <p:cxnSp>
        <p:nvCxnSpPr>
          <p:cNvPr id="11" name="Dirsek Bağlayıcısı 10"/>
          <p:cNvCxnSpPr>
            <a:stCxn id="3" idx="1"/>
          </p:cNvCxnSpPr>
          <p:nvPr/>
        </p:nvCxnSpPr>
        <p:spPr>
          <a:xfrm rot="10800000" flipV="1">
            <a:off x="539552" y="1881699"/>
            <a:ext cx="4032448" cy="3061210"/>
          </a:xfrm>
          <a:prstGeom prst="bentConnector3">
            <a:avLst>
              <a:gd name="adj1" fmla="val 1103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89530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I/O</a:t>
            </a:r>
            <a:r>
              <a:rPr lang="tr-TR" b="1" dirty="0"/>
              <a:t> </a:t>
            </a:r>
            <a:r>
              <a:rPr lang="en-US" b="1" dirty="0"/>
              <a:t>Example #1: Copy operation</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8" name="Content Placeholder 3"/>
          <p:cNvSpPr>
            <a:spLocks noGrp="1"/>
          </p:cNvSpPr>
          <p:nvPr>
            <p:ph idx="1"/>
          </p:nvPr>
        </p:nvSpPr>
        <p:spPr>
          <a:xfrm>
            <a:off x="278845" y="1123528"/>
            <a:ext cx="8613635" cy="1657400"/>
          </a:xfrm>
        </p:spPr>
        <p:txBody>
          <a:bodyPr>
            <a:normAutofit/>
          </a:bodyPr>
          <a:lstStyle/>
          <a:p>
            <a:r>
              <a:rPr lang="en-US" sz="2400" dirty="0"/>
              <a:t>More on how to determine EOF</a:t>
            </a:r>
            <a:r>
              <a:rPr lang="tr-TR" sz="2400" dirty="0"/>
              <a:t>:</a:t>
            </a:r>
          </a:p>
          <a:p>
            <a:r>
              <a:rPr lang="en-US" sz="2400" dirty="0"/>
              <a:t>we cannot use the return value of </a:t>
            </a:r>
            <a:r>
              <a:rPr lang="en-US" sz="2400" dirty="0" err="1"/>
              <a:t>getc</a:t>
            </a:r>
            <a:r>
              <a:rPr lang="en-US" sz="2400" dirty="0"/>
              <a:t>() to test for an end-of-file character</a:t>
            </a:r>
            <a:r>
              <a:rPr lang="tr-TR" sz="2400" dirty="0"/>
              <a:t> </a:t>
            </a:r>
            <a:r>
              <a:rPr lang="en-US" sz="2400" dirty="0"/>
              <a:t>because the file is opened in the binary mode. </a:t>
            </a:r>
            <a:endParaRPr lang="tr-TR" sz="2400" dirty="0"/>
          </a:p>
          <a:p>
            <a:r>
              <a:rPr lang="en-US" sz="2400" dirty="0"/>
              <a:t>For example, if we wrote</a:t>
            </a:r>
            <a:r>
              <a:rPr lang="tr-TR" sz="2400" dirty="0"/>
              <a:t>:</a:t>
            </a:r>
            <a:endParaRPr lang="en-US" sz="2400" dirty="0"/>
          </a:p>
        </p:txBody>
      </p:sp>
      <p:sp>
        <p:nvSpPr>
          <p:cNvPr id="9" name="Content Placeholder 3"/>
          <p:cNvSpPr>
            <a:spLocks noGrp="1"/>
          </p:cNvSpPr>
          <p:nvPr>
            <p:ph idx="1"/>
          </p:nvPr>
        </p:nvSpPr>
        <p:spPr>
          <a:xfrm>
            <a:off x="280395" y="3861048"/>
            <a:ext cx="8613635" cy="2088232"/>
          </a:xfrm>
        </p:spPr>
        <p:txBody>
          <a:bodyPr>
            <a:normAutofit/>
          </a:bodyPr>
          <a:lstStyle/>
          <a:p>
            <a:r>
              <a:rPr lang="en-US" sz="2400" dirty="0"/>
              <a:t>the loop will exit whenever the character read has the same value as EOF. </a:t>
            </a:r>
          </a:p>
          <a:p>
            <a:r>
              <a:rPr lang="en-US" sz="2400" dirty="0"/>
              <a:t>This may or may not be a true end-of-file condition in binary files. </a:t>
            </a:r>
          </a:p>
          <a:p>
            <a:r>
              <a:rPr lang="tr-TR" sz="2400" dirty="0" err="1"/>
              <a:t>Only</a:t>
            </a:r>
            <a:r>
              <a:rPr lang="tr-TR" sz="2400" dirty="0"/>
              <a:t> </a:t>
            </a:r>
            <a:r>
              <a:rPr lang="en-US" sz="2400" dirty="0"/>
              <a:t>the </a:t>
            </a:r>
            <a:r>
              <a:rPr lang="en-US" sz="2400" dirty="0" err="1"/>
              <a:t>feof</a:t>
            </a:r>
            <a:r>
              <a:rPr lang="en-US" sz="2400" dirty="0"/>
              <a:t>() function will exactly provide us to check if we reach the </a:t>
            </a:r>
            <a:r>
              <a:rPr lang="tr-TR" sz="2400" dirty="0" err="1"/>
              <a:t>enf</a:t>
            </a:r>
            <a:r>
              <a:rPr lang="tr-TR" sz="2400" dirty="0"/>
              <a:t>-of-file</a:t>
            </a:r>
            <a:r>
              <a:rPr lang="en-US" sz="2400" dirty="0"/>
              <a:t>.</a:t>
            </a:r>
            <a:endParaRPr lang="tr-TR" sz="2400" dirty="0"/>
          </a:p>
        </p:txBody>
      </p:sp>
      <p:sp>
        <p:nvSpPr>
          <p:cNvPr id="10" name="Content Placeholder 4"/>
          <p:cNvSpPr>
            <a:spLocks noGrp="1"/>
          </p:cNvSpPr>
          <p:nvPr>
            <p:ph idx="2"/>
          </p:nvPr>
        </p:nvSpPr>
        <p:spPr>
          <a:xfrm>
            <a:off x="395536" y="2721368"/>
            <a:ext cx="8680338" cy="995664"/>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2000" dirty="0" err="1">
                <a:latin typeface="Consolas" panose="020B0609020204030204" pitchFamily="49" charset="0"/>
                <a:cs typeface="Courier New" panose="02070309020205020404" pitchFamily="49" charset="0"/>
              </a:rPr>
              <a:t>int</a:t>
            </a:r>
            <a:r>
              <a:rPr lang="en-US" sz="2000" dirty="0">
                <a:latin typeface="Consolas" panose="020B0609020204030204" pitchFamily="49" charset="0"/>
                <a:cs typeface="Courier New" panose="02070309020205020404" pitchFamily="49" charset="0"/>
              </a:rPr>
              <a:t> c;</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while ((c = </a:t>
            </a:r>
            <a:r>
              <a:rPr lang="en-US" sz="2000" dirty="0" err="1">
                <a:latin typeface="Consolas" panose="020B0609020204030204" pitchFamily="49" charset="0"/>
                <a:cs typeface="Courier New" panose="02070309020205020404" pitchFamily="49" charset="0"/>
              </a:rPr>
              <a:t>getc</a:t>
            </a:r>
            <a:r>
              <a:rPr lang="en-US" sz="2000" dirty="0">
                <a:latin typeface="Consolas" panose="020B0609020204030204" pitchFamily="49" charset="0"/>
                <a:cs typeface="Courier New" panose="02070309020205020404" pitchFamily="49" charset="0"/>
              </a:rPr>
              <a:t>( fp1 )) != EOF)</a:t>
            </a:r>
            <a:endParaRPr lang="tr-TR" sz="20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2000" dirty="0">
                <a:latin typeface="Consolas" panose="020B0609020204030204" pitchFamily="49" charset="0"/>
                <a:cs typeface="Courier New" panose="02070309020205020404" pitchFamily="49" charset="0"/>
              </a:rPr>
              <a:t>    </a:t>
            </a:r>
            <a:r>
              <a:rPr lang="en-US" sz="2000" dirty="0" err="1">
                <a:latin typeface="Consolas" panose="020B0609020204030204" pitchFamily="49" charset="0"/>
                <a:cs typeface="Courier New" panose="02070309020205020404" pitchFamily="49" charset="0"/>
              </a:rPr>
              <a:t>putc</a:t>
            </a:r>
            <a:r>
              <a:rPr lang="en-US" sz="2000" dirty="0">
                <a:latin typeface="Consolas" panose="020B0609020204030204" pitchFamily="49" charset="0"/>
                <a:cs typeface="Courier New" panose="02070309020205020404" pitchFamily="49" charset="0"/>
              </a:rPr>
              <a:t>( </a:t>
            </a:r>
            <a:r>
              <a:rPr lang="en-US" sz="2000" dirty="0" err="1">
                <a:latin typeface="Consolas" panose="020B0609020204030204" pitchFamily="49" charset="0"/>
                <a:cs typeface="Courier New" panose="02070309020205020404" pitchFamily="49" charset="0"/>
              </a:rPr>
              <a:t>getc</a:t>
            </a:r>
            <a:r>
              <a:rPr lang="en-US" sz="2000" dirty="0">
                <a:latin typeface="Consolas" panose="020B0609020204030204" pitchFamily="49" charset="0"/>
                <a:cs typeface="Courier New" panose="02070309020205020404" pitchFamily="49" charset="0"/>
              </a:rPr>
              <a:t>(fp1), fp2 );</a:t>
            </a:r>
          </a:p>
          <a:p>
            <a:pPr marL="0" indent="0">
              <a:lnSpc>
                <a:spcPct val="11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10000"/>
              </a:lnSpc>
              <a:spcBef>
                <a:spcPts val="0"/>
              </a:spcBef>
              <a:buNone/>
            </a:pPr>
            <a:endParaRPr lang="en-US"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15461425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I/O</a:t>
            </a:r>
            <a:r>
              <a:rPr lang="tr-TR" b="1" dirty="0"/>
              <a:t> </a:t>
            </a:r>
            <a:r>
              <a:rPr lang="en-US" b="1" dirty="0"/>
              <a:t>Example #1: Copy operation</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8" name="Content Placeholder 3"/>
          <p:cNvSpPr>
            <a:spLocks noGrp="1"/>
          </p:cNvSpPr>
          <p:nvPr>
            <p:ph idx="1"/>
          </p:nvPr>
        </p:nvSpPr>
        <p:spPr>
          <a:xfrm>
            <a:off x="278845" y="1123528"/>
            <a:ext cx="8613635" cy="433264"/>
          </a:xfrm>
        </p:spPr>
        <p:txBody>
          <a:bodyPr>
            <a:normAutofit/>
          </a:bodyPr>
          <a:lstStyle/>
          <a:p>
            <a:r>
              <a:rPr lang="en-US" sz="2400" dirty="0"/>
              <a:t>The rest of the example</a:t>
            </a:r>
            <a:r>
              <a:rPr lang="tr-TR" sz="2400" dirty="0"/>
              <a:t>:</a:t>
            </a:r>
          </a:p>
        </p:txBody>
      </p:sp>
      <p:sp>
        <p:nvSpPr>
          <p:cNvPr id="7" name="Content Placeholder 4"/>
          <p:cNvSpPr>
            <a:spLocks noGrp="1"/>
          </p:cNvSpPr>
          <p:nvPr>
            <p:ph idx="2"/>
          </p:nvPr>
        </p:nvSpPr>
        <p:spPr>
          <a:xfrm>
            <a:off x="395536" y="1700808"/>
            <a:ext cx="8680338" cy="4337451"/>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800" dirty="0" err="1">
                <a:latin typeface="Consolas" panose="020B0609020204030204" pitchFamily="49" charset="0"/>
                <a:cs typeface="Courier New" panose="02070309020205020404" pitchFamily="49" charset="0"/>
              </a:rPr>
              <a:t>int</a:t>
            </a:r>
            <a:r>
              <a:rPr lang="en-US" sz="1800" dirty="0">
                <a:latin typeface="Consolas" panose="020B0609020204030204" pitchFamily="49" charset="0"/>
                <a:cs typeface="Courier New" panose="02070309020205020404" pitchFamily="49" charset="0"/>
              </a:rPr>
              <a:t> main(){</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char </a:t>
            </a:r>
            <a:r>
              <a:rPr lang="en-US" sz="1800" dirty="0" err="1">
                <a:latin typeface="Consolas" panose="020B0609020204030204" pitchFamily="49" charset="0"/>
                <a:cs typeface="Courier New" panose="02070309020205020404" pitchFamily="49" charset="0"/>
              </a:rPr>
              <a:t>infl</a:t>
            </a:r>
            <a:r>
              <a:rPr lang="en-US" sz="1800" dirty="0">
                <a:latin typeface="Consolas" panose="020B0609020204030204" pitchFamily="49" charset="0"/>
                <a:cs typeface="Courier New" panose="02070309020205020404" pitchFamily="49" charset="0"/>
              </a:rPr>
              <a:t>[100], </a:t>
            </a:r>
            <a:r>
              <a:rPr lang="en-US" sz="1800" dirty="0" err="1">
                <a:latin typeface="Consolas" panose="020B0609020204030204" pitchFamily="49" charset="0"/>
                <a:cs typeface="Courier New" panose="02070309020205020404" pitchFamily="49" charset="0"/>
              </a:rPr>
              <a:t>outfl</a:t>
            </a:r>
            <a:r>
              <a:rPr lang="en-US" sz="1800" dirty="0">
                <a:latin typeface="Consolas" panose="020B0609020204030204" pitchFamily="49" charset="0"/>
                <a:cs typeface="Courier New" panose="02070309020205020404" pitchFamily="49" charset="0"/>
              </a:rPr>
              <a:t>[100]; </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int</a:t>
            </a:r>
            <a:r>
              <a:rPr lang="en-US" sz="1800" dirty="0">
                <a:latin typeface="Consolas" panose="020B0609020204030204" pitchFamily="49" charset="0"/>
                <a:cs typeface="Courier New" panose="02070309020205020404" pitchFamily="49" charset="0"/>
              </a:rPr>
              <a:t> result;</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printf</a:t>
            </a:r>
            <a:r>
              <a:rPr lang="en-US" sz="1800" dirty="0">
                <a:latin typeface="Consolas" panose="020B0609020204030204" pitchFamily="49" charset="0"/>
                <a:cs typeface="Courier New" panose="02070309020205020404" pitchFamily="49" charset="0"/>
              </a:rPr>
              <a:t>("enter name of the input file\n");</a:t>
            </a:r>
            <a:r>
              <a:rPr lang="tr-TR"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scanf</a:t>
            </a:r>
            <a:r>
              <a:rPr lang="en-US" sz="1800" dirty="0">
                <a:latin typeface="Consolas" panose="020B0609020204030204" pitchFamily="49" charset="0"/>
                <a:cs typeface="Courier New" panose="02070309020205020404" pitchFamily="49" charset="0"/>
              </a:rPr>
              <a:t>("%s", </a:t>
            </a:r>
            <a:r>
              <a:rPr lang="en-US" sz="1800" dirty="0" err="1">
                <a:latin typeface="Consolas" panose="020B0609020204030204" pitchFamily="49" charset="0"/>
                <a:cs typeface="Courier New" panose="02070309020205020404" pitchFamily="49" charset="0"/>
              </a:rPr>
              <a:t>infl</a:t>
            </a:r>
            <a:r>
              <a:rPr lang="en-US" sz="18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printf</a:t>
            </a:r>
            <a:r>
              <a:rPr lang="en-US" sz="1800" dirty="0">
                <a:latin typeface="Consolas" panose="020B0609020204030204" pitchFamily="49" charset="0"/>
                <a:cs typeface="Courier New" panose="02070309020205020404" pitchFamily="49" charset="0"/>
              </a:rPr>
              <a:t>("enter name of the output file\n");</a:t>
            </a:r>
            <a:r>
              <a:rPr lang="tr-TR"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scanf</a:t>
            </a:r>
            <a:r>
              <a:rPr lang="en-US" sz="1800" dirty="0">
                <a:latin typeface="Consolas" panose="020B0609020204030204" pitchFamily="49" charset="0"/>
                <a:cs typeface="Courier New" panose="02070309020205020404" pitchFamily="49" charset="0"/>
              </a:rPr>
              <a:t>("%s", </a:t>
            </a:r>
            <a:r>
              <a:rPr lang="en-US" sz="1800" dirty="0" err="1">
                <a:latin typeface="Consolas" panose="020B0609020204030204" pitchFamily="49" charset="0"/>
                <a:cs typeface="Courier New" panose="02070309020205020404" pitchFamily="49" charset="0"/>
              </a:rPr>
              <a:t>outfl</a:t>
            </a:r>
            <a:r>
              <a:rPr lang="en-US" sz="18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result=</a:t>
            </a:r>
            <a:r>
              <a:rPr lang="en-US" sz="1800" dirty="0" err="1">
                <a:latin typeface="Consolas" panose="020B0609020204030204" pitchFamily="49" charset="0"/>
                <a:cs typeface="Courier New" panose="02070309020205020404" pitchFamily="49" charset="0"/>
              </a:rPr>
              <a:t>copyfile</a:t>
            </a:r>
            <a:r>
              <a:rPr lang="en-US" sz="1800" dirty="0">
                <a:latin typeface="Consolas" panose="020B0609020204030204" pitchFamily="49" charset="0"/>
                <a:cs typeface="Courier New" panose="02070309020205020404" pitchFamily="49" charset="0"/>
              </a:rPr>
              <a:t>(</a:t>
            </a:r>
            <a:r>
              <a:rPr lang="en-US" sz="1800" dirty="0" err="1">
                <a:latin typeface="Consolas" panose="020B0609020204030204" pitchFamily="49" charset="0"/>
                <a:cs typeface="Courier New" panose="02070309020205020404" pitchFamily="49" charset="0"/>
              </a:rPr>
              <a:t>infl</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outfl</a:t>
            </a:r>
            <a:r>
              <a:rPr lang="en-US" sz="18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if(result == SUCCESS)</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printf</a:t>
            </a:r>
            <a:r>
              <a:rPr lang="en-US" sz="1800" dirty="0">
                <a:latin typeface="Consolas" panose="020B0609020204030204" pitchFamily="49" charset="0"/>
                <a:cs typeface="Courier New" panose="02070309020205020404" pitchFamily="49" charset="0"/>
              </a:rPr>
              <a:t>("input file is copied to the output file \n");</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if(result == FAIL)</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printf</a:t>
            </a:r>
            <a:r>
              <a:rPr lang="en-US" sz="1800" dirty="0">
                <a:latin typeface="Consolas" panose="020B0609020204030204" pitchFamily="49" charset="0"/>
                <a:cs typeface="Courier New" panose="02070309020205020404" pitchFamily="49" charset="0"/>
              </a:rPr>
              <a:t>("input file could not be copied to the output file \n");</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  return 0; </a:t>
            </a:r>
          </a:p>
          <a:p>
            <a:pPr marL="0" indent="0">
              <a:lnSpc>
                <a:spcPct val="110000"/>
              </a:lnSpc>
              <a:spcBef>
                <a:spcPts val="0"/>
              </a:spcBef>
              <a:buNone/>
            </a:pPr>
            <a:r>
              <a:rPr lang="en-US" sz="18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8179260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Character</a:t>
            </a:r>
            <a:r>
              <a:rPr lang="tr-TR" b="1" dirty="0"/>
              <a:t> </a:t>
            </a:r>
            <a:r>
              <a:rPr lang="en-US" b="1" dirty="0"/>
              <a:t>I/O</a:t>
            </a:r>
            <a:r>
              <a:rPr lang="tr-TR" b="1" dirty="0"/>
              <a:t>:</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825752"/>
          </a:xfrm>
        </p:spPr>
        <p:txBody>
          <a:bodyPr>
            <a:normAutofit fontScale="92500"/>
          </a:bodyPr>
          <a:lstStyle/>
          <a:p>
            <a:r>
              <a:rPr lang="en-US" sz="2400" dirty="0"/>
              <a:t>Four functions that read and write one character to a stream: </a:t>
            </a:r>
          </a:p>
          <a:p>
            <a:pPr lvl="1"/>
            <a:r>
              <a:rPr lang="en-US" sz="2000" i="1" dirty="0" err="1"/>
              <a:t>getc</a:t>
            </a:r>
            <a:r>
              <a:rPr lang="en-US" sz="2000" i="1" dirty="0"/>
              <a:t>() </a:t>
            </a:r>
            <a:r>
              <a:rPr lang="en-US" sz="2000" dirty="0"/>
              <a:t>A macro that reads one character from a stream. </a:t>
            </a:r>
          </a:p>
          <a:p>
            <a:pPr lvl="1"/>
            <a:r>
              <a:rPr lang="en-US" sz="2000" i="1" dirty="0" err="1"/>
              <a:t>fgetc</a:t>
            </a:r>
            <a:r>
              <a:rPr lang="en-US" sz="2000" i="1" dirty="0"/>
              <a:t>() </a:t>
            </a:r>
            <a:r>
              <a:rPr lang="en-US" sz="2000" dirty="0"/>
              <a:t>Same as </a:t>
            </a:r>
            <a:r>
              <a:rPr lang="en-US" sz="2000" i="1" dirty="0" err="1"/>
              <a:t>getc</a:t>
            </a:r>
            <a:r>
              <a:rPr lang="en-US" sz="2000" i="1" dirty="0"/>
              <a:t>(), </a:t>
            </a:r>
            <a:r>
              <a:rPr lang="en-US" sz="2000" dirty="0"/>
              <a:t>but implemented as a function. </a:t>
            </a:r>
          </a:p>
          <a:p>
            <a:pPr lvl="1"/>
            <a:r>
              <a:rPr lang="en-US" sz="2000" i="1" dirty="0" err="1"/>
              <a:t>putc</a:t>
            </a:r>
            <a:r>
              <a:rPr lang="en-US" sz="2000" i="1" dirty="0"/>
              <a:t>() </a:t>
            </a:r>
            <a:r>
              <a:rPr lang="en-US" sz="2000" dirty="0"/>
              <a:t>A macro that writes one character to a stream. </a:t>
            </a:r>
          </a:p>
          <a:p>
            <a:pPr lvl="1"/>
            <a:r>
              <a:rPr lang="en-US" sz="2000" i="1" dirty="0" err="1"/>
              <a:t>fputc</a:t>
            </a:r>
            <a:r>
              <a:rPr lang="en-US" sz="2000" i="1" dirty="0"/>
              <a:t>() </a:t>
            </a:r>
            <a:r>
              <a:rPr lang="en-US" sz="2000" dirty="0"/>
              <a:t>Same as </a:t>
            </a:r>
            <a:r>
              <a:rPr lang="en-US" sz="2000" i="1" dirty="0" err="1"/>
              <a:t>putc</a:t>
            </a:r>
            <a:r>
              <a:rPr lang="en-US" sz="2000" i="1" dirty="0"/>
              <a:t>(), </a:t>
            </a:r>
            <a:r>
              <a:rPr lang="en-US" sz="2000" dirty="0"/>
              <a:t>but implemented as a function.</a:t>
            </a:r>
          </a:p>
          <a:p>
            <a:r>
              <a:rPr lang="en-US" sz="2400" i="1" dirty="0" err="1"/>
              <a:t>getc</a:t>
            </a:r>
            <a:r>
              <a:rPr lang="en-US" sz="2400" i="1" dirty="0"/>
              <a:t>() </a:t>
            </a:r>
            <a:r>
              <a:rPr lang="en-US" sz="2400" dirty="0"/>
              <a:t>and </a:t>
            </a:r>
            <a:r>
              <a:rPr lang="en-US" sz="2400" i="1" dirty="0" err="1"/>
              <a:t>putc</a:t>
            </a:r>
            <a:r>
              <a:rPr lang="en-US" sz="2400" i="1" dirty="0"/>
              <a:t>() </a:t>
            </a:r>
            <a:r>
              <a:rPr lang="en-US" sz="2400" dirty="0"/>
              <a:t>are usually implemented as macros whereas </a:t>
            </a:r>
            <a:r>
              <a:rPr lang="en-US" sz="2400" i="1" dirty="0" err="1"/>
              <a:t>fgetc</a:t>
            </a:r>
            <a:r>
              <a:rPr lang="en-US" sz="2400" i="1" dirty="0"/>
              <a:t>() </a:t>
            </a:r>
            <a:r>
              <a:rPr lang="en-US" sz="2400" dirty="0"/>
              <a:t>and </a:t>
            </a:r>
            <a:r>
              <a:rPr lang="en-US" sz="2400" i="1" dirty="0" err="1"/>
              <a:t>fputc</a:t>
            </a:r>
            <a:r>
              <a:rPr lang="en-US" sz="2400" i="1" dirty="0"/>
              <a:t>() </a:t>
            </a:r>
            <a:r>
              <a:rPr lang="en-US" sz="2400" dirty="0"/>
              <a:t>are guaranteed to be functions. </a:t>
            </a:r>
          </a:p>
          <a:p>
            <a:r>
              <a:rPr lang="en-US" sz="2400" dirty="0"/>
              <a:t>Because </a:t>
            </a:r>
            <a:r>
              <a:rPr lang="en-US" sz="2400" i="1" dirty="0" err="1"/>
              <a:t>putc</a:t>
            </a:r>
            <a:r>
              <a:rPr lang="en-US" sz="2400" i="1" dirty="0"/>
              <a:t> </a:t>
            </a:r>
            <a:r>
              <a:rPr lang="en-US" sz="2400" dirty="0"/>
              <a:t>and </a:t>
            </a:r>
            <a:r>
              <a:rPr lang="en-US" sz="2400" i="1" dirty="0" err="1"/>
              <a:t>getc</a:t>
            </a:r>
            <a:r>
              <a:rPr lang="en-US" sz="2400" i="1" dirty="0"/>
              <a:t> </a:t>
            </a:r>
            <a:r>
              <a:rPr lang="en-US" sz="2400" dirty="0"/>
              <a:t>are implemented as macros, they usually run much faster.  They are almost twice as fast as </a:t>
            </a:r>
            <a:r>
              <a:rPr lang="en-US" sz="2400" i="1" dirty="0" err="1"/>
              <a:t>fgetc</a:t>
            </a:r>
            <a:r>
              <a:rPr lang="en-US" sz="2400" i="1" dirty="0"/>
              <a:t> </a:t>
            </a:r>
            <a:r>
              <a:rPr lang="en-US" sz="2400" dirty="0"/>
              <a:t>and </a:t>
            </a:r>
            <a:r>
              <a:rPr lang="en-US" sz="2400" i="1" dirty="0" err="1"/>
              <a:t>fputc</a:t>
            </a:r>
            <a:endParaRPr lang="en-US" sz="2400" i="1" dirty="0"/>
          </a:p>
          <a:p>
            <a:r>
              <a:rPr lang="en-US" sz="2400" dirty="0"/>
              <a:t>However since they are macros, they are susceptible to side effect problem e.g. this is a dangerous call that may not work as expected:  </a:t>
            </a:r>
            <a:r>
              <a:rPr lang="en-US" sz="2400" dirty="0" err="1"/>
              <a:t>putc</a:t>
            </a:r>
            <a:r>
              <a:rPr lang="en-US" sz="2400" dirty="0"/>
              <a:t>( ’x', </a:t>
            </a:r>
            <a:r>
              <a:rPr lang="en-US" sz="2400" dirty="0" err="1"/>
              <a:t>fp</a:t>
            </a:r>
            <a:r>
              <a:rPr lang="en-US" sz="2400" dirty="0"/>
              <a:t>[</a:t>
            </a:r>
            <a:r>
              <a:rPr lang="en-US" sz="2400" dirty="0" err="1"/>
              <a:t>j++</a:t>
            </a:r>
            <a:r>
              <a:rPr lang="en-US" sz="2400" dirty="0"/>
              <a:t>] ); </a:t>
            </a:r>
          </a:p>
          <a:p>
            <a:r>
              <a:rPr lang="en-US" sz="2400" dirty="0"/>
              <a:t>If an argument contains side effect operators, you should use </a:t>
            </a:r>
            <a:r>
              <a:rPr lang="en-US" sz="2400" i="1" dirty="0" err="1"/>
              <a:t>fgetc</a:t>
            </a:r>
            <a:r>
              <a:rPr lang="en-US" sz="2400" i="1" dirty="0"/>
              <a:t>() </a:t>
            </a:r>
            <a:r>
              <a:rPr lang="en-US" sz="2400" dirty="0"/>
              <a:t>or </a:t>
            </a:r>
            <a:r>
              <a:rPr lang="en-US" sz="2400" i="1" dirty="0" err="1"/>
              <a:t>fputc</a:t>
            </a:r>
            <a:r>
              <a:rPr lang="en-US" sz="2400" i="1" dirty="0"/>
              <a:t>(), </a:t>
            </a:r>
            <a:r>
              <a:rPr lang="en-US" sz="2400" dirty="0"/>
              <a:t>which are guaranteed to be implemented as functions. </a:t>
            </a:r>
          </a:p>
          <a:p>
            <a:endParaRPr lang="tr-TR" sz="2400" dirty="0"/>
          </a:p>
        </p:txBody>
      </p:sp>
    </p:spTree>
    <p:extLst>
      <p:ext uri="{BB962C8B-B14F-4D97-AF65-F5344CB8AC3E}">
        <p14:creationId xmlns:p14="http://schemas.microsoft.com/office/powerpoint/2010/main" val="24818604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I/O</a:t>
            </a:r>
            <a:r>
              <a:rPr lang="tr-TR" b="1" dirty="0"/>
              <a:t> </a:t>
            </a:r>
            <a:r>
              <a:rPr lang="en-US" b="1" dirty="0"/>
              <a:t>Example #2: Copy operation</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8" name="Content Placeholder 3"/>
          <p:cNvSpPr>
            <a:spLocks noGrp="1"/>
          </p:cNvSpPr>
          <p:nvPr>
            <p:ph idx="1"/>
          </p:nvPr>
        </p:nvSpPr>
        <p:spPr>
          <a:xfrm>
            <a:off x="278845" y="1123528"/>
            <a:ext cx="8613635" cy="433264"/>
          </a:xfrm>
        </p:spPr>
        <p:txBody>
          <a:bodyPr>
            <a:normAutofit/>
          </a:bodyPr>
          <a:lstStyle/>
          <a:p>
            <a:r>
              <a:rPr lang="tr-TR" sz="2400" dirty="0"/>
              <a:t>Reading </a:t>
            </a:r>
            <a:r>
              <a:rPr lang="en-US" sz="2400" dirty="0"/>
              <a:t>and writing one line at a time in </a:t>
            </a:r>
            <a:r>
              <a:rPr lang="en-US" sz="2400" b="1" dirty="0"/>
              <a:t>text mode</a:t>
            </a:r>
            <a:r>
              <a:rPr lang="tr-TR" sz="2400" dirty="0"/>
              <a:t>: </a:t>
            </a:r>
          </a:p>
        </p:txBody>
      </p:sp>
      <p:sp>
        <p:nvSpPr>
          <p:cNvPr id="7" name="Content Placeholder 4"/>
          <p:cNvSpPr>
            <a:spLocks noGrp="1"/>
          </p:cNvSpPr>
          <p:nvPr>
            <p:ph idx="2"/>
          </p:nvPr>
        </p:nvSpPr>
        <p:spPr>
          <a:xfrm>
            <a:off x="395536" y="1484784"/>
            <a:ext cx="8680338" cy="4337451"/>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#include &lt;</a:t>
            </a:r>
            <a:r>
              <a:rPr lang="en-US" sz="1600" dirty="0" err="1">
                <a:latin typeface="Consolas" panose="020B0609020204030204" pitchFamily="49" charset="0"/>
                <a:cs typeface="Courier New" panose="02070309020205020404" pitchFamily="49" charset="0"/>
              </a:rPr>
              <a:t>stdio.h</a:t>
            </a:r>
            <a:r>
              <a:rPr lang="en-US" sz="1600" dirty="0">
                <a:latin typeface="Consolas" panose="020B0609020204030204" pitchFamily="49" charset="0"/>
                <a:cs typeface="Courier New" panose="02070309020205020404" pitchFamily="49" charset="0"/>
              </a:rPr>
              <a:t>&gt;</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a:t>
            </a:r>
            <a:r>
              <a:rPr lang="en-US" sz="1600" dirty="0">
                <a:latin typeface="Consolas" panose="020B0609020204030204" pitchFamily="49" charset="0"/>
                <a:cs typeface="Courier New" panose="02070309020205020404" pitchFamily="49" charset="0"/>
              </a:rPr>
              <a:t>#include &lt;</a:t>
            </a:r>
            <a:r>
              <a:rPr lang="en-US" sz="1600" dirty="0" err="1">
                <a:latin typeface="Consolas" panose="020B0609020204030204" pitchFamily="49" charset="0"/>
                <a:cs typeface="Courier New" panose="02070309020205020404" pitchFamily="49" charset="0"/>
              </a:rPr>
              <a:t>stddef.h</a:t>
            </a:r>
            <a:r>
              <a:rPr lang="en-US" sz="1600" dirty="0">
                <a:latin typeface="Consolas" panose="020B0609020204030204" pitchFamily="49" charset="0"/>
                <a:cs typeface="Courier New" panose="02070309020205020404" pitchFamily="49" charset="0"/>
              </a:rPr>
              <a:t>&gt;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#define FAIL 0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#define SUCCESS 1</a:t>
            </a:r>
            <a:endParaRPr lang="tr-TR" sz="16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1600" b="1" u="sng" dirty="0">
                <a:latin typeface="Consolas" panose="020B0609020204030204" pitchFamily="49" charset="0"/>
                <a:cs typeface="Courier New" panose="02070309020205020404" pitchFamily="49" charset="0"/>
              </a:rPr>
              <a:t>#define LINESIZE 100</a:t>
            </a:r>
          </a:p>
          <a:p>
            <a:pPr marL="0" indent="0">
              <a:lnSpc>
                <a:spcPct val="110000"/>
              </a:lnSpc>
              <a:spcBef>
                <a:spcPts val="0"/>
              </a:spcBef>
              <a:buNone/>
            </a:pP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copyfile</a:t>
            </a:r>
            <a:r>
              <a:rPr lang="en-US" sz="1600" dirty="0">
                <a:latin typeface="Consolas" panose="020B0609020204030204" pitchFamily="49" charset="0"/>
                <a:cs typeface="Courier New" panose="02070309020205020404" pitchFamily="49" charset="0"/>
              </a:rPr>
              <a:t>(char * </a:t>
            </a:r>
            <a:r>
              <a:rPr lang="en-US" sz="1600" dirty="0" err="1">
                <a:latin typeface="Consolas" panose="020B0609020204030204" pitchFamily="49" charset="0"/>
                <a:cs typeface="Courier New" panose="02070309020205020404" pitchFamily="49" charset="0"/>
              </a:rPr>
              <a:t>infile</a:t>
            </a:r>
            <a:r>
              <a:rPr lang="en-US" sz="1600" dirty="0">
                <a:latin typeface="Consolas" panose="020B0609020204030204" pitchFamily="49" charset="0"/>
                <a:cs typeface="Courier New" panose="02070309020205020404" pitchFamily="49" charset="0"/>
              </a:rPr>
              <a:t>, char * </a:t>
            </a:r>
            <a:r>
              <a:rPr lang="en-US" sz="1600" dirty="0" err="1">
                <a:latin typeface="Consolas" panose="020B0609020204030204" pitchFamily="49" charset="0"/>
                <a:cs typeface="Courier New" panose="02070309020205020404" pitchFamily="49" charset="0"/>
              </a:rPr>
              <a:t>outfile</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FILE *fp1, *fp2;</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char</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line</a:t>
            </a:r>
            <a:r>
              <a:rPr lang="tr-TR" sz="1600" dirty="0">
                <a:latin typeface="Consolas" panose="020B0609020204030204" pitchFamily="49" charset="0"/>
                <a:cs typeface="Courier New" panose="02070309020205020404" pitchFamily="49" charset="0"/>
              </a:rPr>
              <a:t>[LINESIZE];</a:t>
            </a:r>
            <a:endParaRPr lang="en-US" sz="16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if ((fp1 = </a:t>
            </a:r>
            <a:r>
              <a:rPr lang="en-US" sz="1600" dirty="0" err="1">
                <a:latin typeface="Consolas" panose="020B0609020204030204" pitchFamily="49" charset="0"/>
                <a:cs typeface="Courier New" panose="02070309020205020404" pitchFamily="49" charset="0"/>
              </a:rPr>
              <a:t>fopen</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infile</a:t>
            </a: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r</a:t>
            </a:r>
            <a:r>
              <a:rPr lang="en-US" sz="1600" dirty="0">
                <a:latin typeface="Consolas" panose="020B0609020204030204" pitchFamily="49" charset="0"/>
                <a:cs typeface="Courier New" panose="02070309020205020404" pitchFamily="49" charset="0"/>
              </a:rPr>
              <a:t>" )) == NULL)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printf</a:t>
            </a:r>
            <a:r>
              <a:rPr lang="en-US" sz="1600" dirty="0">
                <a:latin typeface="Consolas" panose="020B0609020204030204" pitchFamily="49" charset="0"/>
                <a:cs typeface="Courier New" panose="02070309020205020404" pitchFamily="49" charset="0"/>
              </a:rPr>
              <a:t>("Could not open the input file\n");</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FAIL;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if ((fp2=</a:t>
            </a:r>
            <a:r>
              <a:rPr lang="en-US" sz="1600" dirty="0" err="1">
                <a:latin typeface="Consolas" panose="020B0609020204030204" pitchFamily="49" charset="0"/>
                <a:cs typeface="Courier New" panose="02070309020205020404" pitchFamily="49" charset="0"/>
              </a:rPr>
              <a:t>fopen</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outfile</a:t>
            </a: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w</a:t>
            </a:r>
            <a:r>
              <a:rPr lang="en-US" sz="1600" dirty="0">
                <a:latin typeface="Consolas" panose="020B0609020204030204" pitchFamily="49" charset="0"/>
                <a:cs typeface="Courier New" panose="02070309020205020404" pitchFamily="49" charset="0"/>
              </a:rPr>
              <a:t>" )) == NULL)</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printf</a:t>
            </a:r>
            <a:r>
              <a:rPr lang="en-US" sz="1600" dirty="0">
                <a:latin typeface="Consolas" panose="020B0609020204030204" pitchFamily="49" charset="0"/>
                <a:cs typeface="Courier New" panose="02070309020205020404" pitchFamily="49" charset="0"/>
              </a:rPr>
              <a:t>("Could not open the output file\n");</a:t>
            </a: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fclose</a:t>
            </a:r>
            <a:r>
              <a:rPr lang="en-US" sz="1600" dirty="0">
                <a:latin typeface="Consolas" panose="020B0609020204030204" pitchFamily="49" charset="0"/>
                <a:cs typeface="Courier New" panose="02070309020205020404" pitchFamily="49" charset="0"/>
              </a:rPr>
              <a:t>( fp1 );</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FAIL;</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while (</a:t>
            </a:r>
            <a:r>
              <a:rPr lang="en-US" sz="1600" b="1" dirty="0" err="1">
                <a:latin typeface="Consolas" panose="020B0609020204030204" pitchFamily="49" charset="0"/>
                <a:cs typeface="Courier New" panose="02070309020205020404" pitchFamily="49" charset="0"/>
              </a:rPr>
              <a:t>fgets</a:t>
            </a:r>
            <a:r>
              <a:rPr lang="en-US" sz="1600" b="1" dirty="0">
                <a:latin typeface="Consolas" panose="020B0609020204030204" pitchFamily="49" charset="0"/>
                <a:cs typeface="Courier New" panose="02070309020205020404" pitchFamily="49" charset="0"/>
              </a:rPr>
              <a:t> ( line, LINESIZE-1, fp1 ) != NULL</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b="1" dirty="0" err="1">
                <a:latin typeface="Consolas" panose="020B0609020204030204" pitchFamily="49" charset="0"/>
                <a:cs typeface="Courier New" panose="02070309020205020404" pitchFamily="49" charset="0"/>
              </a:rPr>
              <a:t>fputs</a:t>
            </a:r>
            <a:r>
              <a:rPr lang="en-US" sz="1600" b="1" dirty="0">
                <a:latin typeface="Consolas" panose="020B0609020204030204" pitchFamily="49" charset="0"/>
                <a:cs typeface="Courier New" panose="02070309020205020404" pitchFamily="49" charset="0"/>
              </a:rPr>
              <a:t>( line, fp2 )</a:t>
            </a:r>
            <a:r>
              <a:rPr lang="en-US" sz="1600" dirty="0">
                <a:latin typeface="Consolas" panose="020B0609020204030204" pitchFamily="49" charset="0"/>
                <a:cs typeface="Courier New" panose="02070309020205020404" pitchFamily="49" charset="0"/>
              </a:rPr>
              <a:t>;  </a:t>
            </a:r>
            <a:endParaRPr lang="tr-TR" sz="16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fclose</a:t>
            </a:r>
            <a:r>
              <a:rPr lang="en-US" sz="1600" dirty="0">
                <a:latin typeface="Consolas" panose="020B0609020204030204" pitchFamily="49" charset="0"/>
                <a:cs typeface="Courier New" panose="02070309020205020404" pitchFamily="49" charset="0"/>
              </a:rPr>
              <a:t>(fp1);</a:t>
            </a: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fclose</a:t>
            </a:r>
            <a:r>
              <a:rPr lang="en-US" sz="1600" dirty="0">
                <a:latin typeface="Consolas" panose="020B0609020204030204" pitchFamily="49" charset="0"/>
                <a:cs typeface="Courier New" panose="02070309020205020404" pitchFamily="49" charset="0"/>
              </a:rPr>
              <a:t>(fp2);</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SUCCESS;</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the</a:t>
            </a:r>
            <a:r>
              <a:rPr lang="tr-TR" sz="1600" dirty="0">
                <a:latin typeface="Consolas" panose="020B0609020204030204" pitchFamily="49" charset="0"/>
                <a:cs typeface="Courier New" panose="02070309020205020404" pitchFamily="49" charset="0"/>
              </a:rPr>
              <a:t> main </a:t>
            </a:r>
            <a:r>
              <a:rPr lang="tr-TR" sz="1600" dirty="0" err="1">
                <a:latin typeface="Consolas" panose="020B0609020204030204" pitchFamily="49" charset="0"/>
                <a:cs typeface="Courier New" panose="02070309020205020404" pitchFamily="49" charset="0"/>
              </a:rPr>
              <a:t>method</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will</a:t>
            </a:r>
            <a:r>
              <a:rPr lang="tr-TR" sz="1600" dirty="0">
                <a:latin typeface="Consolas" panose="020B0609020204030204" pitchFamily="49" charset="0"/>
                <a:cs typeface="Courier New" panose="02070309020205020404" pitchFamily="49" charset="0"/>
              </a:rPr>
              <a:t> be </a:t>
            </a:r>
            <a:r>
              <a:rPr lang="tr-TR" sz="1600" dirty="0" err="1">
                <a:latin typeface="Consolas" panose="020B0609020204030204" pitchFamily="49" charset="0"/>
                <a:cs typeface="Courier New" panose="02070309020205020404" pitchFamily="49" charset="0"/>
              </a:rPr>
              <a:t>the</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same</a:t>
            </a:r>
            <a:r>
              <a:rPr lang="tr-TR" sz="1600" dirty="0">
                <a:latin typeface="Consolas" panose="020B0609020204030204" pitchFamily="49" charset="0"/>
                <a:cs typeface="Courier New" panose="02070309020205020404" pitchFamily="49" charset="0"/>
              </a:rPr>
              <a:t> as </a:t>
            </a:r>
            <a:r>
              <a:rPr lang="tr-TR" sz="1600" dirty="0" err="1">
                <a:latin typeface="Consolas" panose="020B0609020204030204" pitchFamily="49" charset="0"/>
                <a:cs typeface="Courier New" panose="02070309020205020404" pitchFamily="49" charset="0"/>
              </a:rPr>
              <a:t>the</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previous</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example</a:t>
            </a:r>
            <a:endParaRPr lang="en-US" sz="1600" dirty="0">
              <a:latin typeface="Consolas" panose="020B0609020204030204" pitchFamily="49" charset="0"/>
              <a:cs typeface="Courier New" panose="02070309020205020404" pitchFamily="49" charset="0"/>
            </a:endParaRPr>
          </a:p>
        </p:txBody>
      </p:sp>
      <p:sp>
        <p:nvSpPr>
          <p:cNvPr id="3" name="Metin kutusu 2"/>
          <p:cNvSpPr txBox="1"/>
          <p:nvPr/>
        </p:nvSpPr>
        <p:spPr>
          <a:xfrm>
            <a:off x="4572000" y="1774557"/>
            <a:ext cx="4320480" cy="646331"/>
          </a:xfrm>
          <a:prstGeom prst="rect">
            <a:avLst/>
          </a:prstGeom>
          <a:noFill/>
          <a:ln>
            <a:solidFill>
              <a:schemeClr val="tx1"/>
            </a:solidFill>
          </a:ln>
        </p:spPr>
        <p:txBody>
          <a:bodyPr wrap="square" rtlCol="0">
            <a:spAutoFit/>
          </a:bodyPr>
          <a:lstStyle/>
          <a:p>
            <a:r>
              <a:rPr lang="tr-TR" dirty="0" err="1"/>
              <a:t>The</a:t>
            </a:r>
            <a:r>
              <a:rPr lang="tr-TR" dirty="0"/>
              <a:t> </a:t>
            </a:r>
            <a:r>
              <a:rPr lang="tr-TR" dirty="0" err="1"/>
              <a:t>difference</a:t>
            </a:r>
            <a:r>
              <a:rPr lang="tr-TR" dirty="0"/>
              <a:t> is in </a:t>
            </a:r>
            <a:r>
              <a:rPr lang="tr-TR" dirty="0" err="1"/>
              <a:t>the</a:t>
            </a:r>
            <a:r>
              <a:rPr lang="tr-TR" dirty="0"/>
              <a:t> </a:t>
            </a:r>
            <a:r>
              <a:rPr lang="tr-TR" dirty="0" err="1"/>
              <a:t>while</a:t>
            </a:r>
            <a:r>
              <a:rPr lang="tr-TR" dirty="0"/>
              <a:t> </a:t>
            </a:r>
            <a:r>
              <a:rPr lang="tr-TR" dirty="0" err="1"/>
              <a:t>loop</a:t>
            </a:r>
            <a:r>
              <a:rPr lang="tr-TR" dirty="0"/>
              <a:t> </a:t>
            </a:r>
            <a:r>
              <a:rPr lang="tr-TR" dirty="0" err="1"/>
              <a:t>and</a:t>
            </a:r>
            <a:r>
              <a:rPr lang="tr-TR" dirty="0"/>
              <a:t> </a:t>
            </a:r>
            <a:r>
              <a:rPr lang="tr-TR" dirty="0" err="1"/>
              <a:t>its</a:t>
            </a:r>
            <a:r>
              <a:rPr lang="tr-TR" dirty="0"/>
              <a:t> body</a:t>
            </a:r>
          </a:p>
        </p:txBody>
      </p:sp>
      <p:cxnSp>
        <p:nvCxnSpPr>
          <p:cNvPr id="11" name="Dirsek Bağlayıcısı 10"/>
          <p:cNvCxnSpPr>
            <a:stCxn id="3" idx="1"/>
          </p:cNvCxnSpPr>
          <p:nvPr/>
        </p:nvCxnSpPr>
        <p:spPr>
          <a:xfrm rot="10800000" flipV="1">
            <a:off x="539552" y="2097723"/>
            <a:ext cx="4032448" cy="3205226"/>
          </a:xfrm>
          <a:prstGeom prst="bentConnector3">
            <a:avLst>
              <a:gd name="adj1" fmla="val 1099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38653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Line</a:t>
            </a:r>
            <a:r>
              <a:rPr lang="tr-TR" b="1" dirty="0"/>
              <a:t> </a:t>
            </a:r>
            <a:r>
              <a:rPr lang="en-US" b="1" dirty="0"/>
              <a:t>I/O</a:t>
            </a:r>
            <a:r>
              <a:rPr lang="tr-TR" b="1" dirty="0"/>
              <a:t>:</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957320"/>
          </a:xfrm>
        </p:spPr>
        <p:txBody>
          <a:bodyPr>
            <a:noAutofit/>
          </a:bodyPr>
          <a:lstStyle/>
          <a:p>
            <a:r>
              <a:rPr lang="en-US" sz="2000" dirty="0"/>
              <a:t>There are two line-oriented </a:t>
            </a:r>
            <a:r>
              <a:rPr lang="tr-TR" sz="2000" i="1" dirty="0"/>
              <a:t>I</a:t>
            </a:r>
            <a:r>
              <a:rPr lang="en-US" sz="2000" i="1" dirty="0"/>
              <a:t>/0 functions-</a:t>
            </a:r>
            <a:r>
              <a:rPr lang="en-US" sz="2000" i="1" dirty="0" err="1"/>
              <a:t>fgets</a:t>
            </a:r>
            <a:r>
              <a:rPr lang="en-US" sz="2000" i="1" dirty="0"/>
              <a:t>() </a:t>
            </a:r>
            <a:r>
              <a:rPr lang="en-US" sz="2000" dirty="0"/>
              <a:t>and </a:t>
            </a:r>
            <a:r>
              <a:rPr lang="en-US" sz="2000" i="1" dirty="0" err="1"/>
              <a:t>fputs</a:t>
            </a:r>
            <a:r>
              <a:rPr lang="en-US" sz="2000" i="1" dirty="0"/>
              <a:t>(). </a:t>
            </a:r>
          </a:p>
          <a:p>
            <a:r>
              <a:rPr lang="en-US" sz="2000" dirty="0"/>
              <a:t>The prototype for </a:t>
            </a:r>
            <a:r>
              <a:rPr lang="en-US" sz="2000" i="1" dirty="0" err="1"/>
              <a:t>fgets</a:t>
            </a:r>
            <a:r>
              <a:rPr lang="en-US" sz="2000" i="1" dirty="0"/>
              <a:t>() </a:t>
            </a:r>
            <a:r>
              <a:rPr lang="en-US" sz="2000" dirty="0"/>
              <a:t>is: </a:t>
            </a:r>
            <a:r>
              <a:rPr lang="en-US" sz="2000" dirty="0">
                <a:solidFill>
                  <a:srgbClr val="FF0000"/>
                </a:solidFill>
              </a:rPr>
              <a:t>char *</a:t>
            </a:r>
            <a:r>
              <a:rPr lang="en-US" sz="2000" dirty="0" err="1">
                <a:solidFill>
                  <a:srgbClr val="FF0000"/>
                </a:solidFill>
              </a:rPr>
              <a:t>fgets</a:t>
            </a:r>
            <a:r>
              <a:rPr lang="en-US" sz="2000" dirty="0">
                <a:solidFill>
                  <a:srgbClr val="FF0000"/>
                </a:solidFill>
              </a:rPr>
              <a:t>( char *s, </a:t>
            </a:r>
            <a:r>
              <a:rPr lang="en-US" sz="2000" dirty="0" err="1">
                <a:solidFill>
                  <a:srgbClr val="FF0000"/>
                </a:solidFill>
              </a:rPr>
              <a:t>int</a:t>
            </a:r>
            <a:r>
              <a:rPr lang="en-US" sz="2000" dirty="0">
                <a:solidFill>
                  <a:srgbClr val="FF0000"/>
                </a:solidFill>
              </a:rPr>
              <a:t> n, FILE stream ); </a:t>
            </a:r>
          </a:p>
          <a:p>
            <a:r>
              <a:rPr lang="en-US" sz="2000" dirty="0"/>
              <a:t>The three arguments of </a:t>
            </a:r>
            <a:r>
              <a:rPr lang="en-US" sz="2000" dirty="0" err="1"/>
              <a:t>fgets</a:t>
            </a:r>
            <a:r>
              <a:rPr lang="en-US" sz="2000" dirty="0"/>
              <a:t>(): </a:t>
            </a:r>
          </a:p>
          <a:p>
            <a:pPr lvl="1"/>
            <a:r>
              <a:rPr lang="en-US" sz="2000" i="1" dirty="0"/>
              <a:t>s</a:t>
            </a:r>
            <a:r>
              <a:rPr lang="tr-TR" sz="2000" i="1" dirty="0"/>
              <a:t>:</a:t>
            </a:r>
            <a:r>
              <a:rPr lang="en-US" sz="2000" i="1" dirty="0"/>
              <a:t> </a:t>
            </a:r>
            <a:r>
              <a:rPr lang="en-US" sz="2000" dirty="0"/>
              <a:t>A pointer to the 1</a:t>
            </a:r>
            <a:r>
              <a:rPr lang="en-US" sz="2000" baseline="30000" dirty="0"/>
              <a:t>st</a:t>
            </a:r>
            <a:r>
              <a:rPr lang="en-US" sz="2000" dirty="0"/>
              <a:t> element of an array to which characters will be written. </a:t>
            </a:r>
          </a:p>
          <a:p>
            <a:pPr lvl="1"/>
            <a:r>
              <a:rPr lang="en-US" sz="2000" i="1" dirty="0"/>
              <a:t>N</a:t>
            </a:r>
            <a:r>
              <a:rPr lang="tr-TR" sz="2000" i="1" dirty="0"/>
              <a:t>:</a:t>
            </a:r>
            <a:r>
              <a:rPr lang="en-US" sz="2000" i="1" dirty="0"/>
              <a:t> </a:t>
            </a:r>
            <a:r>
              <a:rPr lang="en-US" sz="2000" dirty="0"/>
              <a:t>An integer representing the max number of characters to read. </a:t>
            </a:r>
          </a:p>
          <a:p>
            <a:pPr lvl="1"/>
            <a:r>
              <a:rPr lang="en-US" sz="2000" i="1" dirty="0"/>
              <a:t>stream </a:t>
            </a:r>
            <a:r>
              <a:rPr lang="en-US" sz="2000" dirty="0"/>
              <a:t>The stream from which to read. </a:t>
            </a:r>
          </a:p>
          <a:p>
            <a:r>
              <a:rPr lang="en-US" sz="2000" i="1" dirty="0" err="1"/>
              <a:t>fgets</a:t>
            </a:r>
            <a:r>
              <a:rPr lang="en-US" sz="2000" i="1" dirty="0"/>
              <a:t>() </a:t>
            </a:r>
            <a:r>
              <a:rPr lang="en-US" sz="2000" dirty="0"/>
              <a:t>reads characters until it reaches a newline, or the end-of-file, or the maximum number of characters specified. </a:t>
            </a:r>
          </a:p>
          <a:p>
            <a:r>
              <a:rPr lang="en-US" sz="2000" i="1" dirty="0" err="1"/>
              <a:t>fgets</a:t>
            </a:r>
            <a:r>
              <a:rPr lang="en-US" sz="2000" i="1" dirty="0"/>
              <a:t>() </a:t>
            </a:r>
            <a:r>
              <a:rPr lang="en-US" sz="2000" dirty="0"/>
              <a:t>automatically inserts a null character after the last character written to the array. </a:t>
            </a:r>
          </a:p>
          <a:p>
            <a:r>
              <a:rPr lang="en-US" sz="2000" dirty="0"/>
              <a:t>So, we specify the “</a:t>
            </a:r>
            <a:r>
              <a:rPr lang="en-US" sz="2000" dirty="0">
                <a:solidFill>
                  <a:srgbClr val="FF0000"/>
                </a:solidFill>
              </a:rPr>
              <a:t>n</a:t>
            </a:r>
            <a:r>
              <a:rPr lang="en-US" sz="2000" dirty="0"/>
              <a:t>” parameter to be one less than the “</a:t>
            </a:r>
            <a:r>
              <a:rPr lang="en-US" sz="2000" dirty="0">
                <a:solidFill>
                  <a:srgbClr val="FF0000"/>
                </a:solidFill>
              </a:rPr>
              <a:t>s</a:t>
            </a:r>
            <a:r>
              <a:rPr lang="en-US" sz="2000" dirty="0"/>
              <a:t>” array #. </a:t>
            </a:r>
          </a:p>
          <a:p>
            <a:r>
              <a:rPr lang="en-US" sz="2000" i="1" dirty="0" err="1"/>
              <a:t>fgets</a:t>
            </a:r>
            <a:r>
              <a:rPr lang="en-US" sz="2000" i="1" dirty="0"/>
              <a:t>() </a:t>
            </a:r>
            <a:r>
              <a:rPr lang="en-US" sz="2000" dirty="0"/>
              <a:t>returns </a:t>
            </a:r>
            <a:r>
              <a:rPr lang="en-US" sz="2000" i="1" dirty="0"/>
              <a:t>NULL </a:t>
            </a:r>
            <a:r>
              <a:rPr lang="en-US" sz="2000" dirty="0"/>
              <a:t>when it reaches the end-of-file. </a:t>
            </a:r>
          </a:p>
          <a:p>
            <a:r>
              <a:rPr lang="en-US" sz="2000" dirty="0"/>
              <a:t>Otherwise, it returns the first argument (“</a:t>
            </a:r>
            <a:r>
              <a:rPr lang="en-US" sz="2000" dirty="0">
                <a:solidFill>
                  <a:srgbClr val="FF0000"/>
                </a:solidFill>
              </a:rPr>
              <a:t>s</a:t>
            </a:r>
            <a:r>
              <a:rPr lang="en-US" sz="2000" dirty="0"/>
              <a:t>” string).</a:t>
            </a:r>
          </a:p>
        </p:txBody>
      </p:sp>
    </p:spTree>
    <p:extLst>
      <p:ext uri="{BB962C8B-B14F-4D97-AF65-F5344CB8AC3E}">
        <p14:creationId xmlns:p14="http://schemas.microsoft.com/office/powerpoint/2010/main" val="83307328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Line</a:t>
            </a:r>
            <a:r>
              <a:rPr lang="tr-TR" b="1" dirty="0"/>
              <a:t> </a:t>
            </a:r>
            <a:r>
              <a:rPr lang="en-US" b="1" dirty="0"/>
              <a:t>I/O</a:t>
            </a:r>
            <a:r>
              <a:rPr lang="tr-TR" b="1" dirty="0"/>
              <a:t>:</a:t>
            </a:r>
            <a:endParaRPr lang="en-US" b="1" dirty="0"/>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8" name="Content Placeholder 3"/>
          <p:cNvSpPr>
            <a:spLocks noGrp="1"/>
          </p:cNvSpPr>
          <p:nvPr>
            <p:ph idx="1"/>
          </p:nvPr>
        </p:nvSpPr>
        <p:spPr>
          <a:xfrm>
            <a:off x="278845" y="1123528"/>
            <a:ext cx="8613635" cy="1729408"/>
          </a:xfrm>
        </p:spPr>
        <p:txBody>
          <a:bodyPr>
            <a:noAutofit/>
          </a:bodyPr>
          <a:lstStyle/>
          <a:p>
            <a:r>
              <a:rPr lang="en-US" sz="2000" dirty="0"/>
              <a:t>The prototype for </a:t>
            </a:r>
            <a:r>
              <a:rPr lang="en-US" sz="2000" i="1" dirty="0" err="1"/>
              <a:t>fputs</a:t>
            </a:r>
            <a:r>
              <a:rPr lang="en-US" sz="2000" i="1" dirty="0"/>
              <a:t>() </a:t>
            </a:r>
            <a:r>
              <a:rPr lang="en-US" sz="2000" dirty="0"/>
              <a:t>is:</a:t>
            </a:r>
            <a:r>
              <a:rPr lang="en-US" sz="2000" dirty="0">
                <a:solidFill>
                  <a:srgbClr val="FF0000"/>
                </a:solidFill>
              </a:rPr>
              <a:t>  </a:t>
            </a:r>
            <a:r>
              <a:rPr lang="en-US" sz="2000" dirty="0" err="1">
                <a:solidFill>
                  <a:srgbClr val="FF0000"/>
                </a:solidFill>
              </a:rPr>
              <a:t>fputs</a:t>
            </a:r>
            <a:r>
              <a:rPr lang="en-US" sz="2000" dirty="0">
                <a:solidFill>
                  <a:srgbClr val="FF0000"/>
                </a:solidFill>
              </a:rPr>
              <a:t>(char *s, FILE stream) </a:t>
            </a:r>
          </a:p>
          <a:p>
            <a:r>
              <a:rPr lang="en-US" sz="2000" i="1" dirty="0" err="1"/>
              <a:t>fputs</a:t>
            </a:r>
            <a:r>
              <a:rPr lang="en-US" sz="2000" i="1" dirty="0"/>
              <a:t>() </a:t>
            </a:r>
            <a:r>
              <a:rPr lang="en-US" sz="2000" dirty="0"/>
              <a:t>writes the array identified by the 1</a:t>
            </a:r>
            <a:r>
              <a:rPr lang="en-US" sz="2000" baseline="30000" dirty="0"/>
              <a:t>st</a:t>
            </a:r>
            <a:r>
              <a:rPr lang="en-US" sz="2000" dirty="0"/>
              <a:t>  argument to the stream identified by the 2</a:t>
            </a:r>
            <a:r>
              <a:rPr lang="en-US" sz="2000" baseline="30000" dirty="0"/>
              <a:t>nd</a:t>
            </a:r>
            <a:r>
              <a:rPr lang="en-US" sz="2000" dirty="0"/>
              <a:t> argument.</a:t>
            </a:r>
            <a:endParaRPr lang="tr-TR" sz="2000" dirty="0"/>
          </a:p>
          <a:p>
            <a:r>
              <a:rPr lang="en-US" sz="2000" dirty="0"/>
              <a:t>In the code example, copying a binary file with line I/O produced a corrupt file</a:t>
            </a:r>
            <a:r>
              <a:rPr lang="tr-TR" sz="2000" dirty="0"/>
              <a:t>. </a:t>
            </a:r>
            <a:endParaRPr lang="en-US" sz="2000" dirty="0"/>
          </a:p>
        </p:txBody>
      </p:sp>
      <p:sp>
        <p:nvSpPr>
          <p:cNvPr id="5" name="Title 1"/>
          <p:cNvSpPr txBox="1">
            <a:spLocks/>
          </p:cNvSpPr>
          <p:nvPr/>
        </p:nvSpPr>
        <p:spPr>
          <a:xfrm>
            <a:off x="285700" y="2751509"/>
            <a:ext cx="7886700" cy="8935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tr-TR" b="1" dirty="0" err="1"/>
              <a:t>fgets</a:t>
            </a:r>
            <a:r>
              <a:rPr lang="tr-TR" b="1" dirty="0"/>
              <a:t>() </a:t>
            </a:r>
            <a:r>
              <a:rPr lang="tr-TR" b="1" dirty="0" err="1"/>
              <a:t>vs</a:t>
            </a:r>
            <a:r>
              <a:rPr lang="tr-TR" b="1" dirty="0"/>
              <a:t> </a:t>
            </a:r>
            <a:r>
              <a:rPr lang="tr-TR" b="1" dirty="0" err="1"/>
              <a:t>gets</a:t>
            </a:r>
            <a:r>
              <a:rPr lang="tr-TR" b="1" dirty="0"/>
              <a:t>():</a:t>
            </a:r>
            <a:endParaRPr lang="en-US" b="1" dirty="0"/>
          </a:p>
        </p:txBody>
      </p:sp>
      <p:sp>
        <p:nvSpPr>
          <p:cNvPr id="6" name="Content Placeholder 3"/>
          <p:cNvSpPr>
            <a:spLocks noGrp="1"/>
          </p:cNvSpPr>
          <p:nvPr>
            <p:ph idx="1"/>
          </p:nvPr>
        </p:nvSpPr>
        <p:spPr>
          <a:xfrm>
            <a:off x="278845" y="3584248"/>
            <a:ext cx="8685643" cy="2365032"/>
          </a:xfrm>
        </p:spPr>
        <p:txBody>
          <a:bodyPr>
            <a:noAutofit/>
          </a:bodyPr>
          <a:lstStyle/>
          <a:p>
            <a:r>
              <a:rPr lang="en-US" sz="2000" i="1" dirty="0"/>
              <a:t>gets() </a:t>
            </a:r>
            <a:r>
              <a:rPr lang="en-US" sz="2000" dirty="0"/>
              <a:t>is the function that reads lines from </a:t>
            </a:r>
            <a:r>
              <a:rPr lang="en-US" sz="2000" i="1" dirty="0" err="1"/>
              <a:t>stdin</a:t>
            </a:r>
            <a:r>
              <a:rPr lang="en-US" sz="2000" i="1" dirty="0"/>
              <a:t>. </a:t>
            </a:r>
          </a:p>
          <a:p>
            <a:r>
              <a:rPr lang="en-US" sz="2000" dirty="0"/>
              <a:t>Both functions append a null character (‘\0’) after the last character written. </a:t>
            </a:r>
          </a:p>
          <a:p>
            <a:r>
              <a:rPr lang="en-US" sz="2000" dirty="0"/>
              <a:t>However, </a:t>
            </a:r>
            <a:r>
              <a:rPr lang="en-US" sz="2000" i="1" dirty="0"/>
              <a:t>gets() </a:t>
            </a:r>
            <a:r>
              <a:rPr lang="en-US" sz="2000" dirty="0"/>
              <a:t>does not write the terminating newline character to the input array. </a:t>
            </a:r>
            <a:r>
              <a:rPr lang="en-US" sz="2000" i="1" dirty="0" err="1"/>
              <a:t>fgets</a:t>
            </a:r>
            <a:r>
              <a:rPr lang="en-US" sz="2000" i="1" dirty="0"/>
              <a:t>() </a:t>
            </a:r>
            <a:r>
              <a:rPr lang="en-US" sz="2000" dirty="0"/>
              <a:t>does include the terminating newline character (or an EOF if it just got the last line of the file). </a:t>
            </a:r>
          </a:p>
          <a:p>
            <a:r>
              <a:rPr lang="en-US" sz="2000" dirty="0"/>
              <a:t>Also, </a:t>
            </a:r>
            <a:r>
              <a:rPr lang="en-US" sz="2000" i="1" dirty="0" err="1"/>
              <a:t>fgets</a:t>
            </a:r>
            <a:r>
              <a:rPr lang="en-US" sz="2000" i="1" dirty="0"/>
              <a:t>() </a:t>
            </a:r>
            <a:r>
              <a:rPr lang="en-US" sz="2000" dirty="0"/>
              <a:t>allows you to specify a maximum number of characters to read, whereas </a:t>
            </a:r>
            <a:r>
              <a:rPr lang="en-US" sz="2000" i="1" dirty="0"/>
              <a:t>gets() </a:t>
            </a:r>
            <a:r>
              <a:rPr lang="en-US" sz="2000" dirty="0"/>
              <a:t>reads characters indefinitely until it encounters a newline or </a:t>
            </a:r>
            <a:r>
              <a:rPr lang="tr-TR" sz="2000" dirty="0"/>
              <a:t>EOF</a:t>
            </a:r>
            <a:r>
              <a:rPr lang="en-US" sz="2000" dirty="0"/>
              <a:t>.</a:t>
            </a:r>
          </a:p>
        </p:txBody>
      </p:sp>
    </p:spTree>
    <p:extLst>
      <p:ext uri="{BB962C8B-B14F-4D97-AF65-F5344CB8AC3E}">
        <p14:creationId xmlns:p14="http://schemas.microsoft.com/office/powerpoint/2010/main" val="45181810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Block</a:t>
            </a:r>
            <a:r>
              <a:rPr lang="tr-TR" b="1" dirty="0"/>
              <a:t> </a:t>
            </a:r>
            <a:r>
              <a:rPr lang="en-US" b="1" dirty="0"/>
              <a:t>I/O</a:t>
            </a:r>
            <a:r>
              <a:rPr lang="tr-TR" b="1" dirty="0"/>
              <a:t>:</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865155" cy="4957320"/>
          </a:xfrm>
        </p:spPr>
        <p:txBody>
          <a:bodyPr>
            <a:normAutofit/>
          </a:bodyPr>
          <a:lstStyle/>
          <a:p>
            <a:r>
              <a:rPr lang="en-US" sz="2400" dirty="0"/>
              <a:t>We can also access data in lumps called </a:t>
            </a:r>
            <a:r>
              <a:rPr lang="en-US" sz="2400" i="1" dirty="0"/>
              <a:t>blocks</a:t>
            </a:r>
            <a:r>
              <a:rPr lang="tr-TR" sz="2400" i="1" dirty="0"/>
              <a:t>, </a:t>
            </a:r>
            <a:r>
              <a:rPr lang="en-US" sz="2400" dirty="0"/>
              <a:t>where each block is stored in</a:t>
            </a:r>
            <a:r>
              <a:rPr lang="tr-TR" sz="2400" dirty="0"/>
              <a:t> </a:t>
            </a:r>
            <a:r>
              <a:rPr lang="en-US" sz="2400" dirty="0"/>
              <a:t>an</a:t>
            </a:r>
            <a:r>
              <a:rPr lang="tr-TR" sz="2400" i="1" dirty="0"/>
              <a:t> </a:t>
            </a:r>
            <a:r>
              <a:rPr lang="en-US" sz="2400" dirty="0"/>
              <a:t>array. </a:t>
            </a:r>
          </a:p>
          <a:p>
            <a:r>
              <a:rPr lang="en-US" sz="2400" dirty="0"/>
              <a:t>When you read or write a block, you need to specify the number of elements in the block and the size of each element.</a:t>
            </a:r>
          </a:p>
          <a:p>
            <a:r>
              <a:rPr lang="en-US" sz="2400" dirty="0"/>
              <a:t>The two block I/O functions are: </a:t>
            </a:r>
            <a:r>
              <a:rPr lang="en-US" sz="2400" i="1" dirty="0" err="1"/>
              <a:t>fread</a:t>
            </a:r>
            <a:r>
              <a:rPr lang="en-US" sz="2400" i="1" dirty="0"/>
              <a:t>() </a:t>
            </a:r>
            <a:r>
              <a:rPr lang="en-US" sz="2400" dirty="0"/>
              <a:t>and </a:t>
            </a:r>
            <a:r>
              <a:rPr lang="en-US" sz="2400" i="1" dirty="0" err="1"/>
              <a:t>fwrite</a:t>
            </a:r>
            <a:r>
              <a:rPr lang="en-US" sz="2400" i="1" dirty="0"/>
              <a:t>(). </a:t>
            </a:r>
            <a:endParaRPr lang="tr-TR" sz="2400" i="1" dirty="0"/>
          </a:p>
          <a:p>
            <a:r>
              <a:rPr lang="en-US" sz="2400" dirty="0" err="1"/>
              <a:t>size_t</a:t>
            </a:r>
            <a:r>
              <a:rPr lang="en-US" sz="2400" dirty="0"/>
              <a:t> </a:t>
            </a:r>
            <a:r>
              <a:rPr lang="en-US" sz="2400" dirty="0" err="1"/>
              <a:t>fread</a:t>
            </a:r>
            <a:r>
              <a:rPr lang="en-US" sz="2400" dirty="0"/>
              <a:t>(void *</a:t>
            </a:r>
            <a:r>
              <a:rPr lang="en-US" sz="2400" dirty="0" err="1"/>
              <a:t>ptr</a:t>
            </a:r>
            <a:r>
              <a:rPr lang="en-US" sz="2400" dirty="0"/>
              <a:t>, </a:t>
            </a:r>
            <a:r>
              <a:rPr lang="en-US" sz="2400" dirty="0" err="1"/>
              <a:t>size_t</a:t>
            </a:r>
            <a:r>
              <a:rPr lang="en-US" sz="2400" dirty="0"/>
              <a:t> size, </a:t>
            </a:r>
            <a:r>
              <a:rPr lang="en-US" sz="2400" dirty="0" err="1"/>
              <a:t>size_t</a:t>
            </a:r>
            <a:r>
              <a:rPr lang="en-US" sz="2400" dirty="0"/>
              <a:t> </a:t>
            </a:r>
            <a:r>
              <a:rPr lang="en-US" sz="2400" dirty="0" err="1"/>
              <a:t>nmemb</a:t>
            </a:r>
            <a:r>
              <a:rPr lang="en-US" sz="2400" dirty="0"/>
              <a:t>, FILE *stream); </a:t>
            </a:r>
            <a:endParaRPr lang="tr-TR" sz="2400" dirty="0"/>
          </a:p>
          <a:p>
            <a:r>
              <a:rPr lang="en-US" sz="2400" dirty="0"/>
              <a:t>void </a:t>
            </a:r>
            <a:r>
              <a:rPr lang="en-US" sz="2400" dirty="0" err="1"/>
              <a:t>fwrite</a:t>
            </a:r>
            <a:r>
              <a:rPr lang="en-US" sz="2400" dirty="0"/>
              <a:t>(void *</a:t>
            </a:r>
            <a:r>
              <a:rPr lang="en-US" sz="2400" dirty="0" err="1"/>
              <a:t>ptr</a:t>
            </a:r>
            <a:r>
              <a:rPr lang="en-US" sz="2400" dirty="0"/>
              <a:t>, </a:t>
            </a:r>
            <a:r>
              <a:rPr lang="en-US" sz="2400" dirty="0" err="1"/>
              <a:t>size_t</a:t>
            </a:r>
            <a:r>
              <a:rPr lang="en-US" sz="2400" dirty="0"/>
              <a:t> size, </a:t>
            </a:r>
            <a:r>
              <a:rPr lang="en-US" sz="2400" dirty="0" err="1"/>
              <a:t>size_t</a:t>
            </a:r>
            <a:r>
              <a:rPr lang="en-US" sz="2400" dirty="0"/>
              <a:t> </a:t>
            </a:r>
            <a:r>
              <a:rPr lang="en-US" sz="2400" dirty="0" err="1"/>
              <a:t>nmemb</a:t>
            </a:r>
            <a:r>
              <a:rPr lang="en-US" sz="2400" dirty="0"/>
              <a:t>, FILE *stream);</a:t>
            </a:r>
            <a:endParaRPr lang="tr-TR" sz="2400" dirty="0"/>
          </a:p>
          <a:p>
            <a:pPr lvl="1"/>
            <a:r>
              <a:rPr lang="en-US" sz="2400" dirty="0" err="1"/>
              <a:t>size_t</a:t>
            </a:r>
            <a:r>
              <a:rPr lang="tr-TR" sz="2400" dirty="0"/>
              <a:t>: </a:t>
            </a:r>
            <a:r>
              <a:rPr lang="en-US" sz="2400" dirty="0"/>
              <a:t>an integer </a:t>
            </a:r>
            <a:r>
              <a:rPr lang="en-US" sz="2400" i="1" dirty="0"/>
              <a:t>type </a:t>
            </a:r>
            <a:r>
              <a:rPr lang="en-US" sz="2400" dirty="0"/>
              <a:t>defined in </a:t>
            </a:r>
            <a:r>
              <a:rPr lang="en-US" sz="2400" dirty="0" err="1"/>
              <a:t>stdio.h</a:t>
            </a:r>
            <a:endParaRPr lang="tr-TR" sz="2400" dirty="0"/>
          </a:p>
          <a:p>
            <a:pPr lvl="1"/>
            <a:r>
              <a:rPr lang="en-US" sz="2400" i="1" dirty="0" err="1"/>
              <a:t>ptr</a:t>
            </a:r>
            <a:r>
              <a:rPr lang="tr-TR" sz="2400" i="1" dirty="0"/>
              <a:t>:</a:t>
            </a:r>
            <a:r>
              <a:rPr lang="en-US" sz="2400" i="1" dirty="0"/>
              <a:t> </a:t>
            </a:r>
            <a:r>
              <a:rPr lang="en-US" sz="2400" dirty="0"/>
              <a:t>A pointer to an array (mostly char), in which to store data.</a:t>
            </a:r>
          </a:p>
          <a:p>
            <a:pPr lvl="1"/>
            <a:r>
              <a:rPr lang="en-US" sz="2400" i="1" dirty="0"/>
              <a:t>size </a:t>
            </a:r>
            <a:r>
              <a:rPr lang="en-US" sz="2400" dirty="0"/>
              <a:t>The size of each element in the array.</a:t>
            </a:r>
          </a:p>
          <a:p>
            <a:pPr lvl="1"/>
            <a:r>
              <a:rPr lang="en-US" sz="2400" i="1" dirty="0" err="1"/>
              <a:t>nmemb</a:t>
            </a:r>
            <a:r>
              <a:rPr lang="en-US" sz="2400" i="1" dirty="0"/>
              <a:t> </a:t>
            </a:r>
            <a:r>
              <a:rPr lang="en-US" sz="2400" dirty="0"/>
              <a:t>The number of elements to read.</a:t>
            </a:r>
          </a:p>
          <a:p>
            <a:pPr lvl="1"/>
            <a:r>
              <a:rPr lang="en-US" sz="2400" i="1" dirty="0"/>
              <a:t>stream </a:t>
            </a:r>
            <a:r>
              <a:rPr lang="en-US" sz="2400" dirty="0"/>
              <a:t>The file pointer. </a:t>
            </a:r>
          </a:p>
          <a:p>
            <a:endParaRPr lang="en-US" sz="2400" dirty="0"/>
          </a:p>
          <a:p>
            <a:endParaRPr lang="tr-TR" sz="2400" dirty="0"/>
          </a:p>
        </p:txBody>
      </p:sp>
    </p:spTree>
    <p:extLst>
      <p:ext uri="{BB962C8B-B14F-4D97-AF65-F5344CB8AC3E}">
        <p14:creationId xmlns:p14="http://schemas.microsoft.com/office/powerpoint/2010/main" val="367040356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Block</a:t>
            </a:r>
            <a:r>
              <a:rPr lang="tr-TR" b="1" dirty="0"/>
              <a:t> </a:t>
            </a:r>
            <a:r>
              <a:rPr lang="en-US" b="1" dirty="0"/>
              <a:t>I/O</a:t>
            </a:r>
            <a:r>
              <a:rPr lang="tr-TR" b="1" dirty="0"/>
              <a:t>:</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865155" cy="4957320"/>
          </a:xfrm>
        </p:spPr>
        <p:txBody>
          <a:bodyPr>
            <a:normAutofit/>
          </a:bodyPr>
          <a:lstStyle/>
          <a:p>
            <a:r>
              <a:rPr lang="tr-TR" sz="2400" i="1" dirty="0"/>
              <a:t>f</a:t>
            </a:r>
            <a:r>
              <a:rPr lang="en-US" sz="2400" i="1" dirty="0"/>
              <a:t>read() </a:t>
            </a:r>
            <a:r>
              <a:rPr lang="en-US" sz="2400" dirty="0"/>
              <a:t>returns the number of elements actually read, which should be the same as the 3</a:t>
            </a:r>
            <a:r>
              <a:rPr lang="en-US" sz="2400" baseline="30000" dirty="0"/>
              <a:t>rd</a:t>
            </a:r>
            <a:r>
              <a:rPr lang="en-US" sz="2400" dirty="0"/>
              <a:t> argument unless an error occurs or an EOF condition is encountered.</a:t>
            </a:r>
          </a:p>
          <a:p>
            <a:r>
              <a:rPr lang="en-US" sz="2400" dirty="0"/>
              <a:t>The </a:t>
            </a:r>
            <a:r>
              <a:rPr lang="en-US" sz="2400" i="1" dirty="0" err="1"/>
              <a:t>fwrite</a:t>
            </a:r>
            <a:r>
              <a:rPr lang="en-US" sz="2400" i="1" dirty="0"/>
              <a:t>() </a:t>
            </a:r>
            <a:r>
              <a:rPr lang="en-US" sz="2400" dirty="0"/>
              <a:t>is the mirror of </a:t>
            </a:r>
            <a:r>
              <a:rPr lang="en-US" sz="2400" i="1" dirty="0" err="1"/>
              <a:t>fread</a:t>
            </a:r>
            <a:r>
              <a:rPr lang="en-US" sz="2400" i="1" dirty="0"/>
              <a:t>()</a:t>
            </a:r>
            <a:r>
              <a:rPr lang="en-US" sz="2400" dirty="0"/>
              <a:t>, takes the same arguments, but instead of reading elements from the stream to the array, it writes elements from the array to the stream. </a:t>
            </a:r>
            <a:endParaRPr lang="tr-TR" sz="2400" dirty="0"/>
          </a:p>
          <a:p>
            <a:r>
              <a:rPr lang="tr-TR" sz="2400" dirty="0"/>
              <a:t>T</a:t>
            </a:r>
            <a:r>
              <a:rPr lang="en-US" sz="2400" dirty="0"/>
              <a:t>he block sizes in </a:t>
            </a:r>
            <a:r>
              <a:rPr lang="en-US" sz="2400" i="1" dirty="0" err="1"/>
              <a:t>fread</a:t>
            </a:r>
            <a:r>
              <a:rPr lang="en-US" sz="2400" i="1" dirty="0"/>
              <a:t>() </a:t>
            </a:r>
            <a:r>
              <a:rPr lang="en-US" sz="2400" dirty="0"/>
              <a:t>and </a:t>
            </a:r>
            <a:r>
              <a:rPr lang="en-US" sz="2400" i="1" dirty="0" err="1"/>
              <a:t>fwrite</a:t>
            </a:r>
            <a:r>
              <a:rPr lang="en-US" sz="2400" i="1" dirty="0"/>
              <a:t>()</a:t>
            </a:r>
            <a:r>
              <a:rPr lang="en-US" sz="2400" dirty="0"/>
              <a:t>, do not affect the number of device I/O operations performed</a:t>
            </a:r>
            <a:endParaRPr lang="tr-TR" sz="2400" dirty="0"/>
          </a:p>
          <a:p>
            <a:pPr lvl="1"/>
            <a:r>
              <a:rPr lang="en-US" dirty="0"/>
              <a:t>The buffer size, for instance, might be 1024 bytes. If the block size specified in a read operation is only 512 bytes, the OS will still fetch 1024 bytes from the disk and store them in memory. </a:t>
            </a:r>
          </a:p>
          <a:p>
            <a:pPr lvl="1"/>
            <a:r>
              <a:rPr lang="en-US" dirty="0"/>
              <a:t>But, only the first 512 bytes will be available to the </a:t>
            </a:r>
            <a:r>
              <a:rPr lang="en-US" i="1" dirty="0" err="1"/>
              <a:t>fread</a:t>
            </a:r>
            <a:r>
              <a:rPr lang="en-US" i="1" dirty="0"/>
              <a:t>()</a:t>
            </a:r>
            <a:r>
              <a:rPr lang="en-US" dirty="0"/>
              <a:t>.</a:t>
            </a:r>
          </a:p>
          <a:p>
            <a:pPr lvl="1"/>
            <a:r>
              <a:rPr lang="en-US" dirty="0"/>
              <a:t>On the next </a:t>
            </a:r>
            <a:r>
              <a:rPr lang="en-US" i="1" dirty="0" err="1"/>
              <a:t>fread</a:t>
            </a:r>
            <a:r>
              <a:rPr lang="en-US" i="1" dirty="0"/>
              <a:t>() </a:t>
            </a:r>
            <a:r>
              <a:rPr lang="en-US" dirty="0"/>
              <a:t>call, the OS will fetch the remaining 512 bytes from memory rather than performing another disk access.</a:t>
            </a:r>
          </a:p>
          <a:p>
            <a:pPr marL="0" indent="0">
              <a:buNone/>
            </a:pPr>
            <a:endParaRPr lang="en-US" sz="2400" dirty="0"/>
          </a:p>
          <a:p>
            <a:endParaRPr lang="tr-TR" sz="2400" dirty="0"/>
          </a:p>
        </p:txBody>
      </p:sp>
    </p:spTree>
    <p:extLst>
      <p:ext uri="{BB962C8B-B14F-4D97-AF65-F5344CB8AC3E}">
        <p14:creationId xmlns:p14="http://schemas.microsoft.com/office/powerpoint/2010/main" val="95155454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I/O</a:t>
            </a:r>
            <a:r>
              <a:rPr lang="tr-TR" b="1" dirty="0"/>
              <a:t> </a:t>
            </a:r>
            <a:r>
              <a:rPr lang="en-US" b="1" dirty="0"/>
              <a:t>Example #2: Copy operation</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8" name="Content Placeholder 3"/>
          <p:cNvSpPr>
            <a:spLocks noGrp="1"/>
          </p:cNvSpPr>
          <p:nvPr>
            <p:ph idx="1"/>
          </p:nvPr>
        </p:nvSpPr>
        <p:spPr>
          <a:xfrm>
            <a:off x="278845" y="1123528"/>
            <a:ext cx="8613635" cy="433264"/>
          </a:xfrm>
        </p:spPr>
        <p:txBody>
          <a:bodyPr>
            <a:normAutofit/>
          </a:bodyPr>
          <a:lstStyle/>
          <a:p>
            <a:r>
              <a:rPr lang="tr-TR" sz="2400" dirty="0"/>
              <a:t>Reading </a:t>
            </a:r>
            <a:r>
              <a:rPr lang="en-US" sz="2400" dirty="0"/>
              <a:t>and writing by blocks in binary mode</a:t>
            </a:r>
            <a:r>
              <a:rPr lang="tr-TR" sz="2400" dirty="0"/>
              <a:t>: </a:t>
            </a:r>
          </a:p>
        </p:txBody>
      </p:sp>
      <p:sp>
        <p:nvSpPr>
          <p:cNvPr id="7" name="Content Placeholder 4"/>
          <p:cNvSpPr>
            <a:spLocks noGrp="1"/>
          </p:cNvSpPr>
          <p:nvPr>
            <p:ph idx="2"/>
          </p:nvPr>
        </p:nvSpPr>
        <p:spPr>
          <a:xfrm>
            <a:off x="395536" y="1484784"/>
            <a:ext cx="8680338" cy="4337451"/>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#include &lt;</a:t>
            </a:r>
            <a:r>
              <a:rPr lang="en-US" sz="1600" dirty="0" err="1">
                <a:latin typeface="Consolas" panose="020B0609020204030204" pitchFamily="49" charset="0"/>
                <a:cs typeface="Courier New" panose="02070309020205020404" pitchFamily="49" charset="0"/>
              </a:rPr>
              <a:t>stdio.h</a:t>
            </a:r>
            <a:r>
              <a:rPr lang="en-US" sz="1600" dirty="0">
                <a:latin typeface="Consolas" panose="020B0609020204030204" pitchFamily="49" charset="0"/>
                <a:cs typeface="Courier New" panose="02070309020205020404" pitchFamily="49" charset="0"/>
              </a:rPr>
              <a:t>&gt;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#include &lt;</a:t>
            </a:r>
            <a:r>
              <a:rPr lang="en-US" sz="1600" dirty="0" err="1">
                <a:latin typeface="Consolas" panose="020B0609020204030204" pitchFamily="49" charset="0"/>
                <a:cs typeface="Courier New" panose="02070309020205020404" pitchFamily="49" charset="0"/>
              </a:rPr>
              <a:t>stddef.h</a:t>
            </a:r>
            <a:r>
              <a:rPr lang="en-US" sz="1600" dirty="0">
                <a:latin typeface="Consolas" panose="020B0609020204030204" pitchFamily="49" charset="0"/>
                <a:cs typeface="Courier New" panose="02070309020205020404" pitchFamily="49" charset="0"/>
              </a:rPr>
              <a:t>&gt;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#define FAIL 0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#define SUCCESS 1</a:t>
            </a:r>
            <a:endParaRPr lang="tr-TR" sz="16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#define BLOCKSIZE 512</a:t>
            </a:r>
          </a:p>
          <a:p>
            <a:pPr marL="0" indent="0">
              <a:lnSpc>
                <a:spcPct val="110000"/>
              </a:lnSpc>
              <a:spcBef>
                <a:spcPts val="0"/>
              </a:spcBef>
              <a:buNone/>
            </a:pPr>
            <a:r>
              <a:rPr lang="en-US" sz="1600" dirty="0" err="1">
                <a:latin typeface="Consolas" panose="020B0609020204030204" pitchFamily="49" charset="0"/>
                <a:cs typeface="Courier New" panose="02070309020205020404" pitchFamily="49" charset="0"/>
              </a:rPr>
              <a:t>typedef</a:t>
            </a:r>
            <a:r>
              <a:rPr lang="en-US" sz="1600" dirty="0">
                <a:latin typeface="Consolas" panose="020B0609020204030204" pitchFamily="49" charset="0"/>
                <a:cs typeface="Courier New" panose="02070309020205020404" pitchFamily="49" charset="0"/>
              </a:rPr>
              <a:t> char DATA;</a:t>
            </a:r>
            <a:endParaRPr lang="tr-TR" sz="16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a:t>
            </a:r>
            <a:r>
              <a:rPr lang="tr-TR" sz="1600" dirty="0" err="1">
                <a:latin typeface="Consolas" panose="020B0609020204030204" pitchFamily="49" charset="0"/>
                <a:cs typeface="Courier New" panose="02070309020205020404" pitchFamily="49" charset="0"/>
              </a:rPr>
              <a:t>continued</a:t>
            </a:r>
            <a:r>
              <a:rPr lang="tr-TR" sz="1600" dirty="0">
                <a:latin typeface="Consolas" panose="020B0609020204030204" pitchFamily="49" charset="0"/>
                <a:cs typeface="Courier New" panose="02070309020205020404" pitchFamily="49" charset="0"/>
              </a:rPr>
              <a:t> in </a:t>
            </a:r>
            <a:r>
              <a:rPr lang="tr-TR" sz="1600" dirty="0" err="1">
                <a:latin typeface="Consolas" panose="020B0609020204030204" pitchFamily="49" charset="0"/>
                <a:cs typeface="Courier New" panose="02070309020205020404" pitchFamily="49" charset="0"/>
              </a:rPr>
              <a:t>the</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next</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slide</a:t>
            </a:r>
            <a:endParaRPr lang="tr-TR" sz="16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74161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Preprocessor cont’d</a:t>
            </a:r>
          </a:p>
        </p:txBody>
      </p:sp>
      <p:sp>
        <p:nvSpPr>
          <p:cNvPr id="3" name="Content Placeholder 2"/>
          <p:cNvSpPr>
            <a:spLocks noGrp="1"/>
          </p:cNvSpPr>
          <p:nvPr>
            <p:ph idx="1"/>
          </p:nvPr>
        </p:nvSpPr>
        <p:spPr>
          <a:xfrm>
            <a:off x="628650" y="1825626"/>
            <a:ext cx="8191822" cy="4155045"/>
          </a:xfrm>
        </p:spPr>
        <p:txBody>
          <a:bodyPr>
            <a:normAutofit/>
          </a:bodyPr>
          <a:lstStyle/>
          <a:p>
            <a:r>
              <a:rPr lang="en-US" sz="2000" dirty="0"/>
              <a:t>The </a:t>
            </a:r>
            <a:r>
              <a:rPr lang="en-US" sz="2000" b="1" i="1" u="sng" dirty="0"/>
              <a:t>include</a:t>
            </a:r>
            <a:r>
              <a:rPr lang="en-US" sz="2000" b="1" i="1" dirty="0"/>
              <a:t> </a:t>
            </a:r>
            <a:r>
              <a:rPr lang="en-US" sz="2000" dirty="0"/>
              <a:t>facility </a:t>
            </a:r>
          </a:p>
          <a:p>
            <a:pPr lvl="1"/>
            <a:r>
              <a:rPr lang="en-US" sz="2000" dirty="0"/>
              <a:t>#include directive causes the compiler to read source text from another file as well as the file it  is currently compiling</a:t>
            </a:r>
          </a:p>
          <a:p>
            <a:pPr lvl="1"/>
            <a:r>
              <a:rPr lang="en-US" sz="2000" dirty="0"/>
              <a:t>the #include command has two forms</a:t>
            </a:r>
          </a:p>
          <a:p>
            <a:pPr lvl="2"/>
            <a:r>
              <a:rPr lang="en-US" sz="2000" dirty="0"/>
              <a:t>#include &lt;filename&gt; </a:t>
            </a:r>
          </a:p>
          <a:p>
            <a:pPr lvl="3"/>
            <a:r>
              <a:rPr lang="en-US" sz="2000" b="1" dirty="0">
                <a:solidFill>
                  <a:srgbClr val="FF0000"/>
                </a:solidFill>
              </a:rPr>
              <a:t>the preprocessor looks in a special place designated by the operating system. This is where all system include files are kept.</a:t>
            </a:r>
          </a:p>
          <a:p>
            <a:pPr lvl="2"/>
            <a:r>
              <a:rPr lang="en-US" sz="2000" dirty="0"/>
              <a:t>#include “filename”</a:t>
            </a:r>
          </a:p>
          <a:p>
            <a:pPr lvl="3"/>
            <a:r>
              <a:rPr lang="en-US" sz="2000" b="1" dirty="0">
                <a:solidFill>
                  <a:srgbClr val="FF0000"/>
                </a:solidFill>
              </a:rPr>
              <a:t>the preprocessor looks in the directory containing the source file. If it can not find the file, it searches for the file as if it had been enclosed in angle brackets!!! </a:t>
            </a:r>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213001031"/>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I/O</a:t>
            </a:r>
            <a:r>
              <a:rPr lang="tr-TR" b="1" dirty="0"/>
              <a:t> </a:t>
            </a:r>
            <a:r>
              <a:rPr lang="en-US" b="1" dirty="0"/>
              <a:t>Example #2: Copy operation</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8" name="Content Placeholder 3"/>
          <p:cNvSpPr>
            <a:spLocks noGrp="1"/>
          </p:cNvSpPr>
          <p:nvPr>
            <p:ph idx="1"/>
          </p:nvPr>
        </p:nvSpPr>
        <p:spPr>
          <a:xfrm>
            <a:off x="278845" y="1123528"/>
            <a:ext cx="8613635" cy="433264"/>
          </a:xfrm>
        </p:spPr>
        <p:txBody>
          <a:bodyPr>
            <a:normAutofit/>
          </a:bodyPr>
          <a:lstStyle/>
          <a:p>
            <a:r>
              <a:rPr lang="tr-TR" sz="2400" dirty="0"/>
              <a:t>Reading </a:t>
            </a:r>
            <a:r>
              <a:rPr lang="en-US" sz="2400" dirty="0"/>
              <a:t>and writing by blocks in binary mode</a:t>
            </a:r>
            <a:r>
              <a:rPr lang="tr-TR" sz="2400" dirty="0"/>
              <a:t>: </a:t>
            </a:r>
          </a:p>
        </p:txBody>
      </p:sp>
      <p:sp>
        <p:nvSpPr>
          <p:cNvPr id="7" name="Content Placeholder 4"/>
          <p:cNvSpPr>
            <a:spLocks noGrp="1"/>
          </p:cNvSpPr>
          <p:nvPr>
            <p:ph idx="2"/>
          </p:nvPr>
        </p:nvSpPr>
        <p:spPr>
          <a:xfrm>
            <a:off x="-36512" y="1484784"/>
            <a:ext cx="9180512" cy="4337451"/>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copyfile</a:t>
            </a:r>
            <a:r>
              <a:rPr lang="en-US" sz="1600" dirty="0">
                <a:latin typeface="Consolas" panose="020B0609020204030204" pitchFamily="49" charset="0"/>
                <a:cs typeface="Courier New" panose="02070309020205020404" pitchFamily="49" charset="0"/>
              </a:rPr>
              <a:t>(char * </a:t>
            </a:r>
            <a:r>
              <a:rPr lang="en-US" sz="1600" dirty="0" err="1">
                <a:latin typeface="Consolas" panose="020B0609020204030204" pitchFamily="49" charset="0"/>
                <a:cs typeface="Courier New" panose="02070309020205020404" pitchFamily="49" charset="0"/>
              </a:rPr>
              <a:t>infile</a:t>
            </a:r>
            <a:r>
              <a:rPr lang="en-US" sz="1600" dirty="0">
                <a:latin typeface="Consolas" panose="020B0609020204030204" pitchFamily="49" charset="0"/>
                <a:cs typeface="Courier New" panose="02070309020205020404" pitchFamily="49" charset="0"/>
              </a:rPr>
              <a:t>, char * </a:t>
            </a:r>
            <a:r>
              <a:rPr lang="en-US" sz="1600" dirty="0" err="1">
                <a:latin typeface="Consolas" panose="020B0609020204030204" pitchFamily="49" charset="0"/>
                <a:cs typeface="Courier New" panose="02070309020205020404" pitchFamily="49" charset="0"/>
              </a:rPr>
              <a:t>outfile</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FILE *fp1, *fp2;</a:t>
            </a: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num_read</a:t>
            </a:r>
            <a:r>
              <a:rPr lang="en-US" sz="1600" dirty="0">
                <a:latin typeface="Consolas" panose="020B0609020204030204" pitchFamily="49" charset="0"/>
                <a:cs typeface="Courier New" panose="02070309020205020404" pitchFamily="49" charset="0"/>
              </a:rPr>
              <a:t>;</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char block[BLOCKSIZE];</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if ((fp1 = </a:t>
            </a:r>
            <a:r>
              <a:rPr lang="en-US" sz="1600" dirty="0" err="1">
                <a:latin typeface="Consolas" panose="020B0609020204030204" pitchFamily="49" charset="0"/>
                <a:cs typeface="Courier New" panose="02070309020205020404" pitchFamily="49" charset="0"/>
              </a:rPr>
              <a:t>fopen</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infile</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rb</a:t>
            </a:r>
            <a:r>
              <a:rPr lang="en-US" sz="1600" dirty="0">
                <a:latin typeface="Consolas" panose="020B0609020204030204" pitchFamily="49" charset="0"/>
                <a:cs typeface="Courier New" panose="02070309020205020404" pitchFamily="49" charset="0"/>
              </a:rPr>
              <a:t>" )) == NULL){</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printf</a:t>
            </a:r>
            <a:r>
              <a:rPr lang="en-US" sz="1600" dirty="0">
                <a:latin typeface="Consolas" panose="020B0609020204030204" pitchFamily="49" charset="0"/>
                <a:cs typeface="Courier New" panose="02070309020205020404" pitchFamily="49" charset="0"/>
              </a:rPr>
              <a:t>( "Error opening file %s for input.\n", </a:t>
            </a:r>
            <a:r>
              <a:rPr lang="en-US" sz="1600" dirty="0" err="1">
                <a:latin typeface="Consolas" panose="020B0609020204030204" pitchFamily="49" charset="0"/>
                <a:cs typeface="Courier New" panose="02070309020205020404" pitchFamily="49" charset="0"/>
              </a:rPr>
              <a:t>infile</a:t>
            </a:r>
            <a:r>
              <a:rPr lang="en-US" sz="1600" dirty="0">
                <a:latin typeface="Consolas" panose="020B0609020204030204" pitchFamily="49" charset="0"/>
                <a:cs typeface="Courier New" panose="02070309020205020404" pitchFamily="49" charset="0"/>
              </a:rPr>
              <a:t> );</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FAIL;</a:t>
            </a:r>
            <a:r>
              <a:rPr lang="tr-TR" sz="16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if ((fp2 = </a:t>
            </a:r>
            <a:r>
              <a:rPr lang="en-US" sz="1600" dirty="0" err="1">
                <a:latin typeface="Consolas" panose="020B0609020204030204" pitchFamily="49" charset="0"/>
                <a:cs typeface="Courier New" panose="02070309020205020404" pitchFamily="49" charset="0"/>
              </a:rPr>
              <a:t>fopen</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outfile</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wb</a:t>
            </a:r>
            <a:r>
              <a:rPr lang="en-US" sz="1600" dirty="0">
                <a:latin typeface="Consolas" panose="020B0609020204030204" pitchFamily="49" charset="0"/>
                <a:cs typeface="Courier New" panose="02070309020205020404" pitchFamily="49" charset="0"/>
              </a:rPr>
              <a:t>" )) == NULL){</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printf</a:t>
            </a:r>
            <a:r>
              <a:rPr lang="en-US" sz="1600" dirty="0">
                <a:latin typeface="Consolas" panose="020B0609020204030204" pitchFamily="49" charset="0"/>
                <a:cs typeface="Courier New" panose="02070309020205020404" pitchFamily="49" charset="0"/>
              </a:rPr>
              <a:t>( "Error opening file %s for output.\n", </a:t>
            </a:r>
            <a:r>
              <a:rPr lang="en-US" sz="1600" dirty="0" err="1">
                <a:latin typeface="Consolas" panose="020B0609020204030204" pitchFamily="49" charset="0"/>
                <a:cs typeface="Courier New" panose="02070309020205020404" pitchFamily="49" charset="0"/>
              </a:rPr>
              <a:t>outfile</a:t>
            </a:r>
            <a:r>
              <a:rPr lang="en-US" sz="16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fclose</a:t>
            </a:r>
            <a:r>
              <a:rPr lang="en-US" sz="1600" dirty="0">
                <a:latin typeface="Consolas" panose="020B0609020204030204" pitchFamily="49" charset="0"/>
                <a:cs typeface="Courier New" panose="02070309020205020404" pitchFamily="49" charset="0"/>
              </a:rPr>
              <a:t>(fp1);</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FAIL;</a:t>
            </a:r>
            <a:r>
              <a:rPr lang="tr-TR" sz="16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while ((</a:t>
            </a:r>
            <a:r>
              <a:rPr lang="en-US" sz="1600" dirty="0" err="1">
                <a:latin typeface="Consolas" panose="020B0609020204030204" pitchFamily="49" charset="0"/>
                <a:cs typeface="Courier New" panose="02070309020205020404" pitchFamily="49" charset="0"/>
              </a:rPr>
              <a:t>num_read</a:t>
            </a:r>
            <a:r>
              <a:rPr lang="en-US" sz="1600" dirty="0">
                <a:latin typeface="Consolas" panose="020B0609020204030204" pitchFamily="49" charset="0"/>
                <a:cs typeface="Courier New" panose="02070309020205020404" pitchFamily="49" charset="0"/>
              </a:rPr>
              <a:t> = </a:t>
            </a:r>
            <a:r>
              <a:rPr lang="en-US" sz="1600" dirty="0" err="1">
                <a:latin typeface="Consolas" panose="020B0609020204030204" pitchFamily="49" charset="0"/>
                <a:cs typeface="Courier New" panose="02070309020205020404" pitchFamily="49" charset="0"/>
              </a:rPr>
              <a:t>fread</a:t>
            </a:r>
            <a:r>
              <a:rPr lang="en-US" sz="1600" dirty="0">
                <a:latin typeface="Consolas" panose="020B0609020204030204" pitchFamily="49" charset="0"/>
                <a:cs typeface="Courier New" panose="02070309020205020404" pitchFamily="49" charset="0"/>
              </a:rPr>
              <a:t>( block, </a:t>
            </a:r>
            <a:r>
              <a:rPr lang="en-US" sz="1600" dirty="0" err="1">
                <a:latin typeface="Consolas" panose="020B0609020204030204" pitchFamily="49" charset="0"/>
                <a:cs typeface="Courier New" panose="02070309020205020404" pitchFamily="49" charset="0"/>
              </a:rPr>
              <a:t>sizeof</a:t>
            </a:r>
            <a:r>
              <a:rPr lang="en-US" sz="1600" dirty="0">
                <a:latin typeface="Consolas" panose="020B0609020204030204" pitchFamily="49" charset="0"/>
                <a:cs typeface="Courier New" panose="02070309020205020404" pitchFamily="49" charset="0"/>
              </a:rPr>
              <a:t>(DATA), BLOCKSIZE, fp1 )) == BLOCKSIZE)</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fwrite</a:t>
            </a:r>
            <a:r>
              <a:rPr lang="en-US" sz="1600" dirty="0">
                <a:latin typeface="Consolas" panose="020B0609020204030204" pitchFamily="49" charset="0"/>
                <a:cs typeface="Courier New" panose="02070309020205020404" pitchFamily="49" charset="0"/>
              </a:rPr>
              <a:t>( block, </a:t>
            </a:r>
            <a:r>
              <a:rPr lang="en-US" sz="1600" dirty="0" err="1">
                <a:latin typeface="Consolas" panose="020B0609020204030204" pitchFamily="49" charset="0"/>
                <a:cs typeface="Courier New" panose="02070309020205020404" pitchFamily="49" charset="0"/>
              </a:rPr>
              <a:t>sizeof</a:t>
            </a:r>
            <a:r>
              <a:rPr lang="en-US" sz="1600" dirty="0">
                <a:latin typeface="Consolas" panose="020B0609020204030204" pitchFamily="49" charset="0"/>
                <a:cs typeface="Courier New" panose="02070309020205020404" pitchFamily="49" charset="0"/>
              </a:rPr>
              <a:t>(DATA), </a:t>
            </a:r>
            <a:r>
              <a:rPr lang="en-US" sz="1600" dirty="0" err="1">
                <a:latin typeface="Consolas" panose="020B0609020204030204" pitchFamily="49" charset="0"/>
                <a:cs typeface="Courier New" panose="02070309020205020404" pitchFamily="49" charset="0"/>
              </a:rPr>
              <a:t>num_read</a:t>
            </a:r>
            <a:r>
              <a:rPr lang="en-US" sz="1600" dirty="0">
                <a:latin typeface="Consolas" panose="020B0609020204030204" pitchFamily="49" charset="0"/>
                <a:cs typeface="Courier New" panose="02070309020205020404" pitchFamily="49" charset="0"/>
              </a:rPr>
              <a:t>, fp2 );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fwrite</a:t>
            </a:r>
            <a:r>
              <a:rPr lang="en-US" sz="1600" dirty="0">
                <a:latin typeface="Consolas" panose="020B0609020204030204" pitchFamily="49" charset="0"/>
                <a:cs typeface="Courier New" panose="02070309020205020404" pitchFamily="49" charset="0"/>
              </a:rPr>
              <a:t>( block, </a:t>
            </a:r>
            <a:r>
              <a:rPr lang="en-US" sz="1600" dirty="0" err="1">
                <a:latin typeface="Consolas" panose="020B0609020204030204" pitchFamily="49" charset="0"/>
                <a:cs typeface="Courier New" panose="02070309020205020404" pitchFamily="49" charset="0"/>
              </a:rPr>
              <a:t>sizeof</a:t>
            </a:r>
            <a:r>
              <a:rPr lang="en-US" sz="1600" dirty="0">
                <a:latin typeface="Consolas" panose="020B0609020204030204" pitchFamily="49" charset="0"/>
                <a:cs typeface="Courier New" panose="02070309020205020404" pitchFamily="49" charset="0"/>
              </a:rPr>
              <a:t>(DATA), </a:t>
            </a:r>
            <a:r>
              <a:rPr lang="en-US" sz="1600" dirty="0" err="1">
                <a:latin typeface="Consolas" panose="020B0609020204030204" pitchFamily="49" charset="0"/>
                <a:cs typeface="Courier New" panose="02070309020205020404" pitchFamily="49" charset="0"/>
              </a:rPr>
              <a:t>num_read</a:t>
            </a:r>
            <a:r>
              <a:rPr lang="en-US" sz="1600" dirty="0">
                <a:latin typeface="Consolas" panose="020B0609020204030204" pitchFamily="49" charset="0"/>
                <a:cs typeface="Courier New" panose="02070309020205020404" pitchFamily="49" charset="0"/>
              </a:rPr>
              <a:t>, fp2 );</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notice</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this</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line</a:t>
            </a:r>
            <a:r>
              <a:rPr lang="tr-TR" sz="1600" dirty="0">
                <a:latin typeface="Consolas" panose="020B0609020204030204" pitchFamily="49" charset="0"/>
                <a:cs typeface="Courier New" panose="02070309020205020404" pitchFamily="49" charset="0"/>
              </a:rPr>
              <a:t>!</a:t>
            </a:r>
            <a:endParaRPr lang="en-US" sz="16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fclose</a:t>
            </a:r>
            <a:r>
              <a:rPr lang="en-US" sz="1600" dirty="0">
                <a:latin typeface="Consolas" panose="020B0609020204030204" pitchFamily="49" charset="0"/>
                <a:cs typeface="Courier New" panose="02070309020205020404" pitchFamily="49" charset="0"/>
              </a:rPr>
              <a:t>(fp1);</a:t>
            </a: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fclose</a:t>
            </a:r>
            <a:r>
              <a:rPr lang="en-US" sz="1600" dirty="0">
                <a:latin typeface="Consolas" panose="020B0609020204030204" pitchFamily="49" charset="0"/>
                <a:cs typeface="Courier New" panose="02070309020205020404" pitchFamily="49" charset="0"/>
              </a:rPr>
              <a:t>(fp2);</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if (</a:t>
            </a:r>
            <a:r>
              <a:rPr lang="en-US" sz="1600" dirty="0" err="1">
                <a:latin typeface="Consolas" panose="020B0609020204030204" pitchFamily="49" charset="0"/>
                <a:cs typeface="Courier New" panose="02070309020205020404" pitchFamily="49" charset="0"/>
              </a:rPr>
              <a:t>ferror</a:t>
            </a:r>
            <a:r>
              <a:rPr lang="en-US" sz="1600" dirty="0">
                <a:latin typeface="Consolas" panose="020B0609020204030204" pitchFamily="49" charset="0"/>
                <a:cs typeface="Courier New" panose="02070309020205020404" pitchFamily="49" charset="0"/>
              </a:rPr>
              <a:t>(fp1)) {</a:t>
            </a:r>
            <a:r>
              <a:rPr lang="tr-TR"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printf</a:t>
            </a:r>
            <a:r>
              <a:rPr lang="en-US" sz="1600" dirty="0">
                <a:latin typeface="Consolas" panose="020B0609020204030204" pitchFamily="49" charset="0"/>
                <a:cs typeface="Courier New" panose="02070309020205020404" pitchFamily="49" charset="0"/>
              </a:rPr>
              <a:t>( "Error reading file %s\n", </a:t>
            </a:r>
            <a:r>
              <a:rPr lang="en-US" sz="1600" dirty="0" err="1">
                <a:latin typeface="Consolas" panose="020B0609020204030204" pitchFamily="49" charset="0"/>
                <a:cs typeface="Courier New" panose="02070309020205020404" pitchFamily="49" charset="0"/>
              </a:rPr>
              <a:t>infile</a:t>
            </a:r>
            <a:r>
              <a:rPr lang="en-US" sz="1600" dirty="0">
                <a:latin typeface="Consolas" panose="020B0609020204030204" pitchFamily="49" charset="0"/>
                <a:cs typeface="Courier New" panose="02070309020205020404" pitchFamily="49" charset="0"/>
              </a:rPr>
              <a:t> );</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return FAIL;</a:t>
            </a:r>
            <a:r>
              <a:rPr lang="tr-TR" sz="1600" dirty="0">
                <a:latin typeface="Consolas" panose="020B0609020204030204" pitchFamily="49" charset="0"/>
                <a:cs typeface="Courier New" panose="02070309020205020404" pitchFamily="49" charset="0"/>
              </a:rPr>
              <a:t> </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return SUCCESS;</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the</a:t>
            </a:r>
            <a:r>
              <a:rPr lang="tr-TR" sz="1600" dirty="0">
                <a:latin typeface="Consolas" panose="020B0609020204030204" pitchFamily="49" charset="0"/>
                <a:cs typeface="Courier New" panose="02070309020205020404" pitchFamily="49" charset="0"/>
              </a:rPr>
              <a:t> main </a:t>
            </a:r>
            <a:r>
              <a:rPr lang="tr-TR" sz="1600" dirty="0" err="1">
                <a:latin typeface="Consolas" panose="020B0609020204030204" pitchFamily="49" charset="0"/>
                <a:cs typeface="Courier New" panose="02070309020205020404" pitchFamily="49" charset="0"/>
              </a:rPr>
              <a:t>method</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will</a:t>
            </a:r>
            <a:r>
              <a:rPr lang="tr-TR" sz="1600" dirty="0">
                <a:latin typeface="Consolas" panose="020B0609020204030204" pitchFamily="49" charset="0"/>
                <a:cs typeface="Courier New" panose="02070309020205020404" pitchFamily="49" charset="0"/>
              </a:rPr>
              <a:t> be </a:t>
            </a:r>
            <a:r>
              <a:rPr lang="tr-TR" sz="1600" dirty="0" err="1">
                <a:latin typeface="Consolas" panose="020B0609020204030204" pitchFamily="49" charset="0"/>
                <a:cs typeface="Courier New" panose="02070309020205020404" pitchFamily="49" charset="0"/>
              </a:rPr>
              <a:t>the</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same</a:t>
            </a:r>
            <a:r>
              <a:rPr lang="tr-TR" sz="1600" dirty="0">
                <a:latin typeface="Consolas" panose="020B0609020204030204" pitchFamily="49" charset="0"/>
                <a:cs typeface="Courier New" panose="02070309020205020404" pitchFamily="49" charset="0"/>
              </a:rPr>
              <a:t> as </a:t>
            </a:r>
            <a:r>
              <a:rPr lang="tr-TR" sz="1600" dirty="0" err="1">
                <a:latin typeface="Consolas" panose="020B0609020204030204" pitchFamily="49" charset="0"/>
                <a:cs typeface="Courier New" panose="02070309020205020404" pitchFamily="49" charset="0"/>
              </a:rPr>
              <a:t>the</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previous</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example</a:t>
            </a:r>
            <a:endParaRPr lang="en-US" sz="16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12438329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a:t>
            </a:r>
            <a:r>
              <a:rPr lang="tr-TR" b="1" dirty="0"/>
              <a:t> </a:t>
            </a:r>
            <a:r>
              <a:rPr lang="en-US" b="1" dirty="0"/>
              <a:t>Access</a:t>
            </a:r>
            <a:r>
              <a:rPr lang="tr-TR" b="1" dirty="0"/>
              <a:t>:</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865155" cy="4957320"/>
          </a:xfrm>
        </p:spPr>
        <p:txBody>
          <a:bodyPr>
            <a:normAutofit/>
          </a:bodyPr>
          <a:lstStyle/>
          <a:p>
            <a:r>
              <a:rPr lang="en-US" sz="2400" dirty="0"/>
              <a:t>So far we accessed files sequentially, beginning with the 1st byte and accessing each successive byte in order. </a:t>
            </a:r>
          </a:p>
          <a:p>
            <a:r>
              <a:rPr lang="en-US" sz="2400" dirty="0"/>
              <a:t>For some applications this can be reasonable. </a:t>
            </a:r>
          </a:p>
          <a:p>
            <a:r>
              <a:rPr lang="en-US" sz="2400" dirty="0"/>
              <a:t>However, for some applications, you need to access particular bytes in the middle of the file.</a:t>
            </a:r>
          </a:p>
          <a:p>
            <a:r>
              <a:rPr lang="en-US" sz="2400" dirty="0"/>
              <a:t>In this case, we use 2 random access functions: </a:t>
            </a:r>
            <a:r>
              <a:rPr lang="en-US" sz="2400" dirty="0" err="1"/>
              <a:t>fseek</a:t>
            </a:r>
            <a:r>
              <a:rPr lang="en-US" sz="2400" dirty="0"/>
              <a:t>() and </a:t>
            </a:r>
            <a:r>
              <a:rPr lang="en-US" sz="2400" dirty="0" err="1"/>
              <a:t>ftell</a:t>
            </a:r>
            <a:r>
              <a:rPr lang="en-US" sz="2400" dirty="0"/>
              <a:t>(). </a:t>
            </a:r>
          </a:p>
          <a:p>
            <a:endParaRPr lang="en-US" dirty="0"/>
          </a:p>
          <a:p>
            <a:pPr marL="0" indent="0">
              <a:buNone/>
            </a:pPr>
            <a:endParaRPr lang="en-US" sz="2400" dirty="0"/>
          </a:p>
          <a:p>
            <a:endParaRPr lang="tr-TR" sz="2400" dirty="0"/>
          </a:p>
        </p:txBody>
      </p:sp>
    </p:spTree>
    <p:extLst>
      <p:ext uri="{BB962C8B-B14F-4D97-AF65-F5344CB8AC3E}">
        <p14:creationId xmlns:p14="http://schemas.microsoft.com/office/powerpoint/2010/main" val="319800089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a:t>
            </a:r>
            <a:r>
              <a:rPr lang="tr-TR" b="1" dirty="0"/>
              <a:t> </a:t>
            </a:r>
            <a:r>
              <a:rPr lang="en-US" b="1" dirty="0"/>
              <a:t>Access</a:t>
            </a:r>
            <a:r>
              <a:rPr lang="tr-TR" b="1" dirty="0"/>
              <a:t>:</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865155" cy="4957320"/>
          </a:xfrm>
        </p:spPr>
        <p:txBody>
          <a:bodyPr>
            <a:normAutofit/>
          </a:bodyPr>
          <a:lstStyle/>
          <a:p>
            <a:endParaRPr lang="en-US" dirty="0"/>
          </a:p>
          <a:p>
            <a:pPr marL="0" indent="0">
              <a:buNone/>
            </a:pPr>
            <a:endParaRPr lang="en-US" sz="2400" dirty="0"/>
          </a:p>
          <a:p>
            <a:endParaRPr lang="tr-TR" sz="2400" dirty="0"/>
          </a:p>
        </p:txBody>
      </p:sp>
      <p:pic>
        <p:nvPicPr>
          <p:cNvPr id="5" name="Resim 4">
            <a:extLst>
              <a:ext uri="{FF2B5EF4-FFF2-40B4-BE49-F238E27FC236}">
                <a16:creationId xmlns:a16="http://schemas.microsoft.com/office/drawing/2014/main" id="{E9DB72AB-E433-1775-AEE0-63F9434BC292}"/>
              </a:ext>
            </a:extLst>
          </p:cNvPr>
          <p:cNvPicPr>
            <a:picLocks noChangeAspect="1"/>
          </p:cNvPicPr>
          <p:nvPr/>
        </p:nvPicPr>
        <p:blipFill>
          <a:blip r:embed="rId2"/>
          <a:stretch>
            <a:fillRect/>
          </a:stretch>
        </p:blipFill>
        <p:spPr>
          <a:xfrm>
            <a:off x="1385887" y="1052736"/>
            <a:ext cx="6372225" cy="4171950"/>
          </a:xfrm>
          <a:prstGeom prst="rect">
            <a:avLst/>
          </a:prstGeom>
        </p:spPr>
      </p:pic>
    </p:spTree>
    <p:extLst>
      <p:ext uri="{BB962C8B-B14F-4D97-AF65-F5344CB8AC3E}">
        <p14:creationId xmlns:p14="http://schemas.microsoft.com/office/powerpoint/2010/main" val="135432411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a:t>
            </a:r>
            <a:r>
              <a:rPr lang="tr-TR" b="1" dirty="0"/>
              <a:t> Access: </a:t>
            </a:r>
            <a:r>
              <a:rPr lang="tr-TR" b="1" dirty="0" err="1"/>
              <a:t>fseek</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957320"/>
          </a:xfrm>
        </p:spPr>
        <p:txBody>
          <a:bodyPr>
            <a:noAutofit/>
          </a:bodyPr>
          <a:lstStyle/>
          <a:p>
            <a:r>
              <a:rPr lang="en-US" sz="2400" dirty="0"/>
              <a:t>The </a:t>
            </a:r>
            <a:r>
              <a:rPr lang="en-US" sz="2400" dirty="0" err="1"/>
              <a:t>fseek</a:t>
            </a:r>
            <a:r>
              <a:rPr lang="en-US" sz="2400" dirty="0"/>
              <a:t>() moves the file position indicator to a specified character in a stream:</a:t>
            </a:r>
          </a:p>
          <a:p>
            <a:pPr marL="0" indent="0">
              <a:buNone/>
            </a:pPr>
            <a:r>
              <a:rPr lang="en-US" sz="2400" dirty="0"/>
              <a:t>	</a:t>
            </a:r>
            <a:r>
              <a:rPr lang="en-US" sz="2400" dirty="0" err="1"/>
              <a:t>int</a:t>
            </a:r>
            <a:r>
              <a:rPr lang="en-US" sz="2400" dirty="0"/>
              <a:t> </a:t>
            </a:r>
            <a:r>
              <a:rPr lang="en-US" sz="2400" dirty="0" err="1"/>
              <a:t>fseek</a:t>
            </a:r>
            <a:r>
              <a:rPr lang="en-US" sz="2400" dirty="0"/>
              <a:t>( FILE *stream, long </a:t>
            </a:r>
            <a:r>
              <a:rPr lang="en-US" sz="2400" dirty="0" err="1"/>
              <a:t>int</a:t>
            </a:r>
            <a:r>
              <a:rPr lang="en-US" sz="2400" dirty="0"/>
              <a:t> offset, </a:t>
            </a:r>
            <a:r>
              <a:rPr lang="en-US" sz="2400" dirty="0" err="1"/>
              <a:t>int</a:t>
            </a:r>
            <a:r>
              <a:rPr lang="en-US" sz="2400" dirty="0"/>
              <a:t> whence); </a:t>
            </a:r>
          </a:p>
          <a:p>
            <a:r>
              <a:rPr lang="en-US" sz="2400" dirty="0"/>
              <a:t>stream: A file pointer</a:t>
            </a:r>
          </a:p>
          <a:p>
            <a:r>
              <a:rPr lang="en-US" sz="2400" dirty="0"/>
              <a:t>offset: An offset measured in characters (can be negative).</a:t>
            </a:r>
          </a:p>
          <a:p>
            <a:pPr lvl="1"/>
            <a:r>
              <a:rPr lang="en-US" sz="2400" dirty="0"/>
              <a:t>Binary: # of bytes. </a:t>
            </a:r>
            <a:endParaRPr lang="tr-TR" sz="2400" dirty="0"/>
          </a:p>
          <a:p>
            <a:pPr lvl="1"/>
            <a:r>
              <a:rPr lang="en-US" sz="2400" dirty="0"/>
              <a:t>Text: Either 0, or a value returned by </a:t>
            </a:r>
            <a:r>
              <a:rPr lang="en-US" sz="2400" dirty="0" err="1"/>
              <a:t>ftell</a:t>
            </a:r>
            <a:r>
              <a:rPr lang="en-US" sz="2400" dirty="0"/>
              <a:t>().</a:t>
            </a:r>
          </a:p>
          <a:p>
            <a:r>
              <a:rPr lang="en-US" sz="2400" dirty="0"/>
              <a:t>whence: The starting position from which to count the offset. </a:t>
            </a:r>
          </a:p>
          <a:p>
            <a:r>
              <a:rPr lang="en-US" sz="2400" dirty="0"/>
              <a:t>3 choices for whence</a:t>
            </a:r>
            <a:r>
              <a:rPr lang="tr-TR" sz="2400" dirty="0"/>
              <a:t> (</a:t>
            </a:r>
            <a:r>
              <a:rPr lang="en-US" sz="2400" dirty="0"/>
              <a:t>defined in </a:t>
            </a:r>
            <a:r>
              <a:rPr lang="en-US" sz="2400" dirty="0" err="1"/>
              <a:t>stdio.h</a:t>
            </a:r>
            <a:r>
              <a:rPr lang="tr-TR" sz="2400" dirty="0"/>
              <a:t>)</a:t>
            </a:r>
            <a:r>
              <a:rPr lang="en-US" sz="2400" dirty="0"/>
              <a:t>: </a:t>
            </a:r>
          </a:p>
          <a:p>
            <a:pPr lvl="1"/>
            <a:r>
              <a:rPr lang="en-US" sz="2400" dirty="0"/>
              <a:t>SEEK_SET: The beginning of the file.</a:t>
            </a:r>
          </a:p>
          <a:p>
            <a:pPr lvl="1"/>
            <a:r>
              <a:rPr lang="en-US" sz="2400" dirty="0"/>
              <a:t>SEEK_CUR: The current position of the file position indicator</a:t>
            </a:r>
          </a:p>
          <a:p>
            <a:pPr lvl="1"/>
            <a:r>
              <a:rPr lang="en-US" sz="2400" dirty="0"/>
              <a:t>SEEK_END: The end-of-file position.</a:t>
            </a:r>
          </a:p>
        </p:txBody>
      </p:sp>
    </p:spTree>
    <p:extLst>
      <p:ext uri="{BB962C8B-B14F-4D97-AF65-F5344CB8AC3E}">
        <p14:creationId xmlns:p14="http://schemas.microsoft.com/office/powerpoint/2010/main" val="199734240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a:t>
            </a:r>
            <a:r>
              <a:rPr lang="tr-TR" b="1" dirty="0"/>
              <a:t> Access: </a:t>
            </a:r>
            <a:r>
              <a:rPr lang="tr-TR" b="1" dirty="0" err="1"/>
              <a:t>fseek</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957320"/>
          </a:xfrm>
        </p:spPr>
        <p:txBody>
          <a:bodyPr>
            <a:noAutofit/>
          </a:bodyPr>
          <a:lstStyle/>
          <a:p>
            <a:r>
              <a:rPr lang="en-US" sz="2000" dirty="0"/>
              <a:t>For example: </a:t>
            </a:r>
            <a:r>
              <a:rPr lang="en-US" sz="2000" dirty="0">
                <a:solidFill>
                  <a:srgbClr val="FF0000"/>
                </a:solidFill>
              </a:rPr>
              <a:t>stat = </a:t>
            </a:r>
            <a:r>
              <a:rPr lang="en-US" sz="2000" dirty="0" err="1">
                <a:solidFill>
                  <a:srgbClr val="FF0000"/>
                </a:solidFill>
              </a:rPr>
              <a:t>fseek</a:t>
            </a:r>
            <a:r>
              <a:rPr lang="en-US" sz="2000" dirty="0">
                <a:solidFill>
                  <a:srgbClr val="FF0000"/>
                </a:solidFill>
              </a:rPr>
              <a:t>(</a:t>
            </a:r>
            <a:r>
              <a:rPr lang="en-US" sz="2000" dirty="0" err="1">
                <a:solidFill>
                  <a:srgbClr val="FF0000"/>
                </a:solidFill>
              </a:rPr>
              <a:t>fp</a:t>
            </a:r>
            <a:r>
              <a:rPr lang="en-US" sz="2000" dirty="0">
                <a:solidFill>
                  <a:srgbClr val="FF0000"/>
                </a:solidFill>
              </a:rPr>
              <a:t>, 10, SEEK_SET);</a:t>
            </a:r>
            <a:r>
              <a:rPr lang="en-US" sz="2000" dirty="0"/>
              <a:t> </a:t>
            </a:r>
          </a:p>
          <a:p>
            <a:pPr lvl="1"/>
            <a:r>
              <a:rPr lang="en-US" sz="2000" dirty="0"/>
              <a:t>Moves the file position indicator to character 10 of the stream. This will be the next character read or written. </a:t>
            </a:r>
          </a:p>
          <a:p>
            <a:pPr lvl="1"/>
            <a:r>
              <a:rPr lang="en-US" sz="2000" dirty="0"/>
              <a:t>Streams, like arrays, start at the 0-th position, so character 10 is actually the 11-th character in the stream. </a:t>
            </a:r>
          </a:p>
          <a:p>
            <a:pPr lvl="1"/>
            <a:r>
              <a:rPr lang="en-US" sz="2000" dirty="0"/>
              <a:t>The value returned by </a:t>
            </a:r>
            <a:r>
              <a:rPr lang="en-US" sz="2000" i="1" dirty="0" err="1"/>
              <a:t>fseek</a:t>
            </a:r>
            <a:r>
              <a:rPr lang="en-US" sz="2000" i="1" dirty="0"/>
              <a:t>() </a:t>
            </a:r>
            <a:r>
              <a:rPr lang="en-US" sz="2000" dirty="0"/>
              <a:t>is 0 if the request is legal. Otherwise</a:t>
            </a:r>
            <a:r>
              <a:rPr lang="tr-TR" sz="2000" dirty="0"/>
              <a:t>,  it </a:t>
            </a:r>
            <a:r>
              <a:rPr lang="en-US" sz="2000" dirty="0"/>
              <a:t>returns a non-0 value. </a:t>
            </a:r>
          </a:p>
          <a:p>
            <a:pPr lvl="2"/>
            <a:r>
              <a:rPr lang="en-US" sz="2000" dirty="0"/>
              <a:t>This can happen for a variety of reasons, the following is illegal if </a:t>
            </a:r>
            <a:r>
              <a:rPr lang="en-US" sz="2000" i="1" dirty="0" err="1"/>
              <a:t>fp</a:t>
            </a:r>
            <a:r>
              <a:rPr lang="en-US" sz="2000" i="1" dirty="0"/>
              <a:t> </a:t>
            </a:r>
            <a:r>
              <a:rPr lang="en-US" sz="2000" dirty="0"/>
              <a:t>is opened for read-only access because it attempts to move the file position indicator beyond the end-of-file position:  </a:t>
            </a:r>
            <a:r>
              <a:rPr lang="en-US" sz="2000" dirty="0">
                <a:solidFill>
                  <a:srgbClr val="FF0000"/>
                </a:solidFill>
              </a:rPr>
              <a:t>stat = </a:t>
            </a:r>
            <a:r>
              <a:rPr lang="en-US" sz="2000" dirty="0" err="1">
                <a:solidFill>
                  <a:srgbClr val="FF0000"/>
                </a:solidFill>
              </a:rPr>
              <a:t>fseek</a:t>
            </a:r>
            <a:r>
              <a:rPr lang="en-US" sz="2000" dirty="0">
                <a:solidFill>
                  <a:srgbClr val="FF0000"/>
                </a:solidFill>
              </a:rPr>
              <a:t>(</a:t>
            </a:r>
            <a:r>
              <a:rPr lang="en-US" sz="2000" dirty="0" err="1">
                <a:solidFill>
                  <a:srgbClr val="FF0000"/>
                </a:solidFill>
              </a:rPr>
              <a:t>fp</a:t>
            </a:r>
            <a:r>
              <a:rPr lang="en-US" sz="2000" dirty="0">
                <a:solidFill>
                  <a:srgbClr val="FF0000"/>
                </a:solidFill>
              </a:rPr>
              <a:t>, 1, SEEK_END) </a:t>
            </a:r>
          </a:p>
          <a:p>
            <a:r>
              <a:rPr lang="en-US" sz="2000" dirty="0"/>
              <a:t>If </a:t>
            </a:r>
            <a:r>
              <a:rPr lang="en-US" sz="2000" i="1" dirty="0"/>
              <a:t>SEEK_END </a:t>
            </a:r>
            <a:r>
              <a:rPr lang="en-US" sz="2000" dirty="0"/>
              <a:t>is used with read-only files, the offset value must be less than or equal to 0. </a:t>
            </a:r>
          </a:p>
          <a:p>
            <a:r>
              <a:rPr lang="en-US" sz="2000" dirty="0"/>
              <a:t>Similarly, if </a:t>
            </a:r>
            <a:r>
              <a:rPr lang="en-US" sz="2000" i="1" dirty="0"/>
              <a:t>SEEK_SET </a:t>
            </a:r>
            <a:r>
              <a:rPr lang="en-US" sz="2000" dirty="0"/>
              <a:t>is used, the offset value must be greater than or equal to 0. </a:t>
            </a:r>
            <a:endParaRPr lang="tr-TR" sz="2000" dirty="0"/>
          </a:p>
          <a:p>
            <a:r>
              <a:rPr lang="tr-TR" sz="2000" dirty="0"/>
              <a:t>Do </a:t>
            </a:r>
            <a:r>
              <a:rPr lang="en-US" sz="2000" dirty="0"/>
              <a:t>not push the file position indicator out of the file</a:t>
            </a:r>
          </a:p>
        </p:txBody>
      </p:sp>
    </p:spTree>
    <p:extLst>
      <p:ext uri="{BB962C8B-B14F-4D97-AF65-F5344CB8AC3E}">
        <p14:creationId xmlns:p14="http://schemas.microsoft.com/office/powerpoint/2010/main" val="341109032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a:t>
            </a:r>
            <a:r>
              <a:rPr lang="tr-TR" b="1" dirty="0"/>
              <a:t> Access: </a:t>
            </a:r>
            <a:r>
              <a:rPr lang="tr-TR" b="1" dirty="0" err="1"/>
              <a:t>ftell</a:t>
            </a:r>
            <a:endParaRPr lang="en-US" b="1"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957320"/>
          </a:xfrm>
        </p:spPr>
        <p:txBody>
          <a:bodyPr>
            <a:noAutofit/>
          </a:bodyPr>
          <a:lstStyle/>
          <a:p>
            <a:r>
              <a:rPr lang="en-US" sz="2400" dirty="0"/>
              <a:t>The </a:t>
            </a:r>
            <a:r>
              <a:rPr lang="en-US" sz="2400" i="1" dirty="0" err="1"/>
              <a:t>ftell</a:t>
            </a:r>
            <a:r>
              <a:rPr lang="en-US" sz="2400" i="1" dirty="0"/>
              <a:t>() </a:t>
            </a:r>
            <a:r>
              <a:rPr lang="en-US" sz="2400" dirty="0"/>
              <a:t>takes just one argument, which is a file pointer, and returns the current position of the file position indicator. </a:t>
            </a:r>
          </a:p>
          <a:p>
            <a:r>
              <a:rPr lang="en-US" sz="2400" i="1" dirty="0" err="1"/>
              <a:t>ftell</a:t>
            </a:r>
            <a:r>
              <a:rPr lang="en-US" sz="2400" i="1" dirty="0"/>
              <a:t>() </a:t>
            </a:r>
            <a:r>
              <a:rPr lang="en-US" sz="2400" dirty="0"/>
              <a:t>is used to return to a specified file position after performing one or more </a:t>
            </a:r>
            <a:r>
              <a:rPr lang="tr-TR" sz="2400" i="1" dirty="0"/>
              <a:t>I</a:t>
            </a:r>
            <a:r>
              <a:rPr lang="en-US" sz="2400" i="1" dirty="0"/>
              <a:t>/</a:t>
            </a:r>
            <a:r>
              <a:rPr lang="tr-TR" sz="2400" i="1" dirty="0"/>
              <a:t>O</a:t>
            </a:r>
            <a:r>
              <a:rPr lang="en-US" sz="2400" i="1" dirty="0"/>
              <a:t> </a:t>
            </a:r>
            <a:r>
              <a:rPr lang="en-US" sz="2400" dirty="0"/>
              <a:t>operations</a:t>
            </a:r>
            <a:endParaRPr lang="tr-TR" sz="2400" dirty="0"/>
          </a:p>
          <a:p>
            <a:r>
              <a:rPr lang="tr-TR" sz="2400" dirty="0"/>
              <a:t>T</a:t>
            </a:r>
            <a:r>
              <a:rPr lang="en-US" sz="2400" dirty="0"/>
              <a:t>he position returned by </a:t>
            </a:r>
            <a:r>
              <a:rPr lang="en-US" sz="2400" dirty="0" err="1"/>
              <a:t>ftell</a:t>
            </a:r>
            <a:r>
              <a:rPr lang="en-US" sz="2400" dirty="0"/>
              <a:t>() is measured from the beginning of the file:</a:t>
            </a:r>
          </a:p>
          <a:p>
            <a:pPr lvl="1"/>
            <a:r>
              <a:rPr lang="en-US" sz="2400" dirty="0"/>
              <a:t>For binary streams, the value returned by </a:t>
            </a:r>
            <a:r>
              <a:rPr lang="en-US" sz="2400" dirty="0" err="1"/>
              <a:t>ftell</a:t>
            </a:r>
            <a:r>
              <a:rPr lang="en-US" sz="2400" dirty="0"/>
              <a:t>() represents the actual number of characters from the beginning of the file.</a:t>
            </a:r>
          </a:p>
          <a:p>
            <a:pPr lvl="1"/>
            <a:r>
              <a:rPr lang="en-US" sz="2400" dirty="0"/>
              <a:t>For text streams, the value returned by </a:t>
            </a:r>
            <a:r>
              <a:rPr lang="en-US" sz="2400" dirty="0" err="1"/>
              <a:t>ftell</a:t>
            </a:r>
            <a:r>
              <a:rPr lang="en-US" sz="2400" dirty="0"/>
              <a:t>() represents an implementation-defined value that has meaning only when used as an offset to an </a:t>
            </a:r>
            <a:r>
              <a:rPr lang="en-US" sz="2400" dirty="0" err="1"/>
              <a:t>fseek</a:t>
            </a:r>
            <a:r>
              <a:rPr lang="en-US" sz="2400" dirty="0"/>
              <a:t>() call. </a:t>
            </a:r>
          </a:p>
          <a:p>
            <a:endParaRPr lang="en-US" sz="2400" dirty="0"/>
          </a:p>
        </p:txBody>
      </p:sp>
    </p:spTree>
    <p:extLst>
      <p:ext uri="{BB962C8B-B14F-4D97-AF65-F5344CB8AC3E}">
        <p14:creationId xmlns:p14="http://schemas.microsoft.com/office/powerpoint/2010/main" val="103141438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C2CA30CE-C57D-1F8C-5F13-B56D4A8989B4}"/>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pic>
        <p:nvPicPr>
          <p:cNvPr id="7" name="Resim 6">
            <a:extLst>
              <a:ext uri="{FF2B5EF4-FFF2-40B4-BE49-F238E27FC236}">
                <a16:creationId xmlns:a16="http://schemas.microsoft.com/office/drawing/2014/main" id="{9E32A98D-1E9F-F1C2-853F-08CBBB8CF653}"/>
              </a:ext>
            </a:extLst>
          </p:cNvPr>
          <p:cNvPicPr>
            <a:picLocks noChangeAspect="1"/>
          </p:cNvPicPr>
          <p:nvPr/>
        </p:nvPicPr>
        <p:blipFill>
          <a:blip r:embed="rId2"/>
          <a:stretch>
            <a:fillRect/>
          </a:stretch>
        </p:blipFill>
        <p:spPr>
          <a:xfrm>
            <a:off x="539552" y="692696"/>
            <a:ext cx="7696200" cy="3810000"/>
          </a:xfrm>
          <a:prstGeom prst="rect">
            <a:avLst/>
          </a:prstGeom>
        </p:spPr>
      </p:pic>
      <p:sp>
        <p:nvSpPr>
          <p:cNvPr id="8" name="Metin kutusu 7">
            <a:extLst>
              <a:ext uri="{FF2B5EF4-FFF2-40B4-BE49-F238E27FC236}">
                <a16:creationId xmlns:a16="http://schemas.microsoft.com/office/drawing/2014/main" id="{C1B25C15-141C-A532-0CE1-90404F3763D1}"/>
              </a:ext>
            </a:extLst>
          </p:cNvPr>
          <p:cNvSpPr txBox="1"/>
          <p:nvPr/>
        </p:nvSpPr>
        <p:spPr>
          <a:xfrm>
            <a:off x="1691680" y="5013176"/>
            <a:ext cx="1296144" cy="369332"/>
          </a:xfrm>
          <a:prstGeom prst="rect">
            <a:avLst/>
          </a:prstGeom>
          <a:noFill/>
        </p:spPr>
        <p:txBody>
          <a:bodyPr wrap="square" rtlCol="0">
            <a:spAutoFit/>
          </a:bodyPr>
          <a:lstStyle/>
          <a:p>
            <a:r>
              <a:rPr lang="en-US" b="1" dirty="0" err="1"/>
              <a:t>Ftell.c</a:t>
            </a:r>
            <a:r>
              <a:rPr lang="en-US" b="1" dirty="0"/>
              <a:t> </a:t>
            </a:r>
          </a:p>
        </p:txBody>
      </p:sp>
    </p:spTree>
    <p:extLst>
      <p:ext uri="{BB962C8B-B14F-4D97-AF65-F5344CB8AC3E}">
        <p14:creationId xmlns:p14="http://schemas.microsoft.com/office/powerpoint/2010/main" val="288902663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C2CA30CE-C57D-1F8C-5F13-B56D4A8989B4}"/>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pic>
        <p:nvPicPr>
          <p:cNvPr id="3" name="Resim 2">
            <a:extLst>
              <a:ext uri="{FF2B5EF4-FFF2-40B4-BE49-F238E27FC236}">
                <a16:creationId xmlns:a16="http://schemas.microsoft.com/office/drawing/2014/main" id="{E4E048E4-4FFA-2150-2A36-413B721B200D}"/>
              </a:ext>
            </a:extLst>
          </p:cNvPr>
          <p:cNvPicPr>
            <a:picLocks noChangeAspect="1"/>
          </p:cNvPicPr>
          <p:nvPr/>
        </p:nvPicPr>
        <p:blipFill>
          <a:blip r:embed="rId2"/>
          <a:stretch>
            <a:fillRect/>
          </a:stretch>
        </p:blipFill>
        <p:spPr>
          <a:xfrm>
            <a:off x="395536" y="830949"/>
            <a:ext cx="8630728" cy="3460998"/>
          </a:xfrm>
          <a:prstGeom prst="rect">
            <a:avLst/>
          </a:prstGeom>
        </p:spPr>
      </p:pic>
      <p:sp>
        <p:nvSpPr>
          <p:cNvPr id="4" name="Metin kutusu 3">
            <a:extLst>
              <a:ext uri="{FF2B5EF4-FFF2-40B4-BE49-F238E27FC236}">
                <a16:creationId xmlns:a16="http://schemas.microsoft.com/office/drawing/2014/main" id="{E18A0763-C5E7-72FA-38BF-0637EF9FE499}"/>
              </a:ext>
            </a:extLst>
          </p:cNvPr>
          <p:cNvSpPr txBox="1"/>
          <p:nvPr/>
        </p:nvSpPr>
        <p:spPr>
          <a:xfrm>
            <a:off x="1259632" y="4555273"/>
            <a:ext cx="1296144" cy="369332"/>
          </a:xfrm>
          <a:prstGeom prst="rect">
            <a:avLst/>
          </a:prstGeom>
          <a:noFill/>
        </p:spPr>
        <p:txBody>
          <a:bodyPr wrap="square" rtlCol="0">
            <a:spAutoFit/>
          </a:bodyPr>
          <a:lstStyle/>
          <a:p>
            <a:r>
              <a:rPr lang="en-US" b="1" dirty="0" err="1"/>
              <a:t>Rewind.c</a:t>
            </a:r>
            <a:r>
              <a:rPr lang="en-US" b="1" dirty="0"/>
              <a:t> </a:t>
            </a:r>
          </a:p>
        </p:txBody>
      </p:sp>
    </p:spTree>
    <p:extLst>
      <p:ext uri="{BB962C8B-B14F-4D97-AF65-F5344CB8AC3E}">
        <p14:creationId xmlns:p14="http://schemas.microsoft.com/office/powerpoint/2010/main" val="21309411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C2CA30CE-C57D-1F8C-5F13-B56D4A8989B4}"/>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pic>
        <p:nvPicPr>
          <p:cNvPr id="6" name="Resim 5">
            <a:extLst>
              <a:ext uri="{FF2B5EF4-FFF2-40B4-BE49-F238E27FC236}">
                <a16:creationId xmlns:a16="http://schemas.microsoft.com/office/drawing/2014/main" id="{CDA5BC15-4804-F664-5DD9-C346DCAD44A0}"/>
              </a:ext>
            </a:extLst>
          </p:cNvPr>
          <p:cNvPicPr>
            <a:picLocks noChangeAspect="1"/>
          </p:cNvPicPr>
          <p:nvPr/>
        </p:nvPicPr>
        <p:blipFill>
          <a:blip r:embed="rId2"/>
          <a:stretch>
            <a:fillRect/>
          </a:stretch>
        </p:blipFill>
        <p:spPr>
          <a:xfrm>
            <a:off x="671512" y="188640"/>
            <a:ext cx="7800975" cy="3943350"/>
          </a:xfrm>
          <a:prstGeom prst="rect">
            <a:avLst/>
          </a:prstGeom>
        </p:spPr>
      </p:pic>
      <p:sp>
        <p:nvSpPr>
          <p:cNvPr id="7" name="Metin kutusu 6">
            <a:extLst>
              <a:ext uri="{FF2B5EF4-FFF2-40B4-BE49-F238E27FC236}">
                <a16:creationId xmlns:a16="http://schemas.microsoft.com/office/drawing/2014/main" id="{185851A3-1EE0-B9B4-43C5-47C5B400F30F}"/>
              </a:ext>
            </a:extLst>
          </p:cNvPr>
          <p:cNvSpPr txBox="1"/>
          <p:nvPr/>
        </p:nvSpPr>
        <p:spPr>
          <a:xfrm>
            <a:off x="1907704" y="4523408"/>
            <a:ext cx="1296144" cy="369332"/>
          </a:xfrm>
          <a:prstGeom prst="rect">
            <a:avLst/>
          </a:prstGeom>
          <a:noFill/>
        </p:spPr>
        <p:txBody>
          <a:bodyPr wrap="square" rtlCol="0">
            <a:spAutoFit/>
          </a:bodyPr>
          <a:lstStyle/>
          <a:p>
            <a:r>
              <a:rPr lang="en-US" b="1" dirty="0" err="1"/>
              <a:t>fseek.c</a:t>
            </a:r>
            <a:r>
              <a:rPr lang="en-US" b="1" dirty="0"/>
              <a:t> </a:t>
            </a:r>
          </a:p>
        </p:txBody>
      </p:sp>
    </p:spTree>
    <p:extLst>
      <p:ext uri="{BB962C8B-B14F-4D97-AF65-F5344CB8AC3E}">
        <p14:creationId xmlns:p14="http://schemas.microsoft.com/office/powerpoint/2010/main" val="35838046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C2CA30CE-C57D-1F8C-5F13-B56D4A8989B4}"/>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pic>
        <p:nvPicPr>
          <p:cNvPr id="3" name="Resim 2">
            <a:extLst>
              <a:ext uri="{FF2B5EF4-FFF2-40B4-BE49-F238E27FC236}">
                <a16:creationId xmlns:a16="http://schemas.microsoft.com/office/drawing/2014/main" id="{D2F99025-4561-249C-4B5F-BA351D83D146}"/>
              </a:ext>
            </a:extLst>
          </p:cNvPr>
          <p:cNvPicPr>
            <a:picLocks noChangeAspect="1"/>
          </p:cNvPicPr>
          <p:nvPr/>
        </p:nvPicPr>
        <p:blipFill>
          <a:blip r:embed="rId2"/>
          <a:stretch>
            <a:fillRect/>
          </a:stretch>
        </p:blipFill>
        <p:spPr>
          <a:xfrm>
            <a:off x="611560" y="346253"/>
            <a:ext cx="7705725" cy="4762500"/>
          </a:xfrm>
          <a:prstGeom prst="rect">
            <a:avLst/>
          </a:prstGeom>
        </p:spPr>
      </p:pic>
    </p:spTree>
    <p:extLst>
      <p:ext uri="{BB962C8B-B14F-4D97-AF65-F5344CB8AC3E}">
        <p14:creationId xmlns:p14="http://schemas.microsoft.com/office/powerpoint/2010/main" val="364493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p:txBody>
          <a:bodyPr>
            <a:normAutofit/>
          </a:bodyPr>
          <a:lstStyle/>
          <a:p>
            <a:pPr marL="0" indent="0">
              <a:buNone/>
            </a:pPr>
            <a:r>
              <a:rPr lang="en-US" sz="1800" b="1" dirty="0"/>
              <a:t>#include &lt;</a:t>
            </a:r>
            <a:r>
              <a:rPr lang="en-US" sz="1800" b="1" dirty="0" err="1"/>
              <a:t>stdio.h</a:t>
            </a:r>
            <a:r>
              <a:rPr lang="en-US" sz="1800" b="1" dirty="0"/>
              <a:t>&gt;</a:t>
            </a:r>
          </a:p>
          <a:p>
            <a:pPr marL="0" indent="0">
              <a:buNone/>
            </a:pPr>
            <a:endParaRPr lang="en-US" sz="1800" b="1" dirty="0"/>
          </a:p>
          <a:p>
            <a:pPr marL="0" indent="0">
              <a:buNone/>
            </a:pPr>
            <a:r>
              <a:rPr lang="en-US" sz="1800" b="1" dirty="0" err="1"/>
              <a:t>int</a:t>
            </a:r>
            <a:r>
              <a:rPr lang="en-US" sz="1800" b="1" dirty="0"/>
              <a:t> main ( void )  {</a:t>
            </a:r>
          </a:p>
          <a:p>
            <a:pPr marL="0" indent="0">
              <a:buNone/>
            </a:pPr>
            <a:endParaRPr lang="en-US" sz="1800" b="1" dirty="0"/>
          </a:p>
          <a:p>
            <a:pPr marL="0" indent="0">
              <a:buNone/>
            </a:pPr>
            <a:r>
              <a:rPr lang="en-US" sz="1800" b="1" dirty="0"/>
              <a:t>	</a:t>
            </a:r>
            <a:r>
              <a:rPr lang="en-US" sz="1800" b="1" dirty="0" err="1"/>
              <a:t>printf</a:t>
            </a:r>
            <a:r>
              <a:rPr lang="en-US" sz="1800" b="1" dirty="0"/>
              <a:t>(“Hello World...\n”);</a:t>
            </a:r>
          </a:p>
          <a:p>
            <a:pPr marL="0" indent="0">
              <a:buNone/>
            </a:pPr>
            <a:r>
              <a:rPr lang="en-US" sz="1800" b="1" dirty="0"/>
              <a:t>	return 0;</a:t>
            </a:r>
          </a:p>
          <a:p>
            <a:pPr marL="0" indent="0">
              <a:buNone/>
            </a:pPr>
            <a:r>
              <a:rPr lang="en-US" sz="1800" b="1" dirty="0"/>
              <a:t>}</a:t>
            </a:r>
          </a:p>
        </p:txBody>
      </p:sp>
      <p:sp>
        <p:nvSpPr>
          <p:cNvPr id="5" name="Content Placeholder 4"/>
          <p:cNvSpPr>
            <a:spLocks noGrp="1"/>
          </p:cNvSpPr>
          <p:nvPr>
            <p:ph idx="2"/>
          </p:nvPr>
        </p:nvSpPr>
        <p:spPr/>
        <p:txBody>
          <a:bodyPr>
            <a:noAutofit/>
          </a:bodyPr>
          <a:lstStyle/>
          <a:p>
            <a:r>
              <a:rPr lang="en-US" sz="1800" b="1" dirty="0"/>
              <a:t>include standard input output library</a:t>
            </a:r>
          </a:p>
          <a:p>
            <a:endParaRPr lang="en-US" sz="1800" b="1" dirty="0"/>
          </a:p>
          <a:p>
            <a:r>
              <a:rPr lang="en-US" sz="1800" b="1" dirty="0"/>
              <a:t>start point of your program</a:t>
            </a:r>
          </a:p>
          <a:p>
            <a:endParaRPr lang="en-US" sz="1800" b="1" dirty="0"/>
          </a:p>
          <a:p>
            <a:endParaRPr lang="en-US" sz="1800" b="1" dirty="0"/>
          </a:p>
          <a:p>
            <a:r>
              <a:rPr lang="en-US" sz="1800" b="1" dirty="0"/>
              <a:t>return a value to calling program</a:t>
            </a:r>
          </a:p>
          <a:p>
            <a:pPr lvl="1"/>
            <a:r>
              <a:rPr lang="en-US" b="1" dirty="0"/>
              <a:t>in this case 0 to show success?</a:t>
            </a:r>
            <a:endParaRPr lang="tr-TR" b="1" dirty="0"/>
          </a:p>
          <a:p>
            <a:pPr lvl="1"/>
            <a:endParaRPr lang="tr-TR" b="1" dirty="0"/>
          </a:p>
          <a:p>
            <a:r>
              <a:rPr lang="tr-TR" sz="1800" b="1" dirty="0"/>
              <a:t>Hint: </a:t>
            </a:r>
            <a:r>
              <a:rPr lang="tr-TR" sz="1800" b="1" dirty="0" err="1"/>
              <a:t>getch</a:t>
            </a:r>
            <a:endParaRPr lang="en-US" sz="1800" b="1" dirty="0"/>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337891011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C2CA30CE-C57D-1F8C-5F13-B56D4A8989B4}"/>
              </a:ext>
            </a:extLst>
          </p:cNvPr>
          <p:cNvSpPr>
            <a:spLocks noGrp="1"/>
          </p:cNvSpPr>
          <p:nvPr>
            <p:ph type="ftr" sz="quarter" idx="11"/>
          </p:nvPr>
        </p:nvSpPr>
        <p:spPr/>
        <p:txBody>
          <a:bodyPr/>
          <a:lstStyle/>
          <a:p>
            <a:r>
              <a:rPr lang="tr-TR">
                <a:solidFill>
                  <a:prstClr val="white"/>
                </a:solidFill>
              </a:rPr>
              <a:t>Yıldız Teknik Üniversitesi - Bilgisayar Mühendisliği Bölümü</a:t>
            </a:r>
          </a:p>
        </p:txBody>
      </p:sp>
      <p:pic>
        <p:nvPicPr>
          <p:cNvPr id="4" name="Resim 3">
            <a:extLst>
              <a:ext uri="{FF2B5EF4-FFF2-40B4-BE49-F238E27FC236}">
                <a16:creationId xmlns:a16="http://schemas.microsoft.com/office/drawing/2014/main" id="{DFDEC1E5-9FD2-D6AF-C56F-73D10D672E57}"/>
              </a:ext>
            </a:extLst>
          </p:cNvPr>
          <p:cNvPicPr>
            <a:picLocks noChangeAspect="1"/>
          </p:cNvPicPr>
          <p:nvPr/>
        </p:nvPicPr>
        <p:blipFill>
          <a:blip r:embed="rId2"/>
          <a:stretch>
            <a:fillRect/>
          </a:stretch>
        </p:blipFill>
        <p:spPr>
          <a:xfrm>
            <a:off x="866775" y="346253"/>
            <a:ext cx="7410450" cy="4248150"/>
          </a:xfrm>
          <a:prstGeom prst="rect">
            <a:avLst/>
          </a:prstGeom>
        </p:spPr>
      </p:pic>
    </p:spTree>
    <p:extLst>
      <p:ext uri="{BB962C8B-B14F-4D97-AF65-F5344CB8AC3E}">
        <p14:creationId xmlns:p14="http://schemas.microsoft.com/office/powerpoint/2010/main" val="4083243526"/>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 Access Example</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957320"/>
          </a:xfrm>
        </p:spPr>
        <p:txBody>
          <a:bodyPr>
            <a:noAutofit/>
          </a:bodyPr>
          <a:lstStyle/>
          <a:p>
            <a:r>
              <a:rPr lang="en-US" sz="2400" dirty="0"/>
              <a:t>Consider</a:t>
            </a:r>
            <a:r>
              <a:rPr lang="tr-TR" sz="2400" dirty="0"/>
              <a:t> </a:t>
            </a:r>
            <a:r>
              <a:rPr lang="en-US" sz="2400" dirty="0"/>
              <a:t>a large data file composed of records, where each record is a </a:t>
            </a:r>
            <a:r>
              <a:rPr lang="en-US" sz="2400" i="1" dirty="0"/>
              <a:t>PERSONALSTAT </a:t>
            </a:r>
            <a:r>
              <a:rPr lang="en-US" sz="2400" dirty="0"/>
              <a:t>structure, as declared earlier weeks.</a:t>
            </a:r>
          </a:p>
          <a:p>
            <a:r>
              <a:rPr lang="en-US" sz="2400" dirty="0"/>
              <a:t>Suppose that the records are arranged randomly, but we want to print them alphabetically by the </a:t>
            </a:r>
            <a:r>
              <a:rPr lang="en-US" sz="2400" i="1" dirty="0"/>
              <a:t>surname </a:t>
            </a:r>
            <a:r>
              <a:rPr lang="en-US" sz="2400" dirty="0"/>
              <a:t>field. First, you need to sort the records. </a:t>
            </a:r>
            <a:endParaRPr lang="tr-TR" sz="2400" dirty="0"/>
          </a:p>
          <a:p>
            <a:r>
              <a:rPr lang="en-US" sz="2400" dirty="0"/>
              <a:t>We want to avoid sorting as it will take a lot of time and I/O operations.</a:t>
            </a:r>
          </a:p>
          <a:p>
            <a:r>
              <a:rPr lang="en-US" sz="2400" dirty="0"/>
              <a:t>Instead of sorting, let’s create an index and sort only the index</a:t>
            </a:r>
          </a:p>
          <a:p>
            <a:endParaRPr lang="en-US" sz="2400" dirty="0"/>
          </a:p>
        </p:txBody>
      </p:sp>
    </p:spTree>
    <p:extLst>
      <p:ext uri="{BB962C8B-B14F-4D97-AF65-F5344CB8AC3E}">
        <p14:creationId xmlns:p14="http://schemas.microsoft.com/office/powerpoint/2010/main" val="294364451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 Access Example</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6" name="Content Placeholder 4" descr="Screen Shot 2018-12-02 at 9.46.03 PM.png"/>
          <p:cNvPicPr>
            <a:picLocks noGrp="1" noChangeAspect="1"/>
          </p:cNvPicPr>
          <p:nvPr>
            <p:ph idx="1"/>
          </p:nvPr>
        </p:nvPicPr>
        <p:blipFill>
          <a:blip r:embed="rId2"/>
          <a:srcRect l="-23619" r="-23619"/>
          <a:stretch>
            <a:fillRect/>
          </a:stretch>
        </p:blipFill>
        <p:spPr>
          <a:xfrm>
            <a:off x="179512" y="980728"/>
            <a:ext cx="7443936" cy="4765935"/>
          </a:xfrm>
        </p:spPr>
      </p:pic>
    </p:spTree>
    <p:extLst>
      <p:ext uri="{BB962C8B-B14F-4D97-AF65-F5344CB8AC3E}">
        <p14:creationId xmlns:p14="http://schemas.microsoft.com/office/powerpoint/2010/main" val="2121154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 Access Example</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7" name="Content Placeholder 4"/>
          <p:cNvSpPr>
            <a:spLocks noGrp="1"/>
          </p:cNvSpPr>
          <p:nvPr>
            <p:ph idx="2"/>
          </p:nvPr>
        </p:nvSpPr>
        <p:spPr>
          <a:xfrm>
            <a:off x="395536" y="1484784"/>
            <a:ext cx="8680338" cy="3168352"/>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#include &lt;</a:t>
            </a:r>
            <a:r>
              <a:rPr lang="en-US" sz="1600" dirty="0" err="1">
                <a:latin typeface="Consolas" panose="020B0609020204030204" pitchFamily="49" charset="0"/>
                <a:cs typeface="Courier New" panose="02070309020205020404" pitchFamily="49" charset="0"/>
              </a:rPr>
              <a:t>stdio.h</a:t>
            </a:r>
            <a:r>
              <a:rPr lang="en-US" sz="1600" dirty="0">
                <a:latin typeface="Consolas" panose="020B0609020204030204" pitchFamily="49" charset="0"/>
                <a:cs typeface="Courier New" panose="02070309020205020404" pitchFamily="49" charset="0"/>
              </a:rPr>
              <a:t>&gt;</a:t>
            </a:r>
          </a:p>
          <a:p>
            <a:pPr marL="0" indent="0">
              <a:lnSpc>
                <a:spcPct val="110000"/>
              </a:lnSpc>
              <a:spcBef>
                <a:spcPts val="0"/>
              </a:spcBef>
              <a:buNone/>
            </a:pPr>
            <a:r>
              <a:rPr lang="en-US" sz="1600" dirty="0" err="1">
                <a:latin typeface="Consolas" panose="020B0609020204030204" pitchFamily="49" charset="0"/>
                <a:cs typeface="Courier New" panose="02070309020205020404" pitchFamily="49" charset="0"/>
              </a:rPr>
              <a:t>typedef</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struct</a:t>
            </a:r>
            <a:r>
              <a:rPr lang="en-US" sz="16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unsigned </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day : 5;</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unsigned </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month : 4;</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unsigned </a:t>
            </a:r>
            <a:r>
              <a:rPr lang="en-US" sz="1600" dirty="0" err="1">
                <a:latin typeface="Consolas" panose="020B0609020204030204" pitchFamily="49" charset="0"/>
                <a:cs typeface="Courier New" panose="02070309020205020404" pitchFamily="49" charset="0"/>
              </a:rPr>
              <a:t>int</a:t>
            </a:r>
            <a:r>
              <a:rPr lang="en-US" sz="1600" dirty="0">
                <a:latin typeface="Consolas" panose="020B0609020204030204" pitchFamily="49" charset="0"/>
                <a:cs typeface="Courier New" panose="02070309020205020404" pitchFamily="49" charset="0"/>
              </a:rPr>
              <a:t> year : 11;</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DATE; 			</a:t>
            </a:r>
          </a:p>
          <a:p>
            <a:pPr marL="0" indent="0">
              <a:lnSpc>
                <a:spcPct val="110000"/>
              </a:lnSpc>
              <a:spcBef>
                <a:spcPts val="0"/>
              </a:spcBef>
              <a:buNone/>
            </a:pPr>
            <a:r>
              <a:rPr lang="en-US" sz="1600" dirty="0" err="1">
                <a:latin typeface="Consolas" panose="020B0609020204030204" pitchFamily="49" charset="0"/>
                <a:cs typeface="Courier New" panose="02070309020205020404" pitchFamily="49" charset="0"/>
              </a:rPr>
              <a:t>typedef</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struct</a:t>
            </a:r>
            <a:r>
              <a:rPr lang="en-US" sz="16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char </a:t>
            </a:r>
            <a:r>
              <a:rPr lang="en-US" sz="1600" dirty="0" err="1">
                <a:latin typeface="Consolas" panose="020B0609020204030204" pitchFamily="49" charset="0"/>
                <a:cs typeface="Courier New" panose="02070309020205020404" pitchFamily="49" charset="0"/>
              </a:rPr>
              <a:t>ps_name</a:t>
            </a:r>
            <a:r>
              <a:rPr lang="en-US" sz="1600" dirty="0">
                <a:latin typeface="Consolas" panose="020B0609020204030204" pitchFamily="49" charset="0"/>
                <a:cs typeface="Courier New" panose="02070309020205020404" pitchFamily="49" charset="0"/>
              </a:rPr>
              <a:t>[19], </a:t>
            </a:r>
            <a:r>
              <a:rPr lang="en-US" sz="1600" dirty="0" err="1">
                <a:latin typeface="Consolas" panose="020B0609020204030204" pitchFamily="49" charset="0"/>
                <a:cs typeface="Courier New" panose="02070309020205020404" pitchFamily="49" charset="0"/>
              </a:rPr>
              <a:t>ps_tcno</a:t>
            </a:r>
            <a:r>
              <a:rPr lang="en-US" sz="1600" dirty="0">
                <a:latin typeface="Consolas" panose="020B0609020204030204" pitchFamily="49" charset="0"/>
                <a:cs typeface="Courier New" panose="02070309020205020404" pitchFamily="49" charset="0"/>
              </a:rPr>
              <a:t>[11];</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DATE </a:t>
            </a:r>
            <a:r>
              <a:rPr lang="en-US" sz="1600" dirty="0" err="1">
                <a:latin typeface="Consolas" panose="020B0609020204030204" pitchFamily="49" charset="0"/>
                <a:cs typeface="Courier New" panose="02070309020205020404" pitchFamily="49" charset="0"/>
              </a:rPr>
              <a:t>ps_birth_date</a:t>
            </a:r>
            <a:r>
              <a:rPr lang="en-US" sz="16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600" dirty="0">
                <a:latin typeface="Consolas" panose="020B0609020204030204" pitchFamily="49" charset="0"/>
                <a:cs typeface="Courier New" panose="02070309020205020404" pitchFamily="49" charset="0"/>
              </a:rPr>
              <a:t>} PERSONALSTAT;</a:t>
            </a:r>
          </a:p>
          <a:p>
            <a:pPr marL="0" indent="0">
              <a:lnSpc>
                <a:spcPct val="110000"/>
              </a:lnSpc>
              <a:spcBef>
                <a:spcPts val="0"/>
              </a:spcBef>
              <a:buNone/>
            </a:pPr>
            <a:r>
              <a:rPr lang="tr-TR" sz="1600" dirty="0">
                <a:latin typeface="Consolas" panose="020B0609020204030204" pitchFamily="49" charset="0"/>
                <a:cs typeface="Courier New" panose="02070309020205020404" pitchFamily="49" charset="0"/>
              </a:rPr>
              <a:t>//</a:t>
            </a:r>
            <a:r>
              <a:rPr lang="tr-TR" sz="1600" dirty="0" err="1">
                <a:latin typeface="Consolas" panose="020B0609020204030204" pitchFamily="49" charset="0"/>
                <a:cs typeface="Courier New" panose="02070309020205020404" pitchFamily="49" charset="0"/>
              </a:rPr>
              <a:t>to</a:t>
            </a:r>
            <a:r>
              <a:rPr lang="tr-TR" sz="1600" dirty="0">
                <a:latin typeface="Consolas" panose="020B0609020204030204" pitchFamily="49" charset="0"/>
                <a:cs typeface="Courier New" panose="02070309020205020404" pitchFamily="49" charset="0"/>
              </a:rPr>
              <a:t> be </a:t>
            </a:r>
            <a:r>
              <a:rPr lang="tr-TR" sz="1600" dirty="0" err="1">
                <a:latin typeface="Consolas" panose="020B0609020204030204" pitchFamily="49" charset="0"/>
                <a:cs typeface="Courier New" panose="02070309020205020404" pitchFamily="49" charset="0"/>
              </a:rPr>
              <a:t>continued</a:t>
            </a:r>
            <a:r>
              <a:rPr lang="tr-TR" sz="1600" dirty="0">
                <a:latin typeface="Consolas" panose="020B0609020204030204" pitchFamily="49" charset="0"/>
                <a:cs typeface="Courier New" panose="02070309020205020404" pitchFamily="49" charset="0"/>
              </a:rPr>
              <a:t> in </a:t>
            </a:r>
            <a:r>
              <a:rPr lang="tr-TR" sz="1600" dirty="0" err="1">
                <a:latin typeface="Consolas" panose="020B0609020204030204" pitchFamily="49" charset="0"/>
                <a:cs typeface="Courier New" panose="02070309020205020404" pitchFamily="49" charset="0"/>
              </a:rPr>
              <a:t>the</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next</a:t>
            </a:r>
            <a:r>
              <a:rPr lang="tr-TR" sz="1600" dirty="0">
                <a:latin typeface="Consolas" panose="020B0609020204030204" pitchFamily="49" charset="0"/>
                <a:cs typeface="Courier New" panose="02070309020205020404" pitchFamily="49" charset="0"/>
              </a:rPr>
              <a:t> </a:t>
            </a:r>
            <a:r>
              <a:rPr lang="tr-TR" sz="1600" dirty="0" err="1">
                <a:latin typeface="Consolas" panose="020B0609020204030204" pitchFamily="49" charset="0"/>
                <a:cs typeface="Courier New" panose="02070309020205020404" pitchFamily="49" charset="0"/>
              </a:rPr>
              <a:t>slide</a:t>
            </a:r>
            <a:endParaRPr lang="en-US" sz="1600" dirty="0">
              <a:latin typeface="Consolas" panose="020B0609020204030204" pitchFamily="49" charset="0"/>
              <a:cs typeface="Courier New" panose="02070309020205020404" pitchFamily="49" charset="0"/>
            </a:endParaRPr>
          </a:p>
        </p:txBody>
      </p:sp>
      <p:sp>
        <p:nvSpPr>
          <p:cNvPr id="9" name="Content Placeholder 3"/>
          <p:cNvSpPr>
            <a:spLocks noGrp="1"/>
          </p:cNvSpPr>
          <p:nvPr>
            <p:ph idx="1"/>
          </p:nvPr>
        </p:nvSpPr>
        <p:spPr>
          <a:xfrm>
            <a:off x="278845" y="1123528"/>
            <a:ext cx="8613635" cy="433264"/>
          </a:xfrm>
        </p:spPr>
        <p:txBody>
          <a:bodyPr>
            <a:normAutofit/>
          </a:bodyPr>
          <a:lstStyle/>
          <a:p>
            <a:r>
              <a:rPr lang="en-US" sz="2400" dirty="0"/>
              <a:t>Let’s create the data file first</a:t>
            </a:r>
            <a:r>
              <a:rPr lang="tr-TR" sz="2400" dirty="0"/>
              <a:t>: </a:t>
            </a:r>
          </a:p>
        </p:txBody>
      </p:sp>
    </p:spTree>
    <p:extLst>
      <p:ext uri="{BB962C8B-B14F-4D97-AF65-F5344CB8AC3E}">
        <p14:creationId xmlns:p14="http://schemas.microsoft.com/office/powerpoint/2010/main" val="91307283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 Access Example</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7" name="Content Placeholder 4"/>
          <p:cNvSpPr>
            <a:spLocks noGrp="1"/>
          </p:cNvSpPr>
          <p:nvPr>
            <p:ph idx="2"/>
          </p:nvPr>
        </p:nvSpPr>
        <p:spPr>
          <a:xfrm>
            <a:off x="395536" y="1052736"/>
            <a:ext cx="8680338" cy="4337451"/>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400" dirty="0" err="1">
                <a:latin typeface="Consolas" panose="020B0609020204030204" pitchFamily="49" charset="0"/>
                <a:cs typeface="Courier New" panose="02070309020205020404" pitchFamily="49" charset="0"/>
              </a:rPr>
              <a:t>int</a:t>
            </a:r>
            <a:r>
              <a:rPr lang="en-US" sz="1400" dirty="0">
                <a:latin typeface="Consolas" panose="020B0609020204030204" pitchFamily="49" charset="0"/>
                <a:cs typeface="Courier New" panose="02070309020205020404" pitchFamily="49" charset="0"/>
              </a:rPr>
              <a:t> main(){</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int</a:t>
            </a:r>
            <a:r>
              <a:rPr lang="en-US" sz="1400" dirty="0">
                <a:latin typeface="Consolas" panose="020B0609020204030204" pitchFamily="49" charset="0"/>
                <a:cs typeface="Courier New" panose="02070309020205020404" pitchFamily="49" charset="0"/>
              </a:rPr>
              <a:t> j;</a:t>
            </a:r>
            <a:r>
              <a:rPr lang="tr-TR" sz="1400" dirty="0">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FILE *</a:t>
            </a:r>
            <a:r>
              <a:rPr lang="en-US" sz="1400" dirty="0" err="1">
                <a:latin typeface="Consolas" panose="020B0609020204030204" pitchFamily="49" charset="0"/>
                <a:cs typeface="Courier New" panose="02070309020205020404" pitchFamily="49" charset="0"/>
              </a:rPr>
              <a:t>fp</a:t>
            </a:r>
            <a:r>
              <a:rPr lang="en-US" sz="1400" dirty="0">
                <a:latin typeface="Consolas" panose="020B0609020204030204" pitchFamily="49" charset="0"/>
                <a:cs typeface="Courier New" panose="02070309020205020404" pitchFamily="49" charset="0"/>
              </a:rPr>
              <a:t>;</a:t>
            </a:r>
            <a:r>
              <a:rPr lang="tr-TR" sz="1400" dirty="0">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unsigned </a:t>
            </a:r>
            <a:r>
              <a:rPr lang="en-US" sz="1400" dirty="0" err="1">
                <a:latin typeface="Consolas" panose="020B0609020204030204" pitchFamily="49" charset="0"/>
                <a:cs typeface="Courier New" panose="02070309020205020404" pitchFamily="49" charset="0"/>
              </a:rPr>
              <a:t>int</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val</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PERSONALSTAT ps2[4];</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fp</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fopen</a:t>
            </a:r>
            <a:r>
              <a:rPr lang="en-US" sz="1400" dirty="0">
                <a:latin typeface="Consolas" panose="020B0609020204030204" pitchFamily="49" charset="0"/>
                <a:cs typeface="Courier New" panose="02070309020205020404" pitchFamily="49" charset="0"/>
              </a:rPr>
              <a:t>("records.dat", "</a:t>
            </a:r>
            <a:r>
              <a:rPr lang="en-US" sz="1400" dirty="0" err="1">
                <a:latin typeface="Consolas" panose="020B0609020204030204" pitchFamily="49" charset="0"/>
                <a:cs typeface="Courier New" panose="02070309020205020404" pitchFamily="49" charset="0"/>
              </a:rPr>
              <a:t>wb</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for(j=0; j&lt;4; </a:t>
            </a:r>
            <a:r>
              <a:rPr lang="en-US" sz="1400" dirty="0" err="1">
                <a:latin typeface="Consolas" panose="020B0609020204030204" pitchFamily="49" charset="0"/>
                <a:cs typeface="Courier New" panose="02070309020205020404" pitchFamily="49" charset="0"/>
              </a:rPr>
              <a:t>j++</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("Enter name of the %d-</a:t>
            </a:r>
            <a:r>
              <a:rPr lang="en-US" sz="1400" dirty="0" err="1">
                <a:latin typeface="Consolas" panose="020B0609020204030204" pitchFamily="49" charset="0"/>
                <a:cs typeface="Courier New" panose="02070309020205020404" pitchFamily="49" charset="0"/>
              </a:rPr>
              <a:t>th</a:t>
            </a:r>
            <a:r>
              <a:rPr lang="en-US" sz="1400" dirty="0">
                <a:latin typeface="Consolas" panose="020B0609020204030204" pitchFamily="49" charset="0"/>
                <a:cs typeface="Courier New" panose="02070309020205020404" pitchFamily="49" charset="0"/>
              </a:rPr>
              <a:t> person:\n", j+1);</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scanf</a:t>
            </a:r>
            <a:r>
              <a:rPr lang="en-US" sz="1400" dirty="0">
                <a:latin typeface="Consolas" panose="020B0609020204030204" pitchFamily="49" charset="0"/>
                <a:cs typeface="Courier New" panose="02070309020205020404" pitchFamily="49" charset="0"/>
              </a:rPr>
              <a:t>("%s", ps2[j].</a:t>
            </a:r>
            <a:r>
              <a:rPr lang="en-US" sz="1400" dirty="0" err="1">
                <a:latin typeface="Consolas" panose="020B0609020204030204" pitchFamily="49" charset="0"/>
                <a:cs typeface="Courier New" panose="02070309020205020404" pitchFamily="49" charset="0"/>
              </a:rPr>
              <a:t>ps_name</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("Enter </a:t>
            </a:r>
            <a:r>
              <a:rPr lang="en-US" sz="1400" dirty="0" err="1">
                <a:latin typeface="Consolas" panose="020B0609020204030204" pitchFamily="49" charset="0"/>
                <a:cs typeface="Courier New" panose="02070309020205020404" pitchFamily="49" charset="0"/>
              </a:rPr>
              <a:t>tcno</a:t>
            </a:r>
            <a:r>
              <a:rPr lang="en-US" sz="1400" dirty="0">
                <a:latin typeface="Consolas" panose="020B0609020204030204" pitchFamily="49" charset="0"/>
                <a:cs typeface="Courier New" panose="02070309020205020404" pitchFamily="49" charset="0"/>
              </a:rPr>
              <a:t> of the %d-</a:t>
            </a:r>
            <a:r>
              <a:rPr lang="en-US" sz="1400" dirty="0" err="1">
                <a:latin typeface="Consolas" panose="020B0609020204030204" pitchFamily="49" charset="0"/>
                <a:cs typeface="Courier New" panose="02070309020205020404" pitchFamily="49" charset="0"/>
              </a:rPr>
              <a:t>th</a:t>
            </a:r>
            <a:r>
              <a:rPr lang="en-US" sz="1400" dirty="0">
                <a:latin typeface="Consolas" panose="020B0609020204030204" pitchFamily="49" charset="0"/>
                <a:cs typeface="Courier New" panose="02070309020205020404" pitchFamily="49" charset="0"/>
              </a:rPr>
              <a:t> person:\n", j+1);</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scanf</a:t>
            </a:r>
            <a:r>
              <a:rPr lang="en-US" sz="1400" dirty="0">
                <a:latin typeface="Consolas" panose="020B0609020204030204" pitchFamily="49" charset="0"/>
                <a:cs typeface="Courier New" panose="02070309020205020404" pitchFamily="49" charset="0"/>
              </a:rPr>
              <a:t>("%s", ps2[j].</a:t>
            </a:r>
            <a:r>
              <a:rPr lang="en-US" sz="1400" dirty="0" err="1">
                <a:latin typeface="Consolas" panose="020B0609020204030204" pitchFamily="49" charset="0"/>
                <a:cs typeface="Courier New" panose="02070309020205020404" pitchFamily="49" charset="0"/>
              </a:rPr>
              <a:t>ps_tcno</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("Enter the birth-date (day) of the %d-</a:t>
            </a:r>
            <a:r>
              <a:rPr lang="en-US" sz="1400" dirty="0" err="1">
                <a:latin typeface="Consolas" panose="020B0609020204030204" pitchFamily="49" charset="0"/>
                <a:cs typeface="Courier New" panose="02070309020205020404" pitchFamily="49" charset="0"/>
              </a:rPr>
              <a:t>th</a:t>
            </a:r>
            <a:r>
              <a:rPr lang="en-US" sz="1400" dirty="0">
                <a:latin typeface="Consolas" panose="020B0609020204030204" pitchFamily="49" charset="0"/>
                <a:cs typeface="Courier New" panose="02070309020205020404" pitchFamily="49" charset="0"/>
              </a:rPr>
              <a:t> person:\n", j+1);</a:t>
            </a:r>
          </a:p>
          <a:p>
            <a:pPr marL="0" indent="0">
              <a:lnSpc>
                <a:spcPct val="110000"/>
              </a:lnSpc>
              <a:spcBef>
                <a:spcPts val="0"/>
              </a:spcBef>
              <a:buNone/>
            </a:pPr>
            <a:r>
              <a:rPr lang="en-US" sz="1400" dirty="0">
                <a:latin typeface="Consolas" panose="020B0609020204030204" pitchFamily="49" charset="0"/>
                <a:cs typeface="Courier New" panose="02070309020205020404" pitchFamily="49" charset="0"/>
              </a:rPr>
              <a:t>	// NOT ALLOWED: </a:t>
            </a:r>
            <a:r>
              <a:rPr lang="en-US" sz="1400" dirty="0" err="1">
                <a:latin typeface="Consolas" panose="020B0609020204030204" pitchFamily="49" charset="0"/>
                <a:cs typeface="Courier New" panose="02070309020205020404" pitchFamily="49" charset="0"/>
              </a:rPr>
              <a:t>scanf</a:t>
            </a:r>
            <a:r>
              <a:rPr lang="en-US" sz="1400" dirty="0">
                <a:latin typeface="Consolas" panose="020B0609020204030204" pitchFamily="49" charset="0"/>
                <a:cs typeface="Courier New" panose="02070309020205020404" pitchFamily="49" charset="0"/>
              </a:rPr>
              <a:t>("%u", &amp;ps2[j].</a:t>
            </a:r>
            <a:r>
              <a:rPr lang="en-US" sz="1400" dirty="0" err="1">
                <a:latin typeface="Consolas" panose="020B0609020204030204" pitchFamily="49" charset="0"/>
                <a:cs typeface="Courier New" panose="02070309020205020404" pitchFamily="49" charset="0"/>
              </a:rPr>
              <a:t>ps_birth_date.day</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scanf</a:t>
            </a:r>
            <a:r>
              <a:rPr lang="en-US" sz="1400" dirty="0">
                <a:latin typeface="Consolas" panose="020B0609020204030204" pitchFamily="49" charset="0"/>
                <a:cs typeface="Courier New" panose="02070309020205020404" pitchFamily="49" charset="0"/>
              </a:rPr>
              <a:t>("%u", &amp;</a:t>
            </a:r>
            <a:r>
              <a:rPr lang="en-US" sz="1400" dirty="0" err="1">
                <a:latin typeface="Consolas" panose="020B0609020204030204" pitchFamily="49" charset="0"/>
                <a:cs typeface="Courier New" panose="02070309020205020404" pitchFamily="49" charset="0"/>
              </a:rPr>
              <a:t>val</a:t>
            </a:r>
            <a:r>
              <a:rPr lang="en-US" sz="1400" dirty="0">
                <a:latin typeface="Consolas" panose="020B0609020204030204" pitchFamily="49" charset="0"/>
                <a:cs typeface="Courier New" panose="02070309020205020404" pitchFamily="49" charset="0"/>
              </a:rPr>
              <a:t>); ps2[j].</a:t>
            </a:r>
            <a:r>
              <a:rPr lang="en-US" sz="1400" dirty="0" err="1">
                <a:latin typeface="Consolas" panose="020B0609020204030204" pitchFamily="49" charset="0"/>
                <a:cs typeface="Courier New" panose="02070309020205020404" pitchFamily="49" charset="0"/>
              </a:rPr>
              <a:t>ps_birth_date.day</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val</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("Enter the birth-date (month) of the %d-</a:t>
            </a:r>
            <a:r>
              <a:rPr lang="en-US" sz="1400" dirty="0" err="1">
                <a:latin typeface="Consolas" panose="020B0609020204030204" pitchFamily="49" charset="0"/>
                <a:cs typeface="Courier New" panose="02070309020205020404" pitchFamily="49" charset="0"/>
              </a:rPr>
              <a:t>th</a:t>
            </a:r>
            <a:r>
              <a:rPr lang="en-US" sz="1400" dirty="0">
                <a:latin typeface="Consolas" panose="020B0609020204030204" pitchFamily="49" charset="0"/>
                <a:cs typeface="Courier New" panose="02070309020205020404" pitchFamily="49" charset="0"/>
              </a:rPr>
              <a:t> person:\n", j+1);</a:t>
            </a:r>
          </a:p>
          <a:p>
            <a:pPr marL="0" indent="0">
              <a:lnSpc>
                <a:spcPct val="11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scanf</a:t>
            </a:r>
            <a:r>
              <a:rPr lang="en-US" sz="1400" dirty="0">
                <a:latin typeface="Consolas" panose="020B0609020204030204" pitchFamily="49" charset="0"/>
                <a:cs typeface="Courier New" panose="02070309020205020404" pitchFamily="49" charset="0"/>
              </a:rPr>
              <a:t>("%u", &amp;</a:t>
            </a:r>
            <a:r>
              <a:rPr lang="en-US" sz="1400" dirty="0" err="1">
                <a:latin typeface="Consolas" panose="020B0609020204030204" pitchFamily="49" charset="0"/>
                <a:cs typeface="Courier New" panose="02070309020205020404" pitchFamily="49" charset="0"/>
              </a:rPr>
              <a:t>val</a:t>
            </a:r>
            <a:r>
              <a:rPr lang="en-US" sz="1400" dirty="0">
                <a:latin typeface="Consolas" panose="020B0609020204030204" pitchFamily="49" charset="0"/>
                <a:cs typeface="Courier New" panose="02070309020205020404" pitchFamily="49" charset="0"/>
              </a:rPr>
              <a:t>); ps2[j].</a:t>
            </a:r>
            <a:r>
              <a:rPr lang="en-US" sz="1400" dirty="0" err="1">
                <a:latin typeface="Consolas" panose="020B0609020204030204" pitchFamily="49" charset="0"/>
                <a:cs typeface="Courier New" panose="02070309020205020404" pitchFamily="49" charset="0"/>
              </a:rPr>
              <a:t>ps_birth_date.month</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val</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("Enter the birth-date (year) of the %d-</a:t>
            </a:r>
            <a:r>
              <a:rPr lang="en-US" sz="1400" dirty="0" err="1">
                <a:latin typeface="Consolas" panose="020B0609020204030204" pitchFamily="49" charset="0"/>
                <a:cs typeface="Courier New" panose="02070309020205020404" pitchFamily="49" charset="0"/>
              </a:rPr>
              <a:t>th</a:t>
            </a:r>
            <a:r>
              <a:rPr lang="en-US" sz="1400" dirty="0">
                <a:latin typeface="Consolas" panose="020B0609020204030204" pitchFamily="49" charset="0"/>
                <a:cs typeface="Courier New" panose="02070309020205020404" pitchFamily="49" charset="0"/>
              </a:rPr>
              <a:t> person:\n", j+1);</a:t>
            </a:r>
          </a:p>
          <a:p>
            <a:pPr marL="0" indent="0">
              <a:lnSpc>
                <a:spcPct val="11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scanf</a:t>
            </a:r>
            <a:r>
              <a:rPr lang="en-US" sz="1400" dirty="0">
                <a:latin typeface="Consolas" panose="020B0609020204030204" pitchFamily="49" charset="0"/>
                <a:cs typeface="Courier New" panose="02070309020205020404" pitchFamily="49" charset="0"/>
              </a:rPr>
              <a:t>("%u", &amp;</a:t>
            </a:r>
            <a:r>
              <a:rPr lang="en-US" sz="1400" dirty="0" err="1">
                <a:latin typeface="Consolas" panose="020B0609020204030204" pitchFamily="49" charset="0"/>
                <a:cs typeface="Courier New" panose="02070309020205020404" pitchFamily="49" charset="0"/>
              </a:rPr>
              <a:t>val</a:t>
            </a:r>
            <a:r>
              <a:rPr lang="en-US" sz="1400" dirty="0">
                <a:latin typeface="Consolas" panose="020B0609020204030204" pitchFamily="49" charset="0"/>
                <a:cs typeface="Courier New" panose="02070309020205020404" pitchFamily="49" charset="0"/>
              </a:rPr>
              <a:t>); ps2[j].</a:t>
            </a:r>
            <a:r>
              <a:rPr lang="en-US" sz="1400" dirty="0" err="1">
                <a:latin typeface="Consolas" panose="020B0609020204030204" pitchFamily="49" charset="0"/>
                <a:cs typeface="Courier New" panose="02070309020205020404" pitchFamily="49" charset="0"/>
              </a:rPr>
              <a:t>ps_birth_date.year</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val</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fwrite</a:t>
            </a:r>
            <a:r>
              <a:rPr lang="en-US" sz="1400" dirty="0">
                <a:latin typeface="Consolas" panose="020B0609020204030204" pitchFamily="49" charset="0"/>
                <a:cs typeface="Courier New" panose="02070309020205020404" pitchFamily="49" charset="0"/>
              </a:rPr>
              <a:t>(&amp;ps2[j], </a:t>
            </a:r>
            <a:r>
              <a:rPr lang="en-US" sz="1400" dirty="0" err="1">
                <a:latin typeface="Consolas" panose="020B0609020204030204" pitchFamily="49" charset="0"/>
                <a:cs typeface="Courier New" panose="02070309020205020404" pitchFamily="49" charset="0"/>
              </a:rPr>
              <a:t>sizeof</a:t>
            </a:r>
            <a:r>
              <a:rPr lang="en-US" sz="1400" dirty="0">
                <a:latin typeface="Consolas" panose="020B0609020204030204" pitchFamily="49" charset="0"/>
                <a:cs typeface="Courier New" panose="02070309020205020404" pitchFamily="49" charset="0"/>
              </a:rPr>
              <a:t>(PERSONALSTAT), 1, </a:t>
            </a:r>
            <a:r>
              <a:rPr lang="en-US" sz="1400" dirty="0" err="1">
                <a:latin typeface="Consolas" panose="020B0609020204030204" pitchFamily="49" charset="0"/>
                <a:cs typeface="Courier New" panose="02070309020205020404" pitchFamily="49" charset="0"/>
              </a:rPr>
              <a:t>fp</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400" dirty="0">
                <a:latin typeface="Consolas" panose="020B0609020204030204" pitchFamily="49" charset="0"/>
                <a:cs typeface="Courier New" panose="02070309020205020404" pitchFamily="49" charset="0"/>
              </a:rPr>
              <a:t>    </a:t>
            </a:r>
            <a:r>
              <a:rPr lang="tr-TR" sz="1400" dirty="0" err="1">
                <a:latin typeface="Consolas" panose="020B0609020204030204" pitchFamily="49" charset="0"/>
                <a:cs typeface="Courier New" panose="02070309020205020404" pitchFamily="49" charset="0"/>
              </a:rPr>
              <a:t>fclose</a:t>
            </a:r>
            <a:r>
              <a:rPr lang="tr-TR" sz="1400" dirty="0">
                <a:latin typeface="Consolas" panose="020B0609020204030204" pitchFamily="49" charset="0"/>
                <a:cs typeface="Courier New" panose="02070309020205020404" pitchFamily="49" charset="0"/>
              </a:rPr>
              <a:t>(</a:t>
            </a:r>
            <a:r>
              <a:rPr lang="tr-TR" sz="1400" dirty="0" err="1">
                <a:latin typeface="Consolas" panose="020B0609020204030204" pitchFamily="49" charset="0"/>
                <a:cs typeface="Courier New" panose="02070309020205020404" pitchFamily="49" charset="0"/>
              </a:rPr>
              <a:t>fp</a:t>
            </a:r>
            <a:r>
              <a:rPr lang="tr-TR" sz="1400" dirty="0">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return 0;</a:t>
            </a:r>
          </a:p>
          <a:p>
            <a:pPr marL="0" indent="0">
              <a:lnSpc>
                <a:spcPct val="110000"/>
              </a:lnSpc>
              <a:spcBef>
                <a:spcPts val="0"/>
              </a:spcBef>
              <a:buNone/>
            </a:pPr>
            <a:r>
              <a:rPr lang="en-US"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1191678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 Access Example</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7" name="Content Placeholder 4"/>
          <p:cNvSpPr>
            <a:spLocks noGrp="1"/>
          </p:cNvSpPr>
          <p:nvPr>
            <p:ph idx="2"/>
          </p:nvPr>
        </p:nvSpPr>
        <p:spPr>
          <a:xfrm>
            <a:off x="395536" y="1484784"/>
            <a:ext cx="8680338" cy="4464496"/>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#include &lt;</a:t>
            </a:r>
            <a:r>
              <a:rPr lang="en-US" sz="1200" dirty="0" err="1">
                <a:latin typeface="Consolas" panose="020B0609020204030204" pitchFamily="49" charset="0"/>
                <a:cs typeface="Courier New" panose="02070309020205020404" pitchFamily="49" charset="0"/>
              </a:rPr>
              <a:t>stdio.h</a:t>
            </a:r>
            <a:r>
              <a:rPr lang="en-US" sz="1200" dirty="0">
                <a:latin typeface="Consolas" panose="020B0609020204030204" pitchFamily="49" charset="0"/>
                <a:cs typeface="Courier New" panose="02070309020205020404" pitchFamily="49" charset="0"/>
              </a:rPr>
              <a:t>&gt;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#include &lt;</a:t>
            </a:r>
            <a:r>
              <a:rPr lang="en-US" sz="1200" dirty="0" err="1">
                <a:latin typeface="Consolas" panose="020B0609020204030204" pitchFamily="49" charset="0"/>
                <a:cs typeface="Courier New" panose="02070309020205020404" pitchFamily="49" charset="0"/>
              </a:rPr>
              <a:t>stddef.h</a:t>
            </a:r>
            <a:r>
              <a:rPr lang="en-US" sz="1200" dirty="0">
                <a:latin typeface="Consolas" panose="020B0609020204030204" pitchFamily="49" charset="0"/>
                <a:cs typeface="Courier New" panose="02070309020205020404" pitchFamily="49" charset="0"/>
              </a:rPr>
              <a:t>&gt;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#include &lt;</a:t>
            </a:r>
            <a:r>
              <a:rPr lang="en-US" sz="1200" dirty="0" err="1">
                <a:latin typeface="Consolas" panose="020B0609020204030204" pitchFamily="49" charset="0"/>
                <a:cs typeface="Courier New" panose="02070309020205020404" pitchFamily="49" charset="0"/>
              </a:rPr>
              <a:t>stdlib.h</a:t>
            </a:r>
            <a:r>
              <a:rPr lang="en-US" sz="1200" dirty="0">
                <a:latin typeface="Consolas" panose="020B0609020204030204" pitchFamily="49" charset="0"/>
                <a:cs typeface="Courier New" panose="02070309020205020404" pitchFamily="49" charset="0"/>
              </a:rPr>
              <a:t>&gt; // Header file for </a:t>
            </a:r>
            <a:r>
              <a:rPr lang="en-US" sz="1200" dirty="0" err="1">
                <a:latin typeface="Consolas" panose="020B0609020204030204" pitchFamily="49" charset="0"/>
                <a:cs typeface="Courier New" panose="02070309020205020404" pitchFamily="49" charset="0"/>
              </a:rPr>
              <a:t>qsort</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#include &lt;</a:t>
            </a:r>
            <a:r>
              <a:rPr lang="en-US" sz="1200" dirty="0" err="1">
                <a:latin typeface="Consolas" panose="020B0609020204030204" pitchFamily="49" charset="0"/>
                <a:cs typeface="Courier New" panose="02070309020205020404" pitchFamily="49" charset="0"/>
              </a:rPr>
              <a:t>string.h</a:t>
            </a:r>
            <a:r>
              <a:rPr lang="en-US" sz="1200" dirty="0">
                <a:latin typeface="Consolas" panose="020B0609020204030204" pitchFamily="49" charset="0"/>
                <a:cs typeface="Courier New" panose="02070309020205020404" pitchFamily="49" charset="0"/>
              </a:rPr>
              <a:t>&gt; // for the </a:t>
            </a:r>
            <a:r>
              <a:rPr lang="en-US" sz="1200" dirty="0" err="1">
                <a:latin typeface="Consolas" panose="020B0609020204030204" pitchFamily="49" charset="0"/>
                <a:cs typeface="Courier New" panose="02070309020205020404" pitchFamily="49" charset="0"/>
              </a:rPr>
              <a:t>strcmp</a:t>
            </a:r>
            <a:r>
              <a:rPr lang="en-US" sz="1200" dirty="0">
                <a:latin typeface="Consolas" panose="020B0609020204030204" pitchFamily="49" charset="0"/>
                <a:cs typeface="Courier New" panose="02070309020205020404" pitchFamily="49" charset="0"/>
              </a:rPr>
              <a:t> function()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#define MAX_REC_NUM 1000</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#define NAME_LEN 19</a:t>
            </a:r>
          </a:p>
          <a:p>
            <a:pPr marL="0" indent="0">
              <a:lnSpc>
                <a:spcPct val="110000"/>
              </a:lnSpc>
              <a:spcBef>
                <a:spcPts val="0"/>
              </a:spcBef>
              <a:buNone/>
            </a:pPr>
            <a:r>
              <a:rPr lang="en-US" sz="1200" dirty="0" err="1">
                <a:latin typeface="Consolas" panose="020B0609020204030204" pitchFamily="49" charset="0"/>
                <a:cs typeface="Courier New" panose="02070309020205020404" pitchFamily="49" charset="0"/>
              </a:rPr>
              <a:t>typedef</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struct</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unsigned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day : 5;</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unsigned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month : 4;</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unsigned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year : 11;</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DATE;</a:t>
            </a:r>
          </a:p>
          <a:p>
            <a:pPr marL="0" indent="0">
              <a:lnSpc>
                <a:spcPct val="110000"/>
              </a:lnSpc>
              <a:spcBef>
                <a:spcPts val="0"/>
              </a:spcBef>
              <a:buNone/>
            </a:pPr>
            <a:r>
              <a:rPr lang="en-US" sz="1200" dirty="0" err="1">
                <a:latin typeface="Consolas" panose="020B0609020204030204" pitchFamily="49" charset="0"/>
                <a:cs typeface="Courier New" panose="02070309020205020404" pitchFamily="49" charset="0"/>
              </a:rPr>
              <a:t>typedef</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struct</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char </a:t>
            </a:r>
            <a:r>
              <a:rPr lang="en-US" sz="1200" dirty="0" err="1">
                <a:latin typeface="Consolas" panose="020B0609020204030204" pitchFamily="49" charset="0"/>
                <a:cs typeface="Courier New" panose="02070309020205020404" pitchFamily="49" charset="0"/>
              </a:rPr>
              <a:t>ps_name</a:t>
            </a:r>
            <a:r>
              <a:rPr lang="en-US" sz="1200" dirty="0">
                <a:latin typeface="Consolas" panose="020B0609020204030204" pitchFamily="49" charset="0"/>
                <a:cs typeface="Courier New" panose="02070309020205020404" pitchFamily="49" charset="0"/>
              </a:rPr>
              <a:t>[NAME_LEN], </a:t>
            </a:r>
            <a:r>
              <a:rPr lang="en-US" sz="1200" dirty="0" err="1">
                <a:latin typeface="Consolas" panose="020B0609020204030204" pitchFamily="49" charset="0"/>
                <a:cs typeface="Courier New" panose="02070309020205020404" pitchFamily="49" charset="0"/>
              </a:rPr>
              <a:t>ps_tcno</a:t>
            </a:r>
            <a:r>
              <a:rPr lang="en-US" sz="1200" dirty="0">
                <a:latin typeface="Consolas" panose="020B0609020204030204" pitchFamily="49" charset="0"/>
                <a:cs typeface="Courier New" panose="02070309020205020404" pitchFamily="49" charset="0"/>
              </a:rPr>
              <a:t>[11];</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DATE </a:t>
            </a:r>
            <a:r>
              <a:rPr lang="en-US" sz="1200" dirty="0" err="1">
                <a:latin typeface="Consolas" panose="020B0609020204030204" pitchFamily="49" charset="0"/>
                <a:cs typeface="Courier New" panose="02070309020205020404" pitchFamily="49" charset="0"/>
              </a:rPr>
              <a:t>ps_birth_date</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PERSONALSTAT;</a:t>
            </a:r>
            <a:endParaRPr lang="tr-TR" sz="1200" dirty="0">
              <a:latin typeface="Consolas" panose="020B0609020204030204" pitchFamily="49" charset="0"/>
              <a:cs typeface="Courier New" panose="02070309020205020404" pitchFamily="49" charset="0"/>
            </a:endParaRPr>
          </a:p>
          <a:p>
            <a:pPr marL="0" indent="0">
              <a:lnSpc>
                <a:spcPct val="110000"/>
              </a:lnSpc>
              <a:spcBef>
                <a:spcPts val="0"/>
              </a:spcBef>
              <a:buNone/>
            </a:pPr>
            <a:endParaRPr lang="tr-TR" sz="12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structure definition for the index files for our records:</a:t>
            </a:r>
          </a:p>
          <a:p>
            <a:pPr marL="0" indent="0">
              <a:lnSpc>
                <a:spcPct val="110000"/>
              </a:lnSpc>
              <a:spcBef>
                <a:spcPts val="0"/>
              </a:spcBef>
              <a:buNone/>
            </a:pPr>
            <a:r>
              <a:rPr lang="en-US" sz="1200" dirty="0" err="1">
                <a:latin typeface="Consolas" panose="020B0609020204030204" pitchFamily="49" charset="0"/>
                <a:cs typeface="Courier New" panose="02070309020205020404" pitchFamily="49" charset="0"/>
              </a:rPr>
              <a:t>typedef</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struct</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index;</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char key[NAME_LEN];</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INDEX;</a:t>
            </a:r>
          </a:p>
          <a:p>
            <a:pPr marL="0" indent="0">
              <a:lnSpc>
                <a:spcPct val="110000"/>
              </a:lnSpc>
              <a:spcBef>
                <a:spcPts val="0"/>
              </a:spcBef>
              <a:buNone/>
            </a:pPr>
            <a:r>
              <a:rPr lang="tr-TR" sz="1200" dirty="0">
                <a:latin typeface="Consolas" panose="020B0609020204030204" pitchFamily="49" charset="0"/>
                <a:cs typeface="Courier New" panose="02070309020205020404" pitchFamily="49" charset="0"/>
              </a:rPr>
              <a:t>//</a:t>
            </a:r>
            <a:r>
              <a:rPr lang="tr-TR" sz="1200" dirty="0" err="1">
                <a:latin typeface="Consolas" panose="020B0609020204030204" pitchFamily="49" charset="0"/>
                <a:cs typeface="Courier New" panose="02070309020205020404" pitchFamily="49" charset="0"/>
              </a:rPr>
              <a:t>to</a:t>
            </a:r>
            <a:r>
              <a:rPr lang="tr-TR" sz="1200" dirty="0">
                <a:latin typeface="Consolas" panose="020B0609020204030204" pitchFamily="49" charset="0"/>
                <a:cs typeface="Courier New" panose="02070309020205020404" pitchFamily="49" charset="0"/>
              </a:rPr>
              <a:t> be </a:t>
            </a:r>
            <a:r>
              <a:rPr lang="tr-TR" sz="1200" dirty="0" err="1">
                <a:latin typeface="Consolas" panose="020B0609020204030204" pitchFamily="49" charset="0"/>
                <a:cs typeface="Courier New" panose="02070309020205020404" pitchFamily="49" charset="0"/>
              </a:rPr>
              <a:t>continued</a:t>
            </a:r>
            <a:r>
              <a:rPr lang="tr-TR" sz="1200" dirty="0">
                <a:latin typeface="Consolas" panose="020B0609020204030204" pitchFamily="49" charset="0"/>
                <a:cs typeface="Courier New" panose="02070309020205020404" pitchFamily="49" charset="0"/>
              </a:rPr>
              <a:t> in </a:t>
            </a:r>
            <a:r>
              <a:rPr lang="tr-TR" sz="1200" dirty="0" err="1">
                <a:latin typeface="Consolas" panose="020B0609020204030204" pitchFamily="49" charset="0"/>
                <a:cs typeface="Courier New" panose="02070309020205020404" pitchFamily="49" charset="0"/>
              </a:rPr>
              <a:t>the</a:t>
            </a:r>
            <a:r>
              <a:rPr lang="tr-TR" sz="1200" dirty="0">
                <a:latin typeface="Consolas" panose="020B0609020204030204" pitchFamily="49" charset="0"/>
                <a:cs typeface="Courier New" panose="02070309020205020404" pitchFamily="49" charset="0"/>
              </a:rPr>
              <a:t> </a:t>
            </a:r>
            <a:r>
              <a:rPr lang="tr-TR" sz="1200" dirty="0" err="1">
                <a:latin typeface="Consolas" panose="020B0609020204030204" pitchFamily="49" charset="0"/>
                <a:cs typeface="Courier New" panose="02070309020205020404" pitchFamily="49" charset="0"/>
              </a:rPr>
              <a:t>next</a:t>
            </a:r>
            <a:r>
              <a:rPr lang="tr-TR" sz="1200" dirty="0">
                <a:latin typeface="Consolas" panose="020B0609020204030204" pitchFamily="49" charset="0"/>
                <a:cs typeface="Courier New" panose="02070309020205020404" pitchFamily="49" charset="0"/>
              </a:rPr>
              <a:t> </a:t>
            </a:r>
            <a:r>
              <a:rPr lang="tr-TR" sz="1200" dirty="0" err="1">
                <a:latin typeface="Consolas" panose="020B0609020204030204" pitchFamily="49" charset="0"/>
                <a:cs typeface="Courier New" panose="02070309020205020404" pitchFamily="49" charset="0"/>
              </a:rPr>
              <a:t>slide</a:t>
            </a:r>
            <a:endParaRPr lang="en-US" sz="1200" dirty="0">
              <a:latin typeface="Consolas" panose="020B0609020204030204" pitchFamily="49" charset="0"/>
              <a:cs typeface="Courier New" panose="02070309020205020404" pitchFamily="49" charset="0"/>
            </a:endParaRPr>
          </a:p>
        </p:txBody>
      </p:sp>
      <p:sp>
        <p:nvSpPr>
          <p:cNvPr id="9" name="Content Placeholder 3"/>
          <p:cNvSpPr>
            <a:spLocks noGrp="1"/>
          </p:cNvSpPr>
          <p:nvPr>
            <p:ph idx="1"/>
          </p:nvPr>
        </p:nvSpPr>
        <p:spPr>
          <a:xfrm>
            <a:off x="278845" y="1123528"/>
            <a:ext cx="8613635" cy="433264"/>
          </a:xfrm>
        </p:spPr>
        <p:txBody>
          <a:bodyPr>
            <a:normAutofit/>
          </a:bodyPr>
          <a:lstStyle/>
          <a:p>
            <a:r>
              <a:rPr lang="tr-TR" sz="2400" dirty="0" err="1"/>
              <a:t>Now</a:t>
            </a:r>
            <a:r>
              <a:rPr lang="tr-TR" sz="2400" dirty="0"/>
              <a:t> </a:t>
            </a:r>
            <a:r>
              <a:rPr lang="tr-TR" sz="2400" dirty="0" err="1"/>
              <a:t>let’s</a:t>
            </a:r>
            <a:r>
              <a:rPr lang="tr-TR" sz="2400" dirty="0"/>
              <a:t> </a:t>
            </a:r>
            <a:r>
              <a:rPr lang="tr-TR" sz="2400" dirty="0" err="1"/>
              <a:t>create</a:t>
            </a:r>
            <a:r>
              <a:rPr lang="tr-TR" sz="2400" dirty="0"/>
              <a:t> </a:t>
            </a:r>
            <a:r>
              <a:rPr lang="tr-TR" sz="2400" dirty="0" err="1"/>
              <a:t>and</a:t>
            </a:r>
            <a:r>
              <a:rPr lang="tr-TR" sz="2400" dirty="0"/>
              <a:t> </a:t>
            </a:r>
            <a:r>
              <a:rPr lang="tr-TR" sz="2400" dirty="0" err="1"/>
              <a:t>sort</a:t>
            </a:r>
            <a:r>
              <a:rPr lang="tr-TR" sz="2400" dirty="0"/>
              <a:t> </a:t>
            </a:r>
            <a:r>
              <a:rPr lang="tr-TR" sz="2400" dirty="0" err="1"/>
              <a:t>the</a:t>
            </a:r>
            <a:r>
              <a:rPr lang="tr-TR" sz="2400" dirty="0"/>
              <a:t> </a:t>
            </a:r>
            <a:r>
              <a:rPr lang="tr-TR" sz="2400" dirty="0" err="1"/>
              <a:t>index</a:t>
            </a:r>
            <a:r>
              <a:rPr lang="tr-TR" sz="2400" dirty="0"/>
              <a:t>:</a:t>
            </a:r>
          </a:p>
        </p:txBody>
      </p:sp>
    </p:spTree>
    <p:extLst>
      <p:ext uri="{BB962C8B-B14F-4D97-AF65-F5344CB8AC3E}">
        <p14:creationId xmlns:p14="http://schemas.microsoft.com/office/powerpoint/2010/main" val="348425639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 Access Example</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7" name="Content Placeholder 4"/>
          <p:cNvSpPr>
            <a:spLocks noGrp="1"/>
          </p:cNvSpPr>
          <p:nvPr>
            <p:ph idx="2"/>
          </p:nvPr>
        </p:nvSpPr>
        <p:spPr>
          <a:xfrm>
            <a:off x="395536" y="1052736"/>
            <a:ext cx="8680338" cy="4968552"/>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Reads up to </a:t>
            </a:r>
            <a:r>
              <a:rPr lang="en-US" sz="1200" dirty="0" err="1">
                <a:latin typeface="Consolas" panose="020B0609020204030204" pitchFamily="49" charset="0"/>
                <a:cs typeface="Courier New" panose="02070309020205020404" pitchFamily="49" charset="0"/>
              </a:rPr>
              <a:t>max_rec_num</a:t>
            </a:r>
            <a:r>
              <a:rPr lang="en-US" sz="1200" dirty="0">
                <a:latin typeface="Consolas" panose="020B0609020204030204" pitchFamily="49" charset="0"/>
                <a:cs typeface="Courier New" panose="02070309020205020404" pitchFamily="49" charset="0"/>
              </a:rPr>
              <a:t> records from a file and stores the key field of each record in an index array. Returns the number of key fields stored. */</a:t>
            </a:r>
          </a:p>
          <a:p>
            <a:pPr marL="0" indent="0">
              <a:lnSpc>
                <a:spcPct val="110000"/>
              </a:lnSpc>
              <a:spcBef>
                <a:spcPts val="0"/>
              </a:spcBef>
              <a:buNone/>
            </a:pP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get_records</a:t>
            </a:r>
            <a:r>
              <a:rPr lang="en-US" sz="1200" dirty="0">
                <a:latin typeface="Consolas" panose="020B0609020204030204" pitchFamily="49" charset="0"/>
                <a:cs typeface="Courier New" panose="02070309020205020404" pitchFamily="49" charset="0"/>
              </a:rPr>
              <a:t>(FILE* </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 INDEX </a:t>
            </a:r>
            <a:r>
              <a:rPr lang="en-US" sz="1200" dirty="0" err="1">
                <a:latin typeface="Consolas" panose="020B0609020204030204" pitchFamily="49" charset="0"/>
                <a:cs typeface="Courier New" panose="02070309020205020404" pitchFamily="49" charset="0"/>
              </a:rPr>
              <a:t>names_index</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max_rec_num</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offset = 0, counter = 0, k, nm = NAME_LEN;</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char </a:t>
            </a:r>
            <a:r>
              <a:rPr lang="en-US" sz="1200" dirty="0" err="1">
                <a:latin typeface="Consolas" panose="020B0609020204030204" pitchFamily="49" charset="0"/>
                <a:cs typeface="Courier New" panose="02070309020205020404" pitchFamily="49" charset="0"/>
              </a:rPr>
              <a:t>namei</a:t>
            </a:r>
            <a:r>
              <a:rPr lang="en-US" sz="1200" dirty="0">
                <a:latin typeface="Consolas" panose="020B0609020204030204" pitchFamily="49" charset="0"/>
                <a:cs typeface="Courier New" panose="02070309020205020404" pitchFamily="49" charset="0"/>
              </a:rPr>
              <a:t>[NAME_LEN]; </a:t>
            </a:r>
          </a:p>
          <a:p>
            <a:pPr marL="0" indent="0">
              <a:lnSpc>
                <a:spcPct val="110000"/>
              </a:lnSpc>
              <a:spcBef>
                <a:spcPts val="0"/>
              </a:spcBef>
              <a:buNone/>
            </a:pPr>
            <a:endParaRPr lang="en-US" sz="12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 get only the name of the 1st PERSON: (the first 19 chars is for name field)</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nm=</a:t>
            </a:r>
            <a:r>
              <a:rPr lang="en-US" sz="1200" dirty="0" err="1">
                <a:latin typeface="Consolas" panose="020B0609020204030204" pitchFamily="49" charset="0"/>
                <a:cs typeface="Courier New" panose="02070309020205020404" pitchFamily="49" charset="0"/>
              </a:rPr>
              <a:t>fread</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namei</a:t>
            </a:r>
            <a:r>
              <a:rPr lang="en-US" sz="1200" dirty="0">
                <a:latin typeface="Consolas" panose="020B0609020204030204" pitchFamily="49" charset="0"/>
                <a:cs typeface="Courier New" panose="02070309020205020404" pitchFamily="49" charset="0"/>
              </a:rPr>
              <a:t>, 1, NAME_LEN, </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for (k = 0; counter &lt; </a:t>
            </a:r>
            <a:r>
              <a:rPr lang="en-US" sz="1200" dirty="0" err="1">
                <a:latin typeface="Consolas" panose="020B0609020204030204" pitchFamily="49" charset="0"/>
                <a:cs typeface="Courier New" panose="02070309020205020404" pitchFamily="49" charset="0"/>
              </a:rPr>
              <a:t>max_rec_num</a:t>
            </a:r>
            <a:r>
              <a:rPr lang="en-US" sz="1200" dirty="0">
                <a:latin typeface="Consolas" panose="020B0609020204030204" pitchFamily="49" charset="0"/>
                <a:cs typeface="Courier New" panose="02070309020205020404" pitchFamily="49" charset="0"/>
              </a:rPr>
              <a:t> &amp;&amp; nm== NAME_LEN; k++){</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strcpy</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names_index</a:t>
            </a:r>
            <a:r>
              <a:rPr lang="en-US" sz="1200" dirty="0">
                <a:latin typeface="Consolas" panose="020B0609020204030204" pitchFamily="49" charset="0"/>
                <a:cs typeface="Courier New" panose="02070309020205020404" pitchFamily="49" charset="0"/>
              </a:rPr>
              <a:t>[k].key, </a:t>
            </a:r>
            <a:r>
              <a:rPr lang="en-US" sz="1200" dirty="0" err="1">
                <a:latin typeface="Consolas" panose="020B0609020204030204" pitchFamily="49" charset="0"/>
                <a:cs typeface="Courier New" panose="02070309020205020404" pitchFamily="49" charset="0"/>
              </a:rPr>
              <a:t>namei</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 jump into the beginning of the next person's (next record's) starting point: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offset += </a:t>
            </a:r>
            <a:r>
              <a:rPr lang="en-US" sz="1200" dirty="0" err="1">
                <a:latin typeface="Consolas" panose="020B0609020204030204" pitchFamily="49" charset="0"/>
                <a:cs typeface="Courier New" panose="02070309020205020404" pitchFamily="49" charset="0"/>
              </a:rPr>
              <a:t>sizeof</a:t>
            </a:r>
            <a:r>
              <a:rPr lang="en-US" sz="1200" dirty="0">
                <a:latin typeface="Consolas" panose="020B0609020204030204" pitchFamily="49" charset="0"/>
                <a:cs typeface="Courier New" panose="02070309020205020404" pitchFamily="49" charset="0"/>
              </a:rPr>
              <a:t>(PERSONALSTAT);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fseek</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 offset, SEEK_SET);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counter++;</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 get only the name of the </a:t>
            </a:r>
            <a:r>
              <a:rPr lang="en-US" sz="1200" dirty="0" err="1">
                <a:latin typeface="Consolas" panose="020B0609020204030204" pitchFamily="49" charset="0"/>
                <a:cs typeface="Courier New" panose="02070309020205020404" pitchFamily="49" charset="0"/>
              </a:rPr>
              <a:t>i-th</a:t>
            </a:r>
            <a:r>
              <a:rPr lang="en-US" sz="1200" dirty="0">
                <a:latin typeface="Consolas" panose="020B0609020204030204" pitchFamily="49" charset="0"/>
                <a:cs typeface="Courier New" panose="02070309020205020404" pitchFamily="49" charset="0"/>
              </a:rPr>
              <a:t> PERSON: (the first 19 chars for each person/record)</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nm=</a:t>
            </a:r>
            <a:r>
              <a:rPr lang="en-US" sz="1200" dirty="0" err="1">
                <a:latin typeface="Consolas" panose="020B0609020204030204" pitchFamily="49" charset="0"/>
                <a:cs typeface="Courier New" panose="02070309020205020404" pitchFamily="49" charset="0"/>
              </a:rPr>
              <a:t>fread</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namei</a:t>
            </a:r>
            <a:r>
              <a:rPr lang="en-US" sz="1200" dirty="0">
                <a:latin typeface="Consolas" panose="020B0609020204030204" pitchFamily="49" charset="0"/>
                <a:cs typeface="Courier New" panose="02070309020205020404" pitchFamily="49" charset="0"/>
              </a:rPr>
              <a:t>, 1, NAME_LEN, </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return counter;</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200" dirty="0">
                <a:latin typeface="Consolas" panose="020B0609020204030204" pitchFamily="49" charset="0"/>
                <a:cs typeface="Courier New" panose="02070309020205020404" pitchFamily="49" charset="0"/>
              </a:rPr>
              <a:t>//</a:t>
            </a:r>
            <a:r>
              <a:rPr lang="tr-TR" sz="1200" dirty="0" err="1">
                <a:latin typeface="Consolas" panose="020B0609020204030204" pitchFamily="49" charset="0"/>
                <a:cs typeface="Courier New" panose="02070309020205020404" pitchFamily="49" charset="0"/>
              </a:rPr>
              <a:t>to</a:t>
            </a:r>
            <a:r>
              <a:rPr lang="tr-TR" sz="1200" dirty="0">
                <a:latin typeface="Consolas" panose="020B0609020204030204" pitchFamily="49" charset="0"/>
                <a:cs typeface="Courier New" panose="02070309020205020404" pitchFamily="49" charset="0"/>
              </a:rPr>
              <a:t> be </a:t>
            </a:r>
            <a:r>
              <a:rPr lang="tr-TR" sz="1200" dirty="0" err="1">
                <a:latin typeface="Consolas" panose="020B0609020204030204" pitchFamily="49" charset="0"/>
                <a:cs typeface="Courier New" panose="02070309020205020404" pitchFamily="49" charset="0"/>
              </a:rPr>
              <a:t>continued</a:t>
            </a:r>
            <a:r>
              <a:rPr lang="tr-TR" sz="1200" dirty="0">
                <a:latin typeface="Consolas" panose="020B0609020204030204" pitchFamily="49" charset="0"/>
                <a:cs typeface="Courier New" panose="02070309020205020404" pitchFamily="49" charset="0"/>
              </a:rPr>
              <a:t> in </a:t>
            </a:r>
            <a:r>
              <a:rPr lang="tr-TR" sz="1200" dirty="0" err="1">
                <a:latin typeface="Consolas" panose="020B0609020204030204" pitchFamily="49" charset="0"/>
                <a:cs typeface="Courier New" panose="02070309020205020404" pitchFamily="49" charset="0"/>
              </a:rPr>
              <a:t>the</a:t>
            </a:r>
            <a:r>
              <a:rPr lang="tr-TR" sz="1200" dirty="0">
                <a:latin typeface="Consolas" panose="020B0609020204030204" pitchFamily="49" charset="0"/>
                <a:cs typeface="Courier New" panose="02070309020205020404" pitchFamily="49" charset="0"/>
              </a:rPr>
              <a:t> </a:t>
            </a:r>
            <a:r>
              <a:rPr lang="tr-TR" sz="1200" dirty="0" err="1">
                <a:latin typeface="Consolas" panose="020B0609020204030204" pitchFamily="49" charset="0"/>
                <a:cs typeface="Courier New" panose="02070309020205020404" pitchFamily="49" charset="0"/>
              </a:rPr>
              <a:t>next</a:t>
            </a:r>
            <a:r>
              <a:rPr lang="tr-TR" sz="1200" dirty="0">
                <a:latin typeface="Consolas" panose="020B0609020204030204" pitchFamily="49" charset="0"/>
                <a:cs typeface="Courier New" panose="02070309020205020404" pitchFamily="49" charset="0"/>
              </a:rPr>
              <a:t> </a:t>
            </a:r>
            <a:r>
              <a:rPr lang="tr-TR" sz="1200" dirty="0" err="1">
                <a:latin typeface="Consolas" panose="020B0609020204030204" pitchFamily="49" charset="0"/>
                <a:cs typeface="Courier New" panose="02070309020205020404" pitchFamily="49" charset="0"/>
              </a:rPr>
              <a:t>slide</a:t>
            </a:r>
            <a:endParaRPr lang="en-US" sz="12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6583909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 Access Example</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7" name="Content Placeholder 4"/>
          <p:cNvSpPr>
            <a:spLocks noGrp="1"/>
          </p:cNvSpPr>
          <p:nvPr>
            <p:ph idx="2"/>
          </p:nvPr>
        </p:nvSpPr>
        <p:spPr>
          <a:xfrm>
            <a:off x="395536" y="1052736"/>
            <a:ext cx="8680338" cy="4968552"/>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Sort an array of NAMES_INDEX structures by the name field. There are index count elements to be sorted. Returns a pointer to the sorted array. This function will be required for the </a:t>
            </a:r>
            <a:r>
              <a:rPr lang="en-US" sz="1200" dirty="0" err="1">
                <a:latin typeface="Consolas" panose="020B0609020204030204" pitchFamily="49" charset="0"/>
                <a:cs typeface="Courier New" panose="02070309020205020404" pitchFamily="49" charset="0"/>
              </a:rPr>
              <a:t>qsort</a:t>
            </a:r>
            <a:r>
              <a:rPr lang="en-US" sz="1200" dirty="0">
                <a:latin typeface="Consolas" panose="020B0609020204030204" pitchFamily="49" charset="0"/>
                <a:cs typeface="Courier New" panose="02070309020205020404" pitchFamily="49" charset="0"/>
              </a:rPr>
              <a:t> function to provide a means of comparison.</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compare_func</a:t>
            </a:r>
            <a:r>
              <a:rPr lang="en-US" sz="1200" dirty="0">
                <a:latin typeface="Consolas" panose="020B0609020204030204" pitchFamily="49" charset="0"/>
                <a:cs typeface="Courier New" panose="02070309020205020404" pitchFamily="49" charset="0"/>
              </a:rPr>
              <a:t>(INDEX *p, INDEX *q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return </a:t>
            </a:r>
            <a:r>
              <a:rPr lang="en-US" sz="1200" dirty="0" err="1">
                <a:latin typeface="Consolas" panose="020B0609020204030204" pitchFamily="49" charset="0"/>
                <a:cs typeface="Courier New" panose="02070309020205020404" pitchFamily="49" charset="0"/>
              </a:rPr>
              <a:t>strcmp</a:t>
            </a:r>
            <a:r>
              <a:rPr lang="en-US" sz="1200" dirty="0">
                <a:latin typeface="Consolas" panose="020B0609020204030204" pitchFamily="49" charset="0"/>
                <a:cs typeface="Courier New" panose="02070309020205020404" pitchFamily="49" charset="0"/>
              </a:rPr>
              <a:t>( p-&gt;key, q-&gt;key);</a:t>
            </a:r>
          </a:p>
          <a:p>
            <a:pPr marL="0" indent="0">
              <a:lnSpc>
                <a:spcPct val="110000"/>
              </a:lnSpc>
              <a:spcBef>
                <a:spcPts val="0"/>
              </a:spcBef>
              <a:buNone/>
            </a:pP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 &lt;0: the first character that does not match has a lower value in ptr1 than in ptr2</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0:  the contents of both strings are equal</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&gt;0: the first character that does not match has a greater value in ptr1 than in ptr2</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endParaRPr lang="en-US" sz="12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void </a:t>
            </a:r>
            <a:r>
              <a:rPr lang="en-US" sz="1200" dirty="0" err="1">
                <a:latin typeface="Consolas" panose="020B0609020204030204" pitchFamily="49" charset="0"/>
                <a:cs typeface="Courier New" panose="02070309020205020404" pitchFamily="49" charset="0"/>
              </a:rPr>
              <a:t>sort_index</a:t>
            </a:r>
            <a:r>
              <a:rPr lang="en-US" sz="1200" dirty="0">
                <a:latin typeface="Consolas" panose="020B0609020204030204" pitchFamily="49" charset="0"/>
                <a:cs typeface="Courier New" panose="02070309020205020404" pitchFamily="49" charset="0"/>
              </a:rPr>
              <a:t>(INDEX </a:t>
            </a:r>
            <a:r>
              <a:rPr lang="en-US" sz="1200" dirty="0" err="1">
                <a:latin typeface="Consolas" panose="020B0609020204030204" pitchFamily="49" charset="0"/>
                <a:cs typeface="Courier New" panose="02070309020205020404" pitchFamily="49" charset="0"/>
              </a:rPr>
              <a:t>names_index</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index_count</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j;</a:t>
            </a:r>
            <a:endParaRPr lang="tr-TR" sz="12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(*pf) ();</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pf = </a:t>
            </a:r>
            <a:r>
              <a:rPr lang="en-US" sz="1200" dirty="0" err="1">
                <a:latin typeface="Consolas" panose="020B0609020204030204" pitchFamily="49" charset="0"/>
                <a:cs typeface="Courier New" panose="02070309020205020404" pitchFamily="49" charset="0"/>
              </a:rPr>
              <a:t>compare_func</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 Assign values to the index field of each structure:</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for (j = 0; j &lt; </a:t>
            </a:r>
            <a:r>
              <a:rPr lang="en-US" sz="1200" dirty="0" err="1">
                <a:latin typeface="Consolas" panose="020B0609020204030204" pitchFamily="49" charset="0"/>
                <a:cs typeface="Courier New" panose="02070309020205020404" pitchFamily="49" charset="0"/>
              </a:rPr>
              <a:t>index_count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j++</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names_index</a:t>
            </a:r>
            <a:r>
              <a:rPr lang="en-US" sz="1200" dirty="0">
                <a:latin typeface="Consolas" panose="020B0609020204030204" pitchFamily="49" charset="0"/>
                <a:cs typeface="Courier New" panose="02070309020205020404" pitchFamily="49" charset="0"/>
              </a:rPr>
              <a:t>[j].index = j;</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qsort</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names_index</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index_count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sizeof</a:t>
            </a:r>
            <a:r>
              <a:rPr lang="en-US" sz="1200" dirty="0">
                <a:latin typeface="Consolas" panose="020B0609020204030204" pitchFamily="49" charset="0"/>
                <a:cs typeface="Courier New" panose="02070309020205020404" pitchFamily="49" charset="0"/>
              </a:rPr>
              <a:t>(INDEX), </a:t>
            </a:r>
            <a:r>
              <a:rPr lang="tr-TR" sz="1200" dirty="0" err="1">
                <a:latin typeface="Consolas" panose="020B0609020204030204" pitchFamily="49" charset="0"/>
                <a:cs typeface="Courier New" panose="02070309020205020404" pitchFamily="49" charset="0"/>
              </a:rPr>
              <a:t>pf</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200" dirty="0">
                <a:latin typeface="Consolas" panose="020B0609020204030204" pitchFamily="49" charset="0"/>
                <a:cs typeface="Courier New" panose="02070309020205020404" pitchFamily="49" charset="0"/>
              </a:rPr>
              <a:t>//</a:t>
            </a:r>
            <a:r>
              <a:rPr lang="tr-TR" sz="1200" dirty="0" err="1">
                <a:latin typeface="Consolas" panose="020B0609020204030204" pitchFamily="49" charset="0"/>
                <a:cs typeface="Courier New" panose="02070309020205020404" pitchFamily="49" charset="0"/>
              </a:rPr>
              <a:t>to</a:t>
            </a:r>
            <a:r>
              <a:rPr lang="tr-TR" sz="1200" dirty="0">
                <a:latin typeface="Consolas" panose="020B0609020204030204" pitchFamily="49" charset="0"/>
                <a:cs typeface="Courier New" panose="02070309020205020404" pitchFamily="49" charset="0"/>
              </a:rPr>
              <a:t> be </a:t>
            </a:r>
            <a:r>
              <a:rPr lang="tr-TR" sz="1200" dirty="0" err="1">
                <a:latin typeface="Consolas" panose="020B0609020204030204" pitchFamily="49" charset="0"/>
                <a:cs typeface="Courier New" panose="02070309020205020404" pitchFamily="49" charset="0"/>
              </a:rPr>
              <a:t>continued</a:t>
            </a:r>
            <a:r>
              <a:rPr lang="tr-TR" sz="1200" dirty="0">
                <a:latin typeface="Consolas" panose="020B0609020204030204" pitchFamily="49" charset="0"/>
                <a:cs typeface="Courier New" panose="02070309020205020404" pitchFamily="49" charset="0"/>
              </a:rPr>
              <a:t> in </a:t>
            </a:r>
            <a:r>
              <a:rPr lang="tr-TR" sz="1200" dirty="0" err="1">
                <a:latin typeface="Consolas" panose="020B0609020204030204" pitchFamily="49" charset="0"/>
                <a:cs typeface="Courier New" panose="02070309020205020404" pitchFamily="49" charset="0"/>
              </a:rPr>
              <a:t>the</a:t>
            </a:r>
            <a:r>
              <a:rPr lang="tr-TR" sz="1200" dirty="0">
                <a:latin typeface="Consolas" panose="020B0609020204030204" pitchFamily="49" charset="0"/>
                <a:cs typeface="Courier New" panose="02070309020205020404" pitchFamily="49" charset="0"/>
              </a:rPr>
              <a:t> </a:t>
            </a:r>
            <a:r>
              <a:rPr lang="tr-TR" sz="1200" dirty="0" err="1">
                <a:latin typeface="Consolas" panose="020B0609020204030204" pitchFamily="49" charset="0"/>
                <a:cs typeface="Courier New" panose="02070309020205020404" pitchFamily="49" charset="0"/>
              </a:rPr>
              <a:t>next</a:t>
            </a:r>
            <a:r>
              <a:rPr lang="tr-TR" sz="1200" dirty="0">
                <a:latin typeface="Consolas" panose="020B0609020204030204" pitchFamily="49" charset="0"/>
                <a:cs typeface="Courier New" panose="02070309020205020404" pitchFamily="49" charset="0"/>
              </a:rPr>
              <a:t> </a:t>
            </a:r>
            <a:r>
              <a:rPr lang="tr-TR" sz="1200" dirty="0" err="1">
                <a:latin typeface="Consolas" panose="020B0609020204030204" pitchFamily="49" charset="0"/>
                <a:cs typeface="Courier New" panose="02070309020205020404" pitchFamily="49" charset="0"/>
              </a:rPr>
              <a:t>slide</a:t>
            </a:r>
            <a:endParaRPr lang="en-US" sz="12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69762062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 Access Example</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7" name="Content Placeholder 4"/>
          <p:cNvSpPr>
            <a:spLocks noGrp="1"/>
          </p:cNvSpPr>
          <p:nvPr>
            <p:ph idx="2"/>
          </p:nvPr>
        </p:nvSpPr>
        <p:spPr>
          <a:xfrm>
            <a:off x="395536" y="1052736"/>
            <a:ext cx="8680338" cy="4968552"/>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Print the records in a file in the order * indicated by the index array.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void </a:t>
            </a:r>
            <a:r>
              <a:rPr lang="en-US" sz="1200" dirty="0" err="1">
                <a:latin typeface="Consolas" panose="020B0609020204030204" pitchFamily="49" charset="0"/>
                <a:cs typeface="Courier New" panose="02070309020205020404" pitchFamily="49" charset="0"/>
              </a:rPr>
              <a:t>print_indexed_records</a:t>
            </a:r>
            <a:r>
              <a:rPr lang="en-US" sz="1200" dirty="0">
                <a:latin typeface="Consolas" panose="020B0609020204030204" pitchFamily="49" charset="0"/>
                <a:cs typeface="Courier New" panose="02070309020205020404" pitchFamily="49" charset="0"/>
              </a:rPr>
              <a:t>(FILE * </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 INDEX index[],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index_count</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PERSONALSTAT </a:t>
            </a:r>
            <a:r>
              <a:rPr lang="en-US" sz="1200" dirty="0" err="1">
                <a:latin typeface="Consolas" panose="020B0609020204030204" pitchFamily="49" charset="0"/>
                <a:cs typeface="Courier New" panose="02070309020205020404" pitchFamily="49" charset="0"/>
              </a:rPr>
              <a:t>ps</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j;</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for (j = 0; j &lt; </a:t>
            </a:r>
            <a:r>
              <a:rPr lang="en-US" sz="1200" dirty="0" err="1">
                <a:latin typeface="Consolas" panose="020B0609020204030204" pitchFamily="49" charset="0"/>
                <a:cs typeface="Courier New" panose="02070309020205020404" pitchFamily="49" charset="0"/>
              </a:rPr>
              <a:t>index_count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j++</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if (</a:t>
            </a:r>
            <a:r>
              <a:rPr lang="en-US" sz="1200" dirty="0" err="1">
                <a:latin typeface="Consolas" panose="020B0609020204030204" pitchFamily="49" charset="0"/>
                <a:cs typeface="Courier New" panose="02070309020205020404" pitchFamily="49" charset="0"/>
              </a:rPr>
              <a:t>fseek</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sizeof</a:t>
            </a:r>
            <a:r>
              <a:rPr lang="en-US" sz="1200" dirty="0">
                <a:latin typeface="Consolas" panose="020B0609020204030204" pitchFamily="49" charset="0"/>
                <a:cs typeface="Courier New" panose="02070309020205020404" pitchFamily="49" charset="0"/>
              </a:rPr>
              <a:t>(PERSONALSTAT) * index[j].index, SEEK_SET))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exit( 1 );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fread</a:t>
            </a:r>
            <a:r>
              <a:rPr lang="en-US" sz="1200" dirty="0">
                <a:latin typeface="Consolas" panose="020B0609020204030204" pitchFamily="49" charset="0"/>
                <a:cs typeface="Courier New" panose="02070309020205020404" pitchFamily="49" charset="0"/>
              </a:rPr>
              <a:t>(&amp;</a:t>
            </a:r>
            <a:r>
              <a:rPr lang="en-US" sz="1200" dirty="0" err="1">
                <a:latin typeface="Consolas" panose="020B0609020204030204" pitchFamily="49" charset="0"/>
                <a:cs typeface="Courier New" panose="02070309020205020404" pitchFamily="49" charset="0"/>
              </a:rPr>
              <a:t>ps</a:t>
            </a:r>
            <a:r>
              <a:rPr lang="en-US" sz="1200" dirty="0">
                <a:latin typeface="Consolas" panose="020B0609020204030204" pitchFamily="49" charset="0"/>
                <a:cs typeface="Courier New" panose="02070309020205020404" pitchFamily="49" charset="0"/>
              </a:rPr>
              <a:t>, 1, </a:t>
            </a:r>
            <a:r>
              <a:rPr lang="en-US" sz="1200" dirty="0" err="1">
                <a:latin typeface="Consolas" panose="020B0609020204030204" pitchFamily="49" charset="0"/>
                <a:cs typeface="Courier New" panose="02070309020205020404" pitchFamily="49" charset="0"/>
              </a:rPr>
              <a:t>sizeof</a:t>
            </a:r>
            <a:r>
              <a:rPr lang="en-US" sz="1200" dirty="0">
                <a:latin typeface="Consolas" panose="020B0609020204030204" pitchFamily="49" charset="0"/>
                <a:cs typeface="Courier New" panose="02070309020205020404" pitchFamily="49" charset="0"/>
              </a:rPr>
              <a:t>(PERSONALSTAT), </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printf</a:t>
            </a:r>
            <a:r>
              <a:rPr lang="en-US" sz="1200" dirty="0">
                <a:latin typeface="Consolas" panose="020B0609020204030204" pitchFamily="49" charset="0"/>
                <a:cs typeface="Courier New" panose="02070309020205020404" pitchFamily="49" charset="0"/>
              </a:rPr>
              <a:t>( "%20s, %u, %u, %u, %12s\n", </a:t>
            </a:r>
            <a:r>
              <a:rPr lang="en-US" sz="1200" dirty="0" err="1">
                <a:latin typeface="Consolas" panose="020B0609020204030204" pitchFamily="49" charset="0"/>
                <a:cs typeface="Courier New" panose="02070309020205020404" pitchFamily="49" charset="0"/>
              </a:rPr>
              <a:t>ps.ps_name</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ps.ps_birth_date.day</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ps.ps_birth_date.month</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ps.ps_birth_date.year</a:t>
            </a:r>
            <a:r>
              <a:rPr lang="en-US" sz="1200" dirty="0">
                <a:latin typeface="Consolas" panose="020B0609020204030204" pitchFamily="49" charset="0"/>
                <a:cs typeface="Courier New" panose="02070309020205020404" pitchFamily="49" charset="0"/>
              </a:rPr>
              <a:t>, ps. </a:t>
            </a:r>
            <a:r>
              <a:rPr lang="en-US" sz="1200" dirty="0" err="1">
                <a:latin typeface="Consolas" panose="020B0609020204030204" pitchFamily="49" charset="0"/>
                <a:cs typeface="Courier New" panose="02070309020205020404" pitchFamily="49" charset="0"/>
              </a:rPr>
              <a:t>ps_tcno</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tr-TR" sz="1200" dirty="0">
                <a:latin typeface="Consolas" panose="020B0609020204030204" pitchFamily="49" charset="0"/>
                <a:cs typeface="Courier New" panose="02070309020205020404" pitchFamily="49" charset="0"/>
              </a:rPr>
              <a:t>//</a:t>
            </a:r>
            <a:r>
              <a:rPr lang="tr-TR" sz="1200" dirty="0" err="1">
                <a:latin typeface="Consolas" panose="020B0609020204030204" pitchFamily="49" charset="0"/>
                <a:cs typeface="Courier New" panose="02070309020205020404" pitchFamily="49" charset="0"/>
              </a:rPr>
              <a:t>to</a:t>
            </a:r>
            <a:r>
              <a:rPr lang="tr-TR" sz="1200" dirty="0">
                <a:latin typeface="Consolas" panose="020B0609020204030204" pitchFamily="49" charset="0"/>
                <a:cs typeface="Courier New" panose="02070309020205020404" pitchFamily="49" charset="0"/>
              </a:rPr>
              <a:t> be </a:t>
            </a:r>
            <a:r>
              <a:rPr lang="tr-TR" sz="1200" dirty="0" err="1">
                <a:latin typeface="Consolas" panose="020B0609020204030204" pitchFamily="49" charset="0"/>
                <a:cs typeface="Courier New" panose="02070309020205020404" pitchFamily="49" charset="0"/>
              </a:rPr>
              <a:t>continued</a:t>
            </a:r>
            <a:r>
              <a:rPr lang="tr-TR" sz="1200" dirty="0">
                <a:latin typeface="Consolas" panose="020B0609020204030204" pitchFamily="49" charset="0"/>
                <a:cs typeface="Courier New" panose="02070309020205020404" pitchFamily="49" charset="0"/>
              </a:rPr>
              <a:t> in </a:t>
            </a:r>
            <a:r>
              <a:rPr lang="tr-TR" sz="1200" dirty="0" err="1">
                <a:latin typeface="Consolas" panose="020B0609020204030204" pitchFamily="49" charset="0"/>
                <a:cs typeface="Courier New" panose="02070309020205020404" pitchFamily="49" charset="0"/>
              </a:rPr>
              <a:t>the</a:t>
            </a:r>
            <a:r>
              <a:rPr lang="tr-TR" sz="1200" dirty="0">
                <a:latin typeface="Consolas" panose="020B0609020204030204" pitchFamily="49" charset="0"/>
                <a:cs typeface="Courier New" panose="02070309020205020404" pitchFamily="49" charset="0"/>
              </a:rPr>
              <a:t> </a:t>
            </a:r>
            <a:r>
              <a:rPr lang="tr-TR" sz="1200" dirty="0" err="1">
                <a:latin typeface="Consolas" panose="020B0609020204030204" pitchFamily="49" charset="0"/>
                <a:cs typeface="Courier New" panose="02070309020205020404" pitchFamily="49" charset="0"/>
              </a:rPr>
              <a:t>next</a:t>
            </a:r>
            <a:r>
              <a:rPr lang="tr-TR" sz="1200" dirty="0">
                <a:latin typeface="Consolas" panose="020B0609020204030204" pitchFamily="49" charset="0"/>
                <a:cs typeface="Courier New" panose="02070309020205020404" pitchFamily="49" charset="0"/>
              </a:rPr>
              <a:t> </a:t>
            </a:r>
            <a:r>
              <a:rPr lang="tr-TR" sz="1200" dirty="0" err="1">
                <a:latin typeface="Consolas" panose="020B0609020204030204" pitchFamily="49" charset="0"/>
                <a:cs typeface="Courier New" panose="02070309020205020404" pitchFamily="49" charset="0"/>
              </a:rPr>
              <a:t>slide</a:t>
            </a:r>
            <a:endParaRPr lang="en-US" sz="12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4736225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Random Access Example</a:t>
            </a:r>
          </a:p>
        </p:txBody>
      </p:sp>
      <p:sp>
        <p:nvSpPr>
          <p:cNvPr id="4" name="Footer Placeholder 3"/>
          <p:cNvSpPr>
            <a:spLocks noGrp="1"/>
          </p:cNvSpPr>
          <p:nvPr>
            <p:ph type="ftr" sz="quarter" idx="11"/>
          </p:nvPr>
        </p:nvSpPr>
        <p:spPr/>
        <p:txBody>
          <a:bodyPr/>
          <a:lstStyle/>
          <a:p>
            <a:r>
              <a:rPr lang="tr-TR" dirty="0"/>
              <a:t>Yıldız Teknik Üniversitesi - Bilgisayar Mühendisliği Bölümü</a:t>
            </a:r>
          </a:p>
        </p:txBody>
      </p:sp>
      <p:sp>
        <p:nvSpPr>
          <p:cNvPr id="7" name="Content Placeholder 4"/>
          <p:cNvSpPr>
            <a:spLocks noGrp="1"/>
          </p:cNvSpPr>
          <p:nvPr>
            <p:ph idx="2"/>
          </p:nvPr>
        </p:nvSpPr>
        <p:spPr>
          <a:xfrm>
            <a:off x="395536" y="1052736"/>
            <a:ext cx="8680338" cy="4968552"/>
          </a:xfrm>
          <a:noFill/>
          <a:ln w="25400">
            <a:solidFill>
              <a:schemeClr val="bg1"/>
            </a:solidFill>
          </a:ln>
        </p:spPr>
        <p:txBody>
          <a:bodyPr vert="horz" wrap="square" lIns="91440" tIns="45720" rIns="91440" bIns="45720" anchor="t" anchorCtr="0" compatLnSpc="1">
            <a:noAutofit/>
          </a:bodyPr>
          <a:lstStyle/>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To make this program complete, we need a main() function that calls these other functions. We have written main() so the filename can be passed as an argument.*/</a:t>
            </a:r>
          </a:p>
          <a:p>
            <a:pPr marL="0" indent="0">
              <a:lnSpc>
                <a:spcPct val="110000"/>
              </a:lnSpc>
              <a:spcBef>
                <a:spcPts val="0"/>
              </a:spcBef>
              <a:buNone/>
            </a:pP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main(</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argc</a:t>
            </a:r>
            <a:r>
              <a:rPr lang="en-US" sz="1200" dirty="0">
                <a:latin typeface="Consolas" panose="020B0609020204030204" pitchFamily="49" charset="0"/>
                <a:cs typeface="Courier New" panose="02070309020205020404" pitchFamily="49" charset="0"/>
              </a:rPr>
              <a:t>, char *</a:t>
            </a:r>
            <a:r>
              <a:rPr lang="en-US" sz="1200" dirty="0" err="1">
                <a:latin typeface="Consolas" panose="020B0609020204030204" pitchFamily="49" charset="0"/>
                <a:cs typeface="Courier New" panose="02070309020205020404" pitchFamily="49" charset="0"/>
              </a:rPr>
              <a:t>argv</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FILE *</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index_file</a:t>
            </a:r>
            <a:r>
              <a:rPr lang="en-US" sz="1200" dirty="0">
                <a:latin typeface="Consolas" panose="020B0609020204030204" pitchFamily="49" charset="0"/>
                <a:cs typeface="Courier New" panose="02070309020205020404" pitchFamily="49" charset="0"/>
              </a:rPr>
              <a:t>;</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static INDEX index[MAX_REC_NUM];</a:t>
            </a:r>
            <a:r>
              <a:rPr lang="tr-TR"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int</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num_recs_read</a:t>
            </a:r>
            <a:r>
              <a:rPr lang="en-US" sz="1200" dirty="0">
                <a:latin typeface="Consolas" panose="020B0609020204030204" pitchFamily="49" charset="0"/>
                <a:cs typeface="Courier New" panose="02070309020205020404" pitchFamily="49" charset="0"/>
              </a:rPr>
              <a:t>;</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char *filename;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if (</a:t>
            </a:r>
            <a:r>
              <a:rPr lang="en-US" sz="1200" dirty="0" err="1">
                <a:latin typeface="Consolas" panose="020B0609020204030204" pitchFamily="49" charset="0"/>
                <a:cs typeface="Courier New" panose="02070309020205020404" pitchFamily="49" charset="0"/>
              </a:rPr>
              <a:t>argc</a:t>
            </a:r>
            <a:r>
              <a:rPr lang="en-US" sz="1200" dirty="0">
                <a:latin typeface="Consolas" panose="020B0609020204030204" pitchFamily="49" charset="0"/>
                <a:cs typeface="Courier New" panose="02070309020205020404" pitchFamily="49" charset="0"/>
              </a:rPr>
              <a:t> &lt; 2)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printf</a:t>
            </a:r>
            <a:r>
              <a:rPr lang="en-US" sz="1200" dirty="0">
                <a:latin typeface="Consolas" panose="020B0609020204030204" pitchFamily="49" charset="0"/>
                <a:cs typeface="Courier New" panose="02070309020205020404" pitchFamily="49" charset="0"/>
              </a:rPr>
              <a:t>( "Error: must enter index filename\n" ); </a:t>
            </a:r>
            <a:endParaRPr lang="tr-TR" sz="1200" dirty="0">
              <a:latin typeface="Consolas" panose="020B0609020204030204" pitchFamily="49" charset="0"/>
              <a:cs typeface="Courier New" panose="02070309020205020404" pitchFamily="49" charset="0"/>
            </a:endParaRPr>
          </a:p>
          <a:p>
            <a:pPr marL="0" indent="0">
              <a:lnSpc>
                <a:spcPct val="110000"/>
              </a:lnSpc>
              <a:spcBef>
                <a:spcPts val="0"/>
              </a:spcBef>
              <a:buNone/>
            </a:pPr>
            <a:r>
              <a:rPr lang="tr-TR"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printf</a:t>
            </a:r>
            <a:r>
              <a:rPr lang="en-US" sz="1200" dirty="0">
                <a:latin typeface="Consolas" panose="020B0609020204030204" pitchFamily="49" charset="0"/>
                <a:cs typeface="Courier New" panose="02070309020205020404" pitchFamily="49" charset="0"/>
              </a:rPr>
              <a:t>( "Filename: " );</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filename=</a:t>
            </a:r>
            <a:r>
              <a:rPr lang="en-US" sz="1200" dirty="0" err="1">
                <a:latin typeface="Consolas" panose="020B0609020204030204" pitchFamily="49" charset="0"/>
                <a:cs typeface="Courier New" panose="02070309020205020404" pitchFamily="49" charset="0"/>
              </a:rPr>
              <a:t>malloc</a:t>
            </a:r>
            <a:r>
              <a:rPr lang="en-US" sz="1200" dirty="0">
                <a:latin typeface="Consolas" panose="020B0609020204030204" pitchFamily="49" charset="0"/>
                <a:cs typeface="Courier New" panose="02070309020205020404" pitchFamily="49" charset="0"/>
              </a:rPr>
              <a:t>(60);   </a:t>
            </a:r>
            <a:r>
              <a:rPr lang="en-US" sz="1200" dirty="0" err="1">
                <a:latin typeface="Consolas" panose="020B0609020204030204" pitchFamily="49" charset="0"/>
                <a:cs typeface="Courier New" panose="02070309020205020404" pitchFamily="49" charset="0"/>
              </a:rPr>
              <a:t>scanf</a:t>
            </a:r>
            <a:r>
              <a:rPr lang="en-US" sz="1200" dirty="0">
                <a:latin typeface="Consolas" panose="020B0609020204030204" pitchFamily="49" charset="0"/>
                <a:cs typeface="Courier New" panose="02070309020205020404" pitchFamily="49" charset="0"/>
              </a:rPr>
              <a:t>( "%s", filename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else</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filename = </a:t>
            </a:r>
            <a:r>
              <a:rPr lang="en-US" sz="1200" dirty="0" err="1">
                <a:latin typeface="Consolas" panose="020B0609020204030204" pitchFamily="49" charset="0"/>
                <a:cs typeface="Courier New" panose="02070309020205020404" pitchFamily="49" charset="0"/>
              </a:rPr>
              <a:t>argv</a:t>
            </a:r>
            <a:r>
              <a:rPr lang="en-US" sz="1200" dirty="0">
                <a:latin typeface="Consolas" panose="020B0609020204030204" pitchFamily="49" charset="0"/>
                <a:cs typeface="Courier New" panose="02070309020205020404" pitchFamily="49" charset="0"/>
              </a:rPr>
              <a:t>[1];</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if ((</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fopen</a:t>
            </a:r>
            <a:r>
              <a:rPr lang="en-US" sz="1200" dirty="0">
                <a:latin typeface="Consolas" panose="020B0609020204030204" pitchFamily="49" charset="0"/>
                <a:cs typeface="Courier New" panose="02070309020205020404" pitchFamily="49" charset="0"/>
              </a:rPr>
              <a:t>( filename, "</a:t>
            </a:r>
            <a:r>
              <a:rPr lang="en-US" sz="1200" dirty="0" err="1">
                <a:latin typeface="Consolas" panose="020B0609020204030204" pitchFamily="49" charset="0"/>
                <a:cs typeface="Courier New" panose="02070309020205020404" pitchFamily="49" charset="0"/>
              </a:rPr>
              <a:t>rb</a:t>
            </a:r>
            <a:r>
              <a:rPr lang="en-US" sz="1200" dirty="0">
                <a:latin typeface="Consolas" panose="020B0609020204030204" pitchFamily="49" charset="0"/>
                <a:cs typeface="Courier New" panose="02070309020205020404" pitchFamily="49" charset="0"/>
              </a:rPr>
              <a:t>" )) == NULL){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printf</a:t>
            </a:r>
            <a:r>
              <a:rPr lang="en-US" sz="1200" dirty="0">
                <a:latin typeface="Consolas" panose="020B0609020204030204" pitchFamily="49" charset="0"/>
                <a:cs typeface="Courier New" panose="02070309020205020404" pitchFamily="49" charset="0"/>
              </a:rPr>
              <a:t>( "Error opening file %s.\n", filename);</a:t>
            </a:r>
            <a:r>
              <a:rPr lang="tr-TR" sz="1200" dirty="0">
                <a:latin typeface="Consolas" panose="020B0609020204030204" pitchFamily="49" charset="0"/>
                <a:cs typeface="Courier New" panose="02070309020205020404" pitchFamily="49" charset="0"/>
              </a:rPr>
              <a:t> </a:t>
            </a:r>
            <a:r>
              <a:rPr lang="en-US" sz="1200" dirty="0">
                <a:latin typeface="Consolas" panose="020B0609020204030204" pitchFamily="49" charset="0"/>
                <a:cs typeface="Courier New" panose="02070309020205020404" pitchFamily="49" charset="0"/>
              </a:rPr>
              <a:t>exit(1);</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num_recs_read</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get_records</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 index, MAX_REC_NUM )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printf</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num_recs_read</a:t>
            </a:r>
            <a:r>
              <a:rPr lang="en-US" sz="1200" dirty="0">
                <a:latin typeface="Consolas" panose="020B0609020204030204" pitchFamily="49" charset="0"/>
                <a:cs typeface="Courier New" panose="02070309020205020404" pitchFamily="49" charset="0"/>
              </a:rPr>
              <a:t>: %d\n", </a:t>
            </a:r>
            <a:r>
              <a:rPr lang="en-US" sz="1200" dirty="0" err="1">
                <a:latin typeface="Consolas" panose="020B0609020204030204" pitchFamily="49" charset="0"/>
                <a:cs typeface="Courier New" panose="02070309020205020404" pitchFamily="49" charset="0"/>
              </a:rPr>
              <a:t>num_recs_read</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sort_index</a:t>
            </a:r>
            <a:r>
              <a:rPr lang="en-US" sz="1200" dirty="0">
                <a:latin typeface="Consolas" panose="020B0609020204030204" pitchFamily="49" charset="0"/>
                <a:cs typeface="Courier New" panose="02070309020205020404" pitchFamily="49" charset="0"/>
              </a:rPr>
              <a:t>(index, </a:t>
            </a:r>
            <a:r>
              <a:rPr lang="en-US" sz="1200" dirty="0" err="1">
                <a:latin typeface="Consolas" panose="020B0609020204030204" pitchFamily="49" charset="0"/>
                <a:cs typeface="Courier New" panose="02070309020205020404" pitchFamily="49" charset="0"/>
              </a:rPr>
              <a:t>num_recs_read</a:t>
            </a:r>
            <a:r>
              <a:rPr lang="en-US" sz="1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printf</a:t>
            </a:r>
            <a:r>
              <a:rPr lang="en-US" sz="1200" dirty="0">
                <a:latin typeface="Consolas" panose="020B0609020204030204" pitchFamily="49" charset="0"/>
                <a:cs typeface="Courier New" panose="02070309020205020404" pitchFamily="49" charset="0"/>
              </a:rPr>
              <a:t>("After the sorting\n");</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print_indexed_records</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 index, </a:t>
            </a:r>
            <a:r>
              <a:rPr lang="en-US" sz="1200" dirty="0" err="1">
                <a:latin typeface="Consolas" panose="020B0609020204030204" pitchFamily="49" charset="0"/>
                <a:cs typeface="Courier New" panose="02070309020205020404" pitchFamily="49" charset="0"/>
              </a:rPr>
              <a:t>num_recs_read</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fclose</a:t>
            </a:r>
            <a:r>
              <a:rPr lang="en-US" sz="1200" dirty="0">
                <a:latin typeface="Consolas" panose="020B0609020204030204" pitchFamily="49" charset="0"/>
                <a:cs typeface="Courier New" panose="02070309020205020404" pitchFamily="49" charset="0"/>
              </a:rPr>
              <a:t>(</a:t>
            </a:r>
            <a:r>
              <a:rPr lang="en-US" sz="1200" dirty="0" err="1">
                <a:latin typeface="Consolas" panose="020B0609020204030204" pitchFamily="49" charset="0"/>
                <a:cs typeface="Courier New" panose="02070309020205020404" pitchFamily="49" charset="0"/>
              </a:rPr>
              <a:t>data_file</a:t>
            </a:r>
            <a:r>
              <a:rPr lang="en-US" sz="1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  return 0;</a:t>
            </a:r>
          </a:p>
          <a:p>
            <a:pPr marL="0" indent="0">
              <a:lnSpc>
                <a:spcPct val="110000"/>
              </a:lnSpc>
              <a:spcBef>
                <a:spcPts val="0"/>
              </a:spcBef>
              <a:buNone/>
            </a:pPr>
            <a:r>
              <a:rPr lang="en-US" sz="12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812420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5658414"/>
              </p:ext>
            </p:extLst>
          </p:nvPr>
        </p:nvGraphicFramePr>
        <p:xfrm>
          <a:off x="628650" y="1700808"/>
          <a:ext cx="7598569" cy="2977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216135331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00" y="44624"/>
            <a:ext cx="7886700" cy="1325563"/>
          </a:xfrm>
        </p:spPr>
        <p:txBody>
          <a:bodyPr/>
          <a:lstStyle/>
          <a:p>
            <a:r>
              <a:rPr lang="en-US" b="1" dirty="0"/>
              <a:t>File Management Functions</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
        <p:nvSpPr>
          <p:cNvPr id="8" name="Content Placeholder 3"/>
          <p:cNvSpPr>
            <a:spLocks noGrp="1"/>
          </p:cNvSpPr>
          <p:nvPr>
            <p:ph idx="1"/>
          </p:nvPr>
        </p:nvSpPr>
        <p:spPr>
          <a:xfrm>
            <a:off x="278845" y="1123528"/>
            <a:ext cx="8613635" cy="4609728"/>
          </a:xfrm>
        </p:spPr>
        <p:txBody>
          <a:bodyPr>
            <a:normAutofit/>
          </a:bodyPr>
          <a:lstStyle/>
          <a:p>
            <a:r>
              <a:rPr lang="en-US" sz="2400" dirty="0"/>
              <a:t>remove():</a:t>
            </a:r>
            <a:r>
              <a:rPr lang="tr-TR" sz="2400" dirty="0"/>
              <a:t> </a:t>
            </a:r>
            <a:r>
              <a:rPr lang="en-US" dirty="0"/>
              <a:t>Deletes a file</a:t>
            </a:r>
            <a:endParaRPr lang="tr-TR" dirty="0"/>
          </a:p>
          <a:p>
            <a:pPr lvl="1"/>
            <a:r>
              <a:rPr lang="en-US" sz="1700" dirty="0" err="1"/>
              <a:t>int</a:t>
            </a:r>
            <a:r>
              <a:rPr lang="en-US" sz="1700" dirty="0"/>
              <a:t>	remove (</a:t>
            </a:r>
            <a:r>
              <a:rPr lang="en-US" sz="1700" dirty="0" err="1"/>
              <a:t>const</a:t>
            </a:r>
            <a:r>
              <a:rPr lang="en-US" sz="1700" dirty="0"/>
              <a:t> char* </a:t>
            </a:r>
            <a:r>
              <a:rPr lang="en-US" sz="1700" dirty="0" err="1"/>
              <a:t>szFileName</a:t>
            </a:r>
            <a:r>
              <a:rPr lang="en-US" sz="1700" dirty="0"/>
              <a:t>);</a:t>
            </a:r>
          </a:p>
          <a:p>
            <a:r>
              <a:rPr lang="en-US" sz="2400" dirty="0"/>
              <a:t>rename():</a:t>
            </a:r>
            <a:r>
              <a:rPr lang="tr-TR" sz="2400" dirty="0"/>
              <a:t> </a:t>
            </a:r>
            <a:r>
              <a:rPr lang="en-US" sz="2400" dirty="0"/>
              <a:t>Renames a file</a:t>
            </a:r>
            <a:endParaRPr lang="tr-TR" sz="2400" dirty="0"/>
          </a:p>
          <a:p>
            <a:pPr lvl="1"/>
            <a:r>
              <a:rPr lang="en-US" dirty="0" err="1"/>
              <a:t>int</a:t>
            </a:r>
            <a:r>
              <a:rPr lang="en-US" dirty="0"/>
              <a:t>	rename (</a:t>
            </a:r>
            <a:r>
              <a:rPr lang="en-US" dirty="0" err="1"/>
              <a:t>const</a:t>
            </a:r>
            <a:r>
              <a:rPr lang="en-US" dirty="0"/>
              <a:t> char* </a:t>
            </a:r>
            <a:r>
              <a:rPr lang="en-US" dirty="0" err="1"/>
              <a:t>szOldFileName</a:t>
            </a:r>
            <a:r>
              <a:rPr lang="en-US" dirty="0"/>
              <a:t>, </a:t>
            </a:r>
            <a:r>
              <a:rPr lang="en-US" dirty="0" err="1"/>
              <a:t>const</a:t>
            </a:r>
            <a:r>
              <a:rPr lang="en-US" dirty="0"/>
              <a:t> char* </a:t>
            </a:r>
            <a:r>
              <a:rPr lang="en-US" dirty="0" err="1"/>
              <a:t>szNewFileName</a:t>
            </a:r>
            <a:r>
              <a:rPr lang="en-US" dirty="0"/>
              <a:t>);</a:t>
            </a:r>
          </a:p>
          <a:p>
            <a:r>
              <a:rPr lang="en-US" sz="2400" dirty="0" err="1"/>
              <a:t>tmpfile</a:t>
            </a:r>
            <a:r>
              <a:rPr lang="en-US" sz="2400" dirty="0"/>
              <a:t>():</a:t>
            </a:r>
            <a:r>
              <a:rPr lang="tr-TR" sz="2400" dirty="0"/>
              <a:t> </a:t>
            </a:r>
            <a:r>
              <a:rPr lang="en-US" sz="2400" dirty="0"/>
              <a:t>Creates a temporary binary file</a:t>
            </a:r>
          </a:p>
          <a:p>
            <a:pPr lvl="1"/>
            <a:r>
              <a:rPr lang="tr-TR" dirty="0"/>
              <a:t>FILE*	</a:t>
            </a:r>
            <a:r>
              <a:rPr lang="tr-TR" dirty="0" err="1"/>
              <a:t>tmpfile</a:t>
            </a:r>
            <a:r>
              <a:rPr lang="tr-TR" dirty="0"/>
              <a:t> ();</a:t>
            </a:r>
          </a:p>
          <a:p>
            <a:r>
              <a:rPr lang="en-US" sz="2400" dirty="0" err="1"/>
              <a:t>tmpnam</a:t>
            </a:r>
            <a:r>
              <a:rPr lang="en-US" sz="2400" dirty="0"/>
              <a:t>(): </a:t>
            </a:r>
            <a:endParaRPr lang="tr-TR" sz="2400" dirty="0"/>
          </a:p>
          <a:p>
            <a:pPr lvl="1"/>
            <a:r>
              <a:rPr lang="en-US" dirty="0"/>
              <a:t>char*	</a:t>
            </a:r>
            <a:r>
              <a:rPr lang="en-US" dirty="0" err="1"/>
              <a:t>tmpnam</a:t>
            </a:r>
            <a:r>
              <a:rPr lang="en-US" dirty="0"/>
              <a:t> (char </a:t>
            </a:r>
            <a:r>
              <a:rPr lang="en-US" dirty="0" err="1"/>
              <a:t>caName</a:t>
            </a:r>
            <a:r>
              <a:rPr lang="en-US" dirty="0"/>
              <a:t>[]); </a:t>
            </a:r>
            <a:endParaRPr lang="tr-TR" dirty="0"/>
          </a:p>
          <a:p>
            <a:pPr lvl="1"/>
            <a:r>
              <a:rPr lang="en-US" dirty="0"/>
              <a:t>Generates a string that can be used as the name of a temporary file</a:t>
            </a:r>
            <a:r>
              <a:rPr lang="tr-TR" dirty="0"/>
              <a:t>. </a:t>
            </a:r>
            <a:r>
              <a:rPr lang="en-US" dirty="0"/>
              <a:t>Can return unsafe characters such as \s therefore it should be sanitized</a:t>
            </a:r>
            <a:r>
              <a:rPr lang="tr-TR" dirty="0"/>
              <a:t>. </a:t>
            </a:r>
          </a:p>
        </p:txBody>
      </p:sp>
    </p:spTree>
    <p:extLst>
      <p:ext uri="{BB962C8B-B14F-4D97-AF65-F5344CB8AC3E}">
        <p14:creationId xmlns:p14="http://schemas.microsoft.com/office/powerpoint/2010/main" val="426009501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73720"/>
            <a:ext cx="5929340" cy="992974"/>
          </a:xfrm>
        </p:spPr>
        <p:txBody>
          <a:bodyPr/>
          <a:lstStyle/>
          <a:p>
            <a:r>
              <a:rPr lang="en-US" dirty="0"/>
              <a:t>Splitting a Program &amp; </a:t>
            </a:r>
            <a:r>
              <a:rPr lang="en-US" dirty="0" err="1"/>
              <a:t>Makefile</a:t>
            </a:r>
            <a:endParaRPr lang="en-US" dirty="0"/>
          </a:p>
        </p:txBody>
      </p:sp>
      <p:sp>
        <p:nvSpPr>
          <p:cNvPr id="3" name="Subtitle 2"/>
          <p:cNvSpPr>
            <a:spLocks noGrp="1"/>
          </p:cNvSpPr>
          <p:nvPr>
            <p:ph type="subTitle" idx="1"/>
          </p:nvPr>
        </p:nvSpPr>
        <p:spPr>
          <a:xfrm>
            <a:off x="347663" y="4569302"/>
            <a:ext cx="5362575" cy="1668010"/>
          </a:xfrm>
        </p:spPr>
        <p:txBody>
          <a:bodyPr>
            <a:normAutofit/>
          </a:bodyPr>
          <a:lstStyle/>
          <a:p>
            <a:r>
              <a:rPr lang="en-US" dirty="0"/>
              <a:t>Multithread Programming</a:t>
            </a:r>
          </a:p>
          <a:p>
            <a:r>
              <a:rPr lang="tr-TR" dirty="0"/>
              <a:t>b</a:t>
            </a:r>
            <a:r>
              <a:rPr lang="en-US" dirty="0"/>
              <a:t>y</a:t>
            </a:r>
            <a:r>
              <a:rPr lang="tr-TR" dirty="0"/>
              <a:t> </a:t>
            </a:r>
            <a:r>
              <a:rPr lang="tr-TR" dirty="0" err="1"/>
              <a:t>Zeyneb</a:t>
            </a:r>
            <a:r>
              <a:rPr lang="tr-TR" dirty="0"/>
              <a:t> YAVUZ</a:t>
            </a:r>
            <a:r>
              <a:rPr lang="en-US" dirty="0"/>
              <a:t> and Ahmet ELBİR</a:t>
            </a:r>
          </a:p>
          <a:p>
            <a:endParaRPr lang="en-US" dirty="0"/>
          </a:p>
        </p:txBody>
      </p:sp>
    </p:spTree>
    <p:extLst>
      <p:ext uri="{BB962C8B-B14F-4D97-AF65-F5344CB8AC3E}">
        <p14:creationId xmlns:p14="http://schemas.microsoft.com/office/powerpoint/2010/main" val="312134955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Splitting Your C Program</a:t>
            </a:r>
            <a:endParaRPr lang="tr-TR" altLang="en-US"/>
          </a:p>
        </p:txBody>
      </p:sp>
      <p:sp>
        <p:nvSpPr>
          <p:cNvPr id="3" name="Content Placeholder 2"/>
          <p:cNvSpPr>
            <a:spLocks noGrp="1"/>
          </p:cNvSpPr>
          <p:nvPr>
            <p:ph idx="1"/>
          </p:nvPr>
        </p:nvSpPr>
        <p:spPr>
          <a:xfrm>
            <a:off x="1231900" y="1943100"/>
            <a:ext cx="7701788" cy="3600450"/>
          </a:xfrm>
          <a:noFill/>
          <a:ln>
            <a:noFill/>
          </a:ln>
        </p:spPr>
        <p:txBody>
          <a:bodyPr vert="horz" wrap="square" lIns="68580" tIns="34290" rIns="68580" bIns="34290" rtlCol="0" anchor="ctr" anchorCtr="0" compatLnSpc="1">
            <a:noAutofit/>
          </a:bodyPr>
          <a:lstStyle/>
          <a:p>
            <a:r>
              <a:rPr lang="en-US" dirty="0"/>
              <a:t>At least one of the files must have a main() function. </a:t>
            </a:r>
          </a:p>
          <a:p>
            <a:r>
              <a:rPr lang="en-US" dirty="0"/>
              <a:t>To use functions from another file, </a:t>
            </a:r>
          </a:p>
          <a:p>
            <a:pPr lvl="1"/>
            <a:r>
              <a:rPr lang="en-US" dirty="0"/>
              <a:t>make a .h file with the function prototypes, </a:t>
            </a:r>
          </a:p>
          <a:p>
            <a:pPr lvl="1"/>
            <a:r>
              <a:rPr lang="en-US" dirty="0"/>
              <a:t>and use #include to include those .h files within your .c files.</a:t>
            </a:r>
          </a:p>
          <a:p>
            <a:r>
              <a:rPr lang="en-US" dirty="0"/>
              <a:t>Be sure no 2 files have functions with the same name in it. </a:t>
            </a:r>
          </a:p>
          <a:p>
            <a:pPr lvl="1"/>
            <a:r>
              <a:rPr lang="en-US" dirty="0"/>
              <a:t>The compiler will get confused. </a:t>
            </a:r>
          </a:p>
          <a:p>
            <a:r>
              <a:rPr lang="en-US" dirty="0"/>
              <a:t>Similarly, if you use global variables in your program, be sure no two files define the same global variables. </a:t>
            </a:r>
          </a:p>
        </p:txBody>
      </p:sp>
      <p:sp>
        <p:nvSpPr>
          <p:cNvPr id="4" name="Slide Number Placeholder 3"/>
          <p:cNvSpPr>
            <a:spLocks noGrp="1"/>
          </p:cNvSpPr>
          <p:nvPr>
            <p:ph type="sldNum" sz="quarter" idx="12"/>
          </p:nvPr>
        </p:nvSpPr>
        <p:spPr/>
        <p:txBody>
          <a:bodyPr/>
          <a:lstStyle/>
          <a:p>
            <a:fld id="{03BBBA2B-B9A9-470B-B2E0-C58095E4AE14}" type="slidenum">
              <a:rPr lang="en-US" smtClean="0"/>
              <a:pPr/>
              <a:t>272</a:t>
            </a:fld>
            <a:endParaRPr lang="en-US"/>
          </a:p>
        </p:txBody>
      </p:sp>
      <p:sp>
        <p:nvSpPr>
          <p:cNvPr id="2" name="Footer Placeholder 3">
            <a:extLst>
              <a:ext uri="{FF2B5EF4-FFF2-40B4-BE49-F238E27FC236}">
                <a16:creationId xmlns:a16="http://schemas.microsoft.com/office/drawing/2014/main" id="{1521317D-7C8E-2F2E-0512-AB31C055D064}"/>
              </a:ext>
            </a:extLst>
          </p:cNvPr>
          <p:cNvSpPr>
            <a:spLocks noGrp="1"/>
          </p:cNvSpPr>
          <p:nvPr>
            <p:ph type="ftr" sz="quarter" idx="11"/>
          </p:nvPr>
        </p:nvSpPr>
        <p:spPr>
          <a:xfrm>
            <a:off x="0" y="6094445"/>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1828389842"/>
      </p:ext>
    </p:extLst>
  </p:cSld>
  <p:clrMapOvr>
    <a:masterClrMapping/>
  </p:clrMapOv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t>Splitting Your C Program</a:t>
            </a:r>
            <a:endParaRPr lang="tr-TR" altLang="en-US" dirty="0"/>
          </a:p>
        </p:txBody>
      </p:sp>
      <p:sp>
        <p:nvSpPr>
          <p:cNvPr id="3" name="Content Placeholder 2"/>
          <p:cNvSpPr>
            <a:spLocks noGrp="1"/>
          </p:cNvSpPr>
          <p:nvPr>
            <p:ph idx="1"/>
          </p:nvPr>
        </p:nvSpPr>
        <p:spPr>
          <a:xfrm>
            <a:off x="1108456" y="1291748"/>
            <a:ext cx="7739888" cy="4130774"/>
          </a:xfrm>
          <a:noFill/>
          <a:ln>
            <a:noFill/>
          </a:ln>
        </p:spPr>
        <p:txBody>
          <a:bodyPr vert="horz" wrap="square" lIns="68580" tIns="34290" rIns="68580" bIns="34290" rtlCol="0" anchor="ctr" anchorCtr="0" compatLnSpc="1">
            <a:noAutofit/>
          </a:bodyPr>
          <a:lstStyle/>
          <a:p>
            <a:r>
              <a:rPr lang="en-US" dirty="0"/>
              <a:t>If you use global variables, be sure </a:t>
            </a:r>
            <a:r>
              <a:rPr lang="en-US" dirty="0">
                <a:solidFill>
                  <a:srgbClr val="FF0000"/>
                </a:solidFill>
              </a:rPr>
              <a:t>only one of the files </a:t>
            </a:r>
            <a:r>
              <a:rPr lang="en-US" u="sng" dirty="0">
                <a:solidFill>
                  <a:srgbClr val="FF0000"/>
                </a:solidFill>
              </a:rPr>
              <a:t>defines </a:t>
            </a:r>
            <a:r>
              <a:rPr lang="en-US" dirty="0">
                <a:solidFill>
                  <a:srgbClr val="FF0000"/>
                </a:solidFill>
              </a:rPr>
              <a:t>them</a:t>
            </a:r>
            <a:r>
              <a:rPr lang="en-US" dirty="0"/>
              <a:t>, and declare them in your .h as follows: </a:t>
            </a:r>
            <a:endParaRPr lang="tr-TR" dirty="0"/>
          </a:p>
          <a:p>
            <a:pPr lvl="1"/>
            <a:r>
              <a:rPr lang="en-US" b="1" dirty="0"/>
              <a:t>extern </a:t>
            </a:r>
            <a:r>
              <a:rPr lang="en-US" b="1" dirty="0" err="1"/>
              <a:t>int</a:t>
            </a:r>
            <a:r>
              <a:rPr lang="en-US" b="1" dirty="0"/>
              <a:t> </a:t>
            </a:r>
            <a:r>
              <a:rPr lang="en-US" b="1" dirty="0" err="1"/>
              <a:t>globalvar</a:t>
            </a:r>
            <a:r>
              <a:rPr lang="en-US" b="1" dirty="0"/>
              <a:t>; </a:t>
            </a:r>
          </a:p>
          <a:p>
            <a:r>
              <a:rPr lang="en-US" dirty="0">
                <a:solidFill>
                  <a:srgbClr val="0000FF"/>
                </a:solidFill>
              </a:rPr>
              <a:t>When you define a variable, it looks like this: </a:t>
            </a:r>
            <a:endParaRPr lang="tr-TR" dirty="0">
              <a:solidFill>
                <a:srgbClr val="0000FF"/>
              </a:solidFill>
            </a:endParaRPr>
          </a:p>
          <a:p>
            <a:pPr lvl="1"/>
            <a:r>
              <a:rPr lang="en-US" b="1" dirty="0" err="1">
                <a:solidFill>
                  <a:srgbClr val="0000FF"/>
                </a:solidFill>
              </a:rPr>
              <a:t>int</a:t>
            </a:r>
            <a:r>
              <a:rPr lang="en-US" b="1" dirty="0">
                <a:solidFill>
                  <a:srgbClr val="0000FF"/>
                </a:solidFill>
              </a:rPr>
              <a:t> </a:t>
            </a:r>
            <a:r>
              <a:rPr lang="en-US" b="1" dirty="0" err="1">
                <a:solidFill>
                  <a:srgbClr val="0000FF"/>
                </a:solidFill>
              </a:rPr>
              <a:t>globalvar</a:t>
            </a:r>
            <a:r>
              <a:rPr lang="en-US" b="1" dirty="0">
                <a:solidFill>
                  <a:srgbClr val="0000FF"/>
                </a:solidFill>
              </a:rPr>
              <a:t>; </a:t>
            </a:r>
          </a:p>
          <a:p>
            <a:r>
              <a:rPr lang="en-US" dirty="0">
                <a:solidFill>
                  <a:srgbClr val="0000FF"/>
                </a:solidFill>
              </a:rPr>
              <a:t>When you declare a variable, it looks like this: </a:t>
            </a:r>
            <a:endParaRPr lang="tr-TR" dirty="0">
              <a:solidFill>
                <a:srgbClr val="0000FF"/>
              </a:solidFill>
            </a:endParaRPr>
          </a:p>
          <a:p>
            <a:pPr lvl="1"/>
            <a:r>
              <a:rPr lang="en-US" b="1" dirty="0">
                <a:solidFill>
                  <a:srgbClr val="0000FF"/>
                </a:solidFill>
              </a:rPr>
              <a:t>extern </a:t>
            </a:r>
            <a:r>
              <a:rPr lang="en-US" b="1" dirty="0" err="1">
                <a:solidFill>
                  <a:srgbClr val="0000FF"/>
                </a:solidFill>
              </a:rPr>
              <a:t>int</a:t>
            </a:r>
            <a:r>
              <a:rPr lang="en-US" b="1" dirty="0">
                <a:solidFill>
                  <a:srgbClr val="0000FF"/>
                </a:solidFill>
              </a:rPr>
              <a:t> </a:t>
            </a:r>
            <a:r>
              <a:rPr lang="en-US" b="1" dirty="0" err="1">
                <a:solidFill>
                  <a:srgbClr val="0000FF"/>
                </a:solidFill>
              </a:rPr>
              <a:t>globalvar</a:t>
            </a:r>
            <a:r>
              <a:rPr lang="en-US" b="1" dirty="0">
                <a:solidFill>
                  <a:srgbClr val="0000FF"/>
                </a:solidFill>
              </a:rPr>
              <a:t>;</a:t>
            </a:r>
            <a:r>
              <a:rPr lang="en-US" dirty="0">
                <a:solidFill>
                  <a:srgbClr val="0000FF"/>
                </a:solidFill>
              </a:rPr>
              <a:t> </a:t>
            </a:r>
          </a:p>
          <a:p>
            <a:r>
              <a:rPr lang="en-US" dirty="0"/>
              <a:t>The main difference is that a variable definition creates the variable, while a declaration indicates that the variable is defined elsewhere. A definition implies a declaration.</a:t>
            </a:r>
          </a:p>
        </p:txBody>
      </p:sp>
      <p:sp>
        <p:nvSpPr>
          <p:cNvPr id="4" name="Slide Number Placeholder 3"/>
          <p:cNvSpPr>
            <a:spLocks noGrp="1"/>
          </p:cNvSpPr>
          <p:nvPr>
            <p:ph type="sldNum" sz="quarter" idx="12"/>
          </p:nvPr>
        </p:nvSpPr>
        <p:spPr/>
        <p:txBody>
          <a:bodyPr/>
          <a:lstStyle/>
          <a:p>
            <a:fld id="{03BBBA2B-B9A9-470B-B2E0-C58095E4AE14}" type="slidenum">
              <a:rPr lang="en-US" smtClean="0"/>
              <a:pPr/>
              <a:t>273</a:t>
            </a:fld>
            <a:endParaRPr lang="en-US"/>
          </a:p>
        </p:txBody>
      </p:sp>
      <p:sp>
        <p:nvSpPr>
          <p:cNvPr id="5" name="TextBox 4"/>
          <p:cNvSpPr txBox="1"/>
          <p:nvPr/>
        </p:nvSpPr>
        <p:spPr>
          <a:xfrm>
            <a:off x="1193800" y="2738339"/>
            <a:ext cx="7569200" cy="2585323"/>
          </a:xfrm>
          <a:prstGeom prst="rect">
            <a:avLst/>
          </a:prstGeom>
          <a:noFill/>
          <a:ln>
            <a:solidFill>
              <a:schemeClr val="tx1"/>
            </a:solidFill>
          </a:ln>
        </p:spPr>
        <p:txBody>
          <a:bodyPr wrap="square" rtlCol="0">
            <a:spAutoFit/>
          </a:bodyPr>
          <a:lstStyle/>
          <a:p>
            <a:pPr algn="r"/>
            <a:endParaRPr lang="en-US" dirty="0">
              <a:solidFill>
                <a:srgbClr val="0000FF"/>
              </a:solidFill>
            </a:endParaRPr>
          </a:p>
          <a:p>
            <a:pPr algn="r"/>
            <a:endParaRPr lang="en-US" dirty="0">
              <a:solidFill>
                <a:srgbClr val="0000FF"/>
              </a:solidFill>
            </a:endParaRPr>
          </a:p>
          <a:p>
            <a:pPr algn="r"/>
            <a:r>
              <a:rPr lang="en-US" dirty="0"/>
              <a:t>REMINDER!!</a:t>
            </a:r>
          </a:p>
          <a:p>
            <a:pPr algn="r"/>
            <a:endParaRPr lang="en-US" dirty="0">
              <a:solidFill>
                <a:srgbClr val="0000FF"/>
              </a:solidFill>
            </a:endParaRPr>
          </a:p>
          <a:p>
            <a:endParaRPr lang="en-US" dirty="0">
              <a:solidFill>
                <a:srgbClr val="0000FF"/>
              </a:solidFill>
            </a:endParaRPr>
          </a:p>
          <a:p>
            <a:endParaRPr lang="en-US" dirty="0">
              <a:solidFill>
                <a:srgbClr val="0000FF"/>
              </a:solidFill>
            </a:endParaRPr>
          </a:p>
          <a:p>
            <a:endParaRPr lang="en-US" dirty="0">
              <a:solidFill>
                <a:srgbClr val="0000FF"/>
              </a:solidFill>
            </a:endParaRPr>
          </a:p>
          <a:p>
            <a:endParaRPr lang="en-US" dirty="0">
              <a:solidFill>
                <a:srgbClr val="0000FF"/>
              </a:solidFill>
            </a:endParaRPr>
          </a:p>
          <a:p>
            <a:endParaRPr lang="en-US" dirty="0">
              <a:solidFill>
                <a:srgbClr val="0000FF"/>
              </a:solidFill>
            </a:endParaRPr>
          </a:p>
        </p:txBody>
      </p:sp>
      <p:sp>
        <p:nvSpPr>
          <p:cNvPr id="2" name="Footer Placeholder 3">
            <a:extLst>
              <a:ext uri="{FF2B5EF4-FFF2-40B4-BE49-F238E27FC236}">
                <a16:creationId xmlns:a16="http://schemas.microsoft.com/office/drawing/2014/main" id="{F97F7B0B-2B79-A976-F6E6-719460BD883B}"/>
              </a:ext>
            </a:extLst>
          </p:cNvPr>
          <p:cNvSpPr>
            <a:spLocks noGrp="1"/>
          </p:cNvSpPr>
          <p:nvPr>
            <p:ph type="ftr" sz="quarter" idx="11"/>
          </p:nvPr>
        </p:nvSpPr>
        <p:spPr>
          <a:xfrm>
            <a:off x="12991"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1017865405"/>
      </p:ext>
    </p:extLst>
  </p:cSld>
  <p:clrMapOvr>
    <a:masterClrMapping/>
  </p:clrMapOv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857250"/>
            <a:ext cx="7498080" cy="857250"/>
          </a:xfrm>
        </p:spPr>
        <p:txBody>
          <a:bodyPr/>
          <a:lstStyle/>
          <a:p>
            <a:r>
              <a:rPr lang="en-US" dirty="0"/>
              <a:t>An EXAMPLE</a:t>
            </a:r>
          </a:p>
        </p:txBody>
      </p:sp>
      <p:sp>
        <p:nvSpPr>
          <p:cNvPr id="5" name="Content Placeholder 4"/>
          <p:cNvSpPr>
            <a:spLocks noGrp="1"/>
          </p:cNvSpPr>
          <p:nvPr>
            <p:ph sz="half" idx="1"/>
          </p:nvPr>
        </p:nvSpPr>
        <p:spPr>
          <a:xfrm>
            <a:off x="1303735" y="1562109"/>
            <a:ext cx="4004864" cy="1581152"/>
          </a:xfrm>
          <a:noFill/>
          <a:ln w="25400">
            <a:solidFill>
              <a:schemeClr val="bg1"/>
            </a:solidFill>
          </a:ln>
        </p:spPr>
        <p:txBody>
          <a:bodyPr vert="horz" wrap="square" lIns="68580" tIns="34290" rIns="68580" bIns="34290" rtlCol="0" anchor="ctr" anchorCtr="0" compatLnSpc="1">
            <a:noAutofit/>
          </a:bodyPr>
          <a:lstStyle/>
          <a:p>
            <a:pPr marL="0" indent="0">
              <a:spcBef>
                <a:spcPts val="0"/>
              </a:spcBef>
              <a:buNone/>
            </a:pPr>
            <a:r>
              <a:rPr lang="en-US" sz="1950" i="1" dirty="0" err="1">
                <a:solidFill>
                  <a:srgbClr val="FF0000"/>
                </a:solidFill>
              </a:rPr>
              <a:t>salute.h</a:t>
            </a:r>
            <a:r>
              <a:rPr lang="en-US" sz="1950" i="1" dirty="0">
                <a:solidFill>
                  <a:srgbClr val="FF0000"/>
                </a:solidFill>
              </a:rPr>
              <a:t> (header file contains prototypes):</a:t>
            </a:r>
          </a:p>
          <a:p>
            <a:pPr marL="0" indent="0">
              <a:spcBef>
                <a:spcPts val="0"/>
              </a:spcBef>
              <a:buNone/>
            </a:pPr>
            <a:r>
              <a:rPr lang="en-US" sz="1950" dirty="0"/>
              <a:t>#</a:t>
            </a:r>
            <a:r>
              <a:rPr lang="en-US" sz="1950" dirty="0" err="1"/>
              <a:t>ifndef</a:t>
            </a:r>
            <a:r>
              <a:rPr lang="en-US" sz="1950" dirty="0"/>
              <a:t> __</a:t>
            </a:r>
            <a:r>
              <a:rPr lang="en-US" sz="1950" dirty="0" err="1"/>
              <a:t>salute_h</a:t>
            </a:r>
            <a:r>
              <a:rPr lang="en-US" sz="1950" dirty="0"/>
              <a:t>__</a:t>
            </a:r>
          </a:p>
          <a:p>
            <a:pPr marL="0" indent="0">
              <a:spcBef>
                <a:spcPts val="0"/>
              </a:spcBef>
              <a:buNone/>
            </a:pPr>
            <a:r>
              <a:rPr lang="en-US" sz="1950" dirty="0"/>
              <a:t>#define __</a:t>
            </a:r>
            <a:r>
              <a:rPr lang="en-US" sz="1950" dirty="0" err="1"/>
              <a:t>salute_h</a:t>
            </a:r>
            <a:r>
              <a:rPr lang="en-US" sz="1950" dirty="0"/>
              <a:t>__</a:t>
            </a:r>
          </a:p>
          <a:p>
            <a:pPr marL="0" indent="0">
              <a:spcBef>
                <a:spcPts val="0"/>
              </a:spcBef>
              <a:buNone/>
            </a:pPr>
            <a:r>
              <a:rPr lang="en-US" sz="1950" dirty="0"/>
              <a:t>void salute( void );</a:t>
            </a:r>
          </a:p>
          <a:p>
            <a:pPr marL="0" indent="0">
              <a:spcBef>
                <a:spcPts val="0"/>
              </a:spcBef>
              <a:buNone/>
            </a:pPr>
            <a:r>
              <a:rPr lang="en-US" sz="1950" dirty="0"/>
              <a:t>#</a:t>
            </a:r>
            <a:r>
              <a:rPr lang="en-US" sz="1950" dirty="0" err="1"/>
              <a:t>endif</a:t>
            </a:r>
            <a:endParaRPr lang="en-US" sz="1950" dirty="0"/>
          </a:p>
        </p:txBody>
      </p:sp>
      <p:sp>
        <p:nvSpPr>
          <p:cNvPr id="6" name="Content Placeholder 5"/>
          <p:cNvSpPr>
            <a:spLocks noGrp="1"/>
          </p:cNvSpPr>
          <p:nvPr>
            <p:ph sz="half" idx="2"/>
          </p:nvPr>
        </p:nvSpPr>
        <p:spPr>
          <a:xfrm>
            <a:off x="5867400" y="1517660"/>
            <a:ext cx="3657600" cy="3497580"/>
          </a:xfrm>
          <a:noFill/>
          <a:ln w="25400">
            <a:solidFill>
              <a:schemeClr val="bg1"/>
            </a:solidFill>
          </a:ln>
        </p:spPr>
        <p:txBody>
          <a:bodyPr vert="horz" wrap="square" lIns="68580" tIns="34290" rIns="68580" bIns="34290" rtlCol="0" anchor="ctr" anchorCtr="0" compatLnSpc="1">
            <a:normAutofit/>
          </a:bodyPr>
          <a:lstStyle/>
          <a:p>
            <a:pPr marL="0" indent="0">
              <a:buNone/>
            </a:pPr>
            <a:r>
              <a:rPr lang="en-US" i="1" dirty="0" err="1">
                <a:solidFill>
                  <a:srgbClr val="FF0000"/>
                </a:solidFill>
              </a:rPr>
              <a:t>main.c</a:t>
            </a:r>
            <a:r>
              <a:rPr lang="en-US" i="1" dirty="0">
                <a:solidFill>
                  <a:srgbClr val="FF0000"/>
                </a:solidFill>
              </a:rPr>
              <a:t> :</a:t>
            </a:r>
          </a:p>
          <a:p>
            <a:pPr marL="0" indent="0">
              <a:buNone/>
            </a:pPr>
            <a:r>
              <a:rPr lang="en-US" dirty="0"/>
              <a:t>#include &lt;</a:t>
            </a:r>
            <a:r>
              <a:rPr lang="en-US" dirty="0" err="1"/>
              <a:t>stdio.h</a:t>
            </a:r>
            <a:r>
              <a:rPr lang="en-US" dirty="0"/>
              <a:t>&gt;</a:t>
            </a:r>
          </a:p>
          <a:p>
            <a:pPr marL="0" indent="0">
              <a:buNone/>
            </a:pPr>
            <a:r>
              <a:rPr lang="en-US" dirty="0"/>
              <a:t>#include “</a:t>
            </a:r>
            <a:r>
              <a:rPr lang="en-US" dirty="0" err="1"/>
              <a:t>salute.h</a:t>
            </a:r>
            <a:r>
              <a:rPr lang="en-US" dirty="0"/>
              <a:t>”</a:t>
            </a:r>
          </a:p>
          <a:p>
            <a:pPr marL="0" indent="0">
              <a:buNone/>
            </a:pPr>
            <a:r>
              <a:rPr lang="en-US" dirty="0" err="1"/>
              <a:t>int</a:t>
            </a:r>
            <a:r>
              <a:rPr lang="en-US" dirty="0"/>
              <a:t> main ( void )  {</a:t>
            </a:r>
          </a:p>
          <a:p>
            <a:pPr marL="0" indent="0">
              <a:buNone/>
            </a:pPr>
            <a:r>
              <a:rPr lang="en-US" dirty="0"/>
              <a:t>	salute();</a:t>
            </a:r>
          </a:p>
          <a:p>
            <a:pPr marL="0" indent="0">
              <a:buNone/>
            </a:pPr>
            <a:r>
              <a:rPr lang="en-US" dirty="0"/>
              <a:t>	return 0;</a:t>
            </a:r>
          </a:p>
          <a:p>
            <a:pPr marL="0" indent="0">
              <a:buNone/>
            </a:pPr>
            <a:r>
              <a:rPr lang="en-US" dirty="0"/>
              <a:t>}</a:t>
            </a:r>
          </a:p>
          <a:p>
            <a:pPr marL="0" indent="0">
              <a:buNone/>
            </a:pPr>
            <a:endParaRPr lang="en-US" dirty="0"/>
          </a:p>
        </p:txBody>
      </p:sp>
      <p:sp>
        <p:nvSpPr>
          <p:cNvPr id="7" name="Content Placeholder 4"/>
          <p:cNvSpPr txBox="1">
            <a:spLocks/>
          </p:cNvSpPr>
          <p:nvPr/>
        </p:nvSpPr>
        <p:spPr>
          <a:xfrm>
            <a:off x="1240235" y="3190316"/>
            <a:ext cx="4030265" cy="1832549"/>
          </a:xfrm>
          <a:prstGeom prst="rect">
            <a:avLst/>
          </a:prstGeom>
          <a:noFill/>
          <a:ln w="25400">
            <a:solidFill>
              <a:schemeClr val="bg1"/>
            </a:solidFill>
          </a:ln>
        </p:spPr>
        <p:txBody>
          <a:bodyPr vert="horz" wrap="square" lIns="68580" tIns="34290" rIns="68580" bIns="34290" anchor="ctr" anchorCtr="0" compatLnSpc="1">
            <a:noAutofit/>
          </a:bodyPr>
          <a:lstStyle>
            <a:lvl1pPr marL="285750" marR="0" lvl="0" indent="-285750" algn="l" defTabSz="457200" rtl="0" eaLnBrk="1" fontAlgn="auto" hangingPunct="1">
              <a:lnSpc>
                <a:spcPct val="100000"/>
              </a:lnSpc>
              <a:spcBef>
                <a:spcPts val="0"/>
              </a:spcBef>
              <a:spcAft>
                <a:spcPts val="1000"/>
              </a:spcAft>
              <a:buClr>
                <a:srgbClr val="FFFFFF"/>
              </a:buClr>
              <a:buSzPct val="100000"/>
              <a:buFont typeface="Arial"/>
              <a:buChar char="•"/>
              <a:tabLst/>
              <a:defRPr lang="en-US" sz="1800" b="0" i="0" u="none" strike="noStrike" kern="1200" cap="none" spc="0" baseline="0">
                <a:solidFill>
                  <a:srgbClr val="FFFFFF"/>
                </a:solidFill>
                <a:uFillTx/>
                <a:latin typeface="Calibri"/>
              </a:defRPr>
            </a:lvl1pPr>
            <a:lvl2pPr marL="742950" marR="0" lvl="1" indent="-285750" algn="l" defTabSz="457200" rtl="0" eaLnBrk="1" fontAlgn="auto" hangingPunct="1">
              <a:lnSpc>
                <a:spcPct val="100000"/>
              </a:lnSpc>
              <a:spcBef>
                <a:spcPts val="0"/>
              </a:spcBef>
              <a:spcAft>
                <a:spcPts val="1000"/>
              </a:spcAft>
              <a:buClr>
                <a:srgbClr val="FFFFFF"/>
              </a:buClr>
              <a:buSzPct val="100000"/>
              <a:buFont typeface="Arial"/>
              <a:buChar char="•"/>
              <a:tabLst/>
              <a:defRPr lang="en-US" sz="1600" b="0" i="0" u="none" strike="noStrike" kern="1200" cap="none" spc="0" baseline="0">
                <a:solidFill>
                  <a:srgbClr val="FFFFFF"/>
                </a:solidFill>
                <a:uFillTx/>
                <a:latin typeface="Calibri"/>
              </a:defRPr>
            </a:lvl2pPr>
            <a:lvl3pPr marL="1200150" marR="0" lvl="2" indent="-285750" algn="l" defTabSz="457200" rtl="0" eaLnBrk="1" fontAlgn="auto" hangingPunct="1">
              <a:lnSpc>
                <a:spcPct val="100000"/>
              </a:lnSpc>
              <a:spcBef>
                <a:spcPts val="0"/>
              </a:spcBef>
              <a:spcAft>
                <a:spcPts val="1000"/>
              </a:spcAft>
              <a:buClr>
                <a:srgbClr val="FFFFFF"/>
              </a:buClr>
              <a:buSzPct val="100000"/>
              <a:buFont typeface="Arial"/>
              <a:buChar char="•"/>
              <a:tabLst/>
              <a:defRPr lang="en-US" sz="1400" b="0" i="0" u="none" strike="noStrike" kern="1200" cap="none" spc="0" baseline="0">
                <a:solidFill>
                  <a:srgbClr val="FFFFFF"/>
                </a:solidFill>
                <a:uFillTx/>
                <a:latin typeface="Calibri"/>
              </a:defRPr>
            </a:lvl3pPr>
            <a:lvl4pPr marL="1543050" marR="0" lvl="3" indent="-171450" algn="l" defTabSz="457200" rtl="0" eaLnBrk="1"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4pPr>
            <a:lvl5pPr marL="2000250" marR="0" lvl="4" indent="-171450" algn="l" defTabSz="457200" rtl="0" eaLnBrk="1"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950" i="1" dirty="0" err="1">
                <a:solidFill>
                  <a:srgbClr val="FF0000"/>
                </a:solidFill>
              </a:rPr>
              <a:t>salute.c</a:t>
            </a:r>
            <a:r>
              <a:rPr lang="en-US" sz="1950" i="1" dirty="0">
                <a:solidFill>
                  <a:srgbClr val="FF0000"/>
                </a:solidFill>
              </a:rPr>
              <a:t> (implement the .</a:t>
            </a:r>
            <a:r>
              <a:rPr lang="en-US" sz="1950" i="1" dirty="0" err="1">
                <a:solidFill>
                  <a:srgbClr val="FF0000"/>
                </a:solidFill>
              </a:rPr>
              <a:t>h</a:t>
            </a:r>
            <a:r>
              <a:rPr lang="en-US" sz="1950" i="1" dirty="0">
                <a:solidFill>
                  <a:srgbClr val="FF0000"/>
                </a:solidFill>
              </a:rPr>
              <a:t> in a .</a:t>
            </a:r>
            <a:r>
              <a:rPr lang="en-US" sz="1950" i="1" dirty="0" err="1">
                <a:solidFill>
                  <a:srgbClr val="FF0000"/>
                </a:solidFill>
              </a:rPr>
              <a:t>c</a:t>
            </a:r>
            <a:r>
              <a:rPr lang="en-US" sz="1950" i="1" dirty="0">
                <a:solidFill>
                  <a:srgbClr val="FF0000"/>
                </a:solidFill>
              </a:rPr>
              <a:t> file):</a:t>
            </a:r>
          </a:p>
          <a:p>
            <a:pPr marL="0" indent="0">
              <a:spcAft>
                <a:spcPts val="0"/>
              </a:spcAft>
              <a:buNone/>
            </a:pPr>
            <a:r>
              <a:rPr lang="en-US" sz="1950" dirty="0">
                <a:solidFill>
                  <a:schemeClr val="tx1"/>
                </a:solidFill>
              </a:rPr>
              <a:t>#include &lt;</a:t>
            </a:r>
            <a:r>
              <a:rPr lang="en-US" sz="1950" dirty="0" err="1">
                <a:solidFill>
                  <a:schemeClr val="tx1"/>
                </a:solidFill>
              </a:rPr>
              <a:t>stdio.h</a:t>
            </a:r>
            <a:r>
              <a:rPr lang="en-US" sz="1950" dirty="0">
                <a:solidFill>
                  <a:schemeClr val="tx1"/>
                </a:solidFill>
              </a:rPr>
              <a:t>&gt;</a:t>
            </a:r>
          </a:p>
          <a:p>
            <a:pPr marL="0" indent="0">
              <a:spcAft>
                <a:spcPts val="0"/>
              </a:spcAft>
              <a:buNone/>
            </a:pPr>
            <a:r>
              <a:rPr lang="en-US" sz="1950" dirty="0">
                <a:solidFill>
                  <a:schemeClr val="tx1"/>
                </a:solidFill>
              </a:rPr>
              <a:t>void salute( void )  {</a:t>
            </a:r>
          </a:p>
          <a:p>
            <a:pPr marL="0" indent="0">
              <a:spcAft>
                <a:spcPts val="0"/>
              </a:spcAft>
              <a:buNone/>
            </a:pPr>
            <a:r>
              <a:rPr lang="en-US" sz="1950" dirty="0">
                <a:solidFill>
                  <a:schemeClr val="tx1"/>
                </a:solidFill>
              </a:rPr>
              <a:t>	</a:t>
            </a:r>
            <a:r>
              <a:rPr lang="en-US" sz="1950" dirty="0" err="1">
                <a:solidFill>
                  <a:schemeClr val="tx1"/>
                </a:solidFill>
              </a:rPr>
              <a:t>printf</a:t>
            </a:r>
            <a:r>
              <a:rPr lang="en-US" sz="1950" dirty="0">
                <a:solidFill>
                  <a:schemeClr val="tx1"/>
                </a:solidFill>
              </a:rPr>
              <a:t>(“\n\n HELLO!!! \n\n”);</a:t>
            </a:r>
          </a:p>
          <a:p>
            <a:pPr marL="0" indent="0">
              <a:spcAft>
                <a:spcPts val="0"/>
              </a:spcAft>
              <a:buNone/>
            </a:pPr>
            <a:r>
              <a:rPr lang="en-US" sz="1950" dirty="0">
                <a:solidFill>
                  <a:schemeClr val="tx1"/>
                </a:solidFill>
              </a:rPr>
              <a:t>}</a:t>
            </a:r>
          </a:p>
        </p:txBody>
      </p:sp>
      <p:sp>
        <p:nvSpPr>
          <p:cNvPr id="8" name="Slide Number Placeholder 7"/>
          <p:cNvSpPr>
            <a:spLocks noGrp="1"/>
          </p:cNvSpPr>
          <p:nvPr>
            <p:ph type="sldNum" sz="quarter" idx="12"/>
          </p:nvPr>
        </p:nvSpPr>
        <p:spPr/>
        <p:txBody>
          <a:bodyPr/>
          <a:lstStyle/>
          <a:p>
            <a:fld id="{03BBBA2B-B9A9-470B-B2E0-C58095E4AE14}" type="slidenum">
              <a:rPr lang="en-US" smtClean="0"/>
              <a:pPr/>
              <a:t>274</a:t>
            </a:fld>
            <a:endParaRPr lang="en-US"/>
          </a:p>
        </p:txBody>
      </p:sp>
      <p:sp>
        <p:nvSpPr>
          <p:cNvPr id="9" name="TextBox 8"/>
          <p:cNvSpPr txBox="1"/>
          <p:nvPr/>
        </p:nvSpPr>
        <p:spPr>
          <a:xfrm>
            <a:off x="1435101" y="4821106"/>
            <a:ext cx="7061200" cy="923330"/>
          </a:xfrm>
          <a:prstGeom prst="rect">
            <a:avLst/>
          </a:prstGeom>
          <a:noFill/>
        </p:spPr>
        <p:txBody>
          <a:bodyPr wrap="square" rtlCol="0">
            <a:spAutoFit/>
          </a:bodyPr>
          <a:lstStyle/>
          <a:p>
            <a:r>
              <a:rPr lang="en-US" dirty="0">
                <a:solidFill>
                  <a:srgbClr val="008000"/>
                </a:solidFill>
              </a:rPr>
              <a:t>cc -</a:t>
            </a:r>
            <a:r>
              <a:rPr lang="en-US" dirty="0" err="1">
                <a:solidFill>
                  <a:srgbClr val="008000"/>
                </a:solidFill>
              </a:rPr>
              <a:t>c</a:t>
            </a:r>
            <a:r>
              <a:rPr lang="en-US" dirty="0">
                <a:solidFill>
                  <a:srgbClr val="008000"/>
                </a:solidFill>
              </a:rPr>
              <a:t> </a:t>
            </a:r>
            <a:r>
              <a:rPr lang="en-US" dirty="0" err="1">
                <a:solidFill>
                  <a:srgbClr val="008000"/>
                </a:solidFill>
              </a:rPr>
              <a:t>salute.c</a:t>
            </a:r>
            <a:r>
              <a:rPr lang="en-US" dirty="0">
                <a:solidFill>
                  <a:srgbClr val="008000"/>
                </a:solidFill>
              </a:rPr>
              <a:t> #this will give you </a:t>
            </a:r>
            <a:r>
              <a:rPr lang="en-US" dirty="0" err="1">
                <a:solidFill>
                  <a:srgbClr val="008000"/>
                </a:solidFill>
              </a:rPr>
              <a:t>salute.o</a:t>
            </a:r>
            <a:endParaRPr lang="en-US" dirty="0">
              <a:solidFill>
                <a:srgbClr val="008000"/>
              </a:solidFill>
            </a:endParaRPr>
          </a:p>
          <a:p>
            <a:r>
              <a:rPr lang="en-US" dirty="0">
                <a:solidFill>
                  <a:srgbClr val="008000"/>
                </a:solidFill>
              </a:rPr>
              <a:t>cc -</a:t>
            </a:r>
            <a:r>
              <a:rPr lang="en-US" dirty="0" err="1">
                <a:solidFill>
                  <a:srgbClr val="008000"/>
                </a:solidFill>
              </a:rPr>
              <a:t>c</a:t>
            </a:r>
            <a:r>
              <a:rPr lang="en-US" dirty="0">
                <a:solidFill>
                  <a:srgbClr val="008000"/>
                </a:solidFill>
              </a:rPr>
              <a:t> </a:t>
            </a:r>
            <a:r>
              <a:rPr lang="en-US" dirty="0" err="1">
                <a:solidFill>
                  <a:srgbClr val="008000"/>
                </a:solidFill>
              </a:rPr>
              <a:t>main.c</a:t>
            </a:r>
            <a:r>
              <a:rPr lang="en-US" dirty="0">
                <a:solidFill>
                  <a:srgbClr val="008000"/>
                </a:solidFill>
              </a:rPr>
              <a:t> #this will give you </a:t>
            </a:r>
            <a:r>
              <a:rPr lang="en-US" dirty="0" err="1">
                <a:solidFill>
                  <a:srgbClr val="008000"/>
                </a:solidFill>
              </a:rPr>
              <a:t>main.o</a:t>
            </a:r>
            <a:r>
              <a:rPr lang="en-US" dirty="0">
                <a:solidFill>
                  <a:srgbClr val="008000"/>
                </a:solidFill>
              </a:rPr>
              <a:t> </a:t>
            </a:r>
          </a:p>
          <a:p>
            <a:r>
              <a:rPr lang="en-US" dirty="0">
                <a:solidFill>
                  <a:srgbClr val="008000"/>
                </a:solidFill>
              </a:rPr>
              <a:t>cc -</a:t>
            </a:r>
            <a:r>
              <a:rPr lang="en-US" dirty="0" err="1">
                <a:solidFill>
                  <a:srgbClr val="008000"/>
                </a:solidFill>
              </a:rPr>
              <a:t>o</a:t>
            </a:r>
            <a:r>
              <a:rPr lang="en-US" dirty="0">
                <a:solidFill>
                  <a:srgbClr val="008000"/>
                </a:solidFill>
              </a:rPr>
              <a:t> main </a:t>
            </a:r>
            <a:r>
              <a:rPr lang="en-US" dirty="0" err="1">
                <a:solidFill>
                  <a:srgbClr val="008000"/>
                </a:solidFill>
              </a:rPr>
              <a:t>main.o</a:t>
            </a:r>
            <a:r>
              <a:rPr lang="en-US" dirty="0">
                <a:solidFill>
                  <a:srgbClr val="008000"/>
                </a:solidFill>
              </a:rPr>
              <a:t> </a:t>
            </a:r>
            <a:r>
              <a:rPr lang="en-US" dirty="0" err="1">
                <a:solidFill>
                  <a:srgbClr val="008000"/>
                </a:solidFill>
              </a:rPr>
              <a:t>salute.o</a:t>
            </a:r>
            <a:r>
              <a:rPr lang="en-US" dirty="0">
                <a:solidFill>
                  <a:srgbClr val="008000"/>
                </a:solidFill>
              </a:rPr>
              <a:t> #this will create the main executable</a:t>
            </a:r>
          </a:p>
        </p:txBody>
      </p:sp>
      <p:sp>
        <p:nvSpPr>
          <p:cNvPr id="2" name="Footer Placeholder 3">
            <a:extLst>
              <a:ext uri="{FF2B5EF4-FFF2-40B4-BE49-F238E27FC236}">
                <a16:creationId xmlns:a16="http://schemas.microsoft.com/office/drawing/2014/main" id="{E78609EC-8C9A-2EC7-C662-E738759D3A99}"/>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1600633656"/>
      </p:ext>
    </p:extLst>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Compiling with Several Files</a:t>
            </a:r>
            <a:endParaRPr lang="tr-TR" altLang="en-US"/>
          </a:p>
        </p:txBody>
      </p:sp>
      <p:pic>
        <p:nvPicPr>
          <p:cNvPr id="7172"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t="-69548" b="-69548"/>
          <a:stretch>
            <a:fillRect/>
          </a:stretch>
        </p:blipFill>
        <p:spPr>
          <a:xfrm>
            <a:off x="4651600" y="1680209"/>
            <a:ext cx="3657600" cy="3497580"/>
          </a:xfrm>
          <a:noFill/>
          <a:extLst>
            <a:ext uri="{91240B29-F687-4F45-9708-019B960494DF}">
              <a14:hiddenLine xmlns:a14="http://schemas.microsoft.com/office/drawing/2010/main" w="9525">
                <a:solidFill>
                  <a:srgbClr val="000000"/>
                </a:solidFill>
                <a:round/>
                <a:headEnd/>
                <a:tailEnd/>
              </a14:hiddenLine>
            </a:ext>
          </a:extLst>
        </p:spPr>
      </p:pic>
      <p:sp>
        <p:nvSpPr>
          <p:cNvPr id="5" name="Content Placeholder 4"/>
          <p:cNvSpPr>
            <a:spLocks noGrp="1"/>
          </p:cNvSpPr>
          <p:nvPr>
            <p:ph sz="half" idx="2"/>
          </p:nvPr>
        </p:nvSpPr>
        <p:spPr>
          <a:xfrm>
            <a:off x="622510" y="1812998"/>
            <a:ext cx="3860800" cy="3232003"/>
          </a:xfrm>
          <a:noFill/>
          <a:ln>
            <a:noFill/>
          </a:ln>
        </p:spPr>
        <p:txBody>
          <a:bodyPr vert="horz" wrap="square" lIns="68580" tIns="34290" rIns="68580" bIns="34290" rtlCol="0" anchor="ctr" anchorCtr="0" compatLnSpc="1">
            <a:noAutofit/>
          </a:bodyPr>
          <a:lstStyle/>
          <a:p>
            <a:r>
              <a:rPr lang="en-US" dirty="0"/>
              <a:t>The command to perform this task is simply </a:t>
            </a:r>
            <a:endParaRPr lang="tr-TR" dirty="0"/>
          </a:p>
          <a:p>
            <a:pPr lvl="1"/>
            <a:r>
              <a:rPr lang="tr-TR" b="1" dirty="0"/>
              <a:t>g</a:t>
            </a:r>
            <a:r>
              <a:rPr lang="en-US" b="1" dirty="0"/>
              <a:t>cc </a:t>
            </a:r>
            <a:r>
              <a:rPr lang="en-US" b="1" dirty="0" err="1"/>
              <a:t>file.c</a:t>
            </a:r>
            <a:r>
              <a:rPr lang="tr-TR" b="1" dirty="0"/>
              <a:t> </a:t>
            </a:r>
            <a:endParaRPr lang="en-US" b="1" dirty="0"/>
          </a:p>
          <a:p>
            <a:r>
              <a:rPr lang="en-US" dirty="0"/>
              <a:t>There are 3 steps to obtain the final executable program</a:t>
            </a:r>
            <a:endParaRPr lang="tr-TR" dirty="0"/>
          </a:p>
          <a:p>
            <a:pPr lvl="1"/>
            <a:r>
              <a:rPr lang="en-US" b="1" dirty="0"/>
              <a:t>Compiler stage</a:t>
            </a:r>
            <a:endParaRPr lang="tr-TR" b="1" dirty="0"/>
          </a:p>
          <a:p>
            <a:pPr lvl="1"/>
            <a:r>
              <a:rPr lang="en-US" b="1" dirty="0"/>
              <a:t>Assembler stage</a:t>
            </a:r>
            <a:endParaRPr lang="tr-TR" b="1" dirty="0"/>
          </a:p>
          <a:p>
            <a:pPr lvl="1"/>
            <a:r>
              <a:rPr lang="en-US" b="1" dirty="0"/>
              <a:t>Linker stage</a:t>
            </a:r>
          </a:p>
          <a:p>
            <a:r>
              <a:rPr lang="tr-TR" dirty="0"/>
              <a:t>Side-note: pre-processor takes place before the compiler stage</a:t>
            </a:r>
          </a:p>
        </p:txBody>
      </p:sp>
      <p:sp>
        <p:nvSpPr>
          <p:cNvPr id="6" name="Slide Number Placeholder 5"/>
          <p:cNvSpPr>
            <a:spLocks noGrp="1"/>
          </p:cNvSpPr>
          <p:nvPr>
            <p:ph type="sldNum" sz="quarter" idx="12"/>
          </p:nvPr>
        </p:nvSpPr>
        <p:spPr/>
        <p:txBody>
          <a:bodyPr/>
          <a:lstStyle/>
          <a:p>
            <a:fld id="{03BBBA2B-B9A9-470B-B2E0-C58095E4AE14}" type="slidenum">
              <a:rPr lang="en-US" smtClean="0"/>
              <a:pPr/>
              <a:t>275</a:t>
            </a:fld>
            <a:endParaRPr lang="en-US"/>
          </a:p>
        </p:txBody>
      </p:sp>
      <p:sp>
        <p:nvSpPr>
          <p:cNvPr id="2" name="Footer Placeholder 3">
            <a:extLst>
              <a:ext uri="{FF2B5EF4-FFF2-40B4-BE49-F238E27FC236}">
                <a16:creationId xmlns:a16="http://schemas.microsoft.com/office/drawing/2014/main" id="{411353D7-EC33-0F7F-02AE-FCF8F19D14DB}"/>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1323560541"/>
      </p:ext>
    </p:extLst>
  </p:cSld>
  <p:clrMapOvr>
    <a:masterClrMapping/>
  </p:clrMapOv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Compiling with Several Files</a:t>
            </a:r>
            <a:endParaRPr lang="tr-TR" altLang="en-US"/>
          </a:p>
        </p:txBody>
      </p:sp>
      <p:sp>
        <p:nvSpPr>
          <p:cNvPr id="5" name="Content Placeholder 4"/>
          <p:cNvSpPr>
            <a:spLocks noGrp="1"/>
          </p:cNvSpPr>
          <p:nvPr>
            <p:ph sz="half" idx="1"/>
          </p:nvPr>
        </p:nvSpPr>
        <p:spPr>
          <a:xfrm>
            <a:off x="1217977" y="4323739"/>
            <a:ext cx="6922724" cy="1277756"/>
          </a:xfrm>
          <a:noFill/>
          <a:ln>
            <a:noFill/>
          </a:ln>
        </p:spPr>
        <p:txBody>
          <a:bodyPr vert="horz" wrap="square" lIns="68580" tIns="34290" rIns="68580" bIns="34290" rtlCol="0" anchor="ctr" anchorCtr="0" compatLnSpc="1">
            <a:noAutofit/>
          </a:bodyPr>
          <a:lstStyle/>
          <a:p>
            <a:r>
              <a:rPr lang="en-US" dirty="0"/>
              <a:t>You can use the -c option with </a:t>
            </a:r>
            <a:r>
              <a:rPr lang="tr-TR" dirty="0"/>
              <a:t>g</a:t>
            </a:r>
            <a:r>
              <a:rPr lang="en-US" dirty="0"/>
              <a:t>cc to create the corresponding object (.o) file from a .c file.</a:t>
            </a:r>
            <a:endParaRPr lang="tr-TR" dirty="0"/>
          </a:p>
          <a:p>
            <a:pPr lvl="1"/>
            <a:r>
              <a:rPr lang="tr-TR" b="1" dirty="0"/>
              <a:t>g</a:t>
            </a:r>
            <a:r>
              <a:rPr lang="en-US" b="1" dirty="0"/>
              <a:t>cc -c </a:t>
            </a:r>
            <a:r>
              <a:rPr lang="en-US" b="1" dirty="0" err="1"/>
              <a:t>green.c</a:t>
            </a:r>
            <a:r>
              <a:rPr lang="en-US" b="1" dirty="0"/>
              <a:t> </a:t>
            </a:r>
          </a:p>
          <a:p>
            <a:r>
              <a:rPr lang="en-US" dirty="0"/>
              <a:t>will not produce an </a:t>
            </a:r>
            <a:r>
              <a:rPr lang="en-US" dirty="0" err="1"/>
              <a:t>a.out</a:t>
            </a:r>
            <a:r>
              <a:rPr lang="en-US" dirty="0"/>
              <a:t> file, but the compiler will stop after the assembler stage, leaving you with a </a:t>
            </a:r>
            <a:r>
              <a:rPr lang="en-US" dirty="0" err="1"/>
              <a:t>green.o</a:t>
            </a:r>
            <a:r>
              <a:rPr lang="en-US" dirty="0"/>
              <a:t> file. </a:t>
            </a:r>
          </a:p>
          <a:p>
            <a:endParaRPr lang="tr-TR" dirty="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269" y="1907229"/>
            <a:ext cx="331946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Slide Number Placeholder 5"/>
          <p:cNvSpPr>
            <a:spLocks noGrp="1"/>
          </p:cNvSpPr>
          <p:nvPr>
            <p:ph type="sldNum" sz="quarter" idx="12"/>
          </p:nvPr>
        </p:nvSpPr>
        <p:spPr/>
        <p:txBody>
          <a:bodyPr/>
          <a:lstStyle/>
          <a:p>
            <a:fld id="{03BBBA2B-B9A9-470B-B2E0-C58095E4AE14}" type="slidenum">
              <a:rPr lang="en-US" smtClean="0"/>
              <a:pPr/>
              <a:t>276</a:t>
            </a:fld>
            <a:endParaRPr lang="en-US"/>
          </a:p>
        </p:txBody>
      </p:sp>
      <p:sp>
        <p:nvSpPr>
          <p:cNvPr id="2" name="Footer Placeholder 3">
            <a:extLst>
              <a:ext uri="{FF2B5EF4-FFF2-40B4-BE49-F238E27FC236}">
                <a16:creationId xmlns:a16="http://schemas.microsoft.com/office/drawing/2014/main" id="{EAB0C3CE-BC4E-9E60-B065-8C5C4D4B1A69}"/>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734382076"/>
      </p:ext>
    </p:extLst>
  </p:cSld>
  <p:clrMapOvr>
    <a:masterClrMapping/>
  </p:clrMapOv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35608" y="859794"/>
            <a:ext cx="7498080" cy="857250"/>
          </a:xfrm>
        </p:spPr>
        <p:txBody>
          <a:bodyPr/>
          <a:lstStyle/>
          <a:p>
            <a:r>
              <a:rPr lang="en-US" altLang="en-US" dirty="0"/>
              <a:t>Compiling with Several Files</a:t>
            </a:r>
            <a:endParaRPr lang="tr-TR" altLang="en-US" dirty="0"/>
          </a:p>
        </p:txBody>
      </p:sp>
      <p:sp>
        <p:nvSpPr>
          <p:cNvPr id="5" name="Content Placeholder 4"/>
          <p:cNvSpPr>
            <a:spLocks noGrp="1"/>
          </p:cNvSpPr>
          <p:nvPr>
            <p:ph sz="half" idx="1"/>
          </p:nvPr>
        </p:nvSpPr>
        <p:spPr>
          <a:xfrm>
            <a:off x="1181100" y="2000250"/>
            <a:ext cx="4165600" cy="3497580"/>
          </a:xfrm>
          <a:noFill/>
          <a:ln>
            <a:noFill/>
          </a:ln>
        </p:spPr>
        <p:txBody>
          <a:bodyPr vert="horz" wrap="square" lIns="68580" tIns="34290" rIns="68580" bIns="34290" rtlCol="0" anchor="ctr" anchorCtr="0" compatLnSpc="1">
            <a:noAutofit/>
          </a:bodyPr>
          <a:lstStyle/>
          <a:p>
            <a:r>
              <a:rPr lang="en-US" dirty="0"/>
              <a:t>The three different tasks required to produce the executable program are as follows:</a:t>
            </a:r>
          </a:p>
          <a:p>
            <a:r>
              <a:rPr lang="en-US" dirty="0"/>
              <a:t>Compile </a:t>
            </a:r>
            <a:r>
              <a:rPr lang="en-US" dirty="0" err="1"/>
              <a:t>green.o</a:t>
            </a:r>
            <a:r>
              <a:rPr lang="en-US" dirty="0"/>
              <a:t>: </a:t>
            </a:r>
            <a:r>
              <a:rPr lang="tr-TR" dirty="0"/>
              <a:t> </a:t>
            </a:r>
          </a:p>
          <a:p>
            <a:pPr lvl="1"/>
            <a:r>
              <a:rPr lang="tr-TR" b="1" dirty="0"/>
              <a:t>g</a:t>
            </a:r>
            <a:r>
              <a:rPr lang="en-US" b="1" dirty="0"/>
              <a:t>cc -c </a:t>
            </a:r>
            <a:r>
              <a:rPr lang="en-US" b="1" dirty="0" err="1"/>
              <a:t>green.c</a:t>
            </a:r>
            <a:endParaRPr lang="en-US" b="1" dirty="0"/>
          </a:p>
          <a:p>
            <a:r>
              <a:rPr lang="en-US" dirty="0"/>
              <a:t>Compile </a:t>
            </a:r>
            <a:r>
              <a:rPr lang="en-US" dirty="0" err="1"/>
              <a:t>blue.o</a:t>
            </a:r>
            <a:r>
              <a:rPr lang="en-US" dirty="0"/>
              <a:t>: </a:t>
            </a:r>
            <a:endParaRPr lang="tr-TR" dirty="0"/>
          </a:p>
          <a:p>
            <a:pPr lvl="1"/>
            <a:r>
              <a:rPr lang="tr-TR" b="1" dirty="0"/>
              <a:t>g</a:t>
            </a:r>
            <a:r>
              <a:rPr lang="en-US" b="1" dirty="0"/>
              <a:t>cc -c </a:t>
            </a:r>
            <a:r>
              <a:rPr lang="en-US" b="1" dirty="0" err="1"/>
              <a:t>blue.c</a:t>
            </a:r>
            <a:endParaRPr lang="en-US" b="1" dirty="0"/>
          </a:p>
          <a:p>
            <a:r>
              <a:rPr lang="en-US" dirty="0"/>
              <a:t>Link the parts together: </a:t>
            </a:r>
            <a:endParaRPr lang="tr-TR" dirty="0"/>
          </a:p>
          <a:p>
            <a:pPr lvl="1"/>
            <a:r>
              <a:rPr lang="tr-TR" b="1" dirty="0"/>
              <a:t>g</a:t>
            </a:r>
            <a:r>
              <a:rPr lang="en-US" b="1" dirty="0"/>
              <a:t>cc </a:t>
            </a:r>
            <a:r>
              <a:rPr lang="en-US" b="1" dirty="0" err="1"/>
              <a:t>green.o</a:t>
            </a:r>
            <a:r>
              <a:rPr lang="en-US" b="1" dirty="0"/>
              <a:t> </a:t>
            </a:r>
            <a:r>
              <a:rPr lang="en-US" b="1" dirty="0" err="1"/>
              <a:t>blue.o</a:t>
            </a:r>
            <a:r>
              <a:rPr lang="en-US" b="1" dirty="0"/>
              <a:t> </a:t>
            </a:r>
            <a:r>
              <a:rPr lang="en-US" b="1" dirty="0">
                <a:solidFill>
                  <a:srgbClr val="FF0000"/>
                </a:solidFill>
              </a:rPr>
              <a:t>/</a:t>
            </a:r>
            <a:r>
              <a:rPr lang="en-US" dirty="0">
                <a:solidFill>
                  <a:srgbClr val="FF0000"/>
                </a:solidFill>
              </a:rPr>
              <a:t>/ will create an exe with the name </a:t>
            </a:r>
            <a:r>
              <a:rPr lang="en-US" b="1" i="1" dirty="0" err="1">
                <a:solidFill>
                  <a:srgbClr val="FF0000"/>
                </a:solidFill>
              </a:rPr>
              <a:t>a.out</a:t>
            </a:r>
            <a:r>
              <a:rPr lang="en-US" b="1" i="1" dirty="0">
                <a:solidFill>
                  <a:srgbClr val="FF0000"/>
                </a:solidFill>
              </a:rPr>
              <a:t> </a:t>
            </a:r>
            <a:r>
              <a:rPr lang="en-US" dirty="0">
                <a:solidFill>
                  <a:srgbClr val="FF0000"/>
                </a:solidFill>
              </a:rPr>
              <a:t>(by default)</a:t>
            </a:r>
          </a:p>
          <a:p>
            <a:pPr lvl="1"/>
            <a:r>
              <a:rPr lang="en-US" b="1" dirty="0"/>
              <a:t>If you want to give another name to your exe, use </a:t>
            </a:r>
            <a:r>
              <a:rPr lang="en-US" b="1" dirty="0">
                <a:solidFill>
                  <a:srgbClr val="FF0000"/>
                </a:solidFill>
              </a:rPr>
              <a:t>–</a:t>
            </a:r>
            <a:r>
              <a:rPr lang="en-US" b="1" dirty="0" err="1">
                <a:solidFill>
                  <a:srgbClr val="FF0000"/>
                </a:solidFill>
              </a:rPr>
              <a:t>o</a:t>
            </a:r>
            <a:r>
              <a:rPr lang="en-US" b="1" dirty="0">
                <a:solidFill>
                  <a:srgbClr val="FF0000"/>
                </a:solidFill>
              </a:rPr>
              <a:t> flag</a:t>
            </a:r>
          </a:p>
          <a:p>
            <a:endParaRPr lang="tr-TR" dirty="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163" y="2716050"/>
            <a:ext cx="331946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Slide Number Placeholder 5"/>
          <p:cNvSpPr>
            <a:spLocks noGrp="1"/>
          </p:cNvSpPr>
          <p:nvPr>
            <p:ph type="sldNum" sz="quarter" idx="12"/>
          </p:nvPr>
        </p:nvSpPr>
        <p:spPr/>
        <p:txBody>
          <a:bodyPr/>
          <a:lstStyle/>
          <a:p>
            <a:fld id="{03BBBA2B-B9A9-470B-B2E0-C58095E4AE14}" type="slidenum">
              <a:rPr lang="en-US" smtClean="0"/>
              <a:pPr/>
              <a:t>277</a:t>
            </a:fld>
            <a:endParaRPr lang="en-US"/>
          </a:p>
        </p:txBody>
      </p:sp>
      <p:sp>
        <p:nvSpPr>
          <p:cNvPr id="2" name="Footer Placeholder 3">
            <a:extLst>
              <a:ext uri="{FF2B5EF4-FFF2-40B4-BE49-F238E27FC236}">
                <a16:creationId xmlns:a16="http://schemas.microsoft.com/office/drawing/2014/main" id="{EB5612D2-867A-8516-AAA9-D02EA8FADD61}"/>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1679808736"/>
      </p:ext>
    </p:extLst>
  </p:cSld>
  <p:clrMapOvr>
    <a:masterClrMapping/>
  </p:clrMapOv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The Make Command</a:t>
            </a:r>
            <a:endParaRPr lang="tr-TR" altLang="en-US" dirty="0"/>
          </a:p>
        </p:txBody>
      </p:sp>
      <p:sp>
        <p:nvSpPr>
          <p:cNvPr id="5" name="Content Placeholder 4"/>
          <p:cNvSpPr>
            <a:spLocks noGrp="1"/>
          </p:cNvSpPr>
          <p:nvPr>
            <p:ph idx="1"/>
          </p:nvPr>
        </p:nvSpPr>
        <p:spPr>
          <a:noFill/>
          <a:ln>
            <a:noFill/>
          </a:ln>
        </p:spPr>
        <p:txBody>
          <a:bodyPr vert="horz" wrap="square" lIns="68580" tIns="34290" rIns="68580" bIns="34290" rtlCol="0" anchor="ctr" anchorCtr="0" compatLnSpc="1">
            <a:noAutofit/>
          </a:bodyPr>
          <a:lstStyle/>
          <a:p>
            <a:endParaRPr lang="tr-TR" dirty="0"/>
          </a:p>
          <a:p>
            <a:r>
              <a:rPr lang="en-US" dirty="0"/>
              <a:t>helps you to manage large programs or groups of programs</a:t>
            </a:r>
          </a:p>
          <a:p>
            <a:r>
              <a:rPr lang="en-US" dirty="0"/>
              <a:t>keeps track of which portions of the entire program have been changed</a:t>
            </a:r>
          </a:p>
          <a:p>
            <a:r>
              <a:rPr lang="en-US" dirty="0"/>
              <a:t>compiles only those parts of the program which have changed since the last compile. </a:t>
            </a:r>
          </a:p>
          <a:p>
            <a:endParaRPr lang="tr-TR" dirty="0"/>
          </a:p>
        </p:txBody>
      </p:sp>
      <p:sp>
        <p:nvSpPr>
          <p:cNvPr id="4" name="Slide Number Placeholder 3"/>
          <p:cNvSpPr>
            <a:spLocks noGrp="1"/>
          </p:cNvSpPr>
          <p:nvPr>
            <p:ph type="sldNum" sz="quarter" idx="12"/>
          </p:nvPr>
        </p:nvSpPr>
        <p:spPr/>
        <p:txBody>
          <a:bodyPr/>
          <a:lstStyle/>
          <a:p>
            <a:fld id="{03BBBA2B-B9A9-470B-B2E0-C58095E4AE14}" type="slidenum">
              <a:rPr lang="en-US" smtClean="0"/>
              <a:pPr/>
              <a:t>278</a:t>
            </a:fld>
            <a:endParaRPr lang="en-US"/>
          </a:p>
        </p:txBody>
      </p:sp>
      <p:sp>
        <p:nvSpPr>
          <p:cNvPr id="2" name="Footer Placeholder 3">
            <a:extLst>
              <a:ext uri="{FF2B5EF4-FFF2-40B4-BE49-F238E27FC236}">
                <a16:creationId xmlns:a16="http://schemas.microsoft.com/office/drawing/2014/main" id="{23D87A56-48A3-0C74-4096-8EFAB98DEE5E}"/>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3833367353"/>
      </p:ext>
    </p:extLst>
  </p:cSld>
  <p:clrMapOvr>
    <a:masterClrMapping/>
  </p:clrMapOv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noFill/>
          <a:ln>
            <a:noFill/>
          </a:ln>
        </p:spPr>
        <p:txBody>
          <a:bodyPr vert="horz" wrap="square" lIns="68580" tIns="34290" rIns="68580" bIns="34290" rtlCol="0" anchor="ctr" anchorCtr="0" compatLnSpc="1">
            <a:normAutofit/>
          </a:bodyPr>
          <a:lstStyle/>
          <a:p>
            <a:r>
              <a:rPr lang="en-US" altLang="en-US" dirty="0"/>
              <a:t>How does make do it?</a:t>
            </a:r>
            <a:endParaRPr lang="tr-TR" altLang="en-US" dirty="0"/>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940250"/>
            <a:ext cx="2781912" cy="22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268" name="Text Box 3"/>
          <p:cNvSpPr txBox="1">
            <a:spLocks noChangeArrowheads="1"/>
          </p:cNvSpPr>
          <p:nvPr/>
        </p:nvSpPr>
        <p:spPr bwMode="auto">
          <a:xfrm>
            <a:off x="4618822" y="1822450"/>
            <a:ext cx="4309278" cy="3874692"/>
          </a:xfrm>
          <a:prstGeom prst="rect">
            <a:avLst/>
          </a:prstGeom>
          <a:noFill/>
          <a:ln>
            <a:noFill/>
          </a:ln>
        </p:spPr>
        <p:txBody>
          <a:bodyPr vert="horz" wrap="square" lIns="68580" tIns="34290" rIns="68580" bIns="34290" anchor="ctr" anchorCtr="0" compatLnSpc="1">
            <a:noAutofit/>
          </a:bodyPr>
          <a:lstStyle>
            <a:lvl1pPr marL="285750" marR="0" lvl="0" indent="-285750" defTabSz="457200" fontAlgn="auto">
              <a:lnSpc>
                <a:spcPct val="100000"/>
              </a:lnSpc>
              <a:spcBef>
                <a:spcPts val="0"/>
              </a:spcBef>
              <a:spcAft>
                <a:spcPts val="1000"/>
              </a:spcAft>
              <a:buClr>
                <a:srgbClr val="FFFFFF"/>
              </a:buClr>
              <a:buSzPct val="100000"/>
              <a:buFont typeface="Arial"/>
              <a:buChar char="•"/>
              <a:tabLst/>
              <a:defRPr lang="en-US" b="0" i="0" u="none" strike="noStrike" cap="none" spc="0" baseline="0">
                <a:solidFill>
                  <a:srgbClr val="FFFFFF"/>
                </a:solidFill>
                <a:uFillTx/>
                <a:latin typeface="Calibri"/>
              </a:defRPr>
            </a:lvl1pPr>
            <a:lvl2pPr marL="742950" marR="0" lvl="1" indent="-285750" defTabSz="457200" fontAlgn="auto">
              <a:lnSpc>
                <a:spcPct val="100000"/>
              </a:lnSpc>
              <a:spcBef>
                <a:spcPts val="0"/>
              </a:spcBef>
              <a:spcAft>
                <a:spcPts val="1000"/>
              </a:spcAft>
              <a:buClr>
                <a:srgbClr val="FFFFFF"/>
              </a:buClr>
              <a:buSzPct val="100000"/>
              <a:buFont typeface="Arial"/>
              <a:buChar char="•"/>
              <a:tabLst/>
              <a:defRPr lang="en-US" sz="1600" b="0" i="0" u="none" strike="noStrike" cap="none" spc="0" baseline="0">
                <a:solidFill>
                  <a:srgbClr val="FFFFFF"/>
                </a:solidFill>
                <a:uFillTx/>
                <a:latin typeface="Calibri"/>
              </a:defRPr>
            </a:lvl2pPr>
            <a:lvl3pPr marL="1200150" marR="0" lvl="2" indent="-285750" defTabSz="457200" fontAlgn="auto">
              <a:lnSpc>
                <a:spcPct val="100000"/>
              </a:lnSpc>
              <a:spcBef>
                <a:spcPts val="0"/>
              </a:spcBef>
              <a:spcAft>
                <a:spcPts val="1000"/>
              </a:spcAft>
              <a:buClr>
                <a:srgbClr val="FFFFFF"/>
              </a:buClr>
              <a:buSzPct val="100000"/>
              <a:buFont typeface="Arial"/>
              <a:buChar char="•"/>
              <a:tabLst/>
              <a:defRPr lang="en-US" sz="1400" b="0" i="0" u="none" strike="noStrike" cap="none" spc="0" baseline="0">
                <a:solidFill>
                  <a:srgbClr val="FFFFFF"/>
                </a:solidFill>
                <a:uFillTx/>
                <a:latin typeface="Calibri"/>
              </a:defRPr>
            </a:lvl3pPr>
            <a:lvl4pPr marL="1543050" marR="0" lvl="3" indent="-171450" defTabSz="457200" fontAlgn="auto">
              <a:lnSpc>
                <a:spcPct val="100000"/>
              </a:lnSpc>
              <a:spcBef>
                <a:spcPts val="0"/>
              </a:spcBef>
              <a:spcAft>
                <a:spcPts val="1000"/>
              </a:spcAft>
              <a:buClr>
                <a:srgbClr val="FFFFFF"/>
              </a:buClr>
              <a:buSzPct val="100000"/>
              <a:buFont typeface="Arial"/>
              <a:buChar char="•"/>
              <a:tabLst/>
              <a:defRPr lang="en-US" sz="1200" b="0" i="0" u="none" strike="noStrike" cap="none" spc="0" baseline="0">
                <a:solidFill>
                  <a:srgbClr val="FFFFFF"/>
                </a:solidFill>
                <a:uFillTx/>
                <a:latin typeface="Calibri"/>
              </a:defRPr>
            </a:lvl4pPr>
            <a:lvl5pPr marL="2000250" marR="0" lvl="4" indent="-171450" defTabSz="457200" fontAlgn="auto">
              <a:lnSpc>
                <a:spcPct val="100000"/>
              </a:lnSpc>
              <a:spcBef>
                <a:spcPts val="0"/>
              </a:spcBef>
              <a:spcAft>
                <a:spcPts val="1000"/>
              </a:spcAft>
              <a:buClr>
                <a:srgbClr val="FFFFFF"/>
              </a:buClr>
              <a:buSzPct val="100000"/>
              <a:buFont typeface="Arial"/>
              <a:buChar char="•"/>
              <a:tabLst/>
              <a:defRPr lang="en-US" sz="1200" b="0" i="0" u="none" strike="noStrike" cap="none" spc="0" baseline="0">
                <a:solidFill>
                  <a:srgbClr val="FFFFFF"/>
                </a:solidFill>
                <a:uFillTx/>
                <a:latin typeface="Calibri"/>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dirty="0">
                <a:solidFill>
                  <a:srgbClr val="000000"/>
                </a:solidFill>
              </a:rPr>
              <a:t>The make program gets its dependency "graph" from a text file called </a:t>
            </a:r>
            <a:r>
              <a:rPr lang="en-US" altLang="en-US" dirty="0" err="1">
                <a:solidFill>
                  <a:srgbClr val="000000"/>
                </a:solidFill>
              </a:rPr>
              <a:t>makefile</a:t>
            </a:r>
            <a:r>
              <a:rPr lang="en-US" altLang="en-US" dirty="0">
                <a:solidFill>
                  <a:srgbClr val="000000"/>
                </a:solidFill>
              </a:rPr>
              <a:t> or </a:t>
            </a:r>
            <a:r>
              <a:rPr lang="en-US" altLang="en-US" dirty="0" err="1">
                <a:solidFill>
                  <a:srgbClr val="000000"/>
                </a:solidFill>
              </a:rPr>
              <a:t>Makefile</a:t>
            </a:r>
            <a:r>
              <a:rPr lang="en-US" altLang="en-US" dirty="0">
                <a:solidFill>
                  <a:srgbClr val="000000"/>
                </a:solidFill>
              </a:rPr>
              <a:t>, which resides in the same directory as the source files</a:t>
            </a:r>
          </a:p>
          <a:p>
            <a:pPr marL="0" indent="0">
              <a:buNone/>
            </a:pPr>
            <a:endParaRPr lang="en-US" altLang="en-US" dirty="0">
              <a:solidFill>
                <a:srgbClr val="000000"/>
              </a:solidFill>
            </a:endParaRPr>
          </a:p>
          <a:p>
            <a:r>
              <a:rPr lang="en-US" altLang="en-US" dirty="0">
                <a:solidFill>
                  <a:srgbClr val="000000"/>
                </a:solidFill>
              </a:rPr>
              <a:t>make checks the modification times of the files, and whenever a file becomes "newer" than something that depends on it, it runs the compiler accordingly. </a:t>
            </a:r>
          </a:p>
        </p:txBody>
      </p:sp>
      <p:pic>
        <p:nvPicPr>
          <p:cNvPr id="112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427" y="4324351"/>
            <a:ext cx="3516803" cy="136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Slide Number Placeholder 5"/>
          <p:cNvSpPr>
            <a:spLocks noGrp="1"/>
          </p:cNvSpPr>
          <p:nvPr>
            <p:ph type="sldNum" sz="quarter" idx="12"/>
          </p:nvPr>
        </p:nvSpPr>
        <p:spPr/>
        <p:txBody>
          <a:bodyPr/>
          <a:lstStyle/>
          <a:p>
            <a:fld id="{03BBBA2B-B9A9-470B-B2E0-C58095E4AE14}" type="slidenum">
              <a:rPr lang="en-US" smtClean="0"/>
              <a:pPr/>
              <a:t>279</a:t>
            </a:fld>
            <a:endParaRPr lang="en-US"/>
          </a:p>
        </p:txBody>
      </p:sp>
      <p:sp>
        <p:nvSpPr>
          <p:cNvPr id="2" name="Footer Placeholder 3">
            <a:extLst>
              <a:ext uri="{FF2B5EF4-FFF2-40B4-BE49-F238E27FC236}">
                <a16:creationId xmlns:a16="http://schemas.microsoft.com/office/drawing/2014/main" id="{D8D46B21-924D-F0FA-6A08-ECC469CC493E}"/>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5070148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Types cont’d</a:t>
            </a:r>
          </a:p>
        </p:txBody>
      </p:sp>
      <p:sp>
        <p:nvSpPr>
          <p:cNvPr id="3" name="Content Placeholder 2"/>
          <p:cNvSpPr>
            <a:spLocks noGrp="1"/>
          </p:cNvSpPr>
          <p:nvPr>
            <p:ph idx="1"/>
          </p:nvPr>
        </p:nvSpPr>
        <p:spPr>
          <a:xfrm>
            <a:off x="628650" y="1412776"/>
            <a:ext cx="7886700" cy="4155045"/>
          </a:xfrm>
        </p:spPr>
        <p:txBody>
          <a:bodyPr>
            <a:normAutofit/>
          </a:bodyPr>
          <a:lstStyle/>
          <a:p>
            <a:r>
              <a:rPr lang="en-US" dirty="0"/>
              <a:t>There are 9 reserved words for scalar data types</a:t>
            </a:r>
          </a:p>
          <a:p>
            <a:r>
              <a:rPr lang="en-US" dirty="0"/>
              <a:t>Basic types</a:t>
            </a:r>
          </a:p>
          <a:p>
            <a:pPr lvl="1"/>
            <a:r>
              <a:rPr lang="en-US" dirty="0"/>
              <a:t>char, </a:t>
            </a:r>
            <a:r>
              <a:rPr lang="en-US" dirty="0" err="1"/>
              <a:t>int</a:t>
            </a:r>
            <a:r>
              <a:rPr lang="en-US" dirty="0"/>
              <a:t>, float, double, </a:t>
            </a:r>
            <a:r>
              <a:rPr lang="en-US" dirty="0" err="1"/>
              <a:t>enum</a:t>
            </a:r>
            <a:endParaRPr lang="en-US" dirty="0"/>
          </a:p>
          <a:p>
            <a:r>
              <a:rPr lang="en-US" dirty="0"/>
              <a:t>Qualifiers</a:t>
            </a:r>
          </a:p>
          <a:p>
            <a:pPr lvl="1"/>
            <a:r>
              <a:rPr lang="en-US" dirty="0"/>
              <a:t>long, short, signed, unsigned</a:t>
            </a:r>
          </a:p>
          <a:p>
            <a:r>
              <a:rPr lang="en-US" dirty="0"/>
              <a:t>To declare j as an integer</a:t>
            </a:r>
          </a:p>
          <a:p>
            <a:pPr lvl="1"/>
            <a:r>
              <a:rPr lang="en-US" dirty="0" err="1"/>
              <a:t>int</a:t>
            </a:r>
            <a:r>
              <a:rPr lang="en-US" dirty="0"/>
              <a:t> j;</a:t>
            </a:r>
          </a:p>
          <a:p>
            <a:r>
              <a:rPr lang="en-US" dirty="0"/>
              <a:t>You can declare variables that have the same type in a single declaration</a:t>
            </a:r>
          </a:p>
          <a:p>
            <a:pPr lvl="1"/>
            <a:r>
              <a:rPr lang="en-US" dirty="0" err="1"/>
              <a:t>int</a:t>
            </a:r>
            <a:r>
              <a:rPr lang="en-US" dirty="0"/>
              <a:t> </a:t>
            </a:r>
            <a:r>
              <a:rPr lang="en-US" dirty="0" err="1"/>
              <a:t>j,k</a:t>
            </a:r>
            <a:r>
              <a:rPr lang="en-US" dirty="0"/>
              <a:t>;</a:t>
            </a:r>
          </a:p>
          <a:p>
            <a:r>
              <a:rPr lang="en-US" b="1" i="1" u="sng" dirty="0"/>
              <a:t>All declarations in a block must appear before any executable statements</a:t>
            </a:r>
          </a:p>
        </p:txBody>
      </p:sp>
      <p:graphicFrame>
        <p:nvGraphicFramePr>
          <p:cNvPr id="6" name="Table 5"/>
          <p:cNvGraphicFramePr>
            <a:graphicFrameLocks noGrp="1"/>
          </p:cNvGraphicFramePr>
          <p:nvPr>
            <p:extLst>
              <p:ext uri="{D42A27DB-BD31-4B8C-83A1-F6EECF244321}">
                <p14:modId xmlns:p14="http://schemas.microsoft.com/office/powerpoint/2010/main" val="3354412953"/>
              </p:ext>
            </p:extLst>
          </p:nvPr>
        </p:nvGraphicFramePr>
        <p:xfrm>
          <a:off x="4355976" y="2420888"/>
          <a:ext cx="4703284" cy="937260"/>
        </p:xfrm>
        <a:graphic>
          <a:graphicData uri="http://schemas.openxmlformats.org/drawingml/2006/table">
            <a:tbl>
              <a:tblPr firstRow="1" bandRow="1">
                <a:tableStyleId>{3B4B98B0-60AC-42C2-AFA5-B58CD77FA1E5}</a:tableStyleId>
              </a:tblPr>
              <a:tblGrid>
                <a:gridCol w="1175821">
                  <a:extLst>
                    <a:ext uri="{9D8B030D-6E8A-4147-A177-3AD203B41FA5}">
                      <a16:colId xmlns:a16="http://schemas.microsoft.com/office/drawing/2014/main" val="20000"/>
                    </a:ext>
                  </a:extLst>
                </a:gridCol>
                <a:gridCol w="1175821">
                  <a:extLst>
                    <a:ext uri="{9D8B030D-6E8A-4147-A177-3AD203B41FA5}">
                      <a16:colId xmlns:a16="http://schemas.microsoft.com/office/drawing/2014/main" val="20001"/>
                    </a:ext>
                  </a:extLst>
                </a:gridCol>
                <a:gridCol w="1175821">
                  <a:extLst>
                    <a:ext uri="{9D8B030D-6E8A-4147-A177-3AD203B41FA5}">
                      <a16:colId xmlns:a16="http://schemas.microsoft.com/office/drawing/2014/main" val="20002"/>
                    </a:ext>
                  </a:extLst>
                </a:gridCol>
                <a:gridCol w="1175821">
                  <a:extLst>
                    <a:ext uri="{9D8B030D-6E8A-4147-A177-3AD203B41FA5}">
                      <a16:colId xmlns:a16="http://schemas.microsoft.com/office/drawing/2014/main" val="20003"/>
                    </a:ext>
                  </a:extLst>
                </a:gridCol>
              </a:tblGrid>
              <a:tr h="297179">
                <a:tc>
                  <a:txBody>
                    <a:bodyPr/>
                    <a:lstStyle/>
                    <a:p>
                      <a:r>
                        <a:rPr lang="en-US" sz="1600" b="1" dirty="0">
                          <a:solidFill>
                            <a:schemeClr val="tx1"/>
                          </a:solidFill>
                        </a:rPr>
                        <a:t>char</a:t>
                      </a:r>
                    </a:p>
                  </a:txBody>
                  <a:tcPr marL="68580" marR="68580" marT="34290" marB="34290"/>
                </a:tc>
                <a:tc>
                  <a:txBody>
                    <a:bodyPr/>
                    <a:lstStyle/>
                    <a:p>
                      <a:r>
                        <a:rPr lang="en-US" sz="1600" b="1" dirty="0">
                          <a:solidFill>
                            <a:schemeClr val="tx1"/>
                          </a:solidFill>
                        </a:rPr>
                        <a:t>double</a:t>
                      </a:r>
                    </a:p>
                  </a:txBody>
                  <a:tcPr marL="68580" marR="68580" marT="34290" marB="34290"/>
                </a:tc>
                <a:tc>
                  <a:txBody>
                    <a:bodyPr/>
                    <a:lstStyle/>
                    <a:p>
                      <a:r>
                        <a:rPr lang="en-US" sz="1600" b="1" dirty="0">
                          <a:solidFill>
                            <a:schemeClr val="tx1"/>
                          </a:solidFill>
                        </a:rPr>
                        <a:t>short</a:t>
                      </a:r>
                    </a:p>
                  </a:txBody>
                  <a:tcPr marL="68580" marR="68580" marT="34290" marB="34290"/>
                </a:tc>
                <a:tc>
                  <a:txBody>
                    <a:bodyPr/>
                    <a:lstStyle/>
                    <a:p>
                      <a:r>
                        <a:rPr lang="en-US" sz="1600" b="1" dirty="0">
                          <a:solidFill>
                            <a:schemeClr val="tx1"/>
                          </a:solidFill>
                        </a:rPr>
                        <a:t>signed</a:t>
                      </a:r>
                    </a:p>
                  </a:txBody>
                  <a:tcPr marL="68580" marR="68580" marT="34290" marB="34290"/>
                </a:tc>
                <a:extLst>
                  <a:ext uri="{0D108BD9-81ED-4DB2-BD59-A6C34878D82A}">
                    <a16:rowId xmlns:a16="http://schemas.microsoft.com/office/drawing/2014/main" val="10000"/>
                  </a:ext>
                </a:extLst>
              </a:tr>
              <a:tr h="297179">
                <a:tc>
                  <a:txBody>
                    <a:bodyPr/>
                    <a:lstStyle/>
                    <a:p>
                      <a:r>
                        <a:rPr lang="en-US" sz="1600" b="1" dirty="0" err="1">
                          <a:solidFill>
                            <a:schemeClr val="tx1"/>
                          </a:solidFill>
                        </a:rPr>
                        <a:t>int</a:t>
                      </a:r>
                      <a:endParaRPr lang="en-US" sz="1600" b="1" dirty="0">
                        <a:solidFill>
                          <a:schemeClr val="tx1"/>
                        </a:solidFill>
                      </a:endParaRPr>
                    </a:p>
                  </a:txBody>
                  <a:tcPr marL="68580" marR="68580" marT="34290" marB="34290"/>
                </a:tc>
                <a:tc>
                  <a:txBody>
                    <a:bodyPr/>
                    <a:lstStyle/>
                    <a:p>
                      <a:r>
                        <a:rPr lang="en-US" sz="1600" b="1" dirty="0" err="1">
                          <a:solidFill>
                            <a:schemeClr val="tx1"/>
                          </a:solidFill>
                        </a:rPr>
                        <a:t>enum</a:t>
                      </a:r>
                      <a:endParaRPr lang="en-US" sz="1600" b="1" dirty="0">
                        <a:solidFill>
                          <a:schemeClr val="tx1"/>
                        </a:solidFill>
                      </a:endParaRPr>
                    </a:p>
                  </a:txBody>
                  <a:tcPr marL="68580" marR="68580" marT="34290" marB="34290"/>
                </a:tc>
                <a:tc>
                  <a:txBody>
                    <a:bodyPr/>
                    <a:lstStyle/>
                    <a:p>
                      <a:r>
                        <a:rPr lang="en-US" sz="1600" b="1" dirty="0">
                          <a:solidFill>
                            <a:schemeClr val="tx1"/>
                          </a:solidFill>
                        </a:rPr>
                        <a:t>long</a:t>
                      </a:r>
                    </a:p>
                  </a:txBody>
                  <a:tcPr marL="68580" marR="68580" marT="34290" marB="34290"/>
                </a:tc>
                <a:tc>
                  <a:txBody>
                    <a:bodyPr/>
                    <a:lstStyle/>
                    <a:p>
                      <a:r>
                        <a:rPr lang="en-US" sz="1600" b="1" dirty="0">
                          <a:solidFill>
                            <a:schemeClr val="tx1"/>
                          </a:solidFill>
                        </a:rPr>
                        <a:t>unsigned</a:t>
                      </a:r>
                    </a:p>
                  </a:txBody>
                  <a:tcPr marL="68580" marR="68580" marT="34290" marB="34290"/>
                </a:tc>
                <a:extLst>
                  <a:ext uri="{0D108BD9-81ED-4DB2-BD59-A6C34878D82A}">
                    <a16:rowId xmlns:a16="http://schemas.microsoft.com/office/drawing/2014/main" val="10001"/>
                  </a:ext>
                </a:extLst>
              </a:tr>
              <a:tr h="297179">
                <a:tc>
                  <a:txBody>
                    <a:bodyPr/>
                    <a:lstStyle/>
                    <a:p>
                      <a:r>
                        <a:rPr lang="en-US" sz="1600" b="1" dirty="0">
                          <a:solidFill>
                            <a:schemeClr val="tx1"/>
                          </a:solidFill>
                        </a:rPr>
                        <a:t>float</a:t>
                      </a:r>
                    </a:p>
                  </a:txBody>
                  <a:tcPr marL="68580" marR="68580" marT="34290" marB="34290"/>
                </a:tc>
                <a:tc>
                  <a:txBody>
                    <a:bodyPr/>
                    <a:lstStyle/>
                    <a:p>
                      <a:endParaRPr lang="en-US" sz="1600" b="1" dirty="0">
                        <a:solidFill>
                          <a:schemeClr val="tx1"/>
                        </a:solidFill>
                      </a:endParaRPr>
                    </a:p>
                  </a:txBody>
                  <a:tcPr marL="68580" marR="68580" marT="34290" marB="34290"/>
                </a:tc>
                <a:tc>
                  <a:txBody>
                    <a:bodyPr/>
                    <a:lstStyle/>
                    <a:p>
                      <a:endParaRPr lang="en-US" sz="1600" b="1" dirty="0">
                        <a:solidFill>
                          <a:schemeClr val="tx1"/>
                        </a:solidFill>
                      </a:endParaRPr>
                    </a:p>
                  </a:txBody>
                  <a:tcPr marL="68580" marR="68580" marT="34290" marB="34290"/>
                </a:tc>
                <a:tc>
                  <a:txBody>
                    <a:bodyPr/>
                    <a:lstStyle/>
                    <a:p>
                      <a:endParaRPr lang="en-US" sz="1600" b="1" dirty="0">
                        <a:solidFill>
                          <a:schemeClr val="tx1"/>
                        </a:solidFill>
                      </a:endParaRPr>
                    </a:p>
                  </a:txBody>
                  <a:tcPr marL="68580" marR="68580" marT="34290" marB="3429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3091965320"/>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Dependency Works</a:t>
            </a:r>
            <a:endParaRPr lang="en-US" dirty="0"/>
          </a:p>
        </p:txBody>
      </p:sp>
      <p:pic>
        <p:nvPicPr>
          <p:cNvPr id="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63548" y="2025651"/>
            <a:ext cx="3557857" cy="28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Content Placeholder 4"/>
          <p:cNvSpPr>
            <a:spLocks noGrp="1"/>
          </p:cNvSpPr>
          <p:nvPr>
            <p:ph sz="half" idx="2"/>
          </p:nvPr>
        </p:nvSpPr>
        <p:spPr>
          <a:xfrm>
            <a:off x="4889500" y="2000250"/>
            <a:ext cx="4044188" cy="3497580"/>
          </a:xfrm>
          <a:noFill/>
          <a:ln>
            <a:noFill/>
          </a:ln>
        </p:spPr>
        <p:txBody>
          <a:bodyPr vert="horz" wrap="square" lIns="68580" tIns="34290" rIns="68580" bIns="34290" rtlCol="0" anchor="ctr" anchorCtr="0" compatLnSpc="1">
            <a:noAutofit/>
          </a:bodyPr>
          <a:lstStyle/>
          <a:p>
            <a:r>
              <a:rPr lang="en-US" altLang="en-US" dirty="0">
                <a:ea typeface="+mn-ea"/>
                <a:cs typeface="+mn-cs"/>
              </a:rPr>
              <a:t>Case : while you are testing the program, you realize that one function in </a:t>
            </a:r>
            <a:r>
              <a:rPr lang="en-US" altLang="en-US" dirty="0" err="1">
                <a:ea typeface="+mn-ea"/>
                <a:cs typeface="+mn-cs"/>
              </a:rPr>
              <a:t>io.c</a:t>
            </a:r>
            <a:r>
              <a:rPr lang="en-US" altLang="en-US" dirty="0">
                <a:ea typeface="+mn-ea"/>
                <a:cs typeface="+mn-cs"/>
              </a:rPr>
              <a:t> has a bug in it. </a:t>
            </a:r>
          </a:p>
          <a:p>
            <a:r>
              <a:rPr lang="en-US" altLang="en-US" dirty="0">
                <a:ea typeface="+mn-ea"/>
                <a:cs typeface="+mn-cs"/>
              </a:rPr>
              <a:t>You edit </a:t>
            </a:r>
            <a:r>
              <a:rPr lang="en-US" altLang="en-US" dirty="0" err="1">
                <a:ea typeface="+mn-ea"/>
                <a:cs typeface="+mn-cs"/>
              </a:rPr>
              <a:t>io.c</a:t>
            </a:r>
            <a:r>
              <a:rPr lang="en-US" altLang="en-US" dirty="0">
                <a:ea typeface="+mn-ea"/>
                <a:cs typeface="+mn-cs"/>
              </a:rPr>
              <a:t> to fix the bug.</a:t>
            </a:r>
          </a:p>
          <a:p>
            <a:r>
              <a:rPr lang="en-US" altLang="en-US" dirty="0">
                <a:ea typeface="+mn-ea"/>
                <a:cs typeface="+mn-cs"/>
              </a:rPr>
              <a:t>notice that </a:t>
            </a:r>
            <a:r>
              <a:rPr lang="en-US" altLang="en-US" dirty="0" err="1">
                <a:ea typeface="+mn-ea"/>
                <a:cs typeface="+mn-cs"/>
              </a:rPr>
              <a:t>io.o</a:t>
            </a:r>
            <a:r>
              <a:rPr lang="en-US" altLang="en-US" dirty="0">
                <a:ea typeface="+mn-ea"/>
                <a:cs typeface="+mn-cs"/>
              </a:rPr>
              <a:t> needs to be updated because </a:t>
            </a:r>
            <a:r>
              <a:rPr lang="en-US" altLang="en-US" dirty="0" err="1">
                <a:ea typeface="+mn-ea"/>
                <a:cs typeface="+mn-cs"/>
              </a:rPr>
              <a:t>io.c</a:t>
            </a:r>
            <a:r>
              <a:rPr lang="en-US" altLang="en-US" dirty="0">
                <a:ea typeface="+mn-ea"/>
                <a:cs typeface="+mn-cs"/>
              </a:rPr>
              <a:t> has changed. Similarly, because </a:t>
            </a:r>
            <a:r>
              <a:rPr lang="en-US" altLang="en-US" dirty="0" err="1">
                <a:ea typeface="+mn-ea"/>
                <a:cs typeface="+mn-cs"/>
              </a:rPr>
              <a:t>io.o</a:t>
            </a:r>
            <a:r>
              <a:rPr lang="en-US" altLang="en-US" dirty="0">
                <a:ea typeface="+mn-ea"/>
                <a:cs typeface="+mn-cs"/>
              </a:rPr>
              <a:t> has changed, project1 needs to be updated as well.</a:t>
            </a:r>
          </a:p>
          <a:p>
            <a:endParaRPr lang="en-US" dirty="0">
              <a:ea typeface="+mn-ea"/>
              <a:cs typeface="+mn-cs"/>
            </a:endParaRPr>
          </a:p>
        </p:txBody>
      </p:sp>
      <p:sp>
        <p:nvSpPr>
          <p:cNvPr id="7" name="Slide Number Placeholder 6"/>
          <p:cNvSpPr>
            <a:spLocks noGrp="1"/>
          </p:cNvSpPr>
          <p:nvPr>
            <p:ph type="sldNum" sz="quarter" idx="12"/>
          </p:nvPr>
        </p:nvSpPr>
        <p:spPr/>
        <p:txBody>
          <a:bodyPr/>
          <a:lstStyle/>
          <a:p>
            <a:fld id="{03BBBA2B-B9A9-470B-B2E0-C58095E4AE14}" type="slidenum">
              <a:rPr lang="en-US" smtClean="0"/>
              <a:pPr/>
              <a:t>280</a:t>
            </a:fld>
            <a:endParaRPr lang="en-US"/>
          </a:p>
        </p:txBody>
      </p:sp>
      <p:sp>
        <p:nvSpPr>
          <p:cNvPr id="3" name="Footer Placeholder 3">
            <a:extLst>
              <a:ext uri="{FF2B5EF4-FFF2-40B4-BE49-F238E27FC236}">
                <a16:creationId xmlns:a16="http://schemas.microsoft.com/office/drawing/2014/main" id="{C946F7FA-632D-64EE-06D4-7EF6C6FDBF48}"/>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488797655"/>
      </p:ext>
    </p:extLst>
  </p:cSld>
  <p:clrMapOvr>
    <a:masterClrMapping/>
  </p:clrMapOv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Translating The Dependency Graph</a:t>
            </a:r>
            <a:endParaRPr lang="en-US" dirty="0"/>
          </a:p>
        </p:txBody>
      </p:sp>
      <p:pic>
        <p:nvPicPr>
          <p:cNvPr id="6"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t="-59452" b="-59452"/>
          <a:stretch>
            <a:fillRect/>
          </a:stretch>
        </p:blipFill>
        <p:spPr bwMode="auto">
          <a:xfrm>
            <a:off x="1064073" y="844550"/>
            <a:ext cx="4892737" cy="467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Content Placeholder 4"/>
          <p:cNvSpPr>
            <a:spLocks noGrp="1"/>
          </p:cNvSpPr>
          <p:nvPr>
            <p:ph sz="half" idx="2"/>
          </p:nvPr>
        </p:nvSpPr>
        <p:spPr>
          <a:xfrm>
            <a:off x="5803900" y="2781299"/>
            <a:ext cx="3340100" cy="2736849"/>
          </a:xfrm>
          <a:noFill/>
          <a:ln>
            <a:noFill/>
          </a:ln>
        </p:spPr>
        <p:txBody>
          <a:bodyPr vert="horz" wrap="square" lIns="68580" tIns="34290" rIns="68580" bIns="34290" rtlCol="0" anchor="ctr" anchorCtr="0" compatLnSpc="1">
            <a:noAutofit/>
          </a:bodyPr>
          <a:lstStyle/>
          <a:p>
            <a:r>
              <a:rPr lang="en-US" sz="1800" dirty="0"/>
              <a:t>Each dependency shown in the graph is circled with a corresponding color in the </a:t>
            </a:r>
            <a:r>
              <a:rPr lang="en-US" sz="1800" dirty="0" err="1"/>
              <a:t>Makefile</a:t>
            </a:r>
            <a:r>
              <a:rPr lang="en-US" sz="1800" dirty="0"/>
              <a:t>, and each uses the following format:</a:t>
            </a:r>
          </a:p>
          <a:p>
            <a:r>
              <a:rPr lang="en-US" sz="1800" dirty="0">
                <a:solidFill>
                  <a:srgbClr val="FF0000"/>
                </a:solidFill>
              </a:rPr>
              <a:t>target : source file(s)  </a:t>
            </a:r>
            <a:endParaRPr lang="tr-TR" sz="1800" dirty="0">
              <a:solidFill>
                <a:srgbClr val="FF0000"/>
              </a:solidFill>
            </a:endParaRPr>
          </a:p>
          <a:p>
            <a:pPr lvl="1"/>
            <a:r>
              <a:rPr lang="en-US" dirty="0"/>
              <a:t>command (must be preceded by a tab)</a:t>
            </a:r>
          </a:p>
          <a:p>
            <a:endParaRPr lang="en-US" sz="1800" dirty="0"/>
          </a:p>
        </p:txBody>
      </p:sp>
      <p:sp>
        <p:nvSpPr>
          <p:cNvPr id="7" name="Slide Number Placeholder 6"/>
          <p:cNvSpPr>
            <a:spLocks noGrp="1"/>
          </p:cNvSpPr>
          <p:nvPr>
            <p:ph type="sldNum" sz="quarter" idx="12"/>
          </p:nvPr>
        </p:nvSpPr>
        <p:spPr/>
        <p:txBody>
          <a:bodyPr/>
          <a:lstStyle/>
          <a:p>
            <a:fld id="{03BBBA2B-B9A9-470B-B2E0-C58095E4AE14}" type="slidenum">
              <a:rPr lang="en-US" smtClean="0"/>
              <a:pPr/>
              <a:t>281</a:t>
            </a:fld>
            <a:endParaRPr lang="en-US"/>
          </a:p>
        </p:txBody>
      </p:sp>
      <p:sp>
        <p:nvSpPr>
          <p:cNvPr id="3" name="Footer Placeholder 3">
            <a:extLst>
              <a:ext uri="{FF2B5EF4-FFF2-40B4-BE49-F238E27FC236}">
                <a16:creationId xmlns:a16="http://schemas.microsoft.com/office/drawing/2014/main" id="{B50BBDD2-DC91-FA88-1F2A-24F10EAE08DE}"/>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2571254399"/>
      </p:ext>
    </p:extLst>
  </p:cSld>
  <p:clrMapOvr>
    <a:masterClrMapping/>
  </p:clrMapOv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908" y="857250"/>
            <a:ext cx="7498080" cy="857250"/>
          </a:xfrm>
        </p:spPr>
        <p:txBody>
          <a:bodyPr/>
          <a:lstStyle/>
          <a:p>
            <a:r>
              <a:rPr lang="en-US" altLang="en-US" dirty="0"/>
              <a:t>Listing Dependencies</a:t>
            </a:r>
            <a:endParaRPr lang="en-US" dirty="0"/>
          </a:p>
        </p:txBody>
      </p:sp>
      <p:sp>
        <p:nvSpPr>
          <p:cNvPr id="4" name="Content Placeholder 3"/>
          <p:cNvSpPr>
            <a:spLocks noGrp="1"/>
          </p:cNvSpPr>
          <p:nvPr>
            <p:ph sz="half" idx="1"/>
          </p:nvPr>
        </p:nvSpPr>
        <p:spPr>
          <a:xfrm>
            <a:off x="467544" y="1667165"/>
            <a:ext cx="3823208" cy="4145280"/>
          </a:xfrm>
          <a:noFill/>
          <a:ln>
            <a:noFill/>
          </a:ln>
        </p:spPr>
        <p:txBody>
          <a:bodyPr vert="horz" wrap="square" lIns="68580" tIns="34290" rIns="68580" bIns="34290" rtlCol="0" anchor="ctr" anchorCtr="0" compatLnSpc="1">
            <a:noAutofit/>
          </a:bodyPr>
          <a:lstStyle/>
          <a:p>
            <a:endParaRPr lang="en-US" altLang="en-US" sz="1800" dirty="0"/>
          </a:p>
          <a:p>
            <a:r>
              <a:rPr lang="en-US" altLang="en-US" sz="1800" dirty="0"/>
              <a:t>Note that in the </a:t>
            </a:r>
            <a:r>
              <a:rPr lang="en-US" altLang="en-US" sz="1800" dirty="0" err="1"/>
              <a:t>Makefile</a:t>
            </a:r>
            <a:r>
              <a:rPr lang="en-US" altLang="en-US" sz="1800" dirty="0"/>
              <a:t> shown on the right, the .h files are listed, but there are no references in their corresponding commands.</a:t>
            </a:r>
          </a:p>
          <a:p>
            <a:r>
              <a:rPr lang="en-US" altLang="en-US" sz="1800" dirty="0"/>
              <a:t>This is because the .h files are referred within the corresponding .c files through the #include "</a:t>
            </a:r>
            <a:r>
              <a:rPr lang="en-US" altLang="en-US" sz="1800" dirty="0" err="1"/>
              <a:t>file.h</a:t>
            </a:r>
            <a:r>
              <a:rPr lang="en-US" altLang="en-US" sz="1800" dirty="0"/>
              <a:t>". </a:t>
            </a:r>
          </a:p>
          <a:p>
            <a:r>
              <a:rPr lang="en-US" altLang="en-US" sz="1800" dirty="0"/>
              <a:t>If you do not explicitly include these in your </a:t>
            </a:r>
            <a:r>
              <a:rPr lang="en-US" altLang="en-US" sz="1800" dirty="0" err="1"/>
              <a:t>Makefile</a:t>
            </a:r>
            <a:r>
              <a:rPr lang="en-US" altLang="en-US" sz="1800" dirty="0"/>
              <a:t>, your program will not be updated if you make a change to your header (.h) files. </a:t>
            </a:r>
          </a:p>
          <a:p>
            <a:endParaRPr lang="en-US" sz="1800" dirty="0"/>
          </a:p>
        </p:txBody>
      </p:sp>
      <p:pic>
        <p:nvPicPr>
          <p:cNvPr id="6"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53250" y="1988840"/>
            <a:ext cx="3877237" cy="2450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Slide Number Placeholder 4"/>
          <p:cNvSpPr>
            <a:spLocks noGrp="1"/>
          </p:cNvSpPr>
          <p:nvPr>
            <p:ph type="sldNum" sz="quarter" idx="12"/>
          </p:nvPr>
        </p:nvSpPr>
        <p:spPr/>
        <p:txBody>
          <a:bodyPr/>
          <a:lstStyle/>
          <a:p>
            <a:fld id="{03BBBA2B-B9A9-470B-B2E0-C58095E4AE14}" type="slidenum">
              <a:rPr lang="en-US" smtClean="0"/>
              <a:pPr/>
              <a:t>282</a:t>
            </a:fld>
            <a:endParaRPr lang="en-US"/>
          </a:p>
        </p:txBody>
      </p:sp>
      <p:sp>
        <p:nvSpPr>
          <p:cNvPr id="3" name="Footer Placeholder 3">
            <a:extLst>
              <a:ext uri="{FF2B5EF4-FFF2-40B4-BE49-F238E27FC236}">
                <a16:creationId xmlns:a16="http://schemas.microsoft.com/office/drawing/2014/main" id="{6142CC84-D46B-FCC3-5F9F-0F00AF6323F8}"/>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2664643927"/>
      </p:ext>
    </p:extLst>
  </p:cSld>
  <p:clrMapOvr>
    <a:masterClrMapping/>
  </p:clrMapOv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the </a:t>
            </a:r>
            <a:r>
              <a:rPr lang="en-US" altLang="en-US" dirty="0" err="1"/>
              <a:t>Makefile</a:t>
            </a:r>
            <a:r>
              <a:rPr lang="en-US" altLang="en-US" dirty="0"/>
              <a:t> with make</a:t>
            </a:r>
            <a:endParaRPr lang="en-US" dirty="0"/>
          </a:p>
        </p:txBody>
      </p:sp>
      <p:sp>
        <p:nvSpPr>
          <p:cNvPr id="3" name="Content Placeholder 2"/>
          <p:cNvSpPr>
            <a:spLocks noGrp="1"/>
          </p:cNvSpPr>
          <p:nvPr>
            <p:ph idx="1"/>
          </p:nvPr>
        </p:nvSpPr>
        <p:spPr>
          <a:noFill/>
          <a:ln>
            <a:noFill/>
          </a:ln>
        </p:spPr>
        <p:txBody>
          <a:bodyPr vert="horz" wrap="square" lIns="68580" tIns="34290" rIns="68580" bIns="34290" rtlCol="0" anchor="ctr" anchorCtr="0" compatLnSpc="1">
            <a:noAutofit/>
          </a:bodyPr>
          <a:lstStyle/>
          <a:p>
            <a:r>
              <a:rPr lang="en-US" dirty="0">
                <a:ea typeface="+mn-ea"/>
                <a:cs typeface="+mn-cs"/>
              </a:rPr>
              <a:t>Once you have created your </a:t>
            </a:r>
            <a:r>
              <a:rPr lang="en-US" dirty="0" err="1">
                <a:ea typeface="+mn-ea"/>
                <a:cs typeface="+mn-cs"/>
              </a:rPr>
              <a:t>Makefile</a:t>
            </a:r>
            <a:r>
              <a:rPr lang="en-US" dirty="0">
                <a:ea typeface="+mn-ea"/>
                <a:cs typeface="+mn-cs"/>
              </a:rPr>
              <a:t> and your corresponding source files, you are ready to use make. </a:t>
            </a:r>
          </a:p>
          <a:p>
            <a:r>
              <a:rPr lang="en-US" dirty="0">
                <a:ea typeface="+mn-ea"/>
                <a:cs typeface="+mn-cs"/>
              </a:rPr>
              <a:t>If you have named your </a:t>
            </a:r>
            <a:r>
              <a:rPr lang="en-US" dirty="0" err="1">
                <a:ea typeface="+mn-ea"/>
                <a:cs typeface="+mn-cs"/>
              </a:rPr>
              <a:t>Makefile</a:t>
            </a:r>
            <a:r>
              <a:rPr lang="en-US" dirty="0">
                <a:ea typeface="+mn-ea"/>
                <a:cs typeface="+mn-cs"/>
              </a:rPr>
              <a:t> either </a:t>
            </a:r>
            <a:r>
              <a:rPr lang="en-US" dirty="0" err="1">
                <a:ea typeface="+mn-ea"/>
                <a:cs typeface="+mn-cs"/>
              </a:rPr>
              <a:t>Makefile</a:t>
            </a:r>
            <a:r>
              <a:rPr lang="en-US" dirty="0">
                <a:ea typeface="+mn-ea"/>
                <a:cs typeface="+mn-cs"/>
              </a:rPr>
              <a:t> or </a:t>
            </a:r>
            <a:r>
              <a:rPr lang="en-US" dirty="0" err="1">
                <a:ea typeface="+mn-ea"/>
                <a:cs typeface="+mn-cs"/>
              </a:rPr>
              <a:t>makefile</a:t>
            </a:r>
            <a:r>
              <a:rPr lang="en-US" dirty="0">
                <a:ea typeface="+mn-ea"/>
                <a:cs typeface="+mn-cs"/>
              </a:rPr>
              <a:t>, </a:t>
            </a:r>
            <a:r>
              <a:rPr lang="en-US" i="1" dirty="0">
                <a:solidFill>
                  <a:srgbClr val="FF0000"/>
                </a:solidFill>
                <a:ea typeface="+mn-ea"/>
                <a:cs typeface="+mn-cs"/>
              </a:rPr>
              <a:t>make </a:t>
            </a:r>
            <a:r>
              <a:rPr lang="en-US" dirty="0">
                <a:ea typeface="+mn-ea"/>
                <a:cs typeface="+mn-cs"/>
              </a:rPr>
              <a:t>command will recognize it. </a:t>
            </a:r>
          </a:p>
          <a:p>
            <a:r>
              <a:rPr lang="en-US" dirty="0">
                <a:ea typeface="+mn-ea"/>
                <a:cs typeface="+mn-cs"/>
              </a:rPr>
              <a:t>If you do not wish to call your </a:t>
            </a:r>
            <a:r>
              <a:rPr lang="en-US" dirty="0" err="1">
                <a:ea typeface="+mn-ea"/>
                <a:cs typeface="+mn-cs"/>
              </a:rPr>
              <a:t>Makefile</a:t>
            </a:r>
            <a:r>
              <a:rPr lang="en-US" dirty="0">
                <a:ea typeface="+mn-ea"/>
                <a:cs typeface="+mn-cs"/>
              </a:rPr>
              <a:t> one of these names, you can use </a:t>
            </a:r>
            <a:r>
              <a:rPr lang="en-US" i="1" dirty="0">
                <a:solidFill>
                  <a:srgbClr val="FF0000"/>
                </a:solidFill>
                <a:ea typeface="+mn-ea"/>
                <a:cs typeface="+mn-cs"/>
              </a:rPr>
              <a:t>make -f </a:t>
            </a:r>
            <a:r>
              <a:rPr lang="en-US" i="1" dirty="0" err="1">
                <a:solidFill>
                  <a:srgbClr val="FF0000"/>
                </a:solidFill>
                <a:ea typeface="+mn-ea"/>
                <a:cs typeface="+mn-cs"/>
              </a:rPr>
              <a:t>mymakefile</a:t>
            </a:r>
            <a:r>
              <a:rPr lang="en-US" dirty="0">
                <a:ea typeface="+mn-ea"/>
                <a:cs typeface="+mn-cs"/>
              </a:rPr>
              <a:t>. </a:t>
            </a:r>
          </a:p>
          <a:p>
            <a:endParaRPr lang="en-US" dirty="0">
              <a:ea typeface="+mn-ea"/>
              <a:cs typeface="+mn-cs"/>
            </a:endParaRPr>
          </a:p>
          <a:p>
            <a:endParaRPr lang="en-US" dirty="0">
              <a:ea typeface="+mn-ea"/>
              <a:cs typeface="+mn-cs"/>
            </a:endParaRPr>
          </a:p>
        </p:txBody>
      </p:sp>
      <p:sp>
        <p:nvSpPr>
          <p:cNvPr id="4" name="Slide Number Placeholder 3"/>
          <p:cNvSpPr>
            <a:spLocks noGrp="1"/>
          </p:cNvSpPr>
          <p:nvPr>
            <p:ph type="sldNum" sz="quarter" idx="12"/>
          </p:nvPr>
        </p:nvSpPr>
        <p:spPr/>
        <p:txBody>
          <a:bodyPr/>
          <a:lstStyle/>
          <a:p>
            <a:fld id="{03BBBA2B-B9A9-470B-B2E0-C58095E4AE14}" type="slidenum">
              <a:rPr lang="en-US" smtClean="0"/>
              <a:pPr/>
              <a:t>283</a:t>
            </a:fld>
            <a:endParaRPr lang="en-US"/>
          </a:p>
        </p:txBody>
      </p:sp>
      <p:sp>
        <p:nvSpPr>
          <p:cNvPr id="5" name="Footer Placeholder 3">
            <a:extLst>
              <a:ext uri="{FF2B5EF4-FFF2-40B4-BE49-F238E27FC236}">
                <a16:creationId xmlns:a16="http://schemas.microsoft.com/office/drawing/2014/main" id="{C12627B7-0DE1-ED70-FE84-9BF88A320AB1}"/>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2684545096"/>
      </p:ext>
    </p:extLst>
  </p:cSld>
  <p:clrMapOvr>
    <a:masterClrMapping/>
  </p:clrMapOv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Macros in make</a:t>
            </a:r>
            <a:endParaRPr lang="en-US" dirty="0"/>
          </a:p>
        </p:txBody>
      </p:sp>
      <p:sp>
        <p:nvSpPr>
          <p:cNvPr id="3" name="Content Placeholder 2"/>
          <p:cNvSpPr>
            <a:spLocks noGrp="1"/>
          </p:cNvSpPr>
          <p:nvPr>
            <p:ph sz="half" idx="1"/>
          </p:nvPr>
        </p:nvSpPr>
        <p:spPr>
          <a:xfrm>
            <a:off x="939802" y="2152647"/>
            <a:ext cx="4254498" cy="3497580"/>
          </a:xfrm>
        </p:spPr>
        <p:txBody>
          <a:bodyPr>
            <a:normAutofit/>
          </a:bodyPr>
          <a:lstStyle/>
          <a:p>
            <a:r>
              <a:rPr lang="en-US" dirty="0"/>
              <a:t>The make program allows you to use </a:t>
            </a:r>
            <a:r>
              <a:rPr lang="en-US" dirty="0">
                <a:solidFill>
                  <a:srgbClr val="FF0000"/>
                </a:solidFill>
              </a:rPr>
              <a:t>macros</a:t>
            </a:r>
            <a:r>
              <a:rPr lang="en-US" dirty="0"/>
              <a:t>, which are similar to variables, </a:t>
            </a:r>
            <a:r>
              <a:rPr lang="en-US" dirty="0">
                <a:solidFill>
                  <a:srgbClr val="FF0000"/>
                </a:solidFill>
              </a:rPr>
              <a:t>to store names of files</a:t>
            </a:r>
            <a:r>
              <a:rPr lang="en-US" dirty="0"/>
              <a:t>. The format is:</a:t>
            </a:r>
          </a:p>
          <a:p>
            <a:pPr lvl="1"/>
            <a:r>
              <a:rPr lang="en-US" dirty="0">
                <a:solidFill>
                  <a:srgbClr val="FF0000"/>
                </a:solidFill>
              </a:rPr>
              <a:t>OBJECTS = </a:t>
            </a:r>
            <a:r>
              <a:rPr lang="en-US" dirty="0" err="1">
                <a:solidFill>
                  <a:srgbClr val="FF0000"/>
                </a:solidFill>
              </a:rPr>
              <a:t>data.o</a:t>
            </a:r>
            <a:r>
              <a:rPr lang="en-US" dirty="0">
                <a:solidFill>
                  <a:srgbClr val="FF0000"/>
                </a:solidFill>
              </a:rPr>
              <a:t> </a:t>
            </a:r>
            <a:r>
              <a:rPr lang="en-US" dirty="0" err="1">
                <a:solidFill>
                  <a:srgbClr val="FF0000"/>
                </a:solidFill>
              </a:rPr>
              <a:t>io.o</a:t>
            </a:r>
            <a:r>
              <a:rPr lang="en-US" dirty="0">
                <a:solidFill>
                  <a:srgbClr val="FF0000"/>
                </a:solidFill>
              </a:rPr>
              <a:t> </a:t>
            </a:r>
            <a:r>
              <a:rPr lang="en-US" dirty="0" err="1">
                <a:solidFill>
                  <a:srgbClr val="FF0000"/>
                </a:solidFill>
              </a:rPr>
              <a:t>main.o</a:t>
            </a:r>
            <a:endParaRPr lang="en-US" dirty="0">
              <a:solidFill>
                <a:srgbClr val="FF0000"/>
              </a:solidFill>
            </a:endParaRPr>
          </a:p>
          <a:p>
            <a:r>
              <a:rPr lang="en-US" dirty="0"/>
              <a:t>Whenever you want to have make expand these macros out when it runs, type the corresponding string </a:t>
            </a:r>
            <a:r>
              <a:rPr lang="en-US" dirty="0">
                <a:solidFill>
                  <a:srgbClr val="FF0000"/>
                </a:solidFill>
              </a:rPr>
              <a:t>$(OBJECTS)</a:t>
            </a:r>
          </a:p>
          <a:p>
            <a:endParaRPr lang="en-US" dirty="0"/>
          </a:p>
        </p:txBody>
      </p:sp>
      <p:pic>
        <p:nvPicPr>
          <p:cNvPr id="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47763" b="-47763"/>
          <a:stretch>
            <a:fillRect/>
          </a:stretch>
        </p:blipFill>
        <p:spPr bwMode="auto">
          <a:xfrm>
            <a:off x="5128393" y="1677670"/>
            <a:ext cx="4002908" cy="3827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Slide Number Placeholder 4"/>
          <p:cNvSpPr>
            <a:spLocks noGrp="1"/>
          </p:cNvSpPr>
          <p:nvPr>
            <p:ph type="sldNum" sz="quarter" idx="12"/>
          </p:nvPr>
        </p:nvSpPr>
        <p:spPr/>
        <p:txBody>
          <a:bodyPr/>
          <a:lstStyle/>
          <a:p>
            <a:fld id="{03BBBA2B-B9A9-470B-B2E0-C58095E4AE14}" type="slidenum">
              <a:rPr lang="en-US" smtClean="0"/>
              <a:pPr/>
              <a:t>284</a:t>
            </a:fld>
            <a:endParaRPr lang="en-US"/>
          </a:p>
        </p:txBody>
      </p:sp>
      <p:sp>
        <p:nvSpPr>
          <p:cNvPr id="4" name="Footer Placeholder 3">
            <a:extLst>
              <a:ext uri="{FF2B5EF4-FFF2-40B4-BE49-F238E27FC236}">
                <a16:creationId xmlns:a16="http://schemas.microsoft.com/office/drawing/2014/main" id="{EF4CE97F-3142-F5D1-7634-81083AB670A1}"/>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53646483"/>
      </p:ext>
    </p:extLst>
  </p:cSld>
  <p:clrMapOvr>
    <a:masterClrMapping/>
  </p:clrMapOv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1" y="1062990"/>
            <a:ext cx="8089900" cy="857250"/>
          </a:xfrm>
        </p:spPr>
        <p:txBody>
          <a:bodyPr>
            <a:normAutofit fontScale="90000"/>
          </a:bodyPr>
          <a:lstStyle/>
          <a:p>
            <a:r>
              <a:rPr lang="en-US" altLang="en-US" dirty="0"/>
              <a:t>Special macros, </a:t>
            </a:r>
            <a:r>
              <a:rPr lang="en-US" dirty="0"/>
              <a:t>which are used by the make program</a:t>
            </a:r>
          </a:p>
        </p:txBody>
      </p:sp>
      <p:pic>
        <p:nvPicPr>
          <p:cNvPr id="6" name="Content Placeholder 5"/>
          <p:cNvPicPr>
            <a:picLocks noGrp="1" noChangeAspect="1"/>
          </p:cNvPicPr>
          <p:nvPr>
            <p:ph sz="half" idx="1"/>
          </p:nvPr>
        </p:nvPicPr>
        <p:blipFill>
          <a:blip r:embed="rId2"/>
          <a:srcRect t="-100929" b="-100929"/>
          <a:stretch>
            <a:fillRect/>
          </a:stretch>
        </p:blipFill>
        <p:spPr>
          <a:xfrm>
            <a:off x="2044700" y="2038659"/>
            <a:ext cx="5435600" cy="5197792"/>
          </a:xfrm>
          <a:prstGeom prst="rect">
            <a:avLst/>
          </a:prstGeom>
        </p:spPr>
      </p:pic>
      <p:sp>
        <p:nvSpPr>
          <p:cNvPr id="5" name="Content Placeholder 4"/>
          <p:cNvSpPr>
            <a:spLocks noGrp="1"/>
          </p:cNvSpPr>
          <p:nvPr>
            <p:ph sz="half" idx="2"/>
          </p:nvPr>
        </p:nvSpPr>
        <p:spPr>
          <a:xfrm>
            <a:off x="1111251" y="2285998"/>
            <a:ext cx="7598567" cy="979662"/>
          </a:xfrm>
        </p:spPr>
        <p:txBody>
          <a:bodyPr>
            <a:normAutofit/>
          </a:bodyPr>
          <a:lstStyle/>
          <a:p>
            <a:r>
              <a:rPr lang="en-US" dirty="0"/>
              <a:t>In addition to those macros which you can create yourself, there are a few macros, which are used internally by the make program. Here are some of those, listed below: </a:t>
            </a:r>
          </a:p>
          <a:p>
            <a:endParaRPr lang="en-US" dirty="0"/>
          </a:p>
        </p:txBody>
      </p:sp>
      <p:sp>
        <p:nvSpPr>
          <p:cNvPr id="7" name="Slide Number Placeholder 6"/>
          <p:cNvSpPr>
            <a:spLocks noGrp="1"/>
          </p:cNvSpPr>
          <p:nvPr>
            <p:ph type="sldNum" sz="quarter" idx="12"/>
          </p:nvPr>
        </p:nvSpPr>
        <p:spPr/>
        <p:txBody>
          <a:bodyPr/>
          <a:lstStyle/>
          <a:p>
            <a:fld id="{03BBBA2B-B9A9-470B-B2E0-C58095E4AE14}" type="slidenum">
              <a:rPr lang="en-US" smtClean="0"/>
              <a:pPr/>
              <a:t>285</a:t>
            </a:fld>
            <a:endParaRPr lang="en-US"/>
          </a:p>
        </p:txBody>
      </p:sp>
      <p:sp>
        <p:nvSpPr>
          <p:cNvPr id="3" name="Footer Placeholder 3">
            <a:extLst>
              <a:ext uri="{FF2B5EF4-FFF2-40B4-BE49-F238E27FC236}">
                <a16:creationId xmlns:a16="http://schemas.microsoft.com/office/drawing/2014/main" id="{086EECB9-A059-2208-6E34-42776FCE1B94}"/>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230629662"/>
      </p:ext>
    </p:extLst>
  </p:cSld>
  <p:clrMapOvr>
    <a:masterClrMapping/>
  </p:clrMapOv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References &amp; more Reading </a:t>
            </a:r>
            <a:endParaRPr lang="en-US" dirty="0"/>
          </a:p>
        </p:txBody>
      </p:sp>
      <p:sp>
        <p:nvSpPr>
          <p:cNvPr id="5" name="Content Placeholder 4"/>
          <p:cNvSpPr>
            <a:spLocks noGrp="1"/>
          </p:cNvSpPr>
          <p:nvPr>
            <p:ph idx="1"/>
          </p:nvPr>
        </p:nvSpPr>
        <p:spPr/>
        <p:txBody>
          <a:bodyPr/>
          <a:lstStyle/>
          <a:p>
            <a:r>
              <a:rPr lang="en-US" dirty="0"/>
              <a:t>References</a:t>
            </a:r>
          </a:p>
          <a:p>
            <a:pPr lvl="1"/>
            <a:r>
              <a:rPr lang="en-US" dirty="0"/>
              <a:t>http://www.eng.hawaii.edu/Tutor/Make/index.html</a:t>
            </a:r>
          </a:p>
          <a:p>
            <a:r>
              <a:rPr lang="en-US" dirty="0"/>
              <a:t>More reading on make command</a:t>
            </a:r>
          </a:p>
          <a:p>
            <a:pPr lvl="1"/>
            <a:r>
              <a:rPr lang="en-US" dirty="0"/>
              <a:t>http://www.cs.duke.edu/~ola/courses/programming/Makefiles/Makefiles.html</a:t>
            </a:r>
          </a:p>
          <a:p>
            <a:pPr lvl="1"/>
            <a:r>
              <a:rPr lang="en-US" dirty="0"/>
              <a:t>http://www.hsrl.rutgers.edu/ug/make_help.html</a:t>
            </a:r>
          </a:p>
          <a:p>
            <a:pPr lvl="1"/>
            <a:r>
              <a:rPr lang="en-US" dirty="0"/>
              <a:t>http://publib.boulder.ibm.com/infocenter/systems/index.jsp?topic=/com.ibm.aix.genprogc/doc/genprogc/make.htm </a:t>
            </a:r>
          </a:p>
          <a:p>
            <a:endParaRPr lang="en-US" dirty="0"/>
          </a:p>
        </p:txBody>
      </p:sp>
      <p:sp>
        <p:nvSpPr>
          <p:cNvPr id="4" name="Slide Number Placeholder 3"/>
          <p:cNvSpPr>
            <a:spLocks noGrp="1"/>
          </p:cNvSpPr>
          <p:nvPr>
            <p:ph type="sldNum" sz="quarter" idx="12"/>
          </p:nvPr>
        </p:nvSpPr>
        <p:spPr/>
        <p:txBody>
          <a:bodyPr/>
          <a:lstStyle/>
          <a:p>
            <a:fld id="{03BBBA2B-B9A9-470B-B2E0-C58095E4AE14}" type="slidenum">
              <a:rPr lang="en-US" smtClean="0"/>
              <a:pPr/>
              <a:t>286</a:t>
            </a:fld>
            <a:endParaRPr lang="en-US"/>
          </a:p>
        </p:txBody>
      </p:sp>
      <p:sp>
        <p:nvSpPr>
          <p:cNvPr id="3" name="Footer Placeholder 3">
            <a:extLst>
              <a:ext uri="{FF2B5EF4-FFF2-40B4-BE49-F238E27FC236}">
                <a16:creationId xmlns:a16="http://schemas.microsoft.com/office/drawing/2014/main" id="{7517C971-A6C0-3E6B-B048-415CAE3D0325}"/>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extLst>
      <p:ext uri="{BB962C8B-B14F-4D97-AF65-F5344CB8AC3E}">
        <p14:creationId xmlns:p14="http://schemas.microsoft.com/office/powerpoint/2010/main" val="2504023206"/>
      </p:ext>
    </p:extLst>
  </p:cSld>
  <p:clrMapOvr>
    <a:masterClrMapping/>
  </p:clrMapOv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73720"/>
            <a:ext cx="5929340" cy="992974"/>
          </a:xfrm>
        </p:spPr>
        <p:txBody>
          <a:bodyPr/>
          <a:lstStyle/>
          <a:p>
            <a:r>
              <a:rPr lang="en-US" dirty="0"/>
              <a:t>Multithread Programming</a:t>
            </a:r>
          </a:p>
        </p:txBody>
      </p:sp>
      <p:sp>
        <p:nvSpPr>
          <p:cNvPr id="3" name="Subtitle 2"/>
          <p:cNvSpPr>
            <a:spLocks noGrp="1"/>
          </p:cNvSpPr>
          <p:nvPr>
            <p:ph type="subTitle" idx="1"/>
          </p:nvPr>
        </p:nvSpPr>
        <p:spPr>
          <a:xfrm>
            <a:off x="347663" y="4569302"/>
            <a:ext cx="5362575" cy="1668010"/>
          </a:xfrm>
        </p:spPr>
        <p:txBody>
          <a:bodyPr>
            <a:normAutofit/>
          </a:bodyPr>
          <a:lstStyle/>
          <a:p>
            <a:r>
              <a:rPr lang="en-US" dirty="0"/>
              <a:t>Multithread Programming</a:t>
            </a:r>
          </a:p>
          <a:p>
            <a:r>
              <a:rPr lang="tr-TR" dirty="0"/>
              <a:t>b</a:t>
            </a:r>
            <a:r>
              <a:rPr lang="en-US" dirty="0"/>
              <a:t>y</a:t>
            </a:r>
            <a:r>
              <a:rPr lang="tr-TR" dirty="0"/>
              <a:t> </a:t>
            </a:r>
            <a:r>
              <a:rPr lang="tr-TR" dirty="0" err="1"/>
              <a:t>Zeyneb</a:t>
            </a:r>
            <a:r>
              <a:rPr lang="tr-TR" dirty="0"/>
              <a:t> YAVUZ</a:t>
            </a:r>
            <a:r>
              <a:rPr lang="en-US" dirty="0"/>
              <a:t> and Ahmet ELBİR</a:t>
            </a:r>
          </a:p>
          <a:p>
            <a:endParaRPr lang="en-US" dirty="0"/>
          </a:p>
        </p:txBody>
      </p:sp>
    </p:spTree>
    <p:extLst>
      <p:ext uri="{BB962C8B-B14F-4D97-AF65-F5344CB8AC3E}">
        <p14:creationId xmlns:p14="http://schemas.microsoft.com/office/powerpoint/2010/main" val="154808694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76" y="234108"/>
            <a:ext cx="7498080" cy="1143000"/>
          </a:xfrm>
        </p:spPr>
        <p:txBody>
          <a:bodyPr/>
          <a:lstStyle/>
          <a:p>
            <a:r>
              <a:rPr lang="en-US" dirty="0"/>
              <a:t>Outline</a:t>
            </a:r>
          </a:p>
        </p:txBody>
      </p:sp>
      <p:sp>
        <p:nvSpPr>
          <p:cNvPr id="3" name="Content Placeholder 2"/>
          <p:cNvSpPr>
            <a:spLocks noGrp="1"/>
          </p:cNvSpPr>
          <p:nvPr>
            <p:ph idx="1"/>
          </p:nvPr>
        </p:nvSpPr>
        <p:spPr>
          <a:xfrm>
            <a:off x="1229559" y="1447800"/>
            <a:ext cx="7704129" cy="4800600"/>
          </a:xfrm>
        </p:spPr>
        <p:txBody>
          <a:bodyPr/>
          <a:lstStyle/>
          <a:p>
            <a:r>
              <a:rPr lang="en-US" dirty="0"/>
              <a:t>What is a thread?</a:t>
            </a:r>
          </a:p>
          <a:p>
            <a:r>
              <a:rPr lang="en-US" dirty="0"/>
              <a:t>Why do we need threads?</a:t>
            </a:r>
          </a:p>
          <a:p>
            <a:r>
              <a:rPr lang="en-US" dirty="0"/>
              <a:t>Difference between threads and processes</a:t>
            </a:r>
          </a:p>
          <a:p>
            <a:r>
              <a:rPr lang="en-US" dirty="0"/>
              <a:t>Problems with Threads </a:t>
            </a:r>
          </a:p>
          <a:p>
            <a:r>
              <a:rPr lang="en-US" dirty="0"/>
              <a:t>Identifying a thread</a:t>
            </a:r>
          </a:p>
          <a:p>
            <a:r>
              <a:rPr lang="en-US" dirty="0"/>
              <a:t>Creating a thread</a:t>
            </a:r>
          </a:p>
          <a:p>
            <a:r>
              <a:rPr lang="en-US" dirty="0"/>
              <a:t>Terminating a thread</a:t>
            </a:r>
          </a:p>
          <a:p>
            <a:r>
              <a:rPr lang="en-US" dirty="0"/>
              <a:t>Examples</a:t>
            </a:r>
          </a:p>
          <a:p>
            <a:endParaRPr lang="en-US" dirty="0"/>
          </a:p>
          <a:p>
            <a:endParaRPr lang="en-US" dirty="0"/>
          </a:p>
        </p:txBody>
      </p:sp>
      <p:sp>
        <p:nvSpPr>
          <p:cNvPr id="4" name="Slide Number Placeholder 3"/>
          <p:cNvSpPr>
            <a:spLocks noGrp="1"/>
          </p:cNvSpPr>
          <p:nvPr>
            <p:ph type="sldNum" sz="quarter" idx="12"/>
          </p:nvPr>
        </p:nvSpPr>
        <p:spPr/>
        <p:txBody>
          <a:bodyPr/>
          <a:lstStyle/>
          <a:p>
            <a:fld id="{385D73D3-C164-5942-82F7-42029F92A1E2}" type="slidenum">
              <a:rPr lang="en-US" smtClean="0"/>
              <a:pPr/>
              <a:t>288</a:t>
            </a:fld>
            <a:endParaRPr lang="en-US"/>
          </a:p>
        </p:txBody>
      </p:sp>
      <p:sp>
        <p:nvSpPr>
          <p:cNvPr id="5" name="Footer Placeholder 3">
            <a:extLst>
              <a:ext uri="{FF2B5EF4-FFF2-40B4-BE49-F238E27FC236}">
                <a16:creationId xmlns:a16="http://schemas.microsoft.com/office/drawing/2014/main" id="{3B53FC4C-1E86-B523-138C-05875DF61253}"/>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7886700" cy="1325563"/>
          </a:xfrm>
        </p:spPr>
        <p:txBody>
          <a:bodyPr/>
          <a:lstStyle/>
          <a:p>
            <a:r>
              <a:rPr lang="en-US" dirty="0"/>
              <a:t>Threading in C</a:t>
            </a:r>
          </a:p>
        </p:txBody>
      </p:sp>
      <p:sp>
        <p:nvSpPr>
          <p:cNvPr id="3" name="Content Placeholder 2"/>
          <p:cNvSpPr>
            <a:spLocks noGrp="1"/>
          </p:cNvSpPr>
          <p:nvPr>
            <p:ph idx="1"/>
          </p:nvPr>
        </p:nvSpPr>
        <p:spPr>
          <a:xfrm>
            <a:off x="251520" y="932685"/>
            <a:ext cx="8360325" cy="5192689"/>
          </a:xfrm>
        </p:spPr>
        <p:txBody>
          <a:bodyPr>
            <a:normAutofit/>
          </a:bodyPr>
          <a:lstStyle/>
          <a:p>
            <a:r>
              <a:rPr lang="en-US" sz="2400" dirty="0"/>
              <a:t>Threads/ Processes are the mechanism by which you can run multiple code segments at a time, </a:t>
            </a:r>
          </a:p>
          <a:p>
            <a:r>
              <a:rPr lang="en-US" sz="2400" dirty="0"/>
              <a:t> A thread of execution is the smallest sequence of program instructions that can be managed independently by a scheduler</a:t>
            </a:r>
          </a:p>
          <a:p>
            <a:r>
              <a:rPr lang="en-US" sz="2400" dirty="0">
                <a:solidFill>
                  <a:srgbClr val="FF0000"/>
                </a:solidFill>
              </a:rPr>
              <a:t>A process can have multiple threads of execution.</a:t>
            </a:r>
          </a:p>
          <a:p>
            <a:r>
              <a:rPr lang="en-US" sz="2400" dirty="0"/>
              <a:t>Threads appear to run concurrently; the kernel schedules them asynchronously, interrupting each thread from time to time to give others chance to execute.</a:t>
            </a:r>
          </a:p>
          <a:p>
            <a:r>
              <a:rPr lang="en-US" sz="2400" dirty="0"/>
              <a:t>This asynchronous execution brings in the capability of each thread handling a particular work or service independently. </a:t>
            </a:r>
          </a:p>
          <a:p>
            <a:r>
              <a:rPr lang="en-US" sz="2400" dirty="0"/>
              <a:t>Multiple threads running in a process handle their services which overall constitutes the complete capability of the process.</a:t>
            </a:r>
          </a:p>
          <a:p>
            <a:endParaRPr lang="en-US" sz="2400" dirty="0"/>
          </a:p>
        </p:txBody>
      </p:sp>
      <p:sp>
        <p:nvSpPr>
          <p:cNvPr id="4" name="Slide Number Placeholder 3"/>
          <p:cNvSpPr>
            <a:spLocks noGrp="1"/>
          </p:cNvSpPr>
          <p:nvPr>
            <p:ph type="sldNum" sz="quarter" idx="12"/>
          </p:nvPr>
        </p:nvSpPr>
        <p:spPr/>
        <p:txBody>
          <a:bodyPr/>
          <a:lstStyle/>
          <a:p>
            <a:fld id="{385D73D3-C164-5942-82F7-42029F92A1E2}" type="slidenum">
              <a:rPr lang="en-US" smtClean="0"/>
              <a:pPr/>
              <a:t>289</a:t>
            </a:fld>
            <a:endParaRPr lang="en-US"/>
          </a:p>
        </p:txBody>
      </p:sp>
      <p:sp>
        <p:nvSpPr>
          <p:cNvPr id="5" name="Footer Placeholder 3">
            <a:extLst>
              <a:ext uri="{FF2B5EF4-FFF2-40B4-BE49-F238E27FC236}">
                <a16:creationId xmlns:a16="http://schemas.microsoft.com/office/drawing/2014/main" id="{15F17F23-8114-F82B-3B46-E4A9EF2F84E2}"/>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Types of Integers</a:t>
            </a:r>
          </a:p>
        </p:txBody>
      </p:sp>
      <p:sp>
        <p:nvSpPr>
          <p:cNvPr id="3" name="Content Placeholder 2"/>
          <p:cNvSpPr>
            <a:spLocks noGrp="1"/>
          </p:cNvSpPr>
          <p:nvPr>
            <p:ph idx="1"/>
          </p:nvPr>
        </p:nvSpPr>
        <p:spPr>
          <a:xfrm>
            <a:off x="628650" y="1412776"/>
            <a:ext cx="8047806" cy="4351338"/>
          </a:xfrm>
        </p:spPr>
        <p:txBody>
          <a:bodyPr/>
          <a:lstStyle/>
          <a:p>
            <a:r>
              <a:rPr lang="en-US" dirty="0"/>
              <a:t>The only requirement that the ANSI Standard makes is that a byte must be </a:t>
            </a:r>
            <a:r>
              <a:rPr lang="en-US" b="1" i="1" u="sng" dirty="0"/>
              <a:t>at least 8 bits long</a:t>
            </a:r>
            <a:r>
              <a:rPr lang="en-US" dirty="0"/>
              <a:t>, and that </a:t>
            </a:r>
            <a:r>
              <a:rPr lang="en-US" dirty="0" err="1"/>
              <a:t>ints</a:t>
            </a:r>
            <a:r>
              <a:rPr lang="en-US" dirty="0"/>
              <a:t> must be </a:t>
            </a:r>
            <a:r>
              <a:rPr lang="en-US" b="1" i="1" u="sng" dirty="0"/>
              <a:t>at least 16 bits long</a:t>
            </a:r>
            <a:r>
              <a:rPr lang="en-US" dirty="0"/>
              <a:t> and must represent the “</a:t>
            </a:r>
            <a:r>
              <a:rPr lang="en-US" b="1" i="1" u="sng" dirty="0"/>
              <a:t>natural</a:t>
            </a:r>
            <a:r>
              <a:rPr lang="en-US" dirty="0"/>
              <a:t>” size for computer.</a:t>
            </a:r>
          </a:p>
          <a:p>
            <a:pPr lvl="1"/>
            <a:r>
              <a:rPr lang="tr-TR" dirty="0"/>
              <a:t>n</a:t>
            </a:r>
            <a:r>
              <a:rPr lang="en-US" dirty="0" err="1"/>
              <a:t>atural</a:t>
            </a:r>
            <a:r>
              <a:rPr lang="tr-TR" dirty="0"/>
              <a:t>: </a:t>
            </a:r>
            <a:r>
              <a:rPr lang="en-US" dirty="0"/>
              <a:t>the number of bits that the CPU usually handles in a single instruction</a:t>
            </a:r>
          </a:p>
          <a:p>
            <a:endParaRPr lang="en-US" dirty="0"/>
          </a:p>
          <a:p>
            <a:endParaRPr lang="en-US" dirty="0"/>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graphicFrame>
        <p:nvGraphicFramePr>
          <p:cNvPr id="5" name="Tablo 4"/>
          <p:cNvGraphicFramePr>
            <a:graphicFrameLocks noGrp="1"/>
          </p:cNvGraphicFramePr>
          <p:nvPr>
            <p:extLst>
              <p:ext uri="{D42A27DB-BD31-4B8C-83A1-F6EECF244321}">
                <p14:modId xmlns:p14="http://schemas.microsoft.com/office/powerpoint/2010/main" val="1915493811"/>
              </p:ext>
            </p:extLst>
          </p:nvPr>
        </p:nvGraphicFramePr>
        <p:xfrm>
          <a:off x="1284312" y="2692952"/>
          <a:ext cx="6096000" cy="3256328"/>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gridCol w="1319808">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44176">
                <a:tc>
                  <a:txBody>
                    <a:bodyPr/>
                    <a:lstStyle/>
                    <a:p>
                      <a:pPr algn="l"/>
                      <a:r>
                        <a:rPr lang="en-US" noProof="0" dirty="0"/>
                        <a:t>Type</a:t>
                      </a:r>
                    </a:p>
                  </a:txBody>
                  <a:tcPr/>
                </a:tc>
                <a:tc>
                  <a:txBody>
                    <a:bodyPr/>
                    <a:lstStyle/>
                    <a:p>
                      <a:pPr algn="ctr"/>
                      <a:r>
                        <a:rPr lang="en-US" dirty="0"/>
                        <a:t>Size</a:t>
                      </a:r>
                      <a:r>
                        <a:rPr lang="en-US" baseline="0" dirty="0"/>
                        <a:t> (in bytes)</a:t>
                      </a:r>
                      <a:endParaRPr lang="tr-TR" dirty="0"/>
                    </a:p>
                  </a:txBody>
                  <a:tcPr/>
                </a:tc>
                <a:tc>
                  <a:txBody>
                    <a:bodyPr/>
                    <a:lstStyle/>
                    <a:p>
                      <a:pPr algn="ctr"/>
                      <a:r>
                        <a:rPr lang="en-US" dirty="0"/>
                        <a:t>Value Range</a:t>
                      </a:r>
                      <a:endParaRPr lang="tr-TR" dirty="0"/>
                    </a:p>
                  </a:txBody>
                  <a:tcPr/>
                </a:tc>
                <a:tc>
                  <a:txBody>
                    <a:bodyPr/>
                    <a:lstStyle/>
                    <a:p>
                      <a:pPr algn="ctr"/>
                      <a:r>
                        <a:rPr lang="en-US" dirty="0"/>
                        <a:t>Format String</a:t>
                      </a:r>
                      <a:endParaRPr lang="tr-TR" dirty="0"/>
                    </a:p>
                  </a:txBody>
                  <a:tcPr/>
                </a:tc>
                <a:extLst>
                  <a:ext uri="{0D108BD9-81ED-4DB2-BD59-A6C34878D82A}">
                    <a16:rowId xmlns:a16="http://schemas.microsoft.com/office/drawing/2014/main" val="10000"/>
                  </a:ext>
                </a:extLst>
              </a:tr>
              <a:tr h="344176">
                <a:tc>
                  <a:txBody>
                    <a:bodyPr/>
                    <a:lstStyle/>
                    <a:p>
                      <a:r>
                        <a:rPr lang="en-US" dirty="0" err="1"/>
                        <a:t>int</a:t>
                      </a:r>
                      <a:endParaRPr lang="tr-TR" dirty="0"/>
                    </a:p>
                  </a:txBody>
                  <a:tcPr/>
                </a:tc>
                <a:tc>
                  <a:txBody>
                    <a:bodyPr/>
                    <a:lstStyle/>
                    <a:p>
                      <a:pPr algn="ctr"/>
                      <a:r>
                        <a:rPr lang="en-US" dirty="0"/>
                        <a:t>4</a:t>
                      </a:r>
                      <a:endParaRPr lang="tr-TR" dirty="0"/>
                    </a:p>
                  </a:txBody>
                  <a:tcPr/>
                </a:tc>
                <a:tc>
                  <a:txBody>
                    <a:bodyPr/>
                    <a:lstStyle/>
                    <a:p>
                      <a:pPr algn="ctr"/>
                      <a:r>
                        <a:rPr lang="en-US" dirty="0"/>
                        <a:t>-2</a:t>
                      </a:r>
                      <a:r>
                        <a:rPr lang="en-US" baseline="30000" dirty="0"/>
                        <a:t>31</a:t>
                      </a:r>
                      <a:r>
                        <a:rPr lang="en-US" dirty="0"/>
                        <a:t> to 2</a:t>
                      </a:r>
                      <a:r>
                        <a:rPr lang="en-US" baseline="30000" dirty="0"/>
                        <a:t>31</a:t>
                      </a:r>
                      <a:r>
                        <a:rPr lang="en-US" dirty="0"/>
                        <a:t>–1</a:t>
                      </a:r>
                      <a:endParaRPr lang="tr-TR" dirty="0"/>
                    </a:p>
                  </a:txBody>
                  <a:tcPr/>
                </a:tc>
                <a:tc>
                  <a:txBody>
                    <a:bodyPr/>
                    <a:lstStyle/>
                    <a:p>
                      <a:pPr algn="ctr"/>
                      <a:r>
                        <a:rPr lang="en-US" dirty="0"/>
                        <a:t>%d</a:t>
                      </a:r>
                      <a:endParaRPr lang="tr-TR" dirty="0"/>
                    </a:p>
                  </a:txBody>
                  <a:tcPr/>
                </a:tc>
                <a:extLst>
                  <a:ext uri="{0D108BD9-81ED-4DB2-BD59-A6C34878D82A}">
                    <a16:rowId xmlns:a16="http://schemas.microsoft.com/office/drawing/2014/main" val="10001"/>
                  </a:ext>
                </a:extLst>
              </a:tr>
              <a:tr h="344176">
                <a:tc>
                  <a:txBody>
                    <a:bodyPr/>
                    <a:lstStyle/>
                    <a:p>
                      <a:r>
                        <a:rPr lang="en-US" dirty="0"/>
                        <a:t>unsigned</a:t>
                      </a:r>
                      <a:r>
                        <a:rPr lang="en-US" baseline="0" dirty="0"/>
                        <a:t> </a:t>
                      </a:r>
                      <a:r>
                        <a:rPr lang="en-US" baseline="0" dirty="0" err="1"/>
                        <a:t>int</a:t>
                      </a:r>
                      <a:endParaRPr lang="tr-TR" dirty="0"/>
                    </a:p>
                  </a:txBody>
                  <a:tcPr/>
                </a:tc>
                <a:tc>
                  <a:txBody>
                    <a:bodyPr/>
                    <a:lstStyle/>
                    <a:p>
                      <a:pPr algn="ctr"/>
                      <a:r>
                        <a:rPr lang="en-US" dirty="0"/>
                        <a:t>4</a:t>
                      </a:r>
                      <a:endParaRPr lang="tr-TR"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0 to 2</a:t>
                      </a:r>
                      <a:r>
                        <a:rPr lang="en-US" baseline="30000" dirty="0"/>
                        <a:t>32</a:t>
                      </a:r>
                      <a:r>
                        <a:rPr lang="en-US" dirty="0"/>
                        <a:t>–1</a:t>
                      </a:r>
                      <a:endParaRPr lang="tr-TR" dirty="0"/>
                    </a:p>
                  </a:txBody>
                  <a:tcPr/>
                </a:tc>
                <a:tc>
                  <a:txBody>
                    <a:bodyPr/>
                    <a:lstStyle/>
                    <a:p>
                      <a:pPr algn="ctr"/>
                      <a:r>
                        <a:rPr lang="en-US" dirty="0"/>
                        <a:t>%u</a:t>
                      </a:r>
                      <a:endParaRPr lang="tr-TR" dirty="0"/>
                    </a:p>
                  </a:txBody>
                  <a:tcPr/>
                </a:tc>
                <a:extLst>
                  <a:ext uri="{0D108BD9-81ED-4DB2-BD59-A6C34878D82A}">
                    <a16:rowId xmlns:a16="http://schemas.microsoft.com/office/drawing/2014/main" val="10002"/>
                  </a:ext>
                </a:extLst>
              </a:tr>
              <a:tr h="344176">
                <a:tc>
                  <a:txBody>
                    <a:bodyPr/>
                    <a:lstStyle/>
                    <a:p>
                      <a:r>
                        <a:rPr lang="en-US" dirty="0"/>
                        <a:t>short </a:t>
                      </a:r>
                      <a:r>
                        <a:rPr lang="en-US" dirty="0" err="1"/>
                        <a:t>int</a:t>
                      </a:r>
                      <a:endParaRPr lang="tr-TR" dirty="0"/>
                    </a:p>
                  </a:txBody>
                  <a:tcPr/>
                </a:tc>
                <a:tc>
                  <a:txBody>
                    <a:bodyPr/>
                    <a:lstStyle/>
                    <a:p>
                      <a:pPr algn="ctr"/>
                      <a:r>
                        <a:rPr lang="en-US" dirty="0"/>
                        <a:t>2</a:t>
                      </a:r>
                      <a:endParaRPr lang="tr-TR" dirty="0"/>
                    </a:p>
                  </a:txBody>
                  <a:tcPr/>
                </a:tc>
                <a:tc>
                  <a:txBody>
                    <a:bodyPr/>
                    <a:lstStyle/>
                    <a:p>
                      <a:pPr algn="ctr"/>
                      <a:r>
                        <a:rPr lang="en-US" dirty="0"/>
                        <a:t>-2</a:t>
                      </a:r>
                      <a:r>
                        <a:rPr lang="en-US" baseline="30000" dirty="0"/>
                        <a:t>15</a:t>
                      </a:r>
                      <a:r>
                        <a:rPr lang="en-US" dirty="0"/>
                        <a:t> to 2</a:t>
                      </a:r>
                      <a:r>
                        <a:rPr lang="en-US" baseline="30000" dirty="0"/>
                        <a:t>15</a:t>
                      </a:r>
                      <a:r>
                        <a:rPr lang="en-US" dirty="0"/>
                        <a:t>–1</a:t>
                      </a:r>
                      <a:endParaRPr lang="tr-TR" dirty="0"/>
                    </a:p>
                  </a:txBody>
                  <a:tcPr/>
                </a:tc>
                <a:tc>
                  <a:txBody>
                    <a:bodyPr/>
                    <a:lstStyle/>
                    <a:p>
                      <a:pPr algn="ctr"/>
                      <a:r>
                        <a:rPr lang="en-US" dirty="0"/>
                        <a:t>%hi</a:t>
                      </a:r>
                      <a:endParaRPr lang="tr-TR" dirty="0"/>
                    </a:p>
                  </a:txBody>
                  <a:tcPr/>
                </a:tc>
                <a:extLst>
                  <a:ext uri="{0D108BD9-81ED-4DB2-BD59-A6C34878D82A}">
                    <a16:rowId xmlns:a16="http://schemas.microsoft.com/office/drawing/2014/main" val="10003"/>
                  </a:ext>
                </a:extLst>
              </a:tr>
              <a:tr h="344176">
                <a:tc>
                  <a:txBody>
                    <a:bodyPr/>
                    <a:lstStyle/>
                    <a:p>
                      <a:r>
                        <a:rPr lang="en-US" dirty="0"/>
                        <a:t>long </a:t>
                      </a:r>
                      <a:r>
                        <a:rPr lang="en-US" dirty="0" err="1"/>
                        <a:t>int</a:t>
                      </a:r>
                      <a:endParaRPr lang="tr-TR" dirty="0"/>
                    </a:p>
                  </a:txBody>
                  <a:tcPr/>
                </a:tc>
                <a:tc>
                  <a:txBody>
                    <a:bodyPr/>
                    <a:lstStyle/>
                    <a:p>
                      <a:pPr algn="ctr"/>
                      <a:r>
                        <a:rPr lang="en-US" dirty="0"/>
                        <a:t>4</a:t>
                      </a:r>
                      <a:endParaRPr lang="tr-TR" dirty="0"/>
                    </a:p>
                  </a:txBody>
                  <a:tcPr/>
                </a:tc>
                <a:tc>
                  <a:txBody>
                    <a:bodyPr/>
                    <a:lstStyle/>
                    <a:p>
                      <a:pPr algn="ctr"/>
                      <a:r>
                        <a:rPr lang="en-US" dirty="0"/>
                        <a:t>-2</a:t>
                      </a:r>
                      <a:r>
                        <a:rPr lang="en-US" baseline="30000" dirty="0"/>
                        <a:t>31</a:t>
                      </a:r>
                      <a:r>
                        <a:rPr lang="en-US" dirty="0"/>
                        <a:t> to 2</a:t>
                      </a:r>
                      <a:r>
                        <a:rPr lang="en-US" baseline="30000" dirty="0"/>
                        <a:t>31</a:t>
                      </a:r>
                      <a:r>
                        <a:rPr lang="en-US" dirty="0"/>
                        <a:t>–1</a:t>
                      </a:r>
                      <a:endParaRPr lang="tr-TR" dirty="0"/>
                    </a:p>
                  </a:txBody>
                  <a:tcPr/>
                </a:tc>
                <a:tc>
                  <a:txBody>
                    <a:bodyPr/>
                    <a:lstStyle/>
                    <a:p>
                      <a:pPr algn="ctr"/>
                      <a:r>
                        <a:rPr lang="en-US" dirty="0"/>
                        <a:t>%li</a:t>
                      </a:r>
                      <a:endParaRPr lang="tr-TR" dirty="0"/>
                    </a:p>
                  </a:txBody>
                  <a:tcPr/>
                </a:tc>
                <a:extLst>
                  <a:ext uri="{0D108BD9-81ED-4DB2-BD59-A6C34878D82A}">
                    <a16:rowId xmlns:a16="http://schemas.microsoft.com/office/drawing/2014/main" val="10004"/>
                  </a:ext>
                </a:extLst>
              </a:tr>
              <a:tr h="34417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unsigned short </a:t>
                      </a:r>
                      <a:r>
                        <a:rPr lang="en-US" dirty="0" err="1"/>
                        <a:t>int</a:t>
                      </a:r>
                      <a:endParaRPr lang="tr-TR" dirty="0"/>
                    </a:p>
                  </a:txBody>
                  <a:tcPr/>
                </a:tc>
                <a:tc>
                  <a:txBody>
                    <a:bodyPr/>
                    <a:lstStyle/>
                    <a:p>
                      <a:pPr algn="ctr"/>
                      <a:r>
                        <a:rPr lang="en-US" dirty="0"/>
                        <a:t>2</a:t>
                      </a:r>
                      <a:endParaRPr lang="tr-TR" dirty="0"/>
                    </a:p>
                  </a:txBody>
                  <a:tcPr/>
                </a:tc>
                <a:tc>
                  <a:txBody>
                    <a:bodyPr/>
                    <a:lstStyle/>
                    <a:p>
                      <a:pPr algn="ctr"/>
                      <a:r>
                        <a:rPr lang="en-US" dirty="0"/>
                        <a:t>0 to 2</a:t>
                      </a:r>
                      <a:r>
                        <a:rPr lang="en-US" baseline="30000" dirty="0"/>
                        <a:t>16</a:t>
                      </a:r>
                      <a:r>
                        <a:rPr lang="en-US" dirty="0"/>
                        <a:t>–1</a:t>
                      </a:r>
                      <a:endParaRPr lang="tr-TR" dirty="0"/>
                    </a:p>
                  </a:txBody>
                  <a:tcPr/>
                </a:tc>
                <a:tc>
                  <a:txBody>
                    <a:bodyPr/>
                    <a:lstStyle/>
                    <a:p>
                      <a:pPr algn="ctr"/>
                      <a:r>
                        <a:rPr lang="en-US" dirty="0"/>
                        <a:t>%</a:t>
                      </a:r>
                      <a:r>
                        <a:rPr lang="en-US" dirty="0" err="1"/>
                        <a:t>hu</a:t>
                      </a:r>
                      <a:endParaRPr lang="tr-TR" dirty="0"/>
                    </a:p>
                  </a:txBody>
                  <a:tcPr/>
                </a:tc>
                <a:extLst>
                  <a:ext uri="{0D108BD9-81ED-4DB2-BD59-A6C34878D82A}">
                    <a16:rowId xmlns:a16="http://schemas.microsoft.com/office/drawing/2014/main" val="10005"/>
                  </a:ext>
                </a:extLst>
              </a:tr>
              <a:tr h="34417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unsigned long </a:t>
                      </a:r>
                      <a:r>
                        <a:rPr lang="en-US" dirty="0" err="1"/>
                        <a:t>int</a:t>
                      </a:r>
                      <a:endParaRPr lang="tr-TR" dirty="0"/>
                    </a:p>
                  </a:txBody>
                  <a:tcPr/>
                </a:tc>
                <a:tc>
                  <a:txBody>
                    <a:bodyPr/>
                    <a:lstStyle/>
                    <a:p>
                      <a:pPr algn="ctr"/>
                      <a:r>
                        <a:rPr lang="en-US" dirty="0"/>
                        <a:t>4</a:t>
                      </a:r>
                      <a:endParaRPr lang="tr-TR" dirty="0"/>
                    </a:p>
                  </a:txBody>
                  <a:tcPr/>
                </a:tc>
                <a:tc>
                  <a:txBody>
                    <a:bodyPr/>
                    <a:lstStyle/>
                    <a:p>
                      <a:pPr algn="ctr"/>
                      <a:r>
                        <a:rPr lang="en-US" dirty="0"/>
                        <a:t>0 to 2</a:t>
                      </a:r>
                      <a:r>
                        <a:rPr lang="en-US" baseline="30000" dirty="0"/>
                        <a:t>32</a:t>
                      </a:r>
                      <a:r>
                        <a:rPr lang="en-US" dirty="0"/>
                        <a:t>–1</a:t>
                      </a:r>
                      <a:endParaRPr lang="tr-TR" dirty="0"/>
                    </a:p>
                  </a:txBody>
                  <a:tcPr/>
                </a:tc>
                <a:tc>
                  <a:txBody>
                    <a:bodyPr/>
                    <a:lstStyle/>
                    <a:p>
                      <a:pPr algn="ctr"/>
                      <a:r>
                        <a:rPr lang="en-US" dirty="0"/>
                        <a:t>%l</a:t>
                      </a:r>
                      <a:r>
                        <a:rPr lang="tr-TR" dirty="0"/>
                        <a:t>u</a:t>
                      </a:r>
                    </a:p>
                  </a:txBody>
                  <a:tcPr/>
                </a:tc>
                <a:extLst>
                  <a:ext uri="{0D108BD9-81ED-4DB2-BD59-A6C34878D82A}">
                    <a16:rowId xmlns:a16="http://schemas.microsoft.com/office/drawing/2014/main" val="10006"/>
                  </a:ext>
                </a:extLst>
              </a:tr>
              <a:tr h="344176">
                <a:tc>
                  <a:txBody>
                    <a:bodyPr/>
                    <a:lstStyle/>
                    <a:p>
                      <a:r>
                        <a:rPr lang="en-US" dirty="0"/>
                        <a:t>signed char</a:t>
                      </a:r>
                      <a:endParaRPr lang="tr-TR" dirty="0"/>
                    </a:p>
                  </a:txBody>
                  <a:tcPr/>
                </a:tc>
                <a:tc>
                  <a:txBody>
                    <a:bodyPr/>
                    <a:lstStyle/>
                    <a:p>
                      <a:pPr algn="ctr"/>
                      <a:r>
                        <a:rPr lang="en-US" dirty="0"/>
                        <a:t>1</a:t>
                      </a:r>
                      <a:endParaRPr lang="tr-TR" dirty="0"/>
                    </a:p>
                  </a:txBody>
                  <a:tcPr/>
                </a:tc>
                <a:tc>
                  <a:txBody>
                    <a:bodyPr/>
                    <a:lstStyle/>
                    <a:p>
                      <a:pPr algn="ctr"/>
                      <a:r>
                        <a:rPr lang="en-US" dirty="0"/>
                        <a:t>-2</a:t>
                      </a:r>
                      <a:r>
                        <a:rPr lang="en-US" baseline="30000" dirty="0"/>
                        <a:t>7</a:t>
                      </a:r>
                      <a:r>
                        <a:rPr lang="en-US" dirty="0"/>
                        <a:t> to 2</a:t>
                      </a:r>
                      <a:r>
                        <a:rPr lang="en-US" baseline="30000" dirty="0"/>
                        <a:t>7</a:t>
                      </a:r>
                      <a:r>
                        <a:rPr lang="en-US" dirty="0"/>
                        <a:t>–1</a:t>
                      </a:r>
                      <a:endParaRPr lang="tr-TR" dirty="0"/>
                    </a:p>
                  </a:txBody>
                  <a:tcPr/>
                </a:tc>
                <a:tc>
                  <a:txBody>
                    <a:bodyPr/>
                    <a:lstStyle/>
                    <a:p>
                      <a:pPr algn="ctr"/>
                      <a:r>
                        <a:rPr lang="en-US" dirty="0"/>
                        <a:t>%c</a:t>
                      </a:r>
                      <a:endParaRPr lang="tr-TR" dirty="0"/>
                    </a:p>
                  </a:txBody>
                  <a:tcPr/>
                </a:tc>
                <a:extLst>
                  <a:ext uri="{0D108BD9-81ED-4DB2-BD59-A6C34878D82A}">
                    <a16:rowId xmlns:a16="http://schemas.microsoft.com/office/drawing/2014/main" val="10007"/>
                  </a:ext>
                </a:extLst>
              </a:tr>
              <a:tr h="344176">
                <a:tc>
                  <a:txBody>
                    <a:bodyPr/>
                    <a:lstStyle/>
                    <a:p>
                      <a:r>
                        <a:rPr lang="en-US" dirty="0"/>
                        <a:t>unsigned char</a:t>
                      </a:r>
                      <a:r>
                        <a:rPr lang="tr-TR" dirty="0"/>
                        <a:t> </a:t>
                      </a:r>
                      <a:br>
                        <a:rPr lang="tr-TR" dirty="0"/>
                      </a:br>
                      <a:r>
                        <a:rPr lang="tr-TR" dirty="0"/>
                        <a:t>(</a:t>
                      </a:r>
                      <a:r>
                        <a:rPr lang="en-US" noProof="0" dirty="0"/>
                        <a:t>rather meaningless</a:t>
                      </a:r>
                      <a:r>
                        <a:rPr lang="tr-TR" dirty="0"/>
                        <a:t>)</a:t>
                      </a:r>
                      <a:r>
                        <a:rPr lang="en-US" dirty="0"/>
                        <a:t> </a:t>
                      </a:r>
                      <a:endParaRPr lang="tr-TR" dirty="0"/>
                    </a:p>
                  </a:txBody>
                  <a:tcPr/>
                </a:tc>
                <a:tc>
                  <a:txBody>
                    <a:bodyPr/>
                    <a:lstStyle/>
                    <a:p>
                      <a:pPr algn="ctr"/>
                      <a:r>
                        <a:rPr lang="en-US" dirty="0"/>
                        <a:t>1</a:t>
                      </a:r>
                      <a:endParaRPr lang="tr-TR"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0</a:t>
                      </a:r>
                      <a:r>
                        <a:rPr lang="en-US" baseline="0" dirty="0"/>
                        <a:t> </a:t>
                      </a:r>
                      <a:r>
                        <a:rPr lang="en-US" dirty="0"/>
                        <a:t>to 2</a:t>
                      </a:r>
                      <a:r>
                        <a:rPr lang="en-US" baseline="30000" dirty="0"/>
                        <a:t>8</a:t>
                      </a:r>
                      <a:r>
                        <a:rPr lang="en-US" dirty="0"/>
                        <a:t>–1</a:t>
                      </a:r>
                      <a:endParaRPr lang="tr-TR" dirty="0"/>
                    </a:p>
                  </a:txBody>
                  <a:tcPr/>
                </a:tc>
                <a:tc>
                  <a:txBody>
                    <a:bodyPr/>
                    <a:lstStyle/>
                    <a:p>
                      <a:pPr algn="ctr"/>
                      <a:r>
                        <a:rPr lang="en-US" dirty="0"/>
                        <a:t>%</a:t>
                      </a:r>
                      <a:r>
                        <a:rPr lang="en-US" dirty="0" err="1"/>
                        <a:t>uc</a:t>
                      </a:r>
                      <a:endParaRPr lang="tr-TR"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5505111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512" y="71988"/>
            <a:ext cx="7498080" cy="833180"/>
          </a:xfrm>
        </p:spPr>
        <p:txBody>
          <a:bodyPr>
            <a:normAutofit/>
          </a:bodyPr>
          <a:lstStyle/>
          <a:p>
            <a:r>
              <a:rPr lang="en-US" dirty="0"/>
              <a:t>Use of Threads - Examples </a:t>
            </a:r>
          </a:p>
        </p:txBody>
      </p:sp>
      <p:sp>
        <p:nvSpPr>
          <p:cNvPr id="3" name="Content Placeholder 2"/>
          <p:cNvSpPr>
            <a:spLocks noGrp="1"/>
          </p:cNvSpPr>
          <p:nvPr>
            <p:ph idx="1"/>
          </p:nvPr>
        </p:nvSpPr>
        <p:spPr>
          <a:xfrm>
            <a:off x="905289" y="1121328"/>
            <a:ext cx="8563000" cy="5127072"/>
          </a:xfrm>
        </p:spPr>
        <p:txBody>
          <a:bodyPr>
            <a:normAutofit/>
          </a:bodyPr>
          <a:lstStyle/>
          <a:p>
            <a:r>
              <a:rPr lang="en-US" sz="2800" dirty="0"/>
              <a:t>Graphical User Interfaces (GUIs)</a:t>
            </a:r>
          </a:p>
          <a:p>
            <a:pPr lvl="1"/>
            <a:r>
              <a:rPr lang="en-US" sz="2400" dirty="0"/>
              <a:t>The GUI is usually put on a separate thread from the “app engine”</a:t>
            </a:r>
          </a:p>
          <a:p>
            <a:pPr lvl="1"/>
            <a:r>
              <a:rPr lang="en-US" sz="2400" dirty="0"/>
              <a:t>􏰀GUI remains responsive even if app blocks for processing</a:t>
            </a:r>
          </a:p>
          <a:p>
            <a:r>
              <a:rPr lang="en-US" sz="2800" dirty="0" err="1"/>
              <a:t>􏰀Web</a:t>
            </a:r>
            <a:r>
              <a:rPr lang="en-US" sz="2800" dirty="0"/>
              <a:t> Browser Tabs</a:t>
            </a:r>
          </a:p>
          <a:p>
            <a:pPr lvl="1"/>
            <a:r>
              <a:rPr lang="en-US" sz="2400" dirty="0"/>
              <a:t>Each tab is managed by a separate thread for rendering</a:t>
            </a:r>
          </a:p>
          <a:p>
            <a:pPr lvl="1"/>
            <a:r>
              <a:rPr lang="en-US" sz="2400" dirty="0"/>
              <a:t>Web pages render “simultaneously” (e.g. while one page is printed out, another page can be downloaded concurrently)</a:t>
            </a:r>
          </a:p>
          <a:p>
            <a:pPr lvl="1"/>
            <a:r>
              <a:rPr lang="en-US" sz="2400" dirty="0"/>
              <a:t>Note: Google Chrome actually uses a separate process per tab</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290</a:t>
            </a:fld>
            <a:endParaRPr lang="en-US"/>
          </a:p>
        </p:txBody>
      </p:sp>
      <p:sp>
        <p:nvSpPr>
          <p:cNvPr id="5" name="Footer Placeholder 3">
            <a:extLst>
              <a:ext uri="{FF2B5EF4-FFF2-40B4-BE49-F238E27FC236}">
                <a16:creationId xmlns:a16="http://schemas.microsoft.com/office/drawing/2014/main" id="{E6CDEEA0-12DF-8F0B-C665-69D7C011DEC4}"/>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582"/>
            <a:ext cx="7498080" cy="1143000"/>
          </a:xfrm>
        </p:spPr>
        <p:txBody>
          <a:bodyPr>
            <a:normAutofit/>
          </a:bodyPr>
          <a:lstStyle/>
          <a:p>
            <a:r>
              <a:rPr lang="en-US" dirty="0"/>
              <a:t>Why Threads are Required?</a:t>
            </a:r>
          </a:p>
        </p:txBody>
      </p:sp>
      <p:sp>
        <p:nvSpPr>
          <p:cNvPr id="3" name="Content Placeholder 2"/>
          <p:cNvSpPr>
            <a:spLocks noGrp="1"/>
          </p:cNvSpPr>
          <p:nvPr>
            <p:ph idx="1"/>
          </p:nvPr>
        </p:nvSpPr>
        <p:spPr>
          <a:xfrm>
            <a:off x="956667" y="1039358"/>
            <a:ext cx="7977021" cy="5199883"/>
          </a:xfrm>
        </p:spPr>
        <p:txBody>
          <a:bodyPr>
            <a:normAutofit/>
          </a:bodyPr>
          <a:lstStyle/>
          <a:p>
            <a:r>
              <a:rPr lang="en-US" sz="2400" dirty="0"/>
              <a:t>Why do we need multiple threads in a process? Why can’t a process with only one (default) main thread be used in every situation.</a:t>
            </a:r>
          </a:p>
          <a:p>
            <a:r>
              <a:rPr lang="en-US" sz="2400" dirty="0"/>
              <a:t>To answer this lets consider an example:</a:t>
            </a:r>
          </a:p>
          <a:p>
            <a:pPr lvl="1"/>
            <a:r>
              <a:rPr lang="en-US" sz="2400" dirty="0"/>
              <a:t>Suppose there is a process, that receiving real time inputs and corresponding to each input it has to produce a certain output. </a:t>
            </a:r>
          </a:p>
          <a:p>
            <a:pPr lvl="1"/>
            <a:r>
              <a:rPr lang="en-US" sz="2400" dirty="0"/>
              <a:t>If the process does not involve multiple threads, then the whole processing in the process becomes synchronous.</a:t>
            </a:r>
          </a:p>
          <a:p>
            <a:pPr lvl="1"/>
            <a:r>
              <a:rPr lang="en-US" sz="2400" dirty="0"/>
              <a:t>This means that the process takes an input, processes it, and produces an output.</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291</a:t>
            </a:fld>
            <a:endParaRPr lang="en-US"/>
          </a:p>
        </p:txBody>
      </p:sp>
      <p:sp>
        <p:nvSpPr>
          <p:cNvPr id="5" name="Footer Placeholder 3">
            <a:extLst>
              <a:ext uri="{FF2B5EF4-FFF2-40B4-BE49-F238E27FC236}">
                <a16:creationId xmlns:a16="http://schemas.microsoft.com/office/drawing/2014/main" id="{CC4BAF4E-39C4-766C-82B9-56B50E5371AB}"/>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488" y="-256690"/>
            <a:ext cx="7498080" cy="1143000"/>
          </a:xfrm>
        </p:spPr>
        <p:txBody>
          <a:bodyPr/>
          <a:lstStyle/>
          <a:p>
            <a:r>
              <a:rPr lang="en-US" dirty="0"/>
              <a:t>Why Threads are Required -2 </a:t>
            </a:r>
          </a:p>
        </p:txBody>
      </p:sp>
      <p:sp>
        <p:nvSpPr>
          <p:cNvPr id="3" name="Content Placeholder 2"/>
          <p:cNvSpPr>
            <a:spLocks noGrp="1"/>
          </p:cNvSpPr>
          <p:nvPr>
            <p:ph idx="1"/>
          </p:nvPr>
        </p:nvSpPr>
        <p:spPr>
          <a:xfrm>
            <a:off x="345432" y="548680"/>
            <a:ext cx="8798568" cy="5886365"/>
          </a:xfrm>
        </p:spPr>
        <p:txBody>
          <a:bodyPr>
            <a:normAutofit/>
          </a:bodyPr>
          <a:lstStyle/>
          <a:p>
            <a:r>
              <a:rPr lang="en-US" dirty="0"/>
              <a:t>The limitation in the above design is that the process cannot accept an input until its done processing the earlier one. </a:t>
            </a:r>
          </a:p>
          <a:p>
            <a:r>
              <a:rPr lang="en-US" dirty="0"/>
              <a:t>In case processing an input takes longer than expected, then accepting further inputs goes on hold.</a:t>
            </a:r>
          </a:p>
          <a:p>
            <a:r>
              <a:rPr lang="en-US" dirty="0"/>
              <a:t>We could solve the above example with a socket server process that can accept input connection, process them and provide the socket client with output. </a:t>
            </a:r>
          </a:p>
          <a:p>
            <a:r>
              <a:rPr lang="en-US" dirty="0"/>
              <a:t>While processing any input, if the server process takes more than expected time and in the meantime another input (connection request) comes to the socket server then the server process would not be able to accept the new input connection as its already stuck in processing the old input connection. </a:t>
            </a:r>
          </a:p>
          <a:p>
            <a:r>
              <a:rPr lang="en-US" dirty="0"/>
              <a:t>This may lead to a connection time out at the socket client which is not at all desired.</a:t>
            </a:r>
          </a:p>
          <a:p>
            <a:r>
              <a:rPr lang="en-US" dirty="0">
                <a:solidFill>
                  <a:srgbClr val="FF0000"/>
                </a:solidFill>
              </a:rPr>
              <a:t>This shows that synchronous model of execution cannot be applied everywhere hence the asynchronous model of execution would be required, which is implemented by using threads.</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292</a:t>
            </a:fld>
            <a:endParaRPr lang="en-US"/>
          </a:p>
        </p:txBody>
      </p:sp>
      <p:sp>
        <p:nvSpPr>
          <p:cNvPr id="5" name="Footer Placeholder 3">
            <a:extLst>
              <a:ext uri="{FF2B5EF4-FFF2-40B4-BE49-F238E27FC236}">
                <a16:creationId xmlns:a16="http://schemas.microsoft.com/office/drawing/2014/main" id="{BD2B1261-7BEB-53C1-8118-6DC80A65B042}"/>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645" y="274638"/>
            <a:ext cx="8121355" cy="566632"/>
          </a:xfrm>
        </p:spPr>
        <p:txBody>
          <a:bodyPr>
            <a:noAutofit/>
          </a:bodyPr>
          <a:lstStyle/>
          <a:p>
            <a:r>
              <a:rPr lang="en-US" sz="3600" dirty="0"/>
              <a:t>Difference between threads and processes</a:t>
            </a:r>
          </a:p>
        </p:txBody>
      </p:sp>
      <p:sp>
        <p:nvSpPr>
          <p:cNvPr id="3" name="Content Placeholder 2"/>
          <p:cNvSpPr>
            <a:spLocks noGrp="1"/>
          </p:cNvSpPr>
          <p:nvPr>
            <p:ph idx="1"/>
          </p:nvPr>
        </p:nvSpPr>
        <p:spPr>
          <a:xfrm>
            <a:off x="797185" y="841270"/>
            <a:ext cx="8525844" cy="5407130"/>
          </a:xfrm>
        </p:spPr>
        <p:txBody>
          <a:bodyPr>
            <a:noAutofit/>
          </a:bodyPr>
          <a:lstStyle/>
          <a:p>
            <a:r>
              <a:rPr lang="en-US" sz="2400" dirty="0"/>
              <a:t>Processes do not share their memory space, while threads executing under same process share the memory space.</a:t>
            </a:r>
          </a:p>
          <a:p>
            <a:r>
              <a:rPr lang="en-US" sz="2400" dirty="0"/>
              <a:t>Processes have independent open file descriptors, while threads have shared open file descriptors</a:t>
            </a:r>
          </a:p>
          <a:p>
            <a:r>
              <a:rPr lang="en-US" sz="2400" dirty="0"/>
              <a:t>Processes execute independent of each other and the synchronization between processes is taken care by kernel only; on the other hand, thread synchronization has to be taken care by the process under which the threads are executing</a:t>
            </a:r>
          </a:p>
          <a:p>
            <a:r>
              <a:rPr lang="en-US" sz="2400" dirty="0"/>
              <a:t>Context switching between threads is fast as compared to context switching between processes</a:t>
            </a:r>
          </a:p>
          <a:p>
            <a:r>
              <a:rPr lang="en-US" sz="2400" dirty="0"/>
              <a:t>The interaction between 2 processes is achieved only through the standard inter-process communication, while threads executing under the same process can communicate easily as they share most of the resources like memory, text segment etc</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293</a:t>
            </a:fld>
            <a:endParaRPr lang="en-US"/>
          </a:p>
        </p:txBody>
      </p:sp>
      <p:sp>
        <p:nvSpPr>
          <p:cNvPr id="5" name="Footer Placeholder 3">
            <a:extLst>
              <a:ext uri="{FF2B5EF4-FFF2-40B4-BE49-F238E27FC236}">
                <a16:creationId xmlns:a16="http://schemas.microsoft.com/office/drawing/2014/main" id="{E960B83F-AC42-BC8D-32A2-1E47CBE4AF96}"/>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092" y="64938"/>
            <a:ext cx="7762596" cy="437541"/>
          </a:xfrm>
        </p:spPr>
        <p:txBody>
          <a:bodyPr>
            <a:normAutofit fontScale="90000"/>
          </a:bodyPr>
          <a:lstStyle/>
          <a:p>
            <a:pPr>
              <a:spcBef>
                <a:spcPts val="0"/>
              </a:spcBef>
            </a:pPr>
            <a:r>
              <a:rPr lang="en-US" sz="4400" dirty="0"/>
              <a:t>Problems with Threads -1 </a:t>
            </a:r>
          </a:p>
        </p:txBody>
      </p:sp>
      <p:sp>
        <p:nvSpPr>
          <p:cNvPr id="3" name="Content Placeholder 2"/>
          <p:cNvSpPr>
            <a:spLocks noGrp="1"/>
          </p:cNvSpPr>
          <p:nvPr>
            <p:ph idx="1"/>
          </p:nvPr>
        </p:nvSpPr>
        <p:spPr>
          <a:xfrm>
            <a:off x="323528" y="929608"/>
            <a:ext cx="7762596" cy="4724110"/>
          </a:xfrm>
        </p:spPr>
        <p:txBody>
          <a:bodyPr>
            <a:noAutofit/>
          </a:bodyPr>
          <a:lstStyle/>
          <a:p>
            <a:pPr>
              <a:spcBef>
                <a:spcPts val="0"/>
              </a:spcBef>
            </a:pPr>
            <a:r>
              <a:rPr lang="en-US" sz="2400" dirty="0"/>
              <a:t>Many operating system does not implement threads as processes rather they see threads as part of parent process.</a:t>
            </a:r>
          </a:p>
          <a:p>
            <a:pPr>
              <a:spcBef>
                <a:spcPts val="0"/>
              </a:spcBef>
            </a:pPr>
            <a:r>
              <a:rPr lang="en-US" sz="2400" dirty="0"/>
              <a:t>What would happen if a thread execs a new binary (exe)?</a:t>
            </a:r>
          </a:p>
          <a:p>
            <a:pPr>
              <a:spcBef>
                <a:spcPts val="0"/>
              </a:spcBef>
            </a:pPr>
            <a:r>
              <a:rPr lang="en-US" sz="2400" dirty="0"/>
              <a:t>This scenario may have dangerous consequences e.g. the whole parent process could get replaced with the address space of the newly </a:t>
            </a:r>
            <a:r>
              <a:rPr lang="en-US" sz="2400" dirty="0" err="1"/>
              <a:t>exec’d</a:t>
            </a:r>
            <a:r>
              <a:rPr lang="en-US" sz="2400" dirty="0"/>
              <a:t> binary. </a:t>
            </a:r>
          </a:p>
          <a:p>
            <a:pPr>
              <a:spcBef>
                <a:spcPts val="0"/>
              </a:spcBef>
            </a:pPr>
            <a:r>
              <a:rPr lang="en-US" sz="2400" dirty="0"/>
              <a:t>So, an exec from any of the thread would stop all the threads in the parent process. This is not at all desired.</a:t>
            </a:r>
          </a:p>
          <a:p>
            <a:pPr>
              <a:spcBef>
                <a:spcPts val="0"/>
              </a:spcBef>
            </a:pPr>
            <a:r>
              <a:rPr lang="en-US" sz="2400" dirty="0"/>
              <a:t>This problem is a design issue and design for applications should be done in a way that least problems of this kind arise.</a:t>
            </a:r>
          </a:p>
          <a:p>
            <a:pPr>
              <a:spcBef>
                <a:spcPts val="0"/>
              </a:spcBef>
            </a:pPr>
            <a:r>
              <a:rPr lang="en-US" sz="2400" dirty="0"/>
              <a:t>Debugging with threads is difficult.</a:t>
            </a:r>
          </a:p>
          <a:p>
            <a:pPr>
              <a:spcBef>
                <a:spcPts val="0"/>
              </a:spcBef>
            </a:pPr>
            <a:r>
              <a:rPr lang="en-US" sz="2400" dirty="0"/>
              <a:t>Too many threads may reduce the performance.</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294</a:t>
            </a:fld>
            <a:endParaRPr lang="en-US"/>
          </a:p>
        </p:txBody>
      </p:sp>
      <p:sp>
        <p:nvSpPr>
          <p:cNvPr id="5" name="Footer Placeholder 3">
            <a:extLst>
              <a:ext uri="{FF2B5EF4-FFF2-40B4-BE49-F238E27FC236}">
                <a16:creationId xmlns:a16="http://schemas.microsoft.com/office/drawing/2014/main" id="{70B98372-8E3D-1574-C08D-AC59D131CE57}"/>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644" y="0"/>
            <a:ext cx="7911044" cy="526889"/>
          </a:xfrm>
        </p:spPr>
        <p:txBody>
          <a:bodyPr>
            <a:normAutofit fontScale="90000"/>
          </a:bodyPr>
          <a:lstStyle/>
          <a:p>
            <a:r>
              <a:rPr lang="en-US" sz="4000" dirty="0"/>
              <a:t>Problems with Threads -2</a:t>
            </a:r>
            <a:endParaRPr lang="en-US" dirty="0"/>
          </a:p>
        </p:txBody>
      </p:sp>
      <p:sp>
        <p:nvSpPr>
          <p:cNvPr id="3" name="Content Placeholder 2"/>
          <p:cNvSpPr>
            <a:spLocks noGrp="1"/>
          </p:cNvSpPr>
          <p:nvPr>
            <p:ph idx="1"/>
          </p:nvPr>
        </p:nvSpPr>
        <p:spPr>
          <a:xfrm>
            <a:off x="323528" y="555748"/>
            <a:ext cx="8256477" cy="4805797"/>
          </a:xfrm>
        </p:spPr>
        <p:txBody>
          <a:bodyPr>
            <a:noAutofit/>
          </a:bodyPr>
          <a:lstStyle/>
          <a:p>
            <a:pPr>
              <a:spcBef>
                <a:spcPts val="0"/>
              </a:spcBef>
            </a:pPr>
            <a:r>
              <a:rPr lang="en-US" sz="2400" dirty="0"/>
              <a:t>Another problem that may arise is the concurrency: </a:t>
            </a:r>
          </a:p>
          <a:p>
            <a:pPr lvl="1">
              <a:spcBef>
                <a:spcPts val="0"/>
              </a:spcBef>
            </a:pPr>
            <a:r>
              <a:rPr lang="en-US" sz="2000" dirty="0"/>
              <a:t>Since threads share all the segments (except the stack) and can be preempted at any stage by the scheduler before any global variable or data structure that can be left in inconsistent state by preemption of one thread could cause severe problems when the next high priority thread executes the same function &amp; uses the same variables or data structures.</a:t>
            </a:r>
          </a:p>
          <a:p>
            <a:pPr lvl="1">
              <a:spcBef>
                <a:spcPts val="0"/>
              </a:spcBef>
            </a:pPr>
            <a:r>
              <a:rPr lang="en-US" sz="2000" dirty="0"/>
              <a:t>For the above problem: using locking mechanisms programmer can lock a chunk of code inside a function so, when a </a:t>
            </a:r>
            <a:r>
              <a:rPr lang="en-US" sz="2000" dirty="0">
                <a:solidFill>
                  <a:srgbClr val="FF0000"/>
                </a:solidFill>
              </a:rPr>
              <a:t>context switch*</a:t>
            </a:r>
            <a:r>
              <a:rPr lang="en-US" sz="2000" dirty="0"/>
              <a:t> happens, next thread is not able to execute the same code until the locked code block inside the function is unlocked by the previous thread.</a:t>
            </a:r>
          </a:p>
          <a:p>
            <a:pPr>
              <a:spcBef>
                <a:spcPts val="0"/>
              </a:spcBef>
            </a:pPr>
            <a:r>
              <a:rPr lang="en-US" sz="2400" dirty="0">
                <a:solidFill>
                  <a:srgbClr val="FF0000"/>
                </a:solidFill>
              </a:rPr>
              <a:t>*context switch:</a:t>
            </a:r>
            <a:r>
              <a:rPr lang="en-US" sz="2400" dirty="0"/>
              <a:t> is the process of storing the state of a thread, so, it can be restored and execution resumed from the same point later. This allows multiple threads to share a single CPU.</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295</a:t>
            </a:fld>
            <a:endParaRPr lang="en-US"/>
          </a:p>
        </p:txBody>
      </p:sp>
      <p:sp>
        <p:nvSpPr>
          <p:cNvPr id="5" name="Footer Placeholder 3">
            <a:extLst>
              <a:ext uri="{FF2B5EF4-FFF2-40B4-BE49-F238E27FC236}">
                <a16:creationId xmlns:a16="http://schemas.microsoft.com/office/drawing/2014/main" id="{D4DC94D2-4C25-6E41-2E5D-D1B81E340D03}"/>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700" y="0"/>
            <a:ext cx="7498080" cy="1143000"/>
          </a:xfrm>
        </p:spPr>
        <p:txBody>
          <a:bodyPr/>
          <a:lstStyle/>
          <a:p>
            <a:r>
              <a:rPr lang="en-US" dirty="0"/>
              <a:t>Identifying a thread</a:t>
            </a:r>
          </a:p>
        </p:txBody>
      </p:sp>
      <p:sp>
        <p:nvSpPr>
          <p:cNvPr id="3" name="Content Placeholder 2"/>
          <p:cNvSpPr>
            <a:spLocks noGrp="1"/>
          </p:cNvSpPr>
          <p:nvPr>
            <p:ph idx="1"/>
          </p:nvPr>
        </p:nvSpPr>
        <p:spPr>
          <a:xfrm>
            <a:off x="913147" y="1143000"/>
            <a:ext cx="8382857" cy="5389214"/>
          </a:xfrm>
        </p:spPr>
        <p:txBody>
          <a:bodyPr>
            <a:normAutofit/>
          </a:bodyPr>
          <a:lstStyle/>
          <a:p>
            <a:r>
              <a:rPr lang="en-US" sz="2400" dirty="0"/>
              <a:t>Each thread is identified by an ID, which is known as Thread ID</a:t>
            </a:r>
          </a:p>
          <a:p>
            <a:r>
              <a:rPr lang="en-US" sz="2400" dirty="0"/>
              <a:t>Thread ID is quite different from Process ID. </a:t>
            </a:r>
          </a:p>
          <a:p>
            <a:r>
              <a:rPr lang="en-US" sz="2400" dirty="0"/>
              <a:t>A Thread ID is unique in the context of current process, while a Process ID is unique across the system.</a:t>
            </a:r>
          </a:p>
          <a:p>
            <a:r>
              <a:rPr lang="en-US" sz="2400" dirty="0"/>
              <a:t>A process ID is an integer value but the thread ID is not necessarily an integer value. It could be a structure and represented by type </a:t>
            </a:r>
            <a:r>
              <a:rPr lang="en-US" sz="2400" dirty="0" err="1">
                <a:solidFill>
                  <a:srgbClr val="FF0000"/>
                </a:solidFill>
              </a:rPr>
              <a:t>pthread_t</a:t>
            </a:r>
            <a:r>
              <a:rPr lang="en-US" sz="2400" dirty="0"/>
              <a:t>.</a:t>
            </a:r>
          </a:p>
          <a:p>
            <a:r>
              <a:rPr lang="en-US" sz="2400" dirty="0"/>
              <a:t>A process ID can be printed very easily while a thread ID is not easy to print.</a:t>
            </a:r>
          </a:p>
          <a:p>
            <a:r>
              <a:rPr lang="en-US" sz="2400" dirty="0"/>
              <a:t>The header file, which needs to be included to access thread functions and </a:t>
            </a:r>
            <a:r>
              <a:rPr lang="en-US" sz="2400" dirty="0" err="1"/>
              <a:t>pthread_t</a:t>
            </a:r>
            <a:r>
              <a:rPr lang="en-US" sz="2400" dirty="0"/>
              <a:t> type, is: </a:t>
            </a:r>
            <a:r>
              <a:rPr lang="en-US" sz="2400" dirty="0">
                <a:solidFill>
                  <a:srgbClr val="FF0000"/>
                </a:solidFill>
              </a:rPr>
              <a:t>#include&lt;</a:t>
            </a:r>
            <a:r>
              <a:rPr lang="en-US" sz="2400" dirty="0" err="1">
                <a:solidFill>
                  <a:srgbClr val="FF0000"/>
                </a:solidFill>
              </a:rPr>
              <a:t>pthread.h</a:t>
            </a:r>
            <a:r>
              <a:rPr lang="en-US" sz="2400" dirty="0">
                <a:solidFill>
                  <a:srgbClr val="FF0000"/>
                </a:solidFill>
              </a:rPr>
              <a:t>&gt;</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296</a:t>
            </a:fld>
            <a:endParaRPr lang="en-US"/>
          </a:p>
        </p:txBody>
      </p:sp>
      <p:sp>
        <p:nvSpPr>
          <p:cNvPr id="5" name="Footer Placeholder 3">
            <a:extLst>
              <a:ext uri="{FF2B5EF4-FFF2-40B4-BE49-F238E27FC236}">
                <a16:creationId xmlns:a16="http://schemas.microsoft.com/office/drawing/2014/main" id="{F9E86CC3-95C2-EE27-9849-5E3BB4AC8E6D}"/>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103" y="58478"/>
            <a:ext cx="7795585" cy="1143000"/>
          </a:xfrm>
        </p:spPr>
        <p:txBody>
          <a:bodyPr>
            <a:normAutofit/>
          </a:bodyPr>
          <a:lstStyle/>
          <a:p>
            <a:r>
              <a:rPr lang="en-US" dirty="0"/>
              <a:t>Creating a Thread ( </a:t>
            </a:r>
            <a:r>
              <a:rPr lang="en-US" dirty="0" err="1"/>
              <a:t>pthread_create</a:t>
            </a:r>
            <a:r>
              <a:rPr lang="en-US" dirty="0"/>
              <a:t> )</a:t>
            </a:r>
            <a:br>
              <a:rPr lang="en-US" dirty="0"/>
            </a:br>
            <a:endParaRPr lang="en-US" dirty="0"/>
          </a:p>
        </p:txBody>
      </p:sp>
      <p:sp>
        <p:nvSpPr>
          <p:cNvPr id="3" name="Content Placeholder 2"/>
          <p:cNvSpPr>
            <a:spLocks noGrp="1"/>
          </p:cNvSpPr>
          <p:nvPr>
            <p:ph idx="1"/>
          </p:nvPr>
        </p:nvSpPr>
        <p:spPr>
          <a:xfrm>
            <a:off x="539552" y="620688"/>
            <a:ext cx="8412068" cy="6136323"/>
          </a:xfrm>
        </p:spPr>
        <p:txBody>
          <a:bodyPr>
            <a:normAutofit/>
          </a:bodyPr>
          <a:lstStyle/>
          <a:p>
            <a:r>
              <a:rPr lang="en-US" dirty="0" err="1">
                <a:solidFill>
                  <a:srgbClr val="FF0000"/>
                </a:solidFill>
              </a:rPr>
              <a:t>pthread_create</a:t>
            </a:r>
            <a:r>
              <a:rPr lang="en-US" dirty="0">
                <a:solidFill>
                  <a:srgbClr val="FF0000"/>
                </a:solidFill>
              </a:rPr>
              <a:t> </a:t>
            </a:r>
            <a:r>
              <a:rPr lang="en-US" dirty="0"/>
              <a:t>function in </a:t>
            </a:r>
            <a:r>
              <a:rPr lang="en-US" dirty="0" err="1"/>
              <a:t>pthread.h</a:t>
            </a:r>
            <a:r>
              <a:rPr lang="en-US" dirty="0"/>
              <a:t> file, is used to create a thread. </a:t>
            </a:r>
          </a:p>
          <a:p>
            <a:r>
              <a:rPr lang="en-US" dirty="0"/>
              <a:t>The syntax and parameters details are given as follows:</a:t>
            </a:r>
          </a:p>
          <a:p>
            <a:pPr>
              <a:buNone/>
            </a:pPr>
            <a:r>
              <a:rPr lang="en-US" dirty="0"/>
              <a:t>   </a:t>
            </a:r>
            <a:r>
              <a:rPr lang="en-US" i="1" dirty="0" err="1"/>
              <a:t>int</a:t>
            </a:r>
            <a:r>
              <a:rPr lang="en-US" i="1" dirty="0"/>
              <a:t> </a:t>
            </a:r>
            <a:r>
              <a:rPr lang="en-US" i="1" dirty="0" err="1"/>
              <a:t>pthread_create(pthread_t</a:t>
            </a:r>
            <a:r>
              <a:rPr lang="en-US" i="1" dirty="0"/>
              <a:t> *thread, const </a:t>
            </a:r>
            <a:r>
              <a:rPr lang="en-US" i="1" dirty="0" err="1"/>
              <a:t>pthread_attr_t</a:t>
            </a:r>
            <a:r>
              <a:rPr lang="en-US" i="1" dirty="0"/>
              <a:t> *</a:t>
            </a:r>
            <a:r>
              <a:rPr lang="en-US" i="1" dirty="0" err="1"/>
              <a:t>attr</a:t>
            </a:r>
            <a:r>
              <a:rPr lang="en-US" i="1" dirty="0"/>
              <a:t>,  void * (*</a:t>
            </a:r>
            <a:r>
              <a:rPr lang="en-US" i="1" dirty="0" err="1"/>
              <a:t>start_routine</a:t>
            </a:r>
            <a:r>
              <a:rPr lang="en-US" i="1" dirty="0"/>
              <a:t>) (void *), void *</a:t>
            </a:r>
            <a:r>
              <a:rPr lang="en-US" i="1" dirty="0" err="1"/>
              <a:t>arg</a:t>
            </a:r>
            <a:r>
              <a:rPr lang="en-US" i="1" dirty="0"/>
              <a:t>);</a:t>
            </a:r>
          </a:p>
          <a:p>
            <a:endParaRPr lang="en-US" dirty="0">
              <a:solidFill>
                <a:srgbClr val="FF0000"/>
              </a:solidFill>
            </a:endParaRPr>
          </a:p>
          <a:p>
            <a:r>
              <a:rPr lang="en-US" dirty="0" err="1">
                <a:solidFill>
                  <a:srgbClr val="FF0000"/>
                </a:solidFill>
              </a:rPr>
              <a:t>pthread_t</a:t>
            </a:r>
            <a:r>
              <a:rPr lang="en-US" dirty="0">
                <a:solidFill>
                  <a:srgbClr val="FF0000"/>
                </a:solidFill>
              </a:rPr>
              <a:t> *thread</a:t>
            </a:r>
            <a:r>
              <a:rPr lang="en-US" dirty="0"/>
              <a:t>: It is the pointer to a </a:t>
            </a:r>
            <a:r>
              <a:rPr lang="en-US" dirty="0" err="1"/>
              <a:t>pthread_t</a:t>
            </a:r>
            <a:r>
              <a:rPr lang="en-US" dirty="0"/>
              <a:t> variable which is used to store thread id of new created thread.</a:t>
            </a:r>
          </a:p>
          <a:p>
            <a:r>
              <a:rPr lang="en-US" dirty="0">
                <a:solidFill>
                  <a:srgbClr val="FF0000"/>
                </a:solidFill>
              </a:rPr>
              <a:t>const </a:t>
            </a:r>
            <a:r>
              <a:rPr lang="en-US" dirty="0" err="1">
                <a:solidFill>
                  <a:srgbClr val="FF0000"/>
                </a:solidFill>
              </a:rPr>
              <a:t>pthread_attr_t</a:t>
            </a:r>
            <a:r>
              <a:rPr lang="en-US" dirty="0">
                <a:solidFill>
                  <a:srgbClr val="FF0000"/>
                </a:solidFill>
              </a:rPr>
              <a:t> *</a:t>
            </a:r>
            <a:r>
              <a:rPr lang="en-US" dirty="0" err="1">
                <a:solidFill>
                  <a:srgbClr val="FF0000"/>
                </a:solidFill>
              </a:rPr>
              <a:t>attr</a:t>
            </a:r>
            <a:r>
              <a:rPr lang="en-US" dirty="0"/>
              <a:t>: It is the pointer to a thread attribute object which is used to set thread attributes, NULL can be used to create a thread with default arguments.</a:t>
            </a:r>
          </a:p>
          <a:p>
            <a:r>
              <a:rPr lang="en-US" dirty="0">
                <a:solidFill>
                  <a:srgbClr val="FF0000"/>
                </a:solidFill>
              </a:rPr>
              <a:t>void *(*</a:t>
            </a:r>
            <a:r>
              <a:rPr lang="en-US" dirty="0" err="1">
                <a:solidFill>
                  <a:srgbClr val="FF0000"/>
                </a:solidFill>
              </a:rPr>
              <a:t>start_routine</a:t>
            </a:r>
            <a:r>
              <a:rPr lang="en-US" dirty="0">
                <a:solidFill>
                  <a:srgbClr val="FF0000"/>
                </a:solidFill>
              </a:rPr>
              <a:t>) (void *)</a:t>
            </a:r>
            <a:r>
              <a:rPr lang="en-US" dirty="0"/>
              <a:t>: It is the pointer to a thread function; this function contains the code segment which is executed by the thread.</a:t>
            </a:r>
          </a:p>
          <a:p>
            <a:r>
              <a:rPr lang="en-US" dirty="0">
                <a:solidFill>
                  <a:srgbClr val="FF0000"/>
                </a:solidFill>
              </a:rPr>
              <a:t>void *</a:t>
            </a:r>
            <a:r>
              <a:rPr lang="en-US" dirty="0" err="1">
                <a:solidFill>
                  <a:srgbClr val="FF0000"/>
                </a:solidFill>
              </a:rPr>
              <a:t>arg</a:t>
            </a:r>
            <a:r>
              <a:rPr lang="en-US" dirty="0"/>
              <a:t>:  It is the thread functions argument of the type void*, you can pass what is necessary for the function using this parameter.</a:t>
            </a:r>
          </a:p>
          <a:p>
            <a:r>
              <a:rPr lang="en-US" dirty="0" err="1">
                <a:solidFill>
                  <a:srgbClr val="FF0000"/>
                </a:solidFill>
              </a:rPr>
              <a:t>int</a:t>
            </a:r>
            <a:r>
              <a:rPr lang="en-US" dirty="0">
                <a:solidFill>
                  <a:srgbClr val="FF0000"/>
                </a:solidFill>
              </a:rPr>
              <a:t> (return type): </a:t>
            </a:r>
            <a:r>
              <a:rPr lang="en-US" dirty="0"/>
              <a:t>If thread created successfully, return value will be 0 otherwise </a:t>
            </a:r>
            <a:r>
              <a:rPr lang="en-US" dirty="0" err="1"/>
              <a:t>pthread_create</a:t>
            </a:r>
            <a:r>
              <a:rPr lang="en-US" dirty="0"/>
              <a:t> will return an error number of type int.</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297</a:t>
            </a:fld>
            <a:endParaRPr lang="en-US"/>
          </a:p>
        </p:txBody>
      </p:sp>
      <p:sp>
        <p:nvSpPr>
          <p:cNvPr id="5" name="Footer Placeholder 3">
            <a:extLst>
              <a:ext uri="{FF2B5EF4-FFF2-40B4-BE49-F238E27FC236}">
                <a16:creationId xmlns:a16="http://schemas.microsoft.com/office/drawing/2014/main" id="{D33F7D3B-F718-8A56-42DC-D0346CA3D705}"/>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pPr>
              <a:buNone/>
            </a:pPr>
            <a:r>
              <a:rPr lang="en-US" sz="6000" dirty="0"/>
              <a:t>Example</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298</a:t>
            </a:fld>
            <a:endParaRPr lang="en-US"/>
          </a:p>
        </p:txBody>
      </p:sp>
      <p:sp>
        <p:nvSpPr>
          <p:cNvPr id="5" name="Footer Placeholder 3">
            <a:extLst>
              <a:ext uri="{FF2B5EF4-FFF2-40B4-BE49-F238E27FC236}">
                <a16:creationId xmlns:a16="http://schemas.microsoft.com/office/drawing/2014/main" id="{7B993CD7-8CAD-3FB3-A5D1-CC180B5FED85}"/>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1609" y="-1"/>
            <a:ext cx="7812079" cy="7093061"/>
          </a:xfrm>
        </p:spPr>
        <p:txBody>
          <a:bodyPr>
            <a:noAutofit/>
          </a:bodyPr>
          <a:lstStyle/>
          <a:p>
            <a:pPr>
              <a:spcBef>
                <a:spcPts val="0"/>
              </a:spcBef>
              <a:buNone/>
            </a:pPr>
            <a:r>
              <a:rPr lang="en-US" sz="1800" dirty="0"/>
              <a:t>#include &lt;</a:t>
            </a:r>
            <a:r>
              <a:rPr lang="en-US" sz="1800" dirty="0" err="1"/>
              <a:t>stdio.h</a:t>
            </a:r>
            <a:r>
              <a:rPr lang="en-US" sz="1800" dirty="0"/>
              <a:t>&gt;</a:t>
            </a:r>
          </a:p>
          <a:p>
            <a:pPr>
              <a:spcBef>
                <a:spcPts val="0"/>
              </a:spcBef>
              <a:buNone/>
            </a:pPr>
            <a:r>
              <a:rPr lang="en-US" sz="1800" dirty="0"/>
              <a:t>#include &lt;</a:t>
            </a:r>
            <a:r>
              <a:rPr lang="en-US" sz="1800" dirty="0" err="1"/>
              <a:t>pthread.h</a:t>
            </a:r>
            <a:r>
              <a:rPr lang="en-US" sz="1800" dirty="0"/>
              <a:t>&gt;        </a:t>
            </a:r>
          </a:p>
          <a:p>
            <a:pPr>
              <a:spcBef>
                <a:spcPts val="0"/>
              </a:spcBef>
              <a:buNone/>
            </a:pPr>
            <a:r>
              <a:rPr lang="en-US" sz="1800" dirty="0">
                <a:solidFill>
                  <a:srgbClr val="FF0000"/>
                </a:solidFill>
              </a:rPr>
              <a:t>/*thread (worker) function definition*/</a:t>
            </a:r>
          </a:p>
          <a:p>
            <a:pPr>
              <a:spcBef>
                <a:spcPts val="0"/>
              </a:spcBef>
              <a:buNone/>
            </a:pPr>
            <a:r>
              <a:rPr lang="en-US" sz="1800" dirty="0"/>
              <a:t>void* </a:t>
            </a:r>
            <a:r>
              <a:rPr lang="en-US" sz="1800" dirty="0" err="1"/>
              <a:t>threadFunction(void</a:t>
            </a:r>
            <a:r>
              <a:rPr lang="en-US" sz="1800" dirty="0"/>
              <a:t>* </a:t>
            </a:r>
            <a:r>
              <a:rPr lang="en-US" sz="1800" dirty="0" err="1"/>
              <a:t>args</a:t>
            </a:r>
            <a:r>
              <a:rPr lang="en-US" sz="1800" dirty="0"/>
              <a:t>){</a:t>
            </a:r>
          </a:p>
          <a:p>
            <a:pPr>
              <a:spcBef>
                <a:spcPts val="0"/>
              </a:spcBef>
              <a:buNone/>
            </a:pPr>
            <a:r>
              <a:rPr lang="en-US" sz="1800" dirty="0"/>
              <a:t>    while(1)    </a:t>
            </a:r>
          </a:p>
          <a:p>
            <a:pPr>
              <a:spcBef>
                <a:spcPts val="0"/>
              </a:spcBef>
              <a:buNone/>
            </a:pPr>
            <a:r>
              <a:rPr lang="en-US" sz="1800" dirty="0"/>
              <a:t>        </a:t>
            </a:r>
            <a:r>
              <a:rPr lang="en-US" sz="1800" dirty="0" err="1"/>
              <a:t>printf("I</a:t>
            </a:r>
            <a:r>
              <a:rPr lang="en-US" sz="1800" dirty="0"/>
              <a:t> am </a:t>
            </a:r>
            <a:r>
              <a:rPr lang="en-US" sz="1800" dirty="0" err="1"/>
              <a:t>threadFunction.\n</a:t>
            </a:r>
            <a:r>
              <a:rPr lang="en-US" sz="1800" dirty="0"/>
              <a:t>");</a:t>
            </a:r>
          </a:p>
          <a:p>
            <a:pPr>
              <a:spcBef>
                <a:spcPts val="0"/>
              </a:spcBef>
              <a:buNone/>
            </a:pPr>
            <a:r>
              <a:rPr lang="en-US" sz="1800" dirty="0"/>
              <a:t>}</a:t>
            </a:r>
          </a:p>
          <a:p>
            <a:pPr>
              <a:spcBef>
                <a:spcPts val="0"/>
              </a:spcBef>
              <a:buNone/>
            </a:pPr>
            <a:r>
              <a:rPr lang="en-US" sz="1800" dirty="0" err="1"/>
              <a:t>int</a:t>
            </a:r>
            <a:r>
              <a:rPr lang="en-US" sz="1800" dirty="0"/>
              <a:t> main(){    </a:t>
            </a:r>
            <a:r>
              <a:rPr lang="en-US" sz="1800" dirty="0">
                <a:solidFill>
                  <a:srgbClr val="FF0000"/>
                </a:solidFill>
              </a:rPr>
              <a:t>/*creating a thread id in the main function (main thread) */</a:t>
            </a:r>
          </a:p>
          <a:p>
            <a:pPr>
              <a:spcBef>
                <a:spcPts val="0"/>
              </a:spcBef>
              <a:buNone/>
            </a:pPr>
            <a:r>
              <a:rPr lang="en-US" sz="1800" dirty="0"/>
              <a:t>   </a:t>
            </a:r>
            <a:r>
              <a:rPr lang="en-US" sz="1800" dirty="0" err="1"/>
              <a:t>pthread_t</a:t>
            </a:r>
            <a:r>
              <a:rPr lang="en-US" sz="1800" dirty="0"/>
              <a:t> id;</a:t>
            </a:r>
          </a:p>
          <a:p>
            <a:pPr>
              <a:spcBef>
                <a:spcPts val="0"/>
              </a:spcBef>
              <a:buNone/>
            </a:pPr>
            <a:r>
              <a:rPr lang="en-US" sz="1800" dirty="0"/>
              <a:t>   </a:t>
            </a:r>
            <a:r>
              <a:rPr lang="en-US" sz="1800" dirty="0" err="1"/>
              <a:t>int</a:t>
            </a:r>
            <a:r>
              <a:rPr lang="en-US" sz="1800" dirty="0"/>
              <a:t> ret;</a:t>
            </a:r>
          </a:p>
          <a:p>
            <a:pPr>
              <a:spcBef>
                <a:spcPts val="0"/>
              </a:spcBef>
              <a:buNone/>
            </a:pPr>
            <a:r>
              <a:rPr lang="en-US" sz="1800" dirty="0">
                <a:solidFill>
                  <a:srgbClr val="FF0000"/>
                </a:solidFill>
              </a:rPr>
              <a:t>   /*creating thread*/</a:t>
            </a:r>
          </a:p>
          <a:p>
            <a:pPr>
              <a:spcBef>
                <a:spcPts val="0"/>
              </a:spcBef>
              <a:buNone/>
            </a:pPr>
            <a:r>
              <a:rPr lang="en-US" sz="1800" dirty="0"/>
              <a:t>   ret=</a:t>
            </a:r>
            <a:r>
              <a:rPr lang="en-US" sz="1800" dirty="0" err="1"/>
              <a:t>pthread_create(&amp;id</a:t>
            </a:r>
            <a:r>
              <a:rPr lang="en-US" sz="1800" dirty="0"/>
              <a:t>, NULL, &amp;</a:t>
            </a:r>
            <a:r>
              <a:rPr lang="en-US" sz="1800" dirty="0" err="1"/>
              <a:t>threadFunction</a:t>
            </a:r>
            <a:r>
              <a:rPr lang="en-US" sz="1800" dirty="0"/>
              <a:t>, NULL);</a:t>
            </a:r>
          </a:p>
          <a:p>
            <a:pPr>
              <a:spcBef>
                <a:spcPts val="0"/>
              </a:spcBef>
              <a:buNone/>
            </a:pPr>
            <a:r>
              <a:rPr lang="en-US" sz="1800" dirty="0"/>
              <a:t>   </a:t>
            </a:r>
            <a:r>
              <a:rPr lang="en-US" sz="1800" dirty="0" err="1"/>
              <a:t>if(ret</a:t>
            </a:r>
            <a:r>
              <a:rPr lang="en-US" sz="1800" dirty="0"/>
              <a:t>==0)</a:t>
            </a:r>
          </a:p>
          <a:p>
            <a:pPr>
              <a:spcBef>
                <a:spcPts val="0"/>
              </a:spcBef>
              <a:buNone/>
            </a:pPr>
            <a:r>
              <a:rPr lang="en-US" sz="1800" dirty="0"/>
              <a:t>        </a:t>
            </a:r>
            <a:r>
              <a:rPr lang="en-US" sz="1800" dirty="0" err="1"/>
              <a:t>printf("Thread</a:t>
            </a:r>
            <a:r>
              <a:rPr lang="en-US" sz="1800" dirty="0"/>
              <a:t> is created successfully.\</a:t>
            </a:r>
            <a:r>
              <a:rPr lang="en-US" sz="1800" dirty="0" err="1"/>
              <a:t>n</a:t>
            </a:r>
            <a:r>
              <a:rPr lang="en-US" sz="1800" dirty="0"/>
              <a:t>");    </a:t>
            </a:r>
          </a:p>
          <a:p>
            <a:pPr>
              <a:spcBef>
                <a:spcPts val="0"/>
              </a:spcBef>
              <a:buNone/>
            </a:pPr>
            <a:r>
              <a:rPr lang="en-US" sz="1800" dirty="0"/>
              <a:t>   else{ </a:t>
            </a:r>
          </a:p>
          <a:p>
            <a:pPr>
              <a:spcBef>
                <a:spcPts val="0"/>
              </a:spcBef>
              <a:buNone/>
            </a:pPr>
            <a:r>
              <a:rPr lang="en-US" sz="1800" dirty="0"/>
              <a:t>        </a:t>
            </a:r>
            <a:r>
              <a:rPr lang="en-US" sz="1800" dirty="0" err="1"/>
              <a:t>printf("Thread</a:t>
            </a:r>
            <a:r>
              <a:rPr lang="en-US" sz="1800" dirty="0"/>
              <a:t> is not created.\</a:t>
            </a:r>
            <a:r>
              <a:rPr lang="en-US" sz="1800" dirty="0" err="1"/>
              <a:t>n</a:t>
            </a:r>
            <a:r>
              <a:rPr lang="en-US" sz="1800" dirty="0"/>
              <a:t>");</a:t>
            </a:r>
          </a:p>
          <a:p>
            <a:pPr>
              <a:spcBef>
                <a:spcPts val="0"/>
              </a:spcBef>
              <a:buNone/>
            </a:pPr>
            <a:r>
              <a:rPr lang="en-US" sz="1800" dirty="0"/>
              <a:t>        return 0; </a:t>
            </a:r>
            <a:r>
              <a:rPr lang="en-US" sz="1800" dirty="0">
                <a:solidFill>
                  <a:srgbClr val="FF0000"/>
                </a:solidFill>
              </a:rPr>
              <a:t>/*return from main*/</a:t>
            </a:r>
          </a:p>
          <a:p>
            <a:pPr>
              <a:spcBef>
                <a:spcPts val="0"/>
              </a:spcBef>
              <a:buNone/>
            </a:pPr>
            <a:r>
              <a:rPr lang="en-US" sz="1800" dirty="0"/>
              <a:t>    }</a:t>
            </a:r>
          </a:p>
          <a:p>
            <a:pPr>
              <a:spcBef>
                <a:spcPts val="0"/>
              </a:spcBef>
              <a:buNone/>
            </a:pPr>
            <a:r>
              <a:rPr lang="en-US" sz="1800" dirty="0"/>
              <a:t>    while(1)   </a:t>
            </a:r>
          </a:p>
          <a:p>
            <a:pPr>
              <a:spcBef>
                <a:spcPts val="0"/>
              </a:spcBef>
              <a:buNone/>
            </a:pPr>
            <a:r>
              <a:rPr lang="en-US" sz="1800" dirty="0"/>
              <a:t>        </a:t>
            </a:r>
            <a:r>
              <a:rPr lang="en-US" sz="1800" dirty="0" err="1"/>
              <a:t>printf("I</a:t>
            </a:r>
            <a:r>
              <a:rPr lang="en-US" sz="1800" dirty="0"/>
              <a:t> am main function.\</a:t>
            </a:r>
            <a:r>
              <a:rPr lang="en-US" sz="1800" dirty="0" err="1"/>
              <a:t>n</a:t>
            </a:r>
            <a:r>
              <a:rPr lang="en-US" sz="1800" dirty="0"/>
              <a:t>");         </a:t>
            </a:r>
          </a:p>
          <a:p>
            <a:pPr>
              <a:spcBef>
                <a:spcPts val="0"/>
              </a:spcBef>
              <a:buNone/>
            </a:pPr>
            <a:r>
              <a:rPr lang="en-US" sz="1800" dirty="0"/>
              <a:t>    return 0;</a:t>
            </a:r>
          </a:p>
          <a:p>
            <a:pPr>
              <a:spcBef>
                <a:spcPts val="0"/>
              </a:spcBef>
              <a:buNone/>
            </a:pPr>
            <a:r>
              <a:rPr lang="en-US" sz="1800" dirty="0"/>
              <a:t>}</a:t>
            </a:r>
          </a:p>
          <a:p>
            <a:pPr>
              <a:spcBef>
                <a:spcPts val="0"/>
              </a:spcBef>
              <a:buNone/>
            </a:pPr>
            <a:endParaRPr lang="en-US" sz="1800" dirty="0"/>
          </a:p>
          <a:p>
            <a:pPr>
              <a:spcBef>
                <a:spcPts val="0"/>
              </a:spcBef>
              <a:buNone/>
            </a:pPr>
            <a:r>
              <a:rPr lang="en-US" sz="1800" dirty="0"/>
              <a:t>* https://www.thegeekstuff.com/2012/03/linux-threads-intro/</a:t>
            </a:r>
          </a:p>
        </p:txBody>
      </p:sp>
      <p:sp>
        <p:nvSpPr>
          <p:cNvPr id="4" name="Slide Number Placeholder 3"/>
          <p:cNvSpPr>
            <a:spLocks noGrp="1"/>
          </p:cNvSpPr>
          <p:nvPr>
            <p:ph type="sldNum" sz="quarter" idx="12"/>
          </p:nvPr>
        </p:nvSpPr>
        <p:spPr/>
        <p:txBody>
          <a:bodyPr/>
          <a:lstStyle/>
          <a:p>
            <a:fld id="{385D73D3-C164-5942-82F7-42029F92A1E2}" type="slidenum">
              <a:rPr lang="en-US" smtClean="0"/>
              <a:pPr/>
              <a:t>299</a:t>
            </a:fld>
            <a:endParaRPr lang="en-US"/>
          </a:p>
        </p:txBody>
      </p:sp>
      <p:sp>
        <p:nvSpPr>
          <p:cNvPr id="2" name="Footer Placeholder 3">
            <a:extLst>
              <a:ext uri="{FF2B5EF4-FFF2-40B4-BE49-F238E27FC236}">
                <a16:creationId xmlns:a16="http://schemas.microsoft.com/office/drawing/2014/main" id="{1FC187FD-2EDD-933D-288A-E9EA05BAFCB2}"/>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5"/>
          <p:cNvSpPr txBox="1">
            <a:spLocks noChangeArrowheads="1"/>
          </p:cNvSpPr>
          <p:nvPr/>
        </p:nvSpPr>
        <p:spPr bwMode="auto">
          <a:xfrm>
            <a:off x="0" y="549275"/>
            <a:ext cx="9144000" cy="400110"/>
          </a:xfrm>
          <a:prstGeom prst="rect">
            <a:avLst/>
          </a:prstGeom>
          <a:noFill/>
          <a:ln w="9525">
            <a:noFill/>
            <a:miter lim="800000"/>
            <a:headEnd/>
            <a:tailEnd/>
          </a:ln>
        </p:spPr>
        <p:txBody>
          <a:bodyPr>
            <a:spAutoFit/>
          </a:bodyPr>
          <a:lstStyle/>
          <a:p>
            <a:pPr algn="ctr"/>
            <a:r>
              <a:rPr lang="tr-TR" altLang="tr-TR" sz="2000" b="1" dirty="0">
                <a:solidFill>
                  <a:schemeClr val="bg2"/>
                </a:solidFill>
              </a:rPr>
              <a:t>BLM2031 YAPISAL PROGRAMLAMA – GENEL BİLGİLER</a:t>
            </a:r>
          </a:p>
        </p:txBody>
      </p:sp>
      <p:sp>
        <p:nvSpPr>
          <p:cNvPr id="4101" name="9 Slayt Numarası Yer Tutucusu"/>
          <p:cNvSpPr>
            <a:spLocks noGrp="1"/>
          </p:cNvSpPr>
          <p:nvPr>
            <p:ph type="sldNum" sz="quarter" idx="11"/>
          </p:nvPr>
        </p:nvSpPr>
        <p:spPr>
          <a:noFill/>
        </p:spPr>
        <p:txBody>
          <a:bodyPr/>
          <a:lstStyle/>
          <a:p>
            <a:fld id="{1E30A6BE-ABCD-4702-86F2-F661E78F7C06}" type="slidenum">
              <a:rPr lang="tr-TR" altLang="tr-TR" smtClean="0"/>
              <a:pPr/>
              <a:t>3</a:t>
            </a:fld>
            <a:endParaRPr lang="tr-TR" altLang="tr-TR"/>
          </a:p>
        </p:txBody>
      </p:sp>
      <p:grpSp>
        <p:nvGrpSpPr>
          <p:cNvPr id="10" name="8 Grup"/>
          <p:cNvGrpSpPr/>
          <p:nvPr/>
        </p:nvGrpSpPr>
        <p:grpSpPr>
          <a:xfrm>
            <a:off x="396180" y="1124744"/>
            <a:ext cx="8496300" cy="2661151"/>
            <a:chOff x="323850" y="4256176"/>
            <a:chExt cx="8496300" cy="2661151"/>
          </a:xfrm>
        </p:grpSpPr>
        <p:sp>
          <p:nvSpPr>
            <p:cNvPr id="11" name="Text Box 3"/>
            <p:cNvSpPr txBox="1">
              <a:spLocks noChangeArrowheads="1"/>
            </p:cNvSpPr>
            <p:nvPr/>
          </p:nvSpPr>
          <p:spPr bwMode="auto">
            <a:xfrm>
              <a:off x="323850" y="4256176"/>
              <a:ext cx="8496300" cy="366712"/>
            </a:xfrm>
            <a:prstGeom prst="rect">
              <a:avLst/>
            </a:prstGeom>
            <a:noFill/>
            <a:ln w="9525">
              <a:noFill/>
              <a:miter lim="800000"/>
              <a:headEnd/>
              <a:tailEnd/>
            </a:ln>
          </p:spPr>
          <p:txBody>
            <a:bodyPr>
              <a:spAutoFit/>
            </a:bodyPr>
            <a:lstStyle/>
            <a:p>
              <a:r>
                <a:rPr lang="tr-TR" altLang="tr-TR" b="1" dirty="0">
                  <a:solidFill>
                    <a:schemeClr val="bg2"/>
                  </a:solidFill>
                </a:rPr>
                <a:t>DERS İÇERİĞİ</a:t>
              </a:r>
            </a:p>
          </p:txBody>
        </p:sp>
        <p:sp>
          <p:nvSpPr>
            <p:cNvPr id="12" name="Text Box 4"/>
            <p:cNvSpPr txBox="1">
              <a:spLocks noChangeArrowheads="1"/>
            </p:cNvSpPr>
            <p:nvPr/>
          </p:nvSpPr>
          <p:spPr bwMode="auto">
            <a:xfrm>
              <a:off x="323850" y="4609003"/>
              <a:ext cx="8496300" cy="2308324"/>
            </a:xfrm>
            <a:prstGeom prst="rect">
              <a:avLst/>
            </a:prstGeom>
            <a:noFill/>
            <a:ln w="9525">
              <a:noFill/>
              <a:miter lim="800000"/>
              <a:headEnd/>
              <a:tailEnd/>
            </a:ln>
          </p:spPr>
          <p:txBody>
            <a:bodyPr>
              <a:spAutoFit/>
            </a:bodyPr>
            <a:lstStyle/>
            <a:p>
              <a:pPr marL="457200" indent="-457200">
                <a:buFontTx/>
                <a:buChar char="•"/>
              </a:pPr>
              <a:r>
                <a:rPr lang="tr-TR" altLang="tr-TR" dirty="0">
                  <a:solidFill>
                    <a:schemeClr val="bg2"/>
                  </a:solidFill>
                </a:rPr>
                <a:t>Hatırlatma: C’de veri tipleri, </a:t>
              </a:r>
              <a:r>
                <a:rPr lang="tr-TR" altLang="tr-TR" dirty="0" err="1">
                  <a:solidFill>
                    <a:schemeClr val="bg2"/>
                  </a:solidFill>
                </a:rPr>
                <a:t>Bitsel</a:t>
              </a:r>
              <a:r>
                <a:rPr lang="tr-TR" altLang="tr-TR" dirty="0">
                  <a:solidFill>
                    <a:schemeClr val="bg2"/>
                  </a:solidFill>
                </a:rPr>
                <a:t> işlemler, Kontrol deyimleri, Döngüler, Diziler</a:t>
              </a:r>
            </a:p>
            <a:p>
              <a:pPr marL="457200" indent="-457200">
                <a:buFontTx/>
                <a:buChar char="•"/>
              </a:pPr>
              <a:r>
                <a:rPr lang="tr-TR" altLang="tr-TR" dirty="0">
                  <a:solidFill>
                    <a:schemeClr val="bg2"/>
                  </a:solidFill>
                </a:rPr>
                <a:t>İşaretçiler: İşaretçiler Aritmetiği, diziler ve işaretçiler, İşaretçi Dizileri, Karakter Dizileri, İşaretçilerin İşaretçisi</a:t>
              </a:r>
            </a:p>
            <a:p>
              <a:pPr marL="457200" indent="-457200">
                <a:buFontTx/>
                <a:buChar char="•"/>
              </a:pPr>
              <a:r>
                <a:rPr lang="tr-TR" altLang="tr-TR" dirty="0">
                  <a:solidFill>
                    <a:schemeClr val="bg2"/>
                  </a:solidFill>
                </a:rPr>
                <a:t>Dinamik Bellek Yönetimi ve Fonksiyonlar, Fonksiyon İşaretçileri, Özyineleme</a:t>
              </a:r>
            </a:p>
            <a:p>
              <a:pPr marL="457200" indent="-457200">
                <a:buFontTx/>
                <a:buChar char="•"/>
              </a:pPr>
              <a:r>
                <a:rPr lang="tr-TR" altLang="tr-TR" dirty="0">
                  <a:solidFill>
                    <a:schemeClr val="bg2"/>
                  </a:solidFill>
                </a:rPr>
                <a:t>Yerel ve Global Değişkenler, Depolayıcı Sınıflar, Yapılar, Birlikler</a:t>
              </a:r>
            </a:p>
            <a:p>
              <a:pPr marL="457200" indent="-457200">
                <a:buFontTx/>
                <a:buChar char="•"/>
              </a:pPr>
              <a:r>
                <a:rPr lang="tr-TR" altLang="tr-TR" dirty="0">
                  <a:solidFill>
                    <a:schemeClr val="bg2"/>
                  </a:solidFill>
                </a:rPr>
                <a:t>Dosya işlemleri</a:t>
              </a:r>
            </a:p>
            <a:p>
              <a:pPr marL="457200" indent="-457200">
                <a:buFontTx/>
                <a:buChar char="•"/>
              </a:pPr>
              <a:r>
                <a:rPr lang="tr-TR" altLang="tr-TR" dirty="0">
                  <a:solidFill>
                    <a:schemeClr val="bg2"/>
                  </a:solidFill>
                </a:rPr>
                <a:t>C </a:t>
              </a:r>
              <a:r>
                <a:rPr lang="tr-TR" altLang="tr-TR" dirty="0" err="1">
                  <a:solidFill>
                    <a:schemeClr val="bg2"/>
                  </a:solidFill>
                </a:rPr>
                <a:t>Önişlemcileri</a:t>
              </a:r>
              <a:r>
                <a:rPr lang="tr-TR" altLang="tr-TR" dirty="0">
                  <a:solidFill>
                    <a:schemeClr val="bg2"/>
                  </a:solidFill>
                </a:rPr>
                <a:t> ve Makrolar</a:t>
              </a:r>
            </a:p>
            <a:p>
              <a:pPr marL="457200" indent="-457200">
                <a:buFontTx/>
                <a:buChar char="•"/>
              </a:pPr>
              <a:r>
                <a:rPr lang="tr-TR" altLang="tr-TR" dirty="0">
                  <a:solidFill>
                    <a:schemeClr val="bg2"/>
                  </a:solidFill>
                </a:rPr>
                <a:t>Statik ve Dinamik Kütüphaneler</a:t>
              </a:r>
            </a:p>
          </p:txBody>
        </p:sp>
      </p:grpSp>
    </p:spTree>
    <p:extLst>
      <p:ext uri="{BB962C8B-B14F-4D97-AF65-F5344CB8AC3E}">
        <p14:creationId xmlns:p14="http://schemas.microsoft.com/office/powerpoint/2010/main" val="3173177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 Strings for Integers</a:t>
            </a:r>
          </a:p>
        </p:txBody>
      </p:sp>
      <p:sp>
        <p:nvSpPr>
          <p:cNvPr id="3" name="Content Placeholder 2"/>
          <p:cNvSpPr>
            <a:spLocks noGrp="1"/>
          </p:cNvSpPr>
          <p:nvPr>
            <p:ph idx="1"/>
          </p:nvPr>
        </p:nvSpPr>
        <p:spPr>
          <a:xfrm>
            <a:off x="628650" y="1412776"/>
            <a:ext cx="3439294" cy="3960440"/>
          </a:xfrm>
        </p:spPr>
        <p:txBody>
          <a:bodyPr/>
          <a:lstStyle/>
          <a:p>
            <a:r>
              <a:rPr lang="en-US" dirty="0"/>
              <a:t>A format string determines the representation of a value in output (</a:t>
            </a:r>
            <a:r>
              <a:rPr lang="en-US" dirty="0" err="1"/>
              <a:t>printf</a:t>
            </a:r>
            <a:r>
              <a:rPr lang="en-US" dirty="0"/>
              <a:t>) and the interpretation of a value in input (</a:t>
            </a:r>
            <a:r>
              <a:rPr lang="en-US" dirty="0" err="1"/>
              <a:t>scanf</a:t>
            </a:r>
            <a:r>
              <a:rPr lang="en-US" dirty="0"/>
              <a:t>).</a:t>
            </a:r>
          </a:p>
          <a:p>
            <a:r>
              <a:rPr lang="en-US" dirty="0"/>
              <a:t>Try the following code with different values: </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Dikdörtgen 5"/>
          <p:cNvSpPr/>
          <p:nvPr/>
        </p:nvSpPr>
        <p:spPr>
          <a:xfrm>
            <a:off x="4067944" y="1412776"/>
            <a:ext cx="4824536" cy="4031873"/>
          </a:xfrm>
          <a:prstGeom prst="rect">
            <a:avLst/>
          </a:prstGeom>
        </p:spPr>
        <p:txBody>
          <a:bodyPr wrap="square">
            <a:spAutoFit/>
          </a:bodyPr>
          <a:lstStyle/>
          <a:p>
            <a:r>
              <a:rPr lang="tr-TR" sz="1600" dirty="0">
                <a:latin typeface="Consolas" panose="020B0609020204030204" pitchFamily="49" charset="0"/>
              </a:rPr>
              <a:t>#</a:t>
            </a:r>
            <a:r>
              <a:rPr lang="tr-TR" sz="1600" dirty="0" err="1">
                <a:latin typeface="Consolas" panose="020B0609020204030204" pitchFamily="49" charset="0"/>
              </a:rPr>
              <a:t>include</a:t>
            </a:r>
            <a:r>
              <a:rPr lang="tr-TR" sz="1600" dirty="0">
                <a:latin typeface="Consolas" panose="020B0609020204030204" pitchFamily="49" charset="0"/>
              </a:rPr>
              <a:t> &lt;</a:t>
            </a:r>
            <a:r>
              <a:rPr lang="tr-TR" sz="1600" dirty="0" err="1">
                <a:latin typeface="Consolas" panose="020B0609020204030204" pitchFamily="49" charset="0"/>
              </a:rPr>
              <a:t>stdio.h</a:t>
            </a:r>
            <a:r>
              <a:rPr lang="tr-TR" sz="1600" dirty="0">
                <a:latin typeface="Consolas" panose="020B0609020204030204" pitchFamily="49" charset="0"/>
              </a:rPr>
              <a:t>&gt;</a:t>
            </a:r>
          </a:p>
          <a:p>
            <a:endParaRPr lang="tr-TR" sz="1600" dirty="0">
              <a:latin typeface="Consolas" panose="020B0609020204030204" pitchFamily="49" charset="0"/>
            </a:endParaRPr>
          </a:p>
          <a:p>
            <a:r>
              <a:rPr lang="tr-TR" sz="1600" dirty="0" err="1">
                <a:latin typeface="Consolas" panose="020B0609020204030204" pitchFamily="49" charset="0"/>
              </a:rPr>
              <a:t>int</a:t>
            </a:r>
            <a:r>
              <a:rPr lang="tr-TR" sz="1600" dirty="0">
                <a:latin typeface="Consolas" panose="020B0609020204030204" pitchFamily="49" charset="0"/>
              </a:rPr>
              <a:t> main(</a:t>
            </a:r>
            <a:r>
              <a:rPr lang="tr-TR" sz="1600" dirty="0" err="1">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argc</a:t>
            </a:r>
            <a:r>
              <a:rPr lang="tr-TR" sz="1600" dirty="0">
                <a:latin typeface="Consolas" panose="020B0609020204030204" pitchFamily="49" charset="0"/>
              </a:rPr>
              <a:t>, </a:t>
            </a:r>
            <a:r>
              <a:rPr lang="tr-TR" sz="1600" dirty="0" err="1">
                <a:latin typeface="Consolas" panose="020B0609020204030204" pitchFamily="49" charset="0"/>
              </a:rPr>
              <a:t>char</a:t>
            </a:r>
            <a:r>
              <a:rPr lang="tr-TR" sz="1600" dirty="0">
                <a:latin typeface="Consolas" panose="020B0609020204030204" pitchFamily="49" charset="0"/>
              </a:rPr>
              <a:t> *</a:t>
            </a:r>
            <a:r>
              <a:rPr lang="tr-TR" sz="1600" dirty="0" err="1">
                <a:latin typeface="Consolas" panose="020B0609020204030204" pitchFamily="49" charset="0"/>
              </a:rPr>
              <a:t>argv</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sayi</a:t>
            </a:r>
            <a:r>
              <a:rPr lang="tr-TR" sz="1600" dirty="0">
                <a:latin typeface="Consolas" panose="020B0609020204030204" pitchFamily="49" charset="0"/>
              </a:rPr>
              <a:t> = 65;</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a:t>
            </a:r>
            <a:r>
              <a:rPr lang="tr-TR" sz="1600" dirty="0" err="1">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t%d</a:t>
            </a:r>
            <a:r>
              <a:rPr lang="tr-TR" sz="1600" dirty="0">
                <a:latin typeface="Consolas" panose="020B0609020204030204" pitchFamily="49" charset="0"/>
              </a:rPr>
              <a:t>\n",</a:t>
            </a:r>
            <a:r>
              <a:rPr lang="tr-TR" sz="1600" dirty="0" err="1">
                <a:latin typeface="Consolas" panose="020B0609020204030204" pitchFamily="49" charset="0"/>
              </a:rPr>
              <a:t>sayi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uns.int \</a:t>
            </a:r>
            <a:r>
              <a:rPr lang="tr-TR" sz="1600" dirty="0" err="1">
                <a:latin typeface="Consolas" panose="020B0609020204030204" pitchFamily="49" charset="0"/>
              </a:rPr>
              <a:t>t%u</a:t>
            </a:r>
            <a:r>
              <a:rPr lang="tr-TR" sz="1600" dirty="0">
                <a:latin typeface="Consolas" panose="020B0609020204030204" pitchFamily="49" charset="0"/>
              </a:rPr>
              <a:t>\n",</a:t>
            </a:r>
            <a:r>
              <a:rPr lang="tr-TR" sz="1600" dirty="0" err="1">
                <a:latin typeface="Consolas" panose="020B0609020204030204" pitchFamily="49" charset="0"/>
              </a:rPr>
              <a:t>sayi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srt.int \</a:t>
            </a:r>
            <a:r>
              <a:rPr lang="tr-TR" sz="1600" dirty="0" err="1">
                <a:latin typeface="Consolas" panose="020B0609020204030204" pitchFamily="49" charset="0"/>
              </a:rPr>
              <a:t>t%hi</a:t>
            </a:r>
            <a:r>
              <a:rPr lang="tr-TR" sz="1600" dirty="0">
                <a:latin typeface="Consolas" panose="020B0609020204030204" pitchFamily="49" charset="0"/>
              </a:rPr>
              <a:t>\n",</a:t>
            </a:r>
            <a:r>
              <a:rPr lang="tr-TR" sz="1600" dirty="0" err="1">
                <a:latin typeface="Consolas" panose="020B0609020204030204" pitchFamily="49" charset="0"/>
              </a:rPr>
              <a:t>sayi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lng.int \</a:t>
            </a:r>
            <a:r>
              <a:rPr lang="tr-TR" sz="1600" dirty="0" err="1">
                <a:latin typeface="Consolas" panose="020B0609020204030204" pitchFamily="49" charset="0"/>
              </a:rPr>
              <a:t>t%li</a:t>
            </a:r>
            <a:r>
              <a:rPr lang="tr-TR" sz="1600" dirty="0">
                <a:latin typeface="Consolas" panose="020B0609020204030204" pitchFamily="49" charset="0"/>
              </a:rPr>
              <a:t>\n",</a:t>
            </a:r>
            <a:r>
              <a:rPr lang="tr-TR" sz="1600" dirty="0" err="1">
                <a:latin typeface="Consolas" panose="020B0609020204030204" pitchFamily="49" charset="0"/>
              </a:rPr>
              <a:t>sayi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("usrt.int \</a:t>
            </a:r>
            <a:r>
              <a:rPr lang="tr-TR" sz="1600" dirty="0" err="1">
                <a:latin typeface="Consolas" panose="020B0609020204030204" pitchFamily="49" charset="0"/>
              </a:rPr>
              <a:t>t%hu</a:t>
            </a:r>
            <a:r>
              <a:rPr lang="tr-TR" sz="1600" dirty="0">
                <a:latin typeface="Consolas" panose="020B0609020204030204" pitchFamily="49" charset="0"/>
              </a:rPr>
              <a:t>\n",</a:t>
            </a:r>
            <a:r>
              <a:rPr lang="tr-TR" sz="1600" dirty="0" err="1">
                <a:latin typeface="Consolas" panose="020B0609020204030204" pitchFamily="49" charset="0"/>
              </a:rPr>
              <a:t>sayi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("ulng.int \</a:t>
            </a:r>
            <a:r>
              <a:rPr lang="tr-TR" sz="1600" dirty="0" err="1">
                <a:latin typeface="Consolas" panose="020B0609020204030204" pitchFamily="49" charset="0"/>
              </a:rPr>
              <a:t>t%lu</a:t>
            </a:r>
            <a:r>
              <a:rPr lang="tr-TR" sz="1600" dirty="0">
                <a:latin typeface="Consolas" panose="020B0609020204030204" pitchFamily="49" charset="0"/>
              </a:rPr>
              <a:t>\n",</a:t>
            </a:r>
            <a:r>
              <a:rPr lang="tr-TR" sz="1600" dirty="0" err="1">
                <a:latin typeface="Consolas" panose="020B0609020204030204" pitchFamily="49" charset="0"/>
              </a:rPr>
              <a:t>sayi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a:t>
            </a:r>
            <a:r>
              <a:rPr lang="tr-TR" sz="1600" dirty="0" err="1">
                <a:latin typeface="Consolas" panose="020B0609020204030204" pitchFamily="49" charset="0"/>
              </a:rPr>
              <a:t>char</a:t>
            </a:r>
            <a:r>
              <a:rPr lang="tr-TR" sz="1600" dirty="0">
                <a:latin typeface="Consolas" panose="020B0609020204030204" pitchFamily="49" charset="0"/>
              </a:rPr>
              <a:t>\</a:t>
            </a:r>
            <a:r>
              <a:rPr lang="tr-TR" sz="1600" dirty="0" err="1">
                <a:latin typeface="Consolas" panose="020B0609020204030204" pitchFamily="49" charset="0"/>
              </a:rPr>
              <a:t>t%c</a:t>
            </a:r>
            <a:r>
              <a:rPr lang="tr-TR" sz="1600" dirty="0">
                <a:latin typeface="Consolas" panose="020B0609020204030204" pitchFamily="49" charset="0"/>
              </a:rPr>
              <a:t>\n",</a:t>
            </a:r>
            <a:r>
              <a:rPr lang="tr-TR" sz="1600" dirty="0" err="1">
                <a:latin typeface="Consolas" panose="020B0609020204030204" pitchFamily="49" charset="0"/>
              </a:rPr>
              <a:t>sayi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a:t>
            </a:r>
            <a:r>
              <a:rPr lang="tr-TR" sz="1600" dirty="0" err="1">
                <a:latin typeface="Consolas" panose="020B0609020204030204" pitchFamily="49" charset="0"/>
              </a:rPr>
              <a:t>uns.char</a:t>
            </a:r>
            <a:r>
              <a:rPr lang="tr-TR" sz="1600" dirty="0">
                <a:latin typeface="Consolas" panose="020B0609020204030204" pitchFamily="49" charset="0"/>
              </a:rPr>
              <a:t>\</a:t>
            </a:r>
            <a:r>
              <a:rPr lang="tr-TR" sz="1600" dirty="0" err="1">
                <a:latin typeface="Consolas" panose="020B0609020204030204" pitchFamily="49" charset="0"/>
              </a:rPr>
              <a:t>t%uc</a:t>
            </a:r>
            <a:r>
              <a:rPr lang="tr-TR" sz="1600" dirty="0">
                <a:latin typeface="Consolas" panose="020B0609020204030204" pitchFamily="49" charset="0"/>
              </a:rPr>
              <a:t>\n",</a:t>
            </a:r>
            <a:r>
              <a:rPr lang="tr-TR" sz="1600" dirty="0" err="1">
                <a:latin typeface="Consolas" panose="020B0609020204030204" pitchFamily="49" charset="0"/>
              </a:rPr>
              <a:t>sayi</a:t>
            </a:r>
            <a:r>
              <a:rPr lang="tr-TR" sz="1600" dirty="0">
                <a:latin typeface="Consolas" panose="020B0609020204030204" pitchFamily="49" charset="0"/>
              </a:rPr>
              <a:t>);</a:t>
            </a:r>
          </a:p>
          <a:p>
            <a:endParaRPr lang="tr-TR" sz="1600" dirty="0">
              <a:latin typeface="Consolas" panose="020B0609020204030204" pitchFamily="49" charset="0"/>
            </a:endParaRPr>
          </a:p>
          <a:p>
            <a:r>
              <a:rPr lang="tr-TR" sz="1600" dirty="0">
                <a:latin typeface="Consolas" panose="020B0609020204030204" pitchFamily="49" charset="0"/>
              </a:rPr>
              <a:t>    	</a:t>
            </a:r>
            <a:r>
              <a:rPr lang="tr-TR" sz="1600" dirty="0" err="1">
                <a:latin typeface="Consolas" panose="020B0609020204030204" pitchFamily="49" charset="0"/>
              </a:rPr>
              <a:t>system</a:t>
            </a:r>
            <a:r>
              <a:rPr lang="tr-TR" sz="1600" dirty="0">
                <a:latin typeface="Consolas" panose="020B0609020204030204" pitchFamily="49" charset="0"/>
              </a:rPr>
              <a:t>("PAUSE");	</a:t>
            </a:r>
          </a:p>
          <a:p>
            <a:r>
              <a:rPr lang="tr-TR" sz="1600" dirty="0">
                <a:latin typeface="Consolas" panose="020B0609020204030204" pitchFamily="49" charset="0"/>
              </a:rPr>
              <a:t>    	</a:t>
            </a:r>
            <a:r>
              <a:rPr lang="tr-TR" sz="1600" dirty="0" err="1">
                <a:latin typeface="Consolas" panose="020B0609020204030204" pitchFamily="49" charset="0"/>
              </a:rPr>
              <a:t>return</a:t>
            </a:r>
            <a:r>
              <a:rPr lang="tr-TR" sz="1600" dirty="0">
                <a:latin typeface="Consolas" panose="020B0609020204030204" pitchFamily="49" charset="0"/>
              </a:rPr>
              <a:t> 0;</a:t>
            </a:r>
          </a:p>
          <a:p>
            <a:r>
              <a:rPr lang="tr-TR" sz="1600" dirty="0">
                <a:latin typeface="Consolas" panose="020B0609020204030204" pitchFamily="49" charset="0"/>
              </a:rPr>
              <a:t>}</a:t>
            </a:r>
          </a:p>
        </p:txBody>
      </p:sp>
    </p:spTree>
    <p:extLst>
      <p:ext uri="{BB962C8B-B14F-4D97-AF65-F5344CB8AC3E}">
        <p14:creationId xmlns:p14="http://schemas.microsoft.com/office/powerpoint/2010/main" val="26052295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compile &amp; execute?</a:t>
            </a:r>
          </a:p>
        </p:txBody>
      </p:sp>
      <p:sp>
        <p:nvSpPr>
          <p:cNvPr id="3" name="Content Placeholder 2"/>
          <p:cNvSpPr>
            <a:spLocks noGrp="1"/>
          </p:cNvSpPr>
          <p:nvPr>
            <p:ph idx="1"/>
          </p:nvPr>
        </p:nvSpPr>
        <p:spPr>
          <a:xfrm>
            <a:off x="1187586" y="1417638"/>
            <a:ext cx="7746102" cy="4830762"/>
          </a:xfrm>
        </p:spPr>
        <p:txBody>
          <a:bodyPr>
            <a:normAutofit/>
          </a:bodyPr>
          <a:lstStyle/>
          <a:p>
            <a:r>
              <a:rPr lang="en-US" sz="2400" dirty="0"/>
              <a:t>To compile:</a:t>
            </a:r>
          </a:p>
          <a:p>
            <a:pPr>
              <a:buNone/>
            </a:pPr>
            <a:r>
              <a:rPr lang="en-US" sz="2400" dirty="0"/>
              <a:t>$ </a:t>
            </a:r>
            <a:r>
              <a:rPr lang="en-US" sz="2400" dirty="0" err="1"/>
              <a:t>gcc</a:t>
            </a:r>
            <a:r>
              <a:rPr lang="en-US" sz="2400" dirty="0"/>
              <a:t> &lt;file-</a:t>
            </a:r>
            <a:r>
              <a:rPr lang="en-US" sz="2400" dirty="0" err="1"/>
              <a:t>name.c</a:t>
            </a:r>
            <a:r>
              <a:rPr lang="en-US" sz="2400" dirty="0"/>
              <a:t>&gt; -</a:t>
            </a:r>
            <a:r>
              <a:rPr lang="en-US" sz="2400" dirty="0" err="1"/>
              <a:t>o</a:t>
            </a:r>
            <a:r>
              <a:rPr lang="en-US" sz="2400" dirty="0"/>
              <a:t> &lt;output-file-name&gt; -</a:t>
            </a:r>
            <a:r>
              <a:rPr lang="en-US" sz="2400" dirty="0" err="1">
                <a:solidFill>
                  <a:srgbClr val="FF0000"/>
                </a:solidFill>
              </a:rPr>
              <a:t>lpthread</a:t>
            </a:r>
            <a:endParaRPr lang="en-US" sz="2400" dirty="0">
              <a:solidFill>
                <a:srgbClr val="FF0000"/>
              </a:solidFill>
            </a:endParaRPr>
          </a:p>
          <a:p>
            <a:endParaRPr lang="en-US" sz="2400" dirty="0"/>
          </a:p>
          <a:p>
            <a:r>
              <a:rPr lang="en-US" sz="2400" dirty="0"/>
              <a:t>To run:</a:t>
            </a:r>
          </a:p>
          <a:p>
            <a:pPr>
              <a:buNone/>
            </a:pPr>
            <a:r>
              <a:rPr lang="en-US" sz="2400" dirty="0"/>
              <a:t>$ ./&lt;output-file-name&gt;</a:t>
            </a:r>
          </a:p>
        </p:txBody>
      </p:sp>
      <p:sp>
        <p:nvSpPr>
          <p:cNvPr id="4" name="Slide Number Placeholder 3"/>
          <p:cNvSpPr>
            <a:spLocks noGrp="1"/>
          </p:cNvSpPr>
          <p:nvPr>
            <p:ph type="sldNum" sz="quarter" idx="12"/>
          </p:nvPr>
        </p:nvSpPr>
        <p:spPr/>
        <p:txBody>
          <a:bodyPr/>
          <a:lstStyle/>
          <a:p>
            <a:fld id="{385D73D3-C164-5942-82F7-42029F92A1E2}" type="slidenum">
              <a:rPr lang="en-US" smtClean="0"/>
              <a:pPr/>
              <a:t>300</a:t>
            </a:fld>
            <a:endParaRPr lang="en-US"/>
          </a:p>
        </p:txBody>
      </p:sp>
      <p:sp>
        <p:nvSpPr>
          <p:cNvPr id="5" name="Footer Placeholder 3">
            <a:extLst>
              <a:ext uri="{FF2B5EF4-FFF2-40B4-BE49-F238E27FC236}">
                <a16:creationId xmlns:a16="http://schemas.microsoft.com/office/drawing/2014/main" id="{60944377-655E-1B69-BE3C-00AF2078685F}"/>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pPr>
              <a:buNone/>
            </a:pPr>
            <a:r>
              <a:rPr lang="en-US" sz="6000" dirty="0"/>
              <a:t>Example</a:t>
            </a:r>
          </a:p>
        </p:txBody>
      </p:sp>
      <p:sp>
        <p:nvSpPr>
          <p:cNvPr id="4" name="Slide Number Placeholder 3"/>
          <p:cNvSpPr>
            <a:spLocks noGrp="1"/>
          </p:cNvSpPr>
          <p:nvPr>
            <p:ph type="sldNum" sz="quarter" idx="12"/>
          </p:nvPr>
        </p:nvSpPr>
        <p:spPr/>
        <p:txBody>
          <a:bodyPr/>
          <a:lstStyle/>
          <a:p>
            <a:fld id="{385D73D3-C164-5942-82F7-42029F92A1E2}" type="slidenum">
              <a:rPr lang="en-US" smtClean="0"/>
              <a:pPr/>
              <a:t>301</a:t>
            </a:fld>
            <a:endParaRPr lang="en-US"/>
          </a:p>
        </p:txBody>
      </p:sp>
      <p:sp>
        <p:nvSpPr>
          <p:cNvPr id="5" name="Footer Placeholder 3">
            <a:extLst>
              <a:ext uri="{FF2B5EF4-FFF2-40B4-BE49-F238E27FC236}">
                <a16:creationId xmlns:a16="http://schemas.microsoft.com/office/drawing/2014/main" id="{8FC465CE-9E2D-3F45-6D6D-ADB7A150749A}"/>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424" y="259159"/>
            <a:ext cx="3783115" cy="5474097"/>
          </a:xfrm>
          <a:ln>
            <a:solidFill>
              <a:schemeClr val="tx1"/>
            </a:solidFill>
          </a:ln>
        </p:spPr>
        <p:txBody>
          <a:bodyPr>
            <a:noAutofit/>
          </a:bodyPr>
          <a:lstStyle/>
          <a:p>
            <a:pPr>
              <a:spcBef>
                <a:spcPts val="0"/>
              </a:spcBef>
              <a:buNone/>
            </a:pPr>
            <a:r>
              <a:rPr lang="en-US" sz="1600" dirty="0"/>
              <a:t>#include&lt;</a:t>
            </a:r>
            <a:r>
              <a:rPr lang="en-US" sz="1600" dirty="0" err="1"/>
              <a:t>stdio.h</a:t>
            </a:r>
            <a:r>
              <a:rPr lang="en-US" sz="1600" dirty="0"/>
              <a:t>&gt;</a:t>
            </a:r>
          </a:p>
          <a:p>
            <a:pPr>
              <a:spcBef>
                <a:spcPts val="0"/>
              </a:spcBef>
              <a:buNone/>
            </a:pPr>
            <a:r>
              <a:rPr lang="en-US" sz="1600" dirty="0"/>
              <a:t>#include&lt;</a:t>
            </a:r>
            <a:r>
              <a:rPr lang="en-US" sz="1600" dirty="0" err="1"/>
              <a:t>string.h</a:t>
            </a:r>
            <a:r>
              <a:rPr lang="en-US" sz="1600" dirty="0"/>
              <a:t>&gt;</a:t>
            </a:r>
          </a:p>
          <a:p>
            <a:pPr>
              <a:spcBef>
                <a:spcPts val="0"/>
              </a:spcBef>
              <a:buNone/>
            </a:pPr>
            <a:r>
              <a:rPr lang="en-US" sz="1600" dirty="0"/>
              <a:t>#include&lt;</a:t>
            </a:r>
            <a:r>
              <a:rPr lang="en-US" sz="1600" dirty="0" err="1"/>
              <a:t>pthread.h</a:t>
            </a:r>
            <a:r>
              <a:rPr lang="en-US" sz="1600" dirty="0"/>
              <a:t>&gt;</a:t>
            </a:r>
          </a:p>
          <a:p>
            <a:pPr>
              <a:spcBef>
                <a:spcPts val="0"/>
              </a:spcBef>
              <a:buNone/>
            </a:pPr>
            <a:r>
              <a:rPr lang="en-US" sz="1600" dirty="0"/>
              <a:t>#include&lt;</a:t>
            </a:r>
            <a:r>
              <a:rPr lang="en-US" sz="1600" dirty="0" err="1"/>
              <a:t>stdlib.h</a:t>
            </a:r>
            <a:r>
              <a:rPr lang="en-US" sz="1600" dirty="0"/>
              <a:t>&gt;</a:t>
            </a:r>
          </a:p>
          <a:p>
            <a:pPr>
              <a:spcBef>
                <a:spcPts val="0"/>
              </a:spcBef>
              <a:buNone/>
            </a:pPr>
            <a:r>
              <a:rPr lang="en-US" sz="1600" dirty="0"/>
              <a:t>#include&lt;</a:t>
            </a:r>
            <a:r>
              <a:rPr lang="en-US" sz="1600" dirty="0" err="1"/>
              <a:t>unistd.h</a:t>
            </a:r>
            <a:r>
              <a:rPr lang="en-US" sz="1600" dirty="0"/>
              <a:t>&gt;</a:t>
            </a:r>
          </a:p>
          <a:p>
            <a:pPr>
              <a:spcBef>
                <a:spcPts val="0"/>
              </a:spcBef>
              <a:buNone/>
            </a:pPr>
            <a:endParaRPr lang="en-US" sz="1600" dirty="0"/>
          </a:p>
          <a:p>
            <a:pPr>
              <a:spcBef>
                <a:spcPts val="0"/>
              </a:spcBef>
              <a:buNone/>
            </a:pPr>
            <a:r>
              <a:rPr lang="en-US" sz="1600" dirty="0" err="1"/>
              <a:t>pthread_t</a:t>
            </a:r>
            <a:r>
              <a:rPr lang="en-US" sz="1600" dirty="0"/>
              <a:t> tid[2];</a:t>
            </a:r>
          </a:p>
          <a:p>
            <a:pPr>
              <a:spcBef>
                <a:spcPts val="0"/>
              </a:spcBef>
              <a:buNone/>
            </a:pPr>
            <a:endParaRPr lang="en-US" sz="1600" dirty="0"/>
          </a:p>
          <a:p>
            <a:pPr>
              <a:spcBef>
                <a:spcPts val="0"/>
              </a:spcBef>
              <a:buNone/>
            </a:pPr>
            <a:r>
              <a:rPr lang="en-US" sz="1600" dirty="0"/>
              <a:t>void* </a:t>
            </a:r>
            <a:r>
              <a:rPr lang="en-US" sz="1600" dirty="0" err="1"/>
              <a:t>doSomeThing(void</a:t>
            </a:r>
            <a:r>
              <a:rPr lang="en-US" sz="1600" dirty="0"/>
              <a:t> *</a:t>
            </a:r>
            <a:r>
              <a:rPr lang="en-US" sz="1600" dirty="0" err="1"/>
              <a:t>arg</a:t>
            </a:r>
            <a:r>
              <a:rPr lang="en-US" sz="1600" dirty="0"/>
              <a:t>){</a:t>
            </a:r>
          </a:p>
          <a:p>
            <a:pPr>
              <a:spcBef>
                <a:spcPts val="0"/>
              </a:spcBef>
              <a:buNone/>
            </a:pPr>
            <a:r>
              <a:rPr lang="en-US" sz="1600" dirty="0"/>
              <a:t>    unsigned long </a:t>
            </a:r>
            <a:r>
              <a:rPr lang="en-US" sz="1600" dirty="0" err="1"/>
              <a:t>i</a:t>
            </a:r>
            <a:r>
              <a:rPr lang="en-US" sz="1600" dirty="0"/>
              <a:t> = 0;</a:t>
            </a:r>
          </a:p>
          <a:p>
            <a:pPr>
              <a:spcBef>
                <a:spcPts val="0"/>
              </a:spcBef>
              <a:buNone/>
            </a:pPr>
            <a:r>
              <a:rPr lang="en-US" sz="1600" dirty="0"/>
              <a:t>    </a:t>
            </a:r>
            <a:r>
              <a:rPr lang="en-US" sz="1600" dirty="0" err="1"/>
              <a:t>pthread_t</a:t>
            </a:r>
            <a:r>
              <a:rPr lang="en-US" sz="1600" dirty="0"/>
              <a:t> id = </a:t>
            </a:r>
            <a:r>
              <a:rPr lang="en-US" sz="1600" dirty="0" err="1">
                <a:solidFill>
                  <a:srgbClr val="FF0000"/>
                </a:solidFill>
              </a:rPr>
              <a:t>pthread_self</a:t>
            </a:r>
            <a:r>
              <a:rPr lang="en-US" sz="1600" dirty="0"/>
              <a:t>();</a:t>
            </a:r>
          </a:p>
          <a:p>
            <a:pPr>
              <a:spcBef>
                <a:spcPts val="0"/>
              </a:spcBef>
              <a:buNone/>
            </a:pPr>
            <a:endParaRPr lang="en-US" sz="1600" dirty="0"/>
          </a:p>
          <a:p>
            <a:pPr>
              <a:spcBef>
                <a:spcPts val="0"/>
              </a:spcBef>
              <a:buNone/>
            </a:pPr>
            <a:r>
              <a:rPr lang="en-US" sz="1600" dirty="0"/>
              <a:t>    if(</a:t>
            </a:r>
            <a:r>
              <a:rPr lang="en-US" sz="1600" dirty="0">
                <a:solidFill>
                  <a:srgbClr val="FF0000"/>
                </a:solidFill>
              </a:rPr>
              <a:t>pthread_equal</a:t>
            </a:r>
            <a:r>
              <a:rPr lang="en-US" sz="1600" dirty="0"/>
              <a:t>(id,tid[0]))</a:t>
            </a:r>
          </a:p>
          <a:p>
            <a:pPr>
              <a:spcBef>
                <a:spcPts val="0"/>
              </a:spcBef>
              <a:buNone/>
            </a:pPr>
            <a:r>
              <a:rPr lang="en-US" sz="1600" dirty="0"/>
              <a:t>        </a:t>
            </a:r>
            <a:r>
              <a:rPr lang="en-US" sz="1600" dirty="0" err="1"/>
              <a:t>printf("\n</a:t>
            </a:r>
            <a:r>
              <a:rPr lang="en-US" sz="1600" dirty="0"/>
              <a:t> First thread 		  processing\</a:t>
            </a:r>
            <a:r>
              <a:rPr lang="en-US" sz="1600" dirty="0" err="1"/>
              <a:t>n</a:t>
            </a:r>
            <a:r>
              <a:rPr lang="en-US" sz="1600" dirty="0"/>
              <a:t>");</a:t>
            </a:r>
          </a:p>
          <a:p>
            <a:pPr>
              <a:spcBef>
                <a:spcPts val="0"/>
              </a:spcBef>
              <a:buNone/>
            </a:pPr>
            <a:r>
              <a:rPr lang="en-US" sz="1600" dirty="0"/>
              <a:t>    else</a:t>
            </a:r>
          </a:p>
          <a:p>
            <a:pPr>
              <a:spcBef>
                <a:spcPts val="0"/>
              </a:spcBef>
              <a:buNone/>
            </a:pPr>
            <a:r>
              <a:rPr lang="en-US" sz="1600" dirty="0"/>
              <a:t>        </a:t>
            </a:r>
            <a:r>
              <a:rPr lang="en-US" sz="1600" dirty="0" err="1"/>
              <a:t>printf("\n</a:t>
            </a:r>
            <a:r>
              <a:rPr lang="en-US" sz="1600" dirty="0"/>
              <a:t> Second thread 	  processing\</a:t>
            </a:r>
            <a:r>
              <a:rPr lang="en-US" sz="1600" dirty="0" err="1"/>
              <a:t>n</a:t>
            </a:r>
            <a:r>
              <a:rPr lang="en-US" sz="1600" dirty="0"/>
              <a:t>");</a:t>
            </a:r>
          </a:p>
          <a:p>
            <a:pPr>
              <a:spcBef>
                <a:spcPts val="0"/>
              </a:spcBef>
              <a:buNone/>
            </a:pPr>
            <a:r>
              <a:rPr lang="en-US" sz="1600" dirty="0"/>
              <a:t>    </a:t>
            </a:r>
            <a:r>
              <a:rPr lang="en-US" sz="1600" dirty="0" err="1"/>
              <a:t>for(i</a:t>
            </a:r>
            <a:r>
              <a:rPr lang="en-US" sz="1600" dirty="0"/>
              <a:t>=0; </a:t>
            </a:r>
            <a:r>
              <a:rPr lang="en-US" sz="1600" dirty="0" err="1"/>
              <a:t>i</a:t>
            </a:r>
            <a:r>
              <a:rPr lang="en-US" sz="1600" dirty="0"/>
              <a:t>&lt;(0xFFFFFFFF);i++);</a:t>
            </a:r>
          </a:p>
          <a:p>
            <a:pPr>
              <a:spcBef>
                <a:spcPts val="0"/>
              </a:spcBef>
              <a:buNone/>
            </a:pPr>
            <a:r>
              <a:rPr lang="en-US" sz="1600" dirty="0"/>
              <a:t>    return NULL;</a:t>
            </a:r>
          </a:p>
          <a:p>
            <a:pPr>
              <a:spcBef>
                <a:spcPts val="0"/>
              </a:spcBef>
              <a:buNone/>
            </a:pPr>
            <a:r>
              <a:rPr lang="en-US" sz="1600" dirty="0"/>
              <a:t>}</a:t>
            </a:r>
          </a:p>
        </p:txBody>
      </p:sp>
      <p:sp>
        <p:nvSpPr>
          <p:cNvPr id="4" name="Content Placeholder 2"/>
          <p:cNvSpPr txBox="1">
            <a:spLocks/>
          </p:cNvSpPr>
          <p:nvPr/>
        </p:nvSpPr>
        <p:spPr>
          <a:xfrm>
            <a:off x="4572000" y="186419"/>
            <a:ext cx="4251682" cy="5546105"/>
          </a:xfrm>
          <a:prstGeom prst="rect">
            <a:avLst/>
          </a:prstGeom>
          <a:ln>
            <a:solidFill>
              <a:schemeClr val="tx1"/>
            </a:solidFill>
          </a:ln>
        </p:spPr>
        <p:txBody>
          <a:bodyPr>
            <a:normAutofit/>
          </a:bodyPr>
          <a:lstStyle/>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err="1">
                <a:ln>
                  <a:noFill/>
                </a:ln>
                <a:solidFill>
                  <a:schemeClr val="tx1"/>
                </a:solidFill>
                <a:effectLst/>
                <a:uLnTx/>
                <a:uFillTx/>
                <a:latin typeface="+mn-lt"/>
                <a:ea typeface="+mn-ea"/>
                <a:cs typeface="+mn-cs"/>
              </a:rPr>
              <a:t>int</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main(void</a:t>
            </a:r>
            <a:r>
              <a:rPr kumimoji="0" lang="en-US" sz="1600" b="0" i="0" u="none" strike="noStrike" kern="1200" cap="none" spc="0" normalizeH="0" baseline="0" noProof="0" dirty="0">
                <a:ln>
                  <a:noFill/>
                </a:ln>
                <a:solidFill>
                  <a:schemeClr val="tx1"/>
                </a:solidFill>
                <a:effectLst/>
                <a:uLnTx/>
                <a:uFillTx/>
                <a:latin typeface="+mn-lt"/>
                <a:ea typeface="+mn-ea"/>
                <a:cs typeface="+mn-cs"/>
              </a:rPr>
              <a:t>){</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int</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i</a:t>
            </a:r>
            <a:r>
              <a:rPr kumimoji="0" lang="en-US" sz="1600" b="0" i="0" u="none" strike="noStrike" kern="1200" cap="none" spc="0" normalizeH="0" baseline="0" noProof="0" dirty="0">
                <a:ln>
                  <a:noFill/>
                </a:ln>
                <a:solidFill>
                  <a:schemeClr val="tx1"/>
                </a:solidFill>
                <a:effectLst/>
                <a:uLnTx/>
                <a:uFillTx/>
                <a:latin typeface="+mn-lt"/>
                <a:ea typeface="+mn-ea"/>
                <a:cs typeface="+mn-cs"/>
              </a:rPr>
              <a:t> = 0;</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int</a:t>
            </a:r>
            <a:r>
              <a:rPr kumimoji="0" lang="en-US" sz="1600" b="0" i="0" u="none" strike="noStrike" kern="1200" cap="none" spc="0" normalizeH="0" baseline="0" noProof="0" dirty="0">
                <a:ln>
                  <a:noFill/>
                </a:ln>
                <a:solidFill>
                  <a:schemeClr val="tx1"/>
                </a:solidFill>
                <a:effectLst/>
                <a:uLnTx/>
                <a:uFillTx/>
                <a:latin typeface="+mn-lt"/>
                <a:ea typeface="+mn-ea"/>
                <a:cs typeface="+mn-cs"/>
              </a:rPr>
              <a:t> err;</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while(i</a:t>
            </a:r>
            <a:r>
              <a:rPr kumimoji="0" lang="en-US" sz="1600" b="0" i="0" u="none" strike="noStrike" kern="1200" cap="none" spc="0" normalizeH="0" baseline="0" noProof="0" dirty="0">
                <a:ln>
                  <a:noFill/>
                </a:ln>
                <a:solidFill>
                  <a:schemeClr val="tx1"/>
                </a:solidFill>
                <a:effectLst/>
                <a:uLnTx/>
                <a:uFillTx/>
                <a:latin typeface="+mn-lt"/>
                <a:ea typeface="+mn-ea"/>
                <a:cs typeface="+mn-cs"/>
              </a:rPr>
              <a:t> &lt; 2)</a:t>
            </a:r>
            <a:r>
              <a:rPr kumimoji="0" lang="en-US" sz="1600" b="0" i="0" u="none" strike="noStrike" kern="1200" cap="none" spc="0" normalizeH="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a:ln>
                  <a:noFill/>
                </a:ln>
                <a:solidFill>
                  <a:schemeClr val="tx1"/>
                </a:solidFill>
                <a:effectLst/>
                <a:uLnTx/>
                <a:uFillTx/>
                <a:latin typeface="+mn-lt"/>
                <a:ea typeface="+mn-ea"/>
                <a:cs typeface="+mn-cs"/>
              </a:rPr>
              <a:t>{</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err = </a:t>
            </a:r>
            <a:r>
              <a:rPr kumimoji="0" lang="en-US" sz="1600" b="0" i="0" u="none" strike="noStrike" kern="1200" cap="none" spc="0" normalizeH="0" baseline="0" noProof="0" dirty="0" err="1">
                <a:ln>
                  <a:noFill/>
                </a:ln>
                <a:solidFill>
                  <a:schemeClr val="tx1"/>
                </a:solidFill>
                <a:effectLst/>
                <a:uLnTx/>
                <a:uFillTx/>
                <a:latin typeface="+mn-lt"/>
                <a:ea typeface="+mn-ea"/>
                <a:cs typeface="+mn-cs"/>
              </a:rPr>
              <a:t>pthread_create(&amp;(tid[i</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a:ln>
                  <a:noFill/>
                </a:ln>
                <a:solidFill>
                  <a:schemeClr val="tx1"/>
                </a:solidFill>
                <a:effectLst/>
                <a:uLnTx/>
                <a:uFillTx/>
                <a:latin typeface="+mn-lt"/>
                <a:ea typeface="+mn-ea"/>
                <a:cs typeface="+mn-cs"/>
              </a:rPr>
              <a:t>NULL, &amp;</a:t>
            </a:r>
            <a:r>
              <a:rPr kumimoji="0" lang="en-US" sz="1600" b="0" i="0" u="none" strike="noStrike" kern="1200" cap="none" spc="0" normalizeH="0" baseline="0" noProof="0" dirty="0" err="1">
                <a:ln>
                  <a:noFill/>
                </a:ln>
                <a:solidFill>
                  <a:schemeClr val="tx1"/>
                </a:solidFill>
                <a:effectLst/>
                <a:uLnTx/>
                <a:uFillTx/>
                <a:latin typeface="+mn-lt"/>
                <a:ea typeface="+mn-ea"/>
                <a:cs typeface="+mn-cs"/>
              </a:rPr>
              <a:t>doSomeThing</a:t>
            </a:r>
            <a:r>
              <a:rPr kumimoji="0" lang="en-US" sz="1600" b="0" i="0" u="none" strike="noStrike" kern="1200" cap="none" spc="0" normalizeH="0" baseline="0" noProof="0" dirty="0">
                <a:ln>
                  <a:noFill/>
                </a:ln>
                <a:solidFill>
                  <a:schemeClr val="tx1"/>
                </a:solidFill>
                <a:effectLst/>
                <a:uLnTx/>
                <a:uFillTx/>
                <a:latin typeface="+mn-lt"/>
                <a:ea typeface="+mn-ea"/>
                <a:cs typeface="+mn-cs"/>
              </a:rPr>
              <a:t>, NULL);</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if (err != 0)</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printf("\ncan't</a:t>
            </a:r>
            <a:r>
              <a:rPr kumimoji="0" lang="en-US" sz="1600" b="0" i="0" u="none" strike="noStrike" kern="1200" cap="none" spc="0" normalizeH="0" baseline="0" noProof="0" dirty="0">
                <a:ln>
                  <a:noFill/>
                </a:ln>
                <a:solidFill>
                  <a:schemeClr val="tx1"/>
                </a:solidFill>
                <a:effectLst/>
                <a:uLnTx/>
                <a:uFillTx/>
                <a:latin typeface="+mn-lt"/>
                <a:ea typeface="+mn-ea"/>
                <a:cs typeface="+mn-cs"/>
              </a:rPr>
              <a:t> create thread: %</a:t>
            </a:r>
            <a:r>
              <a:rPr kumimoji="0" lang="en-US" sz="1600" b="0" i="0" u="none" strike="noStrike" kern="1200" cap="none" spc="0" normalizeH="0" baseline="0" noProof="0" dirty="0" err="1">
                <a:ln>
                  <a:noFill/>
                </a:ln>
                <a:solidFill>
                  <a:schemeClr val="tx1"/>
                </a:solidFill>
                <a:effectLst/>
                <a:uLnTx/>
                <a:uFillTx/>
                <a:latin typeface="+mn-lt"/>
                <a:ea typeface="+mn-ea"/>
                <a:cs typeface="+mn-cs"/>
              </a:rPr>
              <a:t>s</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strerror(err</a:t>
            </a:r>
            <a:r>
              <a:rPr kumimoji="0" lang="en-US" sz="1600" b="0" i="0" u="none" strike="noStrike" kern="1200" cap="none" spc="0" normalizeH="0" baseline="0" noProof="0" dirty="0">
                <a:ln>
                  <a:noFill/>
                </a:ln>
                <a:solidFill>
                  <a:schemeClr val="tx1"/>
                </a:solidFill>
                <a:effectLst/>
                <a:uLnTx/>
                <a:uFillTx/>
                <a:latin typeface="+mn-lt"/>
                <a:ea typeface="+mn-ea"/>
                <a:cs typeface="+mn-cs"/>
              </a:rPr>
              <a:t>));</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else</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printf("\n</a:t>
            </a:r>
            <a:r>
              <a:rPr kumimoji="0" lang="en-US" sz="1600" b="0" i="0" u="none" strike="noStrike" kern="1200" cap="none" spc="0" normalizeH="0" baseline="0" noProof="0" dirty="0">
                <a:ln>
                  <a:noFill/>
                </a:ln>
                <a:solidFill>
                  <a:schemeClr val="tx1"/>
                </a:solidFill>
                <a:effectLst/>
                <a:uLnTx/>
                <a:uFillTx/>
                <a:latin typeface="+mn-lt"/>
                <a:ea typeface="+mn-ea"/>
                <a:cs typeface="+mn-cs"/>
              </a:rPr>
              <a:t> Thread created 			successfully\</a:t>
            </a:r>
            <a:r>
              <a:rPr kumimoji="0" lang="en-US" sz="1600" b="0" i="0" u="none" strike="noStrike" kern="1200" cap="none" spc="0" normalizeH="0" baseline="0" noProof="0" dirty="0" err="1">
                <a:ln>
                  <a:noFill/>
                </a:ln>
                <a:solidFill>
                  <a:schemeClr val="tx1"/>
                </a:solidFill>
                <a:effectLst/>
                <a:uLnTx/>
                <a:uFillTx/>
                <a:latin typeface="+mn-lt"/>
                <a:ea typeface="+mn-ea"/>
                <a:cs typeface="+mn-cs"/>
              </a:rPr>
              <a:t>n</a:t>
            </a:r>
            <a:r>
              <a:rPr kumimoji="0" lang="en-US" sz="1600" b="0" i="0" u="none" strike="noStrike" kern="1200" cap="none" spc="0" normalizeH="0" baseline="0" noProof="0" dirty="0">
                <a:ln>
                  <a:noFill/>
                </a:ln>
                <a:solidFill>
                  <a:schemeClr val="tx1"/>
                </a:solidFill>
                <a:effectLst/>
                <a:uLnTx/>
                <a:uFillTx/>
                <a:latin typeface="+mn-lt"/>
                <a:ea typeface="+mn-ea"/>
                <a:cs typeface="+mn-cs"/>
              </a:rPr>
              <a:t>");</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i</a:t>
            </a:r>
            <a:r>
              <a:rPr kumimoji="0" lang="en-US" sz="1600" b="0" i="0" u="none" strike="noStrike" kern="1200" cap="none" spc="0" normalizeH="0" baseline="0" noProof="0" dirty="0">
                <a:ln>
                  <a:noFill/>
                </a:ln>
                <a:solidFill>
                  <a:schemeClr val="tx1"/>
                </a:solidFill>
                <a:effectLst/>
                <a:uLnTx/>
                <a:uFillTx/>
                <a:latin typeface="+mn-lt"/>
                <a:ea typeface="+mn-ea"/>
                <a:cs typeface="+mn-cs"/>
              </a:rPr>
              <a:t>++;</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rgbClr val="FF0000"/>
                </a:solidFill>
                <a:effectLst/>
                <a:uLnTx/>
                <a:uFillTx/>
                <a:latin typeface="+mn-lt"/>
                <a:ea typeface="+mn-ea"/>
                <a:cs typeface="+mn-cs"/>
              </a:rPr>
              <a:t>    sleep(5); // this is important!!</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return 0;</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a:t>
            </a:r>
          </a:p>
          <a:p>
            <a:pPr marL="365760" marR="0" lvl="0" indent="-283464" algn="l" defTabSz="914400" rtl="0" eaLnBrk="1" fontAlgn="auto" latinLnBrk="0" hangingPunct="1">
              <a:spcBef>
                <a:spcPts val="0"/>
              </a:spcBef>
              <a:spcAft>
                <a:spcPts val="0"/>
              </a:spcAft>
              <a:buClr>
                <a:schemeClr val="accent1"/>
              </a:buClr>
              <a:buSzPct val="80000"/>
              <a:buFont typeface="Wingdings 2"/>
              <a:buNone/>
              <a:tabLst/>
              <a:defRPr/>
            </a:pPr>
            <a:endParaRPr lang="en-US" sz="1600" dirty="0"/>
          </a:p>
          <a:p>
            <a:pPr marL="365760" lvl="0" indent="-283464" defTabSz="914400">
              <a:buClr>
                <a:schemeClr val="accent1"/>
              </a:buClr>
              <a:buSzPct val="80000"/>
            </a:pPr>
            <a:r>
              <a:rPr lang="en-US" sz="1600" dirty="0"/>
              <a:t>*https://www.thegeekstuff.com/2012/04/create-threads-in-linux/</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385D73D3-C164-5942-82F7-42029F92A1E2}" type="slidenum">
              <a:rPr lang="en-US" smtClean="0"/>
              <a:pPr/>
              <a:t>302</a:t>
            </a:fld>
            <a:endParaRPr lang="en-US"/>
          </a:p>
        </p:txBody>
      </p:sp>
      <p:sp>
        <p:nvSpPr>
          <p:cNvPr id="2" name="Footer Placeholder 3">
            <a:extLst>
              <a:ext uri="{FF2B5EF4-FFF2-40B4-BE49-F238E27FC236}">
                <a16:creationId xmlns:a16="http://schemas.microsoft.com/office/drawing/2014/main" id="{95226D8D-725D-780F-AA18-BBC4274C3A5F}"/>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1242988" y="3695417"/>
            <a:ext cx="3149600" cy="2032000"/>
          </a:xfrm>
          <a:prstGeom prst="rect">
            <a:avLst/>
          </a:prstGeom>
          <a:noFill/>
          <a:ln w="9525">
            <a:noFill/>
            <a:miter lim="800000"/>
            <a:headEnd/>
            <a:tailEnd/>
          </a:ln>
          <a:effectLst/>
        </p:spPr>
      </p:pic>
      <p:sp>
        <p:nvSpPr>
          <p:cNvPr id="6" name="Content Placeholder 5"/>
          <p:cNvSpPr>
            <a:spLocks noGrp="1"/>
          </p:cNvSpPr>
          <p:nvPr>
            <p:ph idx="1"/>
          </p:nvPr>
        </p:nvSpPr>
        <p:spPr>
          <a:xfrm>
            <a:off x="895265" y="973673"/>
            <a:ext cx="7498080" cy="5202297"/>
          </a:xfrm>
        </p:spPr>
        <p:txBody>
          <a:bodyPr>
            <a:normAutofit/>
          </a:bodyPr>
          <a:lstStyle/>
          <a:p>
            <a:r>
              <a:rPr lang="en-US" sz="2400" dirty="0"/>
              <a:t>Without sleep() function:</a:t>
            </a:r>
          </a:p>
          <a:p>
            <a:endParaRPr lang="en-US" sz="2400" dirty="0"/>
          </a:p>
          <a:p>
            <a:endParaRPr lang="en-US" sz="2400" dirty="0"/>
          </a:p>
          <a:p>
            <a:endParaRPr lang="en-US" sz="2400" dirty="0"/>
          </a:p>
          <a:p>
            <a:endParaRPr lang="en-US" sz="2400" dirty="0"/>
          </a:p>
          <a:p>
            <a:r>
              <a:rPr lang="en-US" sz="2400" dirty="0"/>
              <a:t>With sleep() function:</a:t>
            </a:r>
          </a:p>
          <a:p>
            <a:endParaRPr lang="en-US" sz="2400" dirty="0"/>
          </a:p>
        </p:txBody>
      </p:sp>
      <p:pic>
        <p:nvPicPr>
          <p:cNvPr id="30723" name="Picture 3"/>
          <p:cNvPicPr>
            <a:picLocks noChangeAspect="1" noChangeArrowheads="1"/>
          </p:cNvPicPr>
          <p:nvPr/>
        </p:nvPicPr>
        <p:blipFill>
          <a:blip r:embed="rId3"/>
          <a:srcRect/>
          <a:stretch>
            <a:fillRect/>
          </a:stretch>
        </p:blipFill>
        <p:spPr bwMode="auto">
          <a:xfrm>
            <a:off x="1219200" y="1504144"/>
            <a:ext cx="3352800" cy="1701800"/>
          </a:xfrm>
          <a:prstGeom prst="rect">
            <a:avLst/>
          </a:prstGeom>
          <a:noFill/>
          <a:ln w="9525">
            <a:noFill/>
            <a:miter lim="800000"/>
            <a:headEnd/>
            <a:tailEnd/>
          </a:ln>
          <a:effectLst/>
        </p:spPr>
      </p:pic>
      <p:sp>
        <p:nvSpPr>
          <p:cNvPr id="7" name="Content Placeholder 5"/>
          <p:cNvSpPr txBox="1">
            <a:spLocks/>
          </p:cNvSpPr>
          <p:nvPr/>
        </p:nvSpPr>
        <p:spPr>
          <a:xfrm>
            <a:off x="4686502" y="1096664"/>
            <a:ext cx="4410264" cy="4643711"/>
          </a:xfrm>
          <a:prstGeom prst="rect">
            <a:avLst/>
          </a:prstGeom>
          <a:ln>
            <a:solidFill>
              <a:schemeClr val="tx1"/>
            </a:solidFill>
          </a:ln>
        </p:spPr>
        <p:txBody>
          <a:bodyPr>
            <a:noAutofit/>
          </a:bodyPr>
          <a:lstStyle/>
          <a:p>
            <a:pPr marL="365760" lvl="0" indent="-283464" defTabSz="914400">
              <a:spcBef>
                <a:spcPts val="600"/>
              </a:spcBef>
              <a:buClr>
                <a:schemeClr val="accent1"/>
              </a:buClr>
              <a:buSzPct val="80000"/>
              <a:buFont typeface="Wingdings 2"/>
              <a:buChar char=""/>
            </a:pPr>
            <a:r>
              <a:rPr lang="en-US" noProof="0" dirty="0">
                <a:solidFill>
                  <a:srgbClr val="FF0000"/>
                </a:solidFill>
              </a:rPr>
              <a:t>Without the </a:t>
            </a:r>
            <a:r>
              <a:rPr lang="en-US" dirty="0">
                <a:solidFill>
                  <a:srgbClr val="FF0000"/>
                </a:solidFill>
              </a:rPr>
              <a:t>sleep* function</a:t>
            </a:r>
            <a:r>
              <a:rPr lang="en-US" dirty="0"/>
              <a:t>, we did not see the message of “Second thread processing”:</a:t>
            </a:r>
          </a:p>
          <a:p>
            <a:pPr marL="365760" lvl="0" indent="-283464" defTabSz="914400">
              <a:spcBef>
                <a:spcPts val="600"/>
              </a:spcBef>
              <a:buClr>
                <a:schemeClr val="accent1"/>
              </a:buClr>
              <a:buSzPct val="80000"/>
              <a:buFont typeface="Wingdings 2"/>
              <a:buChar char=""/>
            </a:pPr>
            <a:r>
              <a:rPr lang="en-US" dirty="0"/>
              <a:t>Because just before the second thread is about to be scheduled, the parent thread, from which the two threads were created, completed its execution. </a:t>
            </a:r>
          </a:p>
          <a:p>
            <a:pPr marL="365760" lvl="0" indent="-283464" defTabSz="914400">
              <a:spcBef>
                <a:spcPts val="600"/>
              </a:spcBef>
              <a:buClr>
                <a:schemeClr val="accent1"/>
              </a:buClr>
              <a:buSzPct val="80000"/>
              <a:buFont typeface="Wingdings 2"/>
              <a:buChar char=""/>
            </a:pPr>
            <a:r>
              <a:rPr lang="en-US" dirty="0"/>
              <a:t>So that the default thread in which the main() function was running got completed and hence the process terminated as main() returned.</a:t>
            </a:r>
          </a:p>
          <a:p>
            <a:pPr marL="365760" lvl="0" indent="-283464" defTabSz="914400">
              <a:spcBef>
                <a:spcPts val="600"/>
              </a:spcBef>
              <a:buClr>
                <a:schemeClr val="accent1"/>
              </a:buClr>
              <a:buSzPct val="80000"/>
              <a:buFont typeface="Wingdings 2"/>
              <a:buChar char=""/>
            </a:pPr>
            <a:r>
              <a:rPr lang="en-US" dirty="0">
                <a:solidFill>
                  <a:srgbClr val="FF0000"/>
                </a:solidFill>
              </a:rPr>
              <a:t>* sleep</a:t>
            </a:r>
            <a:r>
              <a:rPr lang="en-US" dirty="0"/>
              <a:t>: sleep for the specified number of sec. Defined in &lt;</a:t>
            </a:r>
            <a:r>
              <a:rPr lang="en-US" dirty="0" err="1"/>
              <a:t>unistd.h</a:t>
            </a:r>
            <a:r>
              <a:rPr lang="en-US" dirty="0"/>
              <a:t>&gt;</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lstStyle/>
          <a:p>
            <a:fld id="{385D73D3-C164-5942-82F7-42029F92A1E2}" type="slidenum">
              <a:rPr lang="en-US" smtClean="0"/>
              <a:pPr/>
              <a:t>303</a:t>
            </a:fld>
            <a:endParaRPr lang="en-US"/>
          </a:p>
        </p:txBody>
      </p:sp>
      <p:sp>
        <p:nvSpPr>
          <p:cNvPr id="9" name="TextBox 8"/>
          <p:cNvSpPr txBox="1"/>
          <p:nvPr/>
        </p:nvSpPr>
        <p:spPr>
          <a:xfrm>
            <a:off x="47234" y="-1"/>
            <a:ext cx="9096766" cy="1200329"/>
          </a:xfrm>
          <a:prstGeom prst="rect">
            <a:avLst/>
          </a:prstGeom>
          <a:noFill/>
        </p:spPr>
        <p:txBody>
          <a:bodyPr wrap="square" rtlCol="0">
            <a:spAutoFit/>
          </a:bodyPr>
          <a:lstStyle/>
          <a:p>
            <a:pPr>
              <a:buFont typeface="Wingdings" charset="2"/>
              <a:buChar char="Ø"/>
            </a:pPr>
            <a:r>
              <a:rPr lang="en-US" dirty="0" err="1">
                <a:solidFill>
                  <a:srgbClr val="FF0000"/>
                </a:solidFill>
              </a:rPr>
              <a:t>int</a:t>
            </a:r>
            <a:r>
              <a:rPr lang="en-US" dirty="0">
                <a:solidFill>
                  <a:srgbClr val="FF0000"/>
                </a:solidFill>
              </a:rPr>
              <a:t> </a:t>
            </a:r>
            <a:r>
              <a:rPr lang="en-US" dirty="0" err="1">
                <a:solidFill>
                  <a:srgbClr val="FF0000"/>
                </a:solidFill>
              </a:rPr>
              <a:t>pthread_equal(pthread_t</a:t>
            </a:r>
            <a:r>
              <a:rPr lang="en-US" dirty="0">
                <a:solidFill>
                  <a:srgbClr val="FF0000"/>
                </a:solidFill>
              </a:rPr>
              <a:t> tid1, </a:t>
            </a:r>
            <a:r>
              <a:rPr lang="en-US" dirty="0" err="1">
                <a:solidFill>
                  <a:srgbClr val="FF0000"/>
                </a:solidFill>
              </a:rPr>
              <a:t>pthread_t</a:t>
            </a:r>
            <a:r>
              <a:rPr lang="en-US" dirty="0">
                <a:solidFill>
                  <a:srgbClr val="FF0000"/>
                </a:solidFill>
              </a:rPr>
              <a:t> tid2); </a:t>
            </a:r>
            <a:r>
              <a:rPr lang="en-US" dirty="0"/>
              <a:t>takes two thread IDs and returns a non-0 value if both IDs are equal, else it returns 0.</a:t>
            </a:r>
          </a:p>
          <a:p>
            <a:pPr>
              <a:buFont typeface="Wingdings" charset="2"/>
              <a:buChar char="Ø"/>
            </a:pPr>
            <a:r>
              <a:rPr lang="en-US" dirty="0" err="1">
                <a:solidFill>
                  <a:srgbClr val="FF0000"/>
                </a:solidFill>
              </a:rPr>
              <a:t>pthread_t</a:t>
            </a:r>
            <a:r>
              <a:rPr lang="en-US" dirty="0">
                <a:solidFill>
                  <a:srgbClr val="FF0000"/>
                </a:solidFill>
              </a:rPr>
              <a:t> </a:t>
            </a:r>
            <a:r>
              <a:rPr lang="en-US" dirty="0" err="1">
                <a:solidFill>
                  <a:srgbClr val="FF0000"/>
                </a:solidFill>
              </a:rPr>
              <a:t>pthread_self</a:t>
            </a:r>
            <a:r>
              <a:rPr lang="en-US" dirty="0">
                <a:solidFill>
                  <a:srgbClr val="FF0000"/>
                </a:solidFill>
              </a:rPr>
              <a:t>(void)</a:t>
            </a:r>
            <a:r>
              <a:rPr lang="en-US" dirty="0"/>
              <a:t>; // It is used by a thread for printing its own thread ID.</a:t>
            </a:r>
          </a:p>
          <a:p>
            <a:endParaRPr lang="en-US" dirty="0"/>
          </a:p>
        </p:txBody>
      </p:sp>
      <p:sp>
        <p:nvSpPr>
          <p:cNvPr id="2" name="Footer Placeholder 3">
            <a:extLst>
              <a:ext uri="{FF2B5EF4-FFF2-40B4-BE49-F238E27FC236}">
                <a16:creationId xmlns:a16="http://schemas.microsoft.com/office/drawing/2014/main" id="{8A89B9F4-8BA6-B2A9-E3DF-7CA98504748E}"/>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329" y="0"/>
            <a:ext cx="7498080" cy="1143000"/>
          </a:xfrm>
        </p:spPr>
        <p:txBody>
          <a:bodyPr/>
          <a:lstStyle/>
          <a:p>
            <a:r>
              <a:rPr lang="en-US" dirty="0"/>
              <a:t>Terminating a thread</a:t>
            </a:r>
          </a:p>
        </p:txBody>
      </p:sp>
      <p:sp>
        <p:nvSpPr>
          <p:cNvPr id="3" name="Content Placeholder 2"/>
          <p:cNvSpPr>
            <a:spLocks noGrp="1"/>
          </p:cNvSpPr>
          <p:nvPr>
            <p:ph idx="1"/>
          </p:nvPr>
        </p:nvSpPr>
        <p:spPr>
          <a:xfrm>
            <a:off x="854601" y="905168"/>
            <a:ext cx="8508956" cy="5343232"/>
          </a:xfrm>
        </p:spPr>
        <p:txBody>
          <a:bodyPr>
            <a:normAutofit/>
          </a:bodyPr>
          <a:lstStyle/>
          <a:p>
            <a:r>
              <a:rPr lang="en-US" sz="2400" dirty="0">
                <a:solidFill>
                  <a:srgbClr val="FF0000"/>
                </a:solidFill>
              </a:rPr>
              <a:t>(See the example code) In the code:</a:t>
            </a:r>
          </a:p>
          <a:p>
            <a:r>
              <a:rPr lang="en-US" sz="2400" dirty="0"/>
              <a:t>We created two threads using </a:t>
            </a:r>
            <a:r>
              <a:rPr lang="en-US" sz="2400" dirty="0" err="1"/>
              <a:t>pthread_create</a:t>
            </a:r>
            <a:r>
              <a:rPr lang="en-US" sz="2400" dirty="0"/>
              <a:t>()</a:t>
            </a:r>
          </a:p>
          <a:p>
            <a:r>
              <a:rPr lang="en-US" sz="2400" dirty="0"/>
              <a:t>The start function for both the threads is same: </a:t>
            </a:r>
            <a:r>
              <a:rPr lang="en-US" sz="2400" dirty="0" err="1"/>
              <a:t>doSomeThing</a:t>
            </a:r>
            <a:r>
              <a:rPr lang="en-US" sz="2400" dirty="0"/>
              <a:t>() </a:t>
            </a:r>
          </a:p>
          <a:p>
            <a:r>
              <a:rPr lang="en-US" sz="2400" dirty="0"/>
              <a:t>The threads exit from the start function using the </a:t>
            </a:r>
            <a:r>
              <a:rPr lang="en-US" sz="2400" dirty="0" err="1">
                <a:solidFill>
                  <a:srgbClr val="FF0000"/>
                </a:solidFill>
              </a:rPr>
              <a:t>pthread_exit</a:t>
            </a:r>
            <a:r>
              <a:rPr lang="en-US" sz="2400" dirty="0"/>
              <a:t>() function with a return value (this is called inside the </a:t>
            </a:r>
            <a:r>
              <a:rPr lang="en-US" sz="2400" dirty="0" err="1"/>
              <a:t>doSomeThing</a:t>
            </a:r>
            <a:r>
              <a:rPr lang="en-US" sz="2400" dirty="0"/>
              <a:t>() function).</a:t>
            </a:r>
          </a:p>
          <a:p>
            <a:r>
              <a:rPr lang="en-US" sz="2400" u="sng" dirty="0"/>
              <a:t>In the main function</a:t>
            </a:r>
            <a:r>
              <a:rPr lang="en-US" sz="2400" dirty="0"/>
              <a:t>, after the threads are created, the </a:t>
            </a:r>
            <a:r>
              <a:rPr lang="en-US" sz="2400" dirty="0" err="1">
                <a:solidFill>
                  <a:srgbClr val="FF0000"/>
                </a:solidFill>
              </a:rPr>
              <a:t>pthread_join</a:t>
            </a:r>
            <a:r>
              <a:rPr lang="en-US" sz="2400" dirty="0"/>
              <a:t>() is called to wait for each thread to complete.</a:t>
            </a:r>
          </a:p>
          <a:p>
            <a:r>
              <a:rPr lang="en-US" sz="2400" dirty="0"/>
              <a:t>Once both the threads are complete, their return value is accessed by the second argument in the </a:t>
            </a:r>
            <a:r>
              <a:rPr lang="en-US" sz="2400" dirty="0" err="1"/>
              <a:t>pthread_join</a:t>
            </a:r>
            <a:r>
              <a:rPr lang="en-US" sz="2400" dirty="0"/>
              <a:t>() call.</a:t>
            </a:r>
          </a:p>
        </p:txBody>
      </p:sp>
      <p:sp>
        <p:nvSpPr>
          <p:cNvPr id="4" name="Slide Number Placeholder 3"/>
          <p:cNvSpPr>
            <a:spLocks noGrp="1"/>
          </p:cNvSpPr>
          <p:nvPr>
            <p:ph type="sldNum" sz="quarter" idx="12"/>
          </p:nvPr>
        </p:nvSpPr>
        <p:spPr/>
        <p:txBody>
          <a:bodyPr/>
          <a:lstStyle/>
          <a:p>
            <a:fld id="{385D73D3-C164-5942-82F7-42029F92A1E2}" type="slidenum">
              <a:rPr lang="en-US" smtClean="0"/>
              <a:pPr/>
              <a:t>304</a:t>
            </a:fld>
            <a:endParaRPr lang="en-US"/>
          </a:p>
        </p:txBody>
      </p:sp>
      <p:sp>
        <p:nvSpPr>
          <p:cNvPr id="5" name="Footer Placeholder 3">
            <a:extLst>
              <a:ext uri="{FF2B5EF4-FFF2-40B4-BE49-F238E27FC236}">
                <a16:creationId xmlns:a16="http://schemas.microsoft.com/office/drawing/2014/main" id="{B3CC11C5-53B8-6C9E-90CC-7F2B14105082}"/>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169" y="116632"/>
            <a:ext cx="3779254" cy="5406257"/>
          </a:xfrm>
          <a:ln>
            <a:solidFill>
              <a:schemeClr val="tx1"/>
            </a:solidFill>
          </a:ln>
        </p:spPr>
        <p:txBody>
          <a:bodyPr lIns="0" rIns="0">
            <a:noAutofit/>
          </a:bodyPr>
          <a:lstStyle/>
          <a:p>
            <a:pPr>
              <a:spcBef>
                <a:spcPts val="0"/>
              </a:spcBef>
              <a:buNone/>
            </a:pPr>
            <a:r>
              <a:rPr lang="en-US" sz="1600" dirty="0"/>
              <a:t>#include&lt;</a:t>
            </a:r>
            <a:r>
              <a:rPr lang="en-US" sz="1600" dirty="0" err="1"/>
              <a:t>stdio.h</a:t>
            </a:r>
            <a:r>
              <a:rPr lang="en-US" sz="1600" dirty="0"/>
              <a:t>&gt;</a:t>
            </a:r>
          </a:p>
          <a:p>
            <a:pPr>
              <a:spcBef>
                <a:spcPts val="0"/>
              </a:spcBef>
              <a:buNone/>
            </a:pPr>
            <a:r>
              <a:rPr lang="en-US" sz="1600" dirty="0"/>
              <a:t>#include&lt;</a:t>
            </a:r>
            <a:r>
              <a:rPr lang="en-US" sz="1600" dirty="0" err="1"/>
              <a:t>string.h</a:t>
            </a:r>
            <a:r>
              <a:rPr lang="en-US" sz="1600" dirty="0"/>
              <a:t>&gt;</a:t>
            </a:r>
          </a:p>
          <a:p>
            <a:pPr>
              <a:spcBef>
                <a:spcPts val="0"/>
              </a:spcBef>
              <a:buNone/>
            </a:pPr>
            <a:r>
              <a:rPr lang="en-US" sz="1600" dirty="0"/>
              <a:t>#include&lt;</a:t>
            </a:r>
            <a:r>
              <a:rPr lang="en-US" sz="1600" dirty="0" err="1"/>
              <a:t>pthread.h</a:t>
            </a:r>
            <a:r>
              <a:rPr lang="en-US" sz="1600" dirty="0"/>
              <a:t>&gt;</a:t>
            </a:r>
          </a:p>
          <a:p>
            <a:pPr>
              <a:spcBef>
                <a:spcPts val="0"/>
              </a:spcBef>
              <a:buNone/>
            </a:pPr>
            <a:r>
              <a:rPr lang="en-US" sz="1600" dirty="0"/>
              <a:t>#include&lt;</a:t>
            </a:r>
            <a:r>
              <a:rPr lang="en-US" sz="1600" dirty="0" err="1"/>
              <a:t>stdlib.h</a:t>
            </a:r>
            <a:r>
              <a:rPr lang="en-US" sz="1600" dirty="0"/>
              <a:t>&gt;</a:t>
            </a:r>
          </a:p>
          <a:p>
            <a:pPr>
              <a:spcBef>
                <a:spcPts val="0"/>
              </a:spcBef>
              <a:buNone/>
            </a:pPr>
            <a:r>
              <a:rPr lang="en-US" sz="1600" dirty="0"/>
              <a:t>#include&lt;</a:t>
            </a:r>
            <a:r>
              <a:rPr lang="en-US" sz="1600" dirty="0" err="1"/>
              <a:t>unistd.h</a:t>
            </a:r>
            <a:r>
              <a:rPr lang="en-US" sz="1600" dirty="0"/>
              <a:t>&gt;</a:t>
            </a:r>
          </a:p>
          <a:p>
            <a:pPr>
              <a:spcBef>
                <a:spcPts val="0"/>
              </a:spcBef>
              <a:buNone/>
            </a:pPr>
            <a:r>
              <a:rPr lang="en-US" sz="1600" dirty="0" err="1"/>
              <a:t>pthread_t</a:t>
            </a:r>
            <a:r>
              <a:rPr lang="en-US" sz="1600" dirty="0"/>
              <a:t> tid[2];</a:t>
            </a:r>
          </a:p>
          <a:p>
            <a:pPr>
              <a:spcBef>
                <a:spcPts val="0"/>
              </a:spcBef>
              <a:buNone/>
            </a:pPr>
            <a:r>
              <a:rPr lang="en-US" sz="1600" dirty="0" err="1"/>
              <a:t>int</a:t>
            </a:r>
            <a:r>
              <a:rPr lang="en-US" sz="1600" dirty="0"/>
              <a:t> ret1,ret2;</a:t>
            </a:r>
          </a:p>
          <a:p>
            <a:pPr>
              <a:spcBef>
                <a:spcPts val="0"/>
              </a:spcBef>
              <a:buNone/>
            </a:pPr>
            <a:r>
              <a:rPr lang="en-US" sz="1600" dirty="0"/>
              <a:t>void* </a:t>
            </a:r>
            <a:r>
              <a:rPr lang="en-US" sz="1600" dirty="0" err="1"/>
              <a:t>doSomeThing(void</a:t>
            </a:r>
            <a:r>
              <a:rPr lang="en-US" sz="1600" dirty="0"/>
              <a:t> *</a:t>
            </a:r>
            <a:r>
              <a:rPr lang="en-US" sz="1600" dirty="0" err="1"/>
              <a:t>arg</a:t>
            </a:r>
            <a:r>
              <a:rPr lang="en-US" sz="1600" dirty="0"/>
              <a:t>) {</a:t>
            </a:r>
          </a:p>
          <a:p>
            <a:pPr>
              <a:spcBef>
                <a:spcPts val="0"/>
              </a:spcBef>
              <a:buNone/>
            </a:pPr>
            <a:r>
              <a:rPr lang="en-US" sz="1600" dirty="0"/>
              <a:t>    unsigned long </a:t>
            </a:r>
            <a:r>
              <a:rPr lang="en-US" sz="1600" dirty="0" err="1"/>
              <a:t>i</a:t>
            </a:r>
            <a:r>
              <a:rPr lang="en-US" sz="1600" dirty="0"/>
              <a:t> = 0;</a:t>
            </a:r>
          </a:p>
          <a:p>
            <a:pPr>
              <a:spcBef>
                <a:spcPts val="0"/>
              </a:spcBef>
              <a:buNone/>
            </a:pPr>
            <a:r>
              <a:rPr lang="en-US" sz="1600" dirty="0"/>
              <a:t>    </a:t>
            </a:r>
            <a:r>
              <a:rPr lang="en-US" sz="1600" dirty="0" err="1"/>
              <a:t>pthread_t</a:t>
            </a:r>
            <a:r>
              <a:rPr lang="en-US" sz="1600" dirty="0"/>
              <a:t> id = </a:t>
            </a:r>
            <a:r>
              <a:rPr lang="en-US" sz="1600" dirty="0" err="1"/>
              <a:t>pthread_self</a:t>
            </a:r>
            <a:r>
              <a:rPr lang="en-US" sz="1600" dirty="0"/>
              <a:t>();</a:t>
            </a:r>
          </a:p>
          <a:p>
            <a:pPr>
              <a:spcBef>
                <a:spcPts val="0"/>
              </a:spcBef>
              <a:buNone/>
            </a:pPr>
            <a:r>
              <a:rPr lang="en-US" sz="1600" dirty="0"/>
              <a:t>    </a:t>
            </a:r>
            <a:r>
              <a:rPr lang="en-US" sz="1600" dirty="0" err="1"/>
              <a:t>for(i</a:t>
            </a:r>
            <a:r>
              <a:rPr lang="en-US" sz="1600" dirty="0"/>
              <a:t>=0; </a:t>
            </a:r>
            <a:r>
              <a:rPr lang="en-US" sz="1600" dirty="0" err="1"/>
              <a:t>i</a:t>
            </a:r>
            <a:r>
              <a:rPr lang="en-US" sz="1600" dirty="0"/>
              <a:t>&lt;(0xFFFFFFFF);i++);</a:t>
            </a:r>
          </a:p>
          <a:p>
            <a:pPr>
              <a:spcBef>
                <a:spcPts val="0"/>
              </a:spcBef>
              <a:buNone/>
            </a:pPr>
            <a:r>
              <a:rPr lang="en-US" sz="1600" dirty="0"/>
              <a:t>    if(pthread_equal(id,tid[0])) {</a:t>
            </a:r>
          </a:p>
          <a:p>
            <a:pPr>
              <a:spcBef>
                <a:spcPts val="0"/>
              </a:spcBef>
              <a:buNone/>
            </a:pPr>
            <a:r>
              <a:rPr lang="en-US" sz="1600" dirty="0"/>
              <a:t>        </a:t>
            </a:r>
            <a:r>
              <a:rPr lang="en-US" sz="1600" dirty="0" err="1"/>
              <a:t>printf("\n</a:t>
            </a:r>
            <a:r>
              <a:rPr lang="en-US" sz="1600" dirty="0"/>
              <a:t> 1</a:t>
            </a:r>
            <a:r>
              <a:rPr lang="en-US" sz="1600" baseline="30000" dirty="0"/>
              <a:t>st</a:t>
            </a:r>
            <a:r>
              <a:rPr lang="en-US" sz="1600" dirty="0"/>
              <a:t> thread processing done\</a:t>
            </a:r>
            <a:r>
              <a:rPr lang="en-US" sz="1600" dirty="0" err="1"/>
              <a:t>n</a:t>
            </a:r>
            <a:r>
              <a:rPr lang="en-US" sz="1600" dirty="0"/>
              <a:t>");</a:t>
            </a:r>
          </a:p>
          <a:p>
            <a:pPr>
              <a:spcBef>
                <a:spcPts val="0"/>
              </a:spcBef>
              <a:buNone/>
            </a:pPr>
            <a:r>
              <a:rPr lang="en-US" sz="1600" dirty="0"/>
              <a:t>        ret1  = 100;</a:t>
            </a:r>
          </a:p>
          <a:p>
            <a:pPr>
              <a:spcBef>
                <a:spcPts val="0"/>
              </a:spcBef>
              <a:buNone/>
            </a:pPr>
            <a:r>
              <a:rPr lang="en-US" sz="1600" dirty="0"/>
              <a:t>        </a:t>
            </a:r>
            <a:r>
              <a:rPr lang="en-US" sz="1600" dirty="0">
                <a:solidFill>
                  <a:srgbClr val="FF0000"/>
                </a:solidFill>
              </a:rPr>
              <a:t>pthread_exit</a:t>
            </a:r>
            <a:r>
              <a:rPr lang="en-US" sz="1600" dirty="0"/>
              <a:t>(&amp;ret1);</a:t>
            </a:r>
          </a:p>
          <a:p>
            <a:pPr>
              <a:spcBef>
                <a:spcPts val="0"/>
              </a:spcBef>
              <a:buNone/>
            </a:pPr>
            <a:r>
              <a:rPr lang="en-US" sz="1600" dirty="0"/>
              <a:t>    }</a:t>
            </a:r>
          </a:p>
          <a:p>
            <a:pPr>
              <a:spcBef>
                <a:spcPts val="0"/>
              </a:spcBef>
              <a:buNone/>
            </a:pPr>
            <a:r>
              <a:rPr lang="en-US" sz="1600" dirty="0"/>
              <a:t>    else   {</a:t>
            </a:r>
          </a:p>
          <a:p>
            <a:pPr>
              <a:spcBef>
                <a:spcPts val="0"/>
              </a:spcBef>
              <a:buNone/>
            </a:pPr>
            <a:r>
              <a:rPr lang="en-US" sz="1600" dirty="0"/>
              <a:t>        </a:t>
            </a:r>
            <a:r>
              <a:rPr lang="en-US" sz="1600" dirty="0" err="1"/>
              <a:t>printf("\n</a:t>
            </a:r>
            <a:r>
              <a:rPr lang="en-US" sz="1600" dirty="0"/>
              <a:t> 2</a:t>
            </a:r>
            <a:r>
              <a:rPr lang="en-US" sz="1600" baseline="30000" dirty="0"/>
              <a:t>nd</a:t>
            </a:r>
            <a:r>
              <a:rPr lang="en-US" sz="1600" dirty="0"/>
              <a:t> thread processing done\</a:t>
            </a:r>
            <a:r>
              <a:rPr lang="en-US" sz="1600" dirty="0" err="1"/>
              <a:t>n</a:t>
            </a:r>
            <a:r>
              <a:rPr lang="en-US" sz="1600" dirty="0"/>
              <a:t>");</a:t>
            </a:r>
          </a:p>
          <a:p>
            <a:pPr>
              <a:spcBef>
                <a:spcPts val="0"/>
              </a:spcBef>
              <a:buNone/>
            </a:pPr>
            <a:r>
              <a:rPr lang="en-US" sz="1600" dirty="0"/>
              <a:t>        ret2  = 200;</a:t>
            </a:r>
          </a:p>
          <a:p>
            <a:pPr>
              <a:spcBef>
                <a:spcPts val="0"/>
              </a:spcBef>
              <a:buNone/>
            </a:pPr>
            <a:r>
              <a:rPr lang="en-US" sz="1600" dirty="0"/>
              <a:t>        </a:t>
            </a:r>
            <a:r>
              <a:rPr lang="en-US" sz="1600" dirty="0">
                <a:solidFill>
                  <a:srgbClr val="FF0000"/>
                </a:solidFill>
              </a:rPr>
              <a:t>pthread_exit</a:t>
            </a:r>
            <a:r>
              <a:rPr lang="en-US" sz="1600" dirty="0"/>
              <a:t>(&amp;ret2);</a:t>
            </a:r>
          </a:p>
          <a:p>
            <a:pPr>
              <a:spcBef>
                <a:spcPts val="0"/>
              </a:spcBef>
              <a:buNone/>
            </a:pPr>
            <a:r>
              <a:rPr lang="en-US" sz="1600" dirty="0"/>
              <a:t>    }</a:t>
            </a:r>
          </a:p>
          <a:p>
            <a:pPr>
              <a:spcBef>
                <a:spcPts val="0"/>
              </a:spcBef>
              <a:buNone/>
            </a:pPr>
            <a:r>
              <a:rPr lang="en-US" sz="1600" dirty="0"/>
              <a:t>    return NULL;</a:t>
            </a:r>
          </a:p>
          <a:p>
            <a:pPr>
              <a:spcBef>
                <a:spcPts val="0"/>
              </a:spcBef>
              <a:buNone/>
            </a:pPr>
            <a:r>
              <a:rPr lang="en-US" sz="1600" dirty="0"/>
              <a:t>}</a:t>
            </a:r>
          </a:p>
        </p:txBody>
      </p:sp>
      <p:sp>
        <p:nvSpPr>
          <p:cNvPr id="4" name="Content Placeholder 2"/>
          <p:cNvSpPr txBox="1">
            <a:spLocks/>
          </p:cNvSpPr>
          <p:nvPr/>
        </p:nvSpPr>
        <p:spPr>
          <a:xfrm>
            <a:off x="4572849" y="126488"/>
            <a:ext cx="4208982" cy="5406257"/>
          </a:xfrm>
          <a:prstGeom prst="rect">
            <a:avLst/>
          </a:prstGeom>
          <a:ln>
            <a:solidFill>
              <a:schemeClr val="tx1"/>
            </a:solidFill>
          </a:ln>
        </p:spPr>
        <p:txBody>
          <a:bodyPr lIns="0" rIns="0">
            <a:noAutofit/>
          </a:bodyPr>
          <a:lstStyle/>
          <a:p>
            <a:pPr marL="365760" lvl="0" indent="-283464" defTabSz="914400">
              <a:buClr>
                <a:schemeClr val="accent1"/>
              </a:buClr>
              <a:buSzPct val="80000"/>
            </a:pPr>
            <a:r>
              <a:rPr lang="en-US" sz="1400" dirty="0" err="1"/>
              <a:t>int</a:t>
            </a:r>
            <a:r>
              <a:rPr lang="en-US" sz="1400" dirty="0"/>
              <a:t> </a:t>
            </a:r>
            <a:r>
              <a:rPr lang="en-US" sz="1400" dirty="0" err="1"/>
              <a:t>main(void</a:t>
            </a:r>
            <a:r>
              <a:rPr lang="en-US" sz="1400" dirty="0"/>
              <a:t>)</a:t>
            </a:r>
          </a:p>
          <a:p>
            <a:pPr marL="365760" lvl="0" indent="-283464" defTabSz="914400">
              <a:buClr>
                <a:schemeClr val="accent1"/>
              </a:buClr>
              <a:buSzPct val="80000"/>
            </a:pPr>
            <a:r>
              <a:rPr lang="en-US" sz="1400" dirty="0"/>
              <a:t>{</a:t>
            </a:r>
          </a:p>
          <a:p>
            <a:pPr marL="365760" lvl="0" indent="-283464" defTabSz="914400">
              <a:buClr>
                <a:schemeClr val="accent1"/>
              </a:buClr>
              <a:buSzPct val="80000"/>
            </a:pPr>
            <a:r>
              <a:rPr lang="en-US" sz="1400" dirty="0"/>
              <a:t>    </a:t>
            </a:r>
            <a:r>
              <a:rPr lang="en-US" sz="1400" dirty="0" err="1"/>
              <a:t>int</a:t>
            </a:r>
            <a:r>
              <a:rPr lang="en-US" sz="1400" dirty="0"/>
              <a:t> </a:t>
            </a:r>
            <a:r>
              <a:rPr lang="en-US" sz="1400" dirty="0" err="1"/>
              <a:t>i</a:t>
            </a:r>
            <a:r>
              <a:rPr lang="en-US" sz="1400" dirty="0"/>
              <a:t> = 0, err;</a:t>
            </a:r>
          </a:p>
          <a:p>
            <a:pPr marL="365760" lvl="0" indent="-283464" defTabSz="914400">
              <a:buClr>
                <a:schemeClr val="accent1"/>
              </a:buClr>
              <a:buSzPct val="80000"/>
            </a:pPr>
            <a:r>
              <a:rPr lang="en-US" sz="1400" dirty="0"/>
              <a:t>    </a:t>
            </a:r>
            <a:r>
              <a:rPr lang="en-US" sz="1400" dirty="0" err="1"/>
              <a:t>int</a:t>
            </a:r>
            <a:r>
              <a:rPr lang="en-US" sz="1400" dirty="0"/>
              <a:t> *ptr[2];</a:t>
            </a:r>
          </a:p>
          <a:p>
            <a:pPr marL="365760" lvl="0" indent="-283464" defTabSz="914400">
              <a:buClr>
                <a:schemeClr val="accent1"/>
              </a:buClr>
              <a:buSzPct val="80000"/>
            </a:pPr>
            <a:endParaRPr lang="en-US" sz="1400" dirty="0"/>
          </a:p>
          <a:p>
            <a:pPr marL="365760" lvl="0" indent="-283464" defTabSz="914400">
              <a:buClr>
                <a:schemeClr val="accent1"/>
              </a:buClr>
              <a:buSzPct val="80000"/>
            </a:pPr>
            <a:r>
              <a:rPr lang="en-US" sz="1400" dirty="0"/>
              <a:t>    </a:t>
            </a:r>
            <a:r>
              <a:rPr lang="en-US" sz="1400" dirty="0" err="1"/>
              <a:t>while(i</a:t>
            </a:r>
            <a:r>
              <a:rPr lang="en-US" sz="1400" dirty="0"/>
              <a:t> &lt; 2) {</a:t>
            </a:r>
          </a:p>
          <a:p>
            <a:pPr marL="365760" lvl="0" indent="-283464" defTabSz="914400">
              <a:buClr>
                <a:schemeClr val="accent1"/>
              </a:buClr>
              <a:buSzPct val="80000"/>
            </a:pPr>
            <a:r>
              <a:rPr lang="en-US" sz="1400" dirty="0"/>
              <a:t>        err = </a:t>
            </a:r>
            <a:r>
              <a:rPr lang="en-US" sz="1400" dirty="0" err="1"/>
              <a:t>pthread_create(&amp;(tid[i</a:t>
            </a:r>
            <a:r>
              <a:rPr lang="en-US" sz="1400" dirty="0"/>
              <a:t>]), NULL,      	  &amp;</a:t>
            </a:r>
            <a:r>
              <a:rPr lang="en-US" sz="1400" dirty="0" err="1"/>
              <a:t>doSomeThing</a:t>
            </a:r>
            <a:r>
              <a:rPr lang="en-US" sz="1400" dirty="0"/>
              <a:t>, NULL);</a:t>
            </a:r>
          </a:p>
          <a:p>
            <a:pPr marL="365760" lvl="0" indent="-283464" defTabSz="914400">
              <a:buClr>
                <a:schemeClr val="accent1"/>
              </a:buClr>
              <a:buSzPct val="80000"/>
            </a:pPr>
            <a:r>
              <a:rPr lang="en-US" sz="1400" dirty="0"/>
              <a:t>        if (err != 0)</a:t>
            </a:r>
          </a:p>
          <a:p>
            <a:pPr marL="365760" lvl="0" indent="-283464" defTabSz="914400">
              <a:buClr>
                <a:schemeClr val="accent1"/>
              </a:buClr>
              <a:buSzPct val="80000"/>
            </a:pPr>
            <a:r>
              <a:rPr lang="en-US" sz="1400" dirty="0"/>
              <a:t>            </a:t>
            </a:r>
            <a:r>
              <a:rPr lang="en-US" sz="1400" dirty="0" err="1"/>
              <a:t>printf("\ncan't</a:t>
            </a:r>
            <a:r>
              <a:rPr lang="en-US" sz="1400" dirty="0"/>
              <a:t> create thread :[%</a:t>
            </a:r>
            <a:r>
              <a:rPr lang="en-US" sz="1400" dirty="0" err="1"/>
              <a:t>s</a:t>
            </a:r>
            <a:r>
              <a:rPr lang="en-US" sz="1400" dirty="0"/>
              <a:t>]", </a:t>
            </a:r>
          </a:p>
          <a:p>
            <a:pPr marL="365760" lvl="0" indent="-283464" defTabSz="914400">
              <a:buClr>
                <a:schemeClr val="accent1"/>
              </a:buClr>
              <a:buSzPct val="80000"/>
            </a:pPr>
            <a:r>
              <a:rPr lang="en-US" sz="1400" dirty="0"/>
              <a:t>		  </a:t>
            </a:r>
            <a:r>
              <a:rPr lang="en-US" sz="1400" dirty="0" err="1"/>
              <a:t>strerror(err</a:t>
            </a:r>
            <a:r>
              <a:rPr lang="en-US" sz="1400" dirty="0"/>
              <a:t>));</a:t>
            </a:r>
          </a:p>
          <a:p>
            <a:pPr marL="365760" lvl="0" indent="-283464" defTabSz="914400">
              <a:buClr>
                <a:schemeClr val="accent1"/>
              </a:buClr>
              <a:buSzPct val="80000"/>
            </a:pPr>
            <a:r>
              <a:rPr lang="en-US" sz="1400" dirty="0"/>
              <a:t>        else</a:t>
            </a:r>
          </a:p>
          <a:p>
            <a:pPr marL="365760" lvl="0" indent="-283464" defTabSz="914400">
              <a:buClr>
                <a:schemeClr val="accent1"/>
              </a:buClr>
              <a:buSzPct val="80000"/>
            </a:pPr>
            <a:r>
              <a:rPr lang="en-US" sz="1400" dirty="0"/>
              <a:t>            </a:t>
            </a:r>
            <a:r>
              <a:rPr lang="en-US" sz="1400" dirty="0" err="1"/>
              <a:t>printf("\n</a:t>
            </a:r>
            <a:r>
              <a:rPr lang="en-US" sz="1400" dirty="0"/>
              <a:t> Thread created successfully\</a:t>
            </a:r>
            <a:r>
              <a:rPr lang="en-US" sz="1400" dirty="0" err="1"/>
              <a:t>n</a:t>
            </a:r>
            <a:r>
              <a:rPr lang="en-US" sz="1400" dirty="0"/>
              <a:t>");</a:t>
            </a:r>
          </a:p>
          <a:p>
            <a:pPr marL="365760" lvl="0" indent="-283464" defTabSz="914400">
              <a:buClr>
                <a:schemeClr val="accent1"/>
              </a:buClr>
              <a:buSzPct val="80000"/>
            </a:pPr>
            <a:r>
              <a:rPr lang="en-US" sz="1400" dirty="0"/>
              <a:t>        </a:t>
            </a:r>
            <a:r>
              <a:rPr lang="en-US" sz="1400" dirty="0" err="1"/>
              <a:t>i</a:t>
            </a:r>
            <a:r>
              <a:rPr lang="en-US" sz="1400" dirty="0"/>
              <a:t>++;</a:t>
            </a:r>
          </a:p>
          <a:p>
            <a:pPr marL="365760" lvl="0" indent="-283464" defTabSz="914400">
              <a:buClr>
                <a:schemeClr val="accent1"/>
              </a:buClr>
              <a:buSzPct val="80000"/>
            </a:pPr>
            <a:r>
              <a:rPr lang="en-US" sz="1400" dirty="0"/>
              <a:t>    }</a:t>
            </a:r>
          </a:p>
          <a:p>
            <a:pPr marL="365760" lvl="0" indent="-283464" defTabSz="914400">
              <a:buClr>
                <a:schemeClr val="accent1"/>
              </a:buClr>
              <a:buSzPct val="80000"/>
            </a:pPr>
            <a:r>
              <a:rPr lang="en-US" sz="1400" dirty="0"/>
              <a:t>    </a:t>
            </a:r>
            <a:r>
              <a:rPr lang="en-US" sz="1400" dirty="0">
                <a:solidFill>
                  <a:srgbClr val="FF0000"/>
                </a:solidFill>
              </a:rPr>
              <a:t>pthread_join</a:t>
            </a:r>
            <a:r>
              <a:rPr lang="en-US" sz="1400" dirty="0"/>
              <a:t>(tid[0], (void**)&amp;(ptr[0]));</a:t>
            </a:r>
          </a:p>
          <a:p>
            <a:pPr marL="365760" lvl="0" indent="-283464" defTabSz="914400">
              <a:buClr>
                <a:schemeClr val="accent1"/>
              </a:buClr>
              <a:buSzPct val="80000"/>
            </a:pPr>
            <a:r>
              <a:rPr lang="en-US" sz="1400" dirty="0"/>
              <a:t>    </a:t>
            </a:r>
            <a:r>
              <a:rPr lang="en-US" sz="1400" dirty="0">
                <a:solidFill>
                  <a:srgbClr val="FF0000"/>
                </a:solidFill>
              </a:rPr>
              <a:t>pthread_join</a:t>
            </a:r>
            <a:r>
              <a:rPr lang="en-US" sz="1400" dirty="0"/>
              <a:t>(tid[1], (void**)&amp;(ptr[1]));</a:t>
            </a:r>
          </a:p>
          <a:p>
            <a:pPr marL="365760" lvl="0" indent="-283464" defTabSz="914400">
              <a:buClr>
                <a:schemeClr val="accent1"/>
              </a:buClr>
              <a:buSzPct val="80000"/>
            </a:pPr>
            <a:r>
              <a:rPr lang="en-US" sz="1400" dirty="0"/>
              <a:t>    </a:t>
            </a:r>
            <a:r>
              <a:rPr lang="en-US" sz="1400" dirty="0" err="1"/>
              <a:t>printf("\n</a:t>
            </a:r>
            <a:r>
              <a:rPr lang="en-US" sz="1400" dirty="0"/>
              <a:t> return value from first thread is</a:t>
            </a:r>
          </a:p>
          <a:p>
            <a:pPr marL="365760" lvl="0" indent="-283464" defTabSz="914400">
              <a:buClr>
                <a:schemeClr val="accent1"/>
              </a:buClr>
              <a:buSzPct val="80000"/>
            </a:pPr>
            <a:r>
              <a:rPr lang="en-US" sz="1400" dirty="0"/>
              <a:t>		 %</a:t>
            </a:r>
            <a:r>
              <a:rPr lang="en-US" sz="1400" dirty="0" err="1"/>
              <a:t>d\n</a:t>
            </a:r>
            <a:r>
              <a:rPr lang="en-US" sz="1400" dirty="0"/>
              <a:t>", *ptr[0]);</a:t>
            </a:r>
          </a:p>
          <a:p>
            <a:pPr marL="365760" lvl="0" indent="-283464" defTabSz="914400">
              <a:buClr>
                <a:schemeClr val="accent1"/>
              </a:buClr>
              <a:buSzPct val="80000"/>
            </a:pPr>
            <a:r>
              <a:rPr lang="en-US" sz="1400" dirty="0"/>
              <a:t>    </a:t>
            </a:r>
            <a:r>
              <a:rPr lang="en-US" sz="1400" dirty="0" err="1"/>
              <a:t>printf("\n</a:t>
            </a:r>
            <a:r>
              <a:rPr lang="en-US" sz="1400" dirty="0"/>
              <a:t> return value from second thread is</a:t>
            </a:r>
          </a:p>
          <a:p>
            <a:pPr marL="365760" lvl="0" indent="-283464" defTabSz="914400">
              <a:buClr>
                <a:schemeClr val="accent1"/>
              </a:buClr>
              <a:buSzPct val="80000"/>
            </a:pPr>
            <a:r>
              <a:rPr lang="en-US" sz="1400" dirty="0"/>
              <a:t>		 %</a:t>
            </a:r>
            <a:r>
              <a:rPr lang="en-US" sz="1400" dirty="0" err="1"/>
              <a:t>d\n</a:t>
            </a:r>
            <a:r>
              <a:rPr lang="en-US" sz="1400" dirty="0"/>
              <a:t>", *ptr[1]);</a:t>
            </a:r>
          </a:p>
          <a:p>
            <a:pPr marL="365760" lvl="0" indent="-283464" defTabSz="914400">
              <a:buClr>
                <a:schemeClr val="accent1"/>
              </a:buClr>
              <a:buSzPct val="80000"/>
            </a:pPr>
            <a:r>
              <a:rPr lang="en-US" sz="1400" dirty="0"/>
              <a:t>    return 0;</a:t>
            </a:r>
          </a:p>
          <a:p>
            <a:pPr marL="365760" lvl="0" indent="-283464" defTabSz="914400">
              <a:buClr>
                <a:schemeClr val="accent1"/>
              </a:buClr>
              <a:buSzPct val="80000"/>
            </a:pPr>
            <a:r>
              <a:rPr lang="en-US" sz="1400" dirty="0"/>
              <a:t>}</a:t>
            </a:r>
          </a:p>
          <a:p>
            <a:pPr marL="365760" marR="0" lvl="0" indent="-283464" algn="l" defTabSz="914400" rtl="0" eaLnBrk="1" fontAlgn="auto" latinLnBrk="0" hangingPunct="1">
              <a:spcAft>
                <a:spcPts val="0"/>
              </a:spcAft>
              <a:buClr>
                <a:schemeClr val="accent1"/>
              </a:buClr>
              <a:buSzPct val="80000"/>
              <a:buFont typeface="Wingdings 2"/>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899592" y="5639396"/>
            <a:ext cx="7964756" cy="369332"/>
          </a:xfrm>
          <a:prstGeom prst="rect">
            <a:avLst/>
          </a:prstGeom>
          <a:noFill/>
        </p:spPr>
        <p:txBody>
          <a:bodyPr wrap="square" rtlCol="0">
            <a:spAutoFit/>
          </a:bodyPr>
          <a:lstStyle/>
          <a:p>
            <a:r>
              <a:rPr lang="en-US" dirty="0"/>
              <a:t>https://www.thegeekstuff.com/2012/04/terminate-c-thread/</a:t>
            </a:r>
          </a:p>
        </p:txBody>
      </p:sp>
      <p:sp>
        <p:nvSpPr>
          <p:cNvPr id="6" name="Slide Number Placeholder 5"/>
          <p:cNvSpPr>
            <a:spLocks noGrp="1"/>
          </p:cNvSpPr>
          <p:nvPr>
            <p:ph type="sldNum" sz="quarter" idx="12"/>
          </p:nvPr>
        </p:nvSpPr>
        <p:spPr/>
        <p:txBody>
          <a:bodyPr/>
          <a:lstStyle/>
          <a:p>
            <a:fld id="{385D73D3-C164-5942-82F7-42029F92A1E2}" type="slidenum">
              <a:rPr lang="en-US" smtClean="0"/>
              <a:pPr/>
              <a:t>305</a:t>
            </a:fld>
            <a:endParaRPr lang="en-US"/>
          </a:p>
        </p:txBody>
      </p:sp>
      <p:sp>
        <p:nvSpPr>
          <p:cNvPr id="2" name="Footer Placeholder 3">
            <a:extLst>
              <a:ext uri="{FF2B5EF4-FFF2-40B4-BE49-F238E27FC236}">
                <a16:creationId xmlns:a16="http://schemas.microsoft.com/office/drawing/2014/main" id="{4ECD88A7-FB6C-90BD-34CA-03681400620E}"/>
              </a:ext>
            </a:extLst>
          </p:cNvPr>
          <p:cNvSpPr>
            <a:spLocks noGrp="1"/>
          </p:cNvSpPr>
          <p:nvPr>
            <p:ph type="ftr" sz="quarter" idx="11"/>
          </p:nvPr>
        </p:nvSpPr>
        <p:spPr>
          <a:xfrm>
            <a:off x="0" y="6080848"/>
            <a:ext cx="7439329" cy="430899"/>
          </a:xfrm>
        </p:spPr>
        <p:txBody>
          <a:bodyPr/>
          <a:lstStyle/>
          <a:p>
            <a:r>
              <a:rPr lang="tr-TR" dirty="0"/>
              <a:t>Yıldız Teknik Üniversitesi - Bilgisayar Mühendisliği Bölümü</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Types of Integers cont’d</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9" name="Content Placeholder 8"/>
          <p:cNvGraphicFramePr>
            <a:graphicFrameLocks noGrp="1"/>
          </p:cNvGraphicFramePr>
          <p:nvPr>
            <p:ph idx="2"/>
            <p:extLst>
              <p:ext uri="{D42A27DB-BD31-4B8C-83A1-F6EECF244321}">
                <p14:modId xmlns:p14="http://schemas.microsoft.com/office/powerpoint/2010/main" val="3368462631"/>
              </p:ext>
            </p:extLst>
          </p:nvPr>
        </p:nvGraphicFramePr>
        <p:xfrm>
          <a:off x="820344" y="1988840"/>
          <a:ext cx="7928120" cy="2499360"/>
        </p:xfrm>
        <a:graphic>
          <a:graphicData uri="http://schemas.openxmlformats.org/drawingml/2006/table">
            <a:tbl>
              <a:tblPr firstRow="1" bandRow="1">
                <a:tableStyleId>{69012ECD-51FC-41F1-AA8D-1B2483CD663E}</a:tableStyleId>
              </a:tblPr>
              <a:tblGrid>
                <a:gridCol w="862648">
                  <a:extLst>
                    <a:ext uri="{9D8B030D-6E8A-4147-A177-3AD203B41FA5}">
                      <a16:colId xmlns:a16="http://schemas.microsoft.com/office/drawing/2014/main" val="20000"/>
                    </a:ext>
                  </a:extLst>
                </a:gridCol>
                <a:gridCol w="1967294">
                  <a:extLst>
                    <a:ext uri="{9D8B030D-6E8A-4147-A177-3AD203B41FA5}">
                      <a16:colId xmlns:a16="http://schemas.microsoft.com/office/drawing/2014/main" val="20001"/>
                    </a:ext>
                  </a:extLst>
                </a:gridCol>
                <a:gridCol w="5098178">
                  <a:extLst>
                    <a:ext uri="{9D8B030D-6E8A-4147-A177-3AD203B41FA5}">
                      <a16:colId xmlns:a16="http://schemas.microsoft.com/office/drawing/2014/main" val="20002"/>
                    </a:ext>
                  </a:extLst>
                </a:gridCol>
              </a:tblGrid>
              <a:tr h="234332">
                <a:tc>
                  <a:txBody>
                    <a:bodyPr/>
                    <a:lstStyle/>
                    <a:p>
                      <a:pPr algn="ctr"/>
                      <a:r>
                        <a:rPr lang="en-US" sz="1600" dirty="0"/>
                        <a:t>Decimal</a:t>
                      </a:r>
                    </a:p>
                  </a:txBody>
                  <a:tcPr marL="68580" marR="68580" marT="34290" marB="34290"/>
                </a:tc>
                <a:tc>
                  <a:txBody>
                    <a:bodyPr/>
                    <a:lstStyle/>
                    <a:p>
                      <a:pPr algn="ctr"/>
                      <a:r>
                        <a:rPr lang="en-US" sz="1600" dirty="0"/>
                        <a:t>Octal</a:t>
                      </a:r>
                      <a:r>
                        <a:rPr lang="tr-TR" sz="1600" dirty="0"/>
                        <a:t> (</a:t>
                      </a:r>
                      <a:r>
                        <a:rPr lang="tr-TR" sz="1600" dirty="0" err="1"/>
                        <a:t>leading</a:t>
                      </a:r>
                      <a:r>
                        <a:rPr lang="tr-TR" sz="1600" dirty="0"/>
                        <a:t> 0</a:t>
                      </a:r>
                      <a:r>
                        <a:rPr lang="tr-TR" sz="1600" baseline="0" dirty="0"/>
                        <a:t> </a:t>
                      </a:r>
                      <a:r>
                        <a:rPr lang="tr-TR" sz="1600" baseline="0" dirty="0" err="1"/>
                        <a:t>zero</a:t>
                      </a:r>
                      <a:r>
                        <a:rPr lang="tr-TR" sz="1600" baseline="0" dirty="0"/>
                        <a:t>)</a:t>
                      </a:r>
                      <a:endParaRPr lang="en-US" sz="1600" dirty="0"/>
                    </a:p>
                  </a:txBody>
                  <a:tcPr marL="68580" marR="68580" marT="34290" marB="34290"/>
                </a:tc>
                <a:tc>
                  <a:txBody>
                    <a:bodyPr/>
                    <a:lstStyle/>
                    <a:p>
                      <a:pPr algn="ctr"/>
                      <a:r>
                        <a:rPr lang="en-US" sz="1600" dirty="0"/>
                        <a:t>Hexadecimal</a:t>
                      </a:r>
                      <a:r>
                        <a:rPr lang="tr-TR" sz="1600" dirty="0"/>
                        <a:t> (</a:t>
                      </a:r>
                      <a:r>
                        <a:rPr lang="tr-TR" sz="1600" dirty="0" err="1"/>
                        <a:t>leading</a:t>
                      </a:r>
                      <a:r>
                        <a:rPr lang="tr-TR" sz="1600" dirty="0"/>
                        <a:t> 0x </a:t>
                      </a:r>
                      <a:r>
                        <a:rPr lang="tr-TR" sz="1600" dirty="0" err="1"/>
                        <a:t>zeroX</a:t>
                      </a:r>
                      <a:r>
                        <a:rPr lang="tr-TR" sz="1600" baseline="0" dirty="0"/>
                        <a:t>, </a:t>
                      </a:r>
                      <a:r>
                        <a:rPr lang="tr-TR" sz="1600" baseline="0" dirty="0" err="1"/>
                        <a:t>case</a:t>
                      </a:r>
                      <a:r>
                        <a:rPr lang="tr-TR" sz="1600" baseline="0" dirty="0"/>
                        <a:t> </a:t>
                      </a:r>
                      <a:r>
                        <a:rPr lang="tr-TR" sz="1600" baseline="0" dirty="0" err="1"/>
                        <a:t>insensitive</a:t>
                      </a:r>
                      <a:r>
                        <a:rPr lang="tr-TR" sz="1600" baseline="0" dirty="0"/>
                        <a:t>)</a:t>
                      </a:r>
                      <a:endParaRPr lang="en-US" sz="1600" dirty="0"/>
                    </a:p>
                  </a:txBody>
                  <a:tcPr marL="68580" marR="68580" marT="34290" marB="34290"/>
                </a:tc>
                <a:extLst>
                  <a:ext uri="{0D108BD9-81ED-4DB2-BD59-A6C34878D82A}">
                    <a16:rowId xmlns:a16="http://schemas.microsoft.com/office/drawing/2014/main" val="10000"/>
                  </a:ext>
                </a:extLst>
              </a:tr>
              <a:tr h="234332">
                <a:tc>
                  <a:txBody>
                    <a:bodyPr/>
                    <a:lstStyle/>
                    <a:p>
                      <a:pPr algn="ctr"/>
                      <a:r>
                        <a:rPr lang="en-US" sz="1600" b="1" dirty="0">
                          <a:solidFill>
                            <a:schemeClr val="accent1"/>
                          </a:solidFill>
                        </a:rPr>
                        <a:t>3</a:t>
                      </a:r>
                    </a:p>
                  </a:txBody>
                  <a:tcPr marL="68580" marR="68580" marT="34290" marB="34290"/>
                </a:tc>
                <a:tc>
                  <a:txBody>
                    <a:bodyPr/>
                    <a:lstStyle/>
                    <a:p>
                      <a:pPr algn="ctr"/>
                      <a:r>
                        <a:rPr lang="en-US" sz="1600" b="1" dirty="0">
                          <a:solidFill>
                            <a:schemeClr val="accent1"/>
                          </a:solidFill>
                        </a:rPr>
                        <a:t>003</a:t>
                      </a:r>
                    </a:p>
                  </a:txBody>
                  <a:tcPr marL="68580" marR="68580" marT="34290" marB="34290"/>
                </a:tc>
                <a:tc>
                  <a:txBody>
                    <a:bodyPr/>
                    <a:lstStyle/>
                    <a:p>
                      <a:pPr algn="ctr"/>
                      <a:r>
                        <a:rPr lang="en-US" sz="1600" b="1" dirty="0">
                          <a:solidFill>
                            <a:schemeClr val="accent1"/>
                          </a:solidFill>
                        </a:rPr>
                        <a:t>0x3</a:t>
                      </a:r>
                    </a:p>
                  </a:txBody>
                  <a:tcPr marL="68580" marR="68580" marT="34290" marB="34290"/>
                </a:tc>
                <a:extLst>
                  <a:ext uri="{0D108BD9-81ED-4DB2-BD59-A6C34878D82A}">
                    <a16:rowId xmlns:a16="http://schemas.microsoft.com/office/drawing/2014/main" val="10001"/>
                  </a:ext>
                </a:extLst>
              </a:tr>
              <a:tr h="234332">
                <a:tc>
                  <a:txBody>
                    <a:bodyPr/>
                    <a:lstStyle/>
                    <a:p>
                      <a:pPr algn="ctr"/>
                      <a:r>
                        <a:rPr lang="en-US" sz="1600" b="1" dirty="0">
                          <a:solidFill>
                            <a:schemeClr val="accent1"/>
                          </a:solidFill>
                        </a:rPr>
                        <a:t>8</a:t>
                      </a:r>
                    </a:p>
                  </a:txBody>
                  <a:tcPr marL="68580" marR="68580" marT="34290" marB="34290"/>
                </a:tc>
                <a:tc>
                  <a:txBody>
                    <a:bodyPr/>
                    <a:lstStyle/>
                    <a:p>
                      <a:pPr algn="ctr"/>
                      <a:r>
                        <a:rPr lang="tr-TR" sz="1600" b="1" dirty="0">
                          <a:solidFill>
                            <a:schemeClr val="accent1"/>
                          </a:solidFill>
                        </a:rPr>
                        <a:t>0</a:t>
                      </a:r>
                      <a:r>
                        <a:rPr lang="en-US" sz="1600" b="1" dirty="0">
                          <a:solidFill>
                            <a:schemeClr val="accent1"/>
                          </a:solidFill>
                        </a:rPr>
                        <a:t>10</a:t>
                      </a:r>
                    </a:p>
                  </a:txBody>
                  <a:tcPr marL="68580" marR="68580" marT="34290" marB="34290"/>
                </a:tc>
                <a:tc>
                  <a:txBody>
                    <a:bodyPr/>
                    <a:lstStyle/>
                    <a:p>
                      <a:pPr algn="ctr"/>
                      <a:r>
                        <a:rPr lang="en-US" sz="1600" b="1" dirty="0">
                          <a:solidFill>
                            <a:schemeClr val="accent1"/>
                          </a:solidFill>
                        </a:rPr>
                        <a:t>0x8</a:t>
                      </a:r>
                    </a:p>
                  </a:txBody>
                  <a:tcPr marL="68580" marR="68580" marT="34290" marB="34290"/>
                </a:tc>
                <a:extLst>
                  <a:ext uri="{0D108BD9-81ED-4DB2-BD59-A6C34878D82A}">
                    <a16:rowId xmlns:a16="http://schemas.microsoft.com/office/drawing/2014/main" val="10002"/>
                  </a:ext>
                </a:extLst>
              </a:tr>
              <a:tr h="234332">
                <a:tc>
                  <a:txBody>
                    <a:bodyPr/>
                    <a:lstStyle/>
                    <a:p>
                      <a:pPr algn="ctr"/>
                      <a:r>
                        <a:rPr lang="en-US" sz="1600" b="1" dirty="0">
                          <a:solidFill>
                            <a:schemeClr val="accent1"/>
                          </a:solidFill>
                        </a:rPr>
                        <a:t>15</a:t>
                      </a:r>
                    </a:p>
                  </a:txBody>
                  <a:tcPr marL="68580" marR="68580" marT="34290" marB="34290"/>
                </a:tc>
                <a:tc>
                  <a:txBody>
                    <a:bodyPr/>
                    <a:lstStyle/>
                    <a:p>
                      <a:pPr algn="ctr"/>
                      <a:r>
                        <a:rPr lang="en-US" sz="1600" b="1" dirty="0">
                          <a:solidFill>
                            <a:schemeClr val="accent1"/>
                          </a:solidFill>
                        </a:rPr>
                        <a:t>017</a:t>
                      </a:r>
                    </a:p>
                  </a:txBody>
                  <a:tcPr marL="68580" marR="68580" marT="34290" marB="34290"/>
                </a:tc>
                <a:tc>
                  <a:txBody>
                    <a:bodyPr/>
                    <a:lstStyle/>
                    <a:p>
                      <a:pPr algn="ctr"/>
                      <a:r>
                        <a:rPr lang="en-US" sz="1600" b="1" dirty="0">
                          <a:solidFill>
                            <a:schemeClr val="accent1"/>
                          </a:solidFill>
                        </a:rPr>
                        <a:t>0xF</a:t>
                      </a:r>
                    </a:p>
                  </a:txBody>
                  <a:tcPr marL="68580" marR="68580" marT="34290" marB="34290"/>
                </a:tc>
                <a:extLst>
                  <a:ext uri="{0D108BD9-81ED-4DB2-BD59-A6C34878D82A}">
                    <a16:rowId xmlns:a16="http://schemas.microsoft.com/office/drawing/2014/main" val="10003"/>
                  </a:ext>
                </a:extLst>
              </a:tr>
              <a:tr h="234332">
                <a:tc>
                  <a:txBody>
                    <a:bodyPr/>
                    <a:lstStyle/>
                    <a:p>
                      <a:pPr algn="ctr"/>
                      <a:r>
                        <a:rPr lang="en-US" sz="1600" b="1" dirty="0">
                          <a:solidFill>
                            <a:schemeClr val="accent1"/>
                          </a:solidFill>
                        </a:rPr>
                        <a:t>16</a:t>
                      </a:r>
                    </a:p>
                  </a:txBody>
                  <a:tcPr marL="68580" marR="68580" marT="34290" marB="34290"/>
                </a:tc>
                <a:tc>
                  <a:txBody>
                    <a:bodyPr/>
                    <a:lstStyle/>
                    <a:p>
                      <a:pPr algn="ctr"/>
                      <a:r>
                        <a:rPr lang="en-US" sz="1600" b="1" dirty="0">
                          <a:solidFill>
                            <a:schemeClr val="accent1"/>
                          </a:solidFill>
                        </a:rPr>
                        <a:t>020</a:t>
                      </a:r>
                    </a:p>
                  </a:txBody>
                  <a:tcPr marL="68580" marR="68580" marT="34290" marB="34290"/>
                </a:tc>
                <a:tc>
                  <a:txBody>
                    <a:bodyPr/>
                    <a:lstStyle/>
                    <a:p>
                      <a:pPr algn="ctr"/>
                      <a:r>
                        <a:rPr lang="en-US" sz="1600" b="1" dirty="0">
                          <a:solidFill>
                            <a:schemeClr val="accent1"/>
                          </a:solidFill>
                        </a:rPr>
                        <a:t>0x10</a:t>
                      </a:r>
                    </a:p>
                  </a:txBody>
                  <a:tcPr marL="68580" marR="68580" marT="34290" marB="34290"/>
                </a:tc>
                <a:extLst>
                  <a:ext uri="{0D108BD9-81ED-4DB2-BD59-A6C34878D82A}">
                    <a16:rowId xmlns:a16="http://schemas.microsoft.com/office/drawing/2014/main" val="10004"/>
                  </a:ext>
                </a:extLst>
              </a:tr>
              <a:tr h="234332">
                <a:tc>
                  <a:txBody>
                    <a:bodyPr/>
                    <a:lstStyle/>
                    <a:p>
                      <a:pPr algn="ctr"/>
                      <a:r>
                        <a:rPr lang="en-US" sz="1600" b="1" dirty="0">
                          <a:solidFill>
                            <a:schemeClr val="accent1"/>
                          </a:solidFill>
                        </a:rPr>
                        <a:t>21</a:t>
                      </a:r>
                    </a:p>
                  </a:txBody>
                  <a:tcPr marL="68580" marR="68580" marT="34290" marB="34290"/>
                </a:tc>
                <a:tc>
                  <a:txBody>
                    <a:bodyPr/>
                    <a:lstStyle/>
                    <a:p>
                      <a:pPr algn="ctr"/>
                      <a:r>
                        <a:rPr lang="en-US" sz="1600" b="1" dirty="0">
                          <a:solidFill>
                            <a:schemeClr val="accent1"/>
                          </a:solidFill>
                        </a:rPr>
                        <a:t>025</a:t>
                      </a:r>
                    </a:p>
                  </a:txBody>
                  <a:tcPr marL="68580" marR="68580" marT="34290" marB="34290"/>
                </a:tc>
                <a:tc>
                  <a:txBody>
                    <a:bodyPr/>
                    <a:lstStyle/>
                    <a:p>
                      <a:pPr algn="ctr"/>
                      <a:r>
                        <a:rPr lang="en-US" sz="1600" b="1" dirty="0">
                          <a:solidFill>
                            <a:schemeClr val="accent1"/>
                          </a:solidFill>
                        </a:rPr>
                        <a:t>0x15</a:t>
                      </a:r>
                    </a:p>
                  </a:txBody>
                  <a:tcPr marL="68580" marR="68580" marT="34290" marB="34290"/>
                </a:tc>
                <a:extLst>
                  <a:ext uri="{0D108BD9-81ED-4DB2-BD59-A6C34878D82A}">
                    <a16:rowId xmlns:a16="http://schemas.microsoft.com/office/drawing/2014/main" val="10005"/>
                  </a:ext>
                </a:extLst>
              </a:tr>
              <a:tr h="234332">
                <a:tc>
                  <a:txBody>
                    <a:bodyPr/>
                    <a:lstStyle/>
                    <a:p>
                      <a:pPr algn="ctr"/>
                      <a:r>
                        <a:rPr lang="en-US" sz="1600" b="1" dirty="0">
                          <a:solidFill>
                            <a:schemeClr val="accent1"/>
                          </a:solidFill>
                        </a:rPr>
                        <a:t>-87</a:t>
                      </a:r>
                    </a:p>
                  </a:txBody>
                  <a:tcPr marL="68580" marR="68580" marT="34290" marB="34290"/>
                </a:tc>
                <a:tc>
                  <a:txBody>
                    <a:bodyPr/>
                    <a:lstStyle/>
                    <a:p>
                      <a:pPr algn="ctr"/>
                      <a:r>
                        <a:rPr lang="en-US" sz="1600" b="1" dirty="0">
                          <a:solidFill>
                            <a:schemeClr val="accent1"/>
                          </a:solidFill>
                        </a:rPr>
                        <a:t>-0127</a:t>
                      </a:r>
                    </a:p>
                  </a:txBody>
                  <a:tcPr marL="68580" marR="68580" marT="34290" marB="34290"/>
                </a:tc>
                <a:tc>
                  <a:txBody>
                    <a:bodyPr/>
                    <a:lstStyle/>
                    <a:p>
                      <a:pPr algn="ctr"/>
                      <a:r>
                        <a:rPr lang="en-US" sz="1600" b="1" dirty="0">
                          <a:solidFill>
                            <a:schemeClr val="accent1"/>
                          </a:solidFill>
                        </a:rPr>
                        <a:t>-0x57</a:t>
                      </a:r>
                    </a:p>
                  </a:txBody>
                  <a:tcPr marL="68580" marR="68580" marT="34290" marB="34290"/>
                </a:tc>
                <a:extLst>
                  <a:ext uri="{0D108BD9-81ED-4DB2-BD59-A6C34878D82A}">
                    <a16:rowId xmlns:a16="http://schemas.microsoft.com/office/drawing/2014/main" val="10006"/>
                  </a:ext>
                </a:extLst>
              </a:tr>
              <a:tr h="234332">
                <a:tc>
                  <a:txBody>
                    <a:bodyPr/>
                    <a:lstStyle/>
                    <a:p>
                      <a:pPr algn="ctr"/>
                      <a:r>
                        <a:rPr lang="en-US" sz="1600" b="1" dirty="0">
                          <a:solidFill>
                            <a:schemeClr val="accent1"/>
                          </a:solidFill>
                        </a:rPr>
                        <a:t>255</a:t>
                      </a:r>
                    </a:p>
                  </a:txBody>
                  <a:tcPr marL="68580" marR="68580" marT="34290" marB="34290"/>
                </a:tc>
                <a:tc>
                  <a:txBody>
                    <a:bodyPr/>
                    <a:lstStyle/>
                    <a:p>
                      <a:pPr algn="ctr"/>
                      <a:r>
                        <a:rPr lang="en-US" sz="1600" b="1" dirty="0">
                          <a:solidFill>
                            <a:schemeClr val="accent1"/>
                          </a:solidFill>
                        </a:rPr>
                        <a:t>0377</a:t>
                      </a:r>
                    </a:p>
                  </a:txBody>
                  <a:tcPr marL="68580" marR="68580" marT="34290" marB="34290"/>
                </a:tc>
                <a:tc>
                  <a:txBody>
                    <a:bodyPr/>
                    <a:lstStyle/>
                    <a:p>
                      <a:pPr algn="ctr"/>
                      <a:r>
                        <a:rPr lang="en-US" sz="1600" b="1" dirty="0">
                          <a:solidFill>
                            <a:schemeClr val="accent1"/>
                          </a:solidFill>
                        </a:rPr>
                        <a:t>0xFF</a:t>
                      </a:r>
                    </a:p>
                  </a:txBody>
                  <a:tcPr marL="68580" marR="68580" marT="34290" marB="34290"/>
                </a:tc>
                <a:extLst>
                  <a:ext uri="{0D108BD9-81ED-4DB2-BD59-A6C34878D82A}">
                    <a16:rowId xmlns:a16="http://schemas.microsoft.com/office/drawing/2014/main" val="10007"/>
                  </a:ext>
                </a:extLst>
              </a:tr>
            </a:tbl>
          </a:graphicData>
        </a:graphic>
      </p:graphicFrame>
      <p:sp>
        <p:nvSpPr>
          <p:cNvPr id="7" name="Content Placeholder 2"/>
          <p:cNvSpPr txBox="1">
            <a:spLocks/>
          </p:cNvSpPr>
          <p:nvPr/>
        </p:nvSpPr>
        <p:spPr>
          <a:xfrm>
            <a:off x="619524" y="1268761"/>
            <a:ext cx="7895825" cy="792088"/>
          </a:xfrm>
          <a:prstGeom prst="rect">
            <a:avLst/>
          </a:prstGeom>
        </p:spPr>
        <p:txBody>
          <a:bodyPr vert="horz" lIns="68580" tIns="34290" rIns="68580" bIns="34290" rtlCol="0">
            <a:normAutofit/>
          </a:bodyPr>
          <a:lstStyle>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spcAft>
                <a:spcPts val="0"/>
              </a:spcAft>
            </a:pPr>
            <a:r>
              <a:rPr lang="en-US" sz="2100" dirty="0">
                <a:solidFill>
                  <a:prstClr val="black"/>
                </a:solidFill>
                <a:latin typeface="Calibri" panose="020F0502020204030204"/>
              </a:rPr>
              <a:t>Integer constants</a:t>
            </a:r>
          </a:p>
          <a:p>
            <a:pPr lvl="1" fontAlgn="auto">
              <a:spcAft>
                <a:spcPts val="0"/>
              </a:spcAft>
            </a:pPr>
            <a:r>
              <a:rPr lang="tr-TR" sz="1800" b="1" i="1" u="sng" dirty="0">
                <a:solidFill>
                  <a:prstClr val="black"/>
                </a:solidFill>
                <a:latin typeface="Calibri" panose="020F0502020204030204"/>
              </a:rPr>
              <a:t>d</a:t>
            </a:r>
            <a:r>
              <a:rPr lang="en-US" sz="1800" dirty="0" err="1">
                <a:solidFill>
                  <a:prstClr val="black"/>
                </a:solidFill>
                <a:latin typeface="Calibri" panose="020F0502020204030204"/>
              </a:rPr>
              <a:t>ecimal</a:t>
            </a:r>
            <a:r>
              <a:rPr lang="tr-TR" sz="1800" dirty="0">
                <a:solidFill>
                  <a:prstClr val="black"/>
                </a:solidFill>
                <a:latin typeface="Calibri" panose="020F0502020204030204"/>
              </a:rPr>
              <a:t> (%d), </a:t>
            </a:r>
            <a:r>
              <a:rPr lang="tr-TR" sz="1800" b="1" i="1" u="sng" dirty="0">
                <a:solidFill>
                  <a:prstClr val="black"/>
                </a:solidFill>
                <a:latin typeface="Calibri" panose="020F0502020204030204"/>
              </a:rPr>
              <a:t>o</a:t>
            </a:r>
            <a:r>
              <a:rPr lang="en-US" sz="1800" dirty="0" err="1">
                <a:solidFill>
                  <a:prstClr val="black"/>
                </a:solidFill>
                <a:latin typeface="Calibri" panose="020F0502020204030204"/>
              </a:rPr>
              <a:t>ctal</a:t>
            </a:r>
            <a:r>
              <a:rPr lang="tr-TR" sz="1800" dirty="0">
                <a:solidFill>
                  <a:prstClr val="black"/>
                </a:solidFill>
                <a:latin typeface="Calibri" panose="020F0502020204030204"/>
              </a:rPr>
              <a:t> (%o), </a:t>
            </a:r>
            <a:r>
              <a:rPr lang="en-US" sz="1800" dirty="0">
                <a:solidFill>
                  <a:prstClr val="black"/>
                </a:solidFill>
                <a:latin typeface="Calibri" panose="020F0502020204030204"/>
              </a:rPr>
              <a:t>He</a:t>
            </a:r>
            <a:r>
              <a:rPr lang="en-US" sz="1800" b="1" i="1" u="sng" dirty="0">
                <a:solidFill>
                  <a:prstClr val="black"/>
                </a:solidFill>
                <a:latin typeface="Calibri" panose="020F0502020204030204"/>
              </a:rPr>
              <a:t>x</a:t>
            </a:r>
            <a:r>
              <a:rPr lang="en-US" sz="1800" dirty="0">
                <a:solidFill>
                  <a:prstClr val="black"/>
                </a:solidFill>
                <a:latin typeface="Calibri" panose="020F0502020204030204"/>
              </a:rPr>
              <a:t>adecimal</a:t>
            </a:r>
            <a:r>
              <a:rPr lang="tr-TR" sz="1800" dirty="0">
                <a:solidFill>
                  <a:prstClr val="black"/>
                </a:solidFill>
                <a:latin typeface="Calibri" panose="020F0502020204030204"/>
              </a:rPr>
              <a:t> (%x)</a:t>
            </a:r>
            <a:endParaRPr lang="en-US" sz="1800" dirty="0">
              <a:solidFill>
                <a:prstClr val="black"/>
              </a:solidFill>
              <a:latin typeface="Calibri" panose="020F0502020204030204"/>
            </a:endParaRPr>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Dikdörtgen 5"/>
          <p:cNvSpPr/>
          <p:nvPr/>
        </p:nvSpPr>
        <p:spPr>
          <a:xfrm>
            <a:off x="603107" y="4477469"/>
            <a:ext cx="7895825" cy="1615827"/>
          </a:xfrm>
          <a:prstGeom prst="rect">
            <a:avLst/>
          </a:prstGeom>
        </p:spPr>
        <p:txBody>
          <a:bodyPr wrap="square">
            <a:spAutoFit/>
          </a:bodyPr>
          <a:lstStyle/>
          <a:p>
            <a:pPr marL="342900" lvl="0" indent="-342900" fontAlgn="auto">
              <a:spcAft>
                <a:spcPts val="0"/>
              </a:spcAft>
              <a:buFont typeface="Arial" panose="020B0604020202020204" pitchFamily="34" charset="0"/>
              <a:buChar char="•"/>
            </a:pPr>
            <a:r>
              <a:rPr lang="en-US" sz="2100" dirty="0">
                <a:solidFill>
                  <a:prstClr val="black"/>
                </a:solidFill>
                <a:latin typeface="Calibri" panose="020F0502020204030204"/>
              </a:rPr>
              <a:t>In general, an integer constant has type </a:t>
            </a:r>
            <a:r>
              <a:rPr lang="en-US" sz="2100" dirty="0" err="1">
                <a:solidFill>
                  <a:prstClr val="black"/>
                </a:solidFill>
                <a:latin typeface="Calibri" panose="020F0502020204030204"/>
              </a:rPr>
              <a:t>int</a:t>
            </a:r>
            <a:r>
              <a:rPr lang="en-US" sz="2100" dirty="0">
                <a:solidFill>
                  <a:prstClr val="black"/>
                </a:solidFill>
                <a:latin typeface="Calibri" panose="020F0502020204030204"/>
              </a:rPr>
              <a:t>, if its value can fit in an int. Otherwise it has type long int.</a:t>
            </a:r>
          </a:p>
          <a:p>
            <a:pPr marL="342900" lvl="0" indent="-342900" fontAlgn="auto">
              <a:spcAft>
                <a:spcPts val="0"/>
              </a:spcAft>
              <a:buFont typeface="Arial" panose="020B0604020202020204" pitchFamily="34" charset="0"/>
              <a:buChar char="•"/>
            </a:pPr>
            <a:r>
              <a:rPr lang="en-US" sz="2100" dirty="0">
                <a:solidFill>
                  <a:prstClr val="black"/>
                </a:solidFill>
                <a:latin typeface="Calibri" panose="020F0502020204030204"/>
              </a:rPr>
              <a:t>Suffixes</a:t>
            </a:r>
          </a:p>
          <a:p>
            <a:pPr marL="742950" lvl="1" indent="-285750" fontAlgn="auto">
              <a:spcAft>
                <a:spcPts val="0"/>
              </a:spcAft>
              <a:buFont typeface="Arial" panose="020B0604020202020204" pitchFamily="34" charset="0"/>
              <a:buChar char="•"/>
            </a:pPr>
            <a:r>
              <a:rPr lang="en-US" dirty="0">
                <a:solidFill>
                  <a:prstClr val="black"/>
                </a:solidFill>
                <a:latin typeface="Calibri" panose="020F0502020204030204"/>
              </a:rPr>
              <a:t>u or U (for unsigned) </a:t>
            </a:r>
          </a:p>
          <a:p>
            <a:pPr marL="742950" lvl="1" indent="-285750" fontAlgn="auto">
              <a:spcAft>
                <a:spcPts val="0"/>
              </a:spcAft>
              <a:buFont typeface="Arial" panose="020B0604020202020204" pitchFamily="34" charset="0"/>
              <a:buChar char="•"/>
            </a:pPr>
            <a:r>
              <a:rPr lang="en-US" dirty="0">
                <a:solidFill>
                  <a:prstClr val="black"/>
                </a:solidFill>
                <a:latin typeface="Calibri" panose="020F0502020204030204"/>
              </a:rPr>
              <a:t>l or L (for long)</a:t>
            </a:r>
          </a:p>
        </p:txBody>
      </p:sp>
    </p:spTree>
    <p:extLst>
      <p:ext uri="{BB962C8B-B14F-4D97-AF65-F5344CB8AC3E}">
        <p14:creationId xmlns:p14="http://schemas.microsoft.com/office/powerpoint/2010/main" val="2561119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Floating Point Types</a:t>
            </a:r>
          </a:p>
        </p:txBody>
      </p:sp>
      <p:sp>
        <p:nvSpPr>
          <p:cNvPr id="4" name="Content Placeholder 3"/>
          <p:cNvSpPr>
            <a:spLocks noGrp="1"/>
          </p:cNvSpPr>
          <p:nvPr>
            <p:ph idx="1"/>
          </p:nvPr>
        </p:nvSpPr>
        <p:spPr>
          <a:xfrm>
            <a:off x="628650" y="1412776"/>
            <a:ext cx="4879454" cy="4351338"/>
          </a:xfrm>
        </p:spPr>
        <p:txBody>
          <a:bodyPr>
            <a:normAutofit/>
          </a:bodyPr>
          <a:lstStyle/>
          <a:p>
            <a:r>
              <a:rPr lang="en-US" dirty="0"/>
              <a:t>to declare a variable capable of holding floating-point values</a:t>
            </a:r>
          </a:p>
          <a:p>
            <a:pPr lvl="1"/>
            <a:r>
              <a:rPr lang="en-US" sz="2100" b="1" i="1" dirty="0"/>
              <a:t>float (%f)</a:t>
            </a:r>
          </a:p>
          <a:p>
            <a:pPr lvl="1"/>
            <a:r>
              <a:rPr lang="en-US" sz="2100" b="1" i="1" dirty="0"/>
              <a:t>Double (%lf)</a:t>
            </a:r>
          </a:p>
          <a:p>
            <a:r>
              <a:rPr lang="en-US" dirty="0"/>
              <a:t>The word </a:t>
            </a:r>
            <a:r>
              <a:rPr lang="en-US" b="1" i="1" u="sng" dirty="0"/>
              <a:t>double</a:t>
            </a:r>
            <a:r>
              <a:rPr lang="en-US" dirty="0"/>
              <a:t> stands for double-precision</a:t>
            </a:r>
          </a:p>
          <a:p>
            <a:pPr lvl="1"/>
            <a:r>
              <a:rPr lang="en-US" dirty="0"/>
              <a:t>it is capable of representing about twice as much precision as a </a:t>
            </a:r>
            <a:r>
              <a:rPr lang="en-US" b="1" i="1" u="sng" dirty="0"/>
              <a:t>float</a:t>
            </a:r>
          </a:p>
          <a:p>
            <a:pPr lvl="1"/>
            <a:r>
              <a:rPr lang="en-US" dirty="0"/>
              <a:t>A float generally requires </a:t>
            </a:r>
            <a:r>
              <a:rPr lang="en-US" b="1" i="1" u="sng" dirty="0"/>
              <a:t>4 bytes</a:t>
            </a:r>
            <a:r>
              <a:rPr lang="en-US" dirty="0"/>
              <a:t>, and a double generally requires </a:t>
            </a:r>
            <a:r>
              <a:rPr lang="en-US" b="1" i="1" u="sng" dirty="0"/>
              <a:t>8 bytes</a:t>
            </a:r>
          </a:p>
          <a:p>
            <a:pPr lvl="1"/>
            <a:r>
              <a:rPr lang="en-US" b="1" i="1" u="sng" dirty="0"/>
              <a:t>read more about limits in &lt;</a:t>
            </a:r>
            <a:r>
              <a:rPr lang="en-US" b="1" i="1" u="sng" dirty="0" err="1"/>
              <a:t>limits.h</a:t>
            </a:r>
            <a:r>
              <a:rPr lang="en-US" b="1" i="1" u="sng" dirty="0"/>
              <a:t>&gt; </a:t>
            </a:r>
          </a:p>
        </p:txBody>
      </p:sp>
      <p:sp>
        <p:nvSpPr>
          <p:cNvPr id="5" name="Content Placeholder 4"/>
          <p:cNvSpPr>
            <a:spLocks noGrp="1"/>
          </p:cNvSpPr>
          <p:nvPr>
            <p:ph idx="2"/>
          </p:nvPr>
        </p:nvSpPr>
        <p:spPr>
          <a:xfrm>
            <a:off x="5580112" y="1412776"/>
            <a:ext cx="2935238" cy="4351338"/>
          </a:xfrm>
        </p:spPr>
        <p:txBody>
          <a:bodyPr>
            <a:normAutofit/>
          </a:bodyPr>
          <a:lstStyle/>
          <a:p>
            <a:r>
              <a:rPr lang="en-US" dirty="0"/>
              <a:t>Decimal point</a:t>
            </a:r>
          </a:p>
          <a:p>
            <a:pPr lvl="1"/>
            <a:r>
              <a:rPr lang="en-US" dirty="0"/>
              <a:t>0.356</a:t>
            </a:r>
          </a:p>
          <a:p>
            <a:pPr lvl="1"/>
            <a:r>
              <a:rPr lang="en-US" dirty="0"/>
              <a:t>5.0</a:t>
            </a:r>
          </a:p>
          <a:p>
            <a:pPr lvl="1"/>
            <a:r>
              <a:rPr lang="en-US" dirty="0"/>
              <a:t>0.000001</a:t>
            </a:r>
          </a:p>
          <a:p>
            <a:pPr lvl="1"/>
            <a:r>
              <a:rPr lang="en-US" dirty="0"/>
              <a:t>.7</a:t>
            </a:r>
          </a:p>
          <a:p>
            <a:pPr lvl="1"/>
            <a:r>
              <a:rPr lang="en-US" dirty="0"/>
              <a:t>7.</a:t>
            </a:r>
          </a:p>
          <a:p>
            <a:r>
              <a:rPr lang="en-US" b="1" i="1" dirty="0"/>
              <a:t>Scientific notation (%e)</a:t>
            </a:r>
          </a:p>
          <a:p>
            <a:pPr lvl="1"/>
            <a:r>
              <a:rPr lang="en-US" dirty="0"/>
              <a:t>3e2</a:t>
            </a:r>
          </a:p>
          <a:p>
            <a:pPr lvl="1"/>
            <a:r>
              <a:rPr lang="en-US" dirty="0"/>
              <a:t>5E-5</a:t>
            </a:r>
          </a:p>
        </p:txBody>
      </p:sp>
      <p:sp>
        <p:nvSpPr>
          <p:cNvPr id="3" name="Footer Placeholder 2"/>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Dikdörtgen 5"/>
          <p:cNvSpPr/>
          <p:nvPr/>
        </p:nvSpPr>
        <p:spPr>
          <a:xfrm>
            <a:off x="782376" y="4797152"/>
            <a:ext cx="7894079" cy="1200329"/>
          </a:xfrm>
          <a:prstGeom prst="rect">
            <a:avLst/>
          </a:prstGeom>
        </p:spPr>
        <p:txBody>
          <a:bodyPr wrap="square">
            <a:spAutoFit/>
          </a:bodyPr>
          <a:lstStyle/>
          <a:p>
            <a:pPr marL="285750" indent="-285750">
              <a:buFont typeface="Arial" panose="020B0604020202020204" pitchFamily="34" charset="0"/>
              <a:buChar char="•"/>
            </a:pPr>
            <a:r>
              <a:rPr lang="en-US" dirty="0"/>
              <a:t>Long double can be defined but they can become plain double in some computer platforms</a:t>
            </a:r>
          </a:p>
          <a:p>
            <a:pPr marL="285750" indent="-285750">
              <a:buFont typeface="Arial" panose="020B0604020202020204" pitchFamily="34" charset="0"/>
              <a:buChar char="•"/>
            </a:pPr>
            <a:r>
              <a:rPr lang="en-US" dirty="0"/>
              <a:t>Refer to the source book and the Internet for different representation format modifiers (such as %5.7f)</a:t>
            </a:r>
          </a:p>
        </p:txBody>
      </p:sp>
    </p:spTree>
    <p:extLst>
      <p:ext uri="{BB962C8B-B14F-4D97-AF65-F5344CB8AC3E}">
        <p14:creationId xmlns:p14="http://schemas.microsoft.com/office/powerpoint/2010/main" val="818400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 Strings for </a:t>
            </a:r>
            <a:r>
              <a:rPr lang="tr-TR" b="1" dirty="0"/>
              <a:t>Real </a:t>
            </a:r>
            <a:r>
              <a:rPr lang="tr-TR" b="1" dirty="0" err="1"/>
              <a:t>Numbers</a:t>
            </a:r>
            <a:endParaRPr lang="en-US" b="1" dirty="0"/>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Dikdörtgen 5"/>
          <p:cNvSpPr/>
          <p:nvPr/>
        </p:nvSpPr>
        <p:spPr>
          <a:xfrm>
            <a:off x="628650" y="1412776"/>
            <a:ext cx="8263830" cy="3046988"/>
          </a:xfrm>
          <a:prstGeom prst="rect">
            <a:avLst/>
          </a:prstGeom>
        </p:spPr>
        <p:txBody>
          <a:bodyPr wrap="square">
            <a:spAutoFit/>
          </a:bodyPr>
          <a:lstStyle/>
          <a:p>
            <a:r>
              <a:rPr lang="tr-TR" sz="1600" dirty="0">
                <a:latin typeface="Consolas" panose="020B0609020204030204" pitchFamily="49" charset="0"/>
              </a:rPr>
              <a:t>#</a:t>
            </a:r>
            <a:r>
              <a:rPr lang="tr-TR" sz="1600" dirty="0" err="1">
                <a:latin typeface="Consolas" panose="020B0609020204030204" pitchFamily="49" charset="0"/>
              </a:rPr>
              <a:t>include</a:t>
            </a:r>
            <a:r>
              <a:rPr lang="tr-TR" sz="1600" dirty="0">
                <a:latin typeface="Consolas" panose="020B0609020204030204" pitchFamily="49" charset="0"/>
              </a:rPr>
              <a:t> &lt;</a:t>
            </a:r>
            <a:r>
              <a:rPr lang="tr-TR" sz="1600" dirty="0" err="1">
                <a:latin typeface="Consolas" panose="020B0609020204030204" pitchFamily="49" charset="0"/>
              </a:rPr>
              <a:t>stdio.h</a:t>
            </a:r>
            <a:r>
              <a:rPr lang="tr-TR" sz="1600" dirty="0">
                <a:latin typeface="Consolas" panose="020B0609020204030204" pitchFamily="49" charset="0"/>
              </a:rPr>
              <a:t>&gt;</a:t>
            </a:r>
          </a:p>
          <a:p>
            <a:endParaRPr lang="tr-TR" sz="1600" dirty="0">
              <a:latin typeface="Consolas" panose="020B0609020204030204" pitchFamily="49" charset="0"/>
            </a:endParaRPr>
          </a:p>
          <a:p>
            <a:r>
              <a:rPr lang="tr-TR" sz="1600" dirty="0" err="1">
                <a:latin typeface="Consolas" panose="020B0609020204030204" pitchFamily="49" charset="0"/>
              </a:rPr>
              <a:t>int</a:t>
            </a:r>
            <a:r>
              <a:rPr lang="tr-TR" sz="1600" dirty="0">
                <a:latin typeface="Consolas" panose="020B0609020204030204" pitchFamily="49" charset="0"/>
              </a:rPr>
              <a:t> main(</a:t>
            </a:r>
            <a:r>
              <a:rPr lang="tr-TR" sz="1600" dirty="0" err="1">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argc</a:t>
            </a:r>
            <a:r>
              <a:rPr lang="tr-TR" sz="1600" dirty="0">
                <a:latin typeface="Consolas" panose="020B0609020204030204" pitchFamily="49" charset="0"/>
              </a:rPr>
              <a:t>, </a:t>
            </a:r>
            <a:r>
              <a:rPr lang="tr-TR" sz="1600" dirty="0" err="1">
                <a:latin typeface="Consolas" panose="020B0609020204030204" pitchFamily="49" charset="0"/>
              </a:rPr>
              <a:t>char</a:t>
            </a:r>
            <a:r>
              <a:rPr lang="tr-TR" sz="1600" dirty="0">
                <a:latin typeface="Consolas" panose="020B0609020204030204" pitchFamily="49" charset="0"/>
              </a:rPr>
              <a:t> *</a:t>
            </a:r>
            <a:r>
              <a:rPr lang="tr-TR" sz="1600" dirty="0" err="1">
                <a:latin typeface="Consolas" panose="020B0609020204030204" pitchFamily="49" charset="0"/>
              </a:rPr>
              <a:t>argv</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float</a:t>
            </a:r>
            <a:r>
              <a:rPr lang="tr-TR" sz="1600" dirty="0">
                <a:latin typeface="Consolas" panose="020B0609020204030204" pitchFamily="49" charset="0"/>
              </a:rPr>
              <a:t> </a:t>
            </a:r>
            <a:r>
              <a:rPr lang="tr-TR" sz="1600" dirty="0" err="1">
                <a:latin typeface="Consolas" panose="020B0609020204030204" pitchFamily="49" charset="0"/>
              </a:rPr>
              <a:t>ondalikli</a:t>
            </a:r>
            <a:r>
              <a:rPr lang="tr-TR" sz="1600" dirty="0">
                <a:latin typeface="Consolas" panose="020B0609020204030204" pitchFamily="49" charset="0"/>
              </a:rPr>
              <a:t> = 700.555;	</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a:t>
            </a:r>
            <a:r>
              <a:rPr lang="tr-TR" sz="1600" dirty="0" err="1">
                <a:latin typeface="Consolas" panose="020B0609020204030204" pitchFamily="49" charset="0"/>
              </a:rPr>
              <a:t>dbl</a:t>
            </a:r>
            <a:r>
              <a:rPr lang="tr-TR" sz="1600" dirty="0">
                <a:latin typeface="Consolas" panose="020B0609020204030204" pitchFamily="49" charset="0"/>
              </a:rPr>
              <a:t> \</a:t>
            </a:r>
            <a:r>
              <a:rPr lang="tr-TR" sz="1600" dirty="0" err="1">
                <a:latin typeface="Consolas" panose="020B0609020204030204" pitchFamily="49" charset="0"/>
              </a:rPr>
              <a:t>t%f</a:t>
            </a:r>
            <a:r>
              <a:rPr lang="tr-TR" sz="1600" dirty="0">
                <a:latin typeface="Consolas" panose="020B0609020204030204" pitchFamily="49" charset="0"/>
              </a:rPr>
              <a:t>\n",</a:t>
            </a:r>
            <a:r>
              <a:rPr lang="tr-TR" sz="1600" dirty="0" err="1">
                <a:latin typeface="Consolas" panose="020B0609020204030204" pitchFamily="49" charset="0"/>
              </a:rPr>
              <a:t>ondalikli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a:t>
            </a:r>
            <a:r>
              <a:rPr lang="tr-TR" sz="1600" dirty="0" err="1">
                <a:latin typeface="Consolas" panose="020B0609020204030204" pitchFamily="49" charset="0"/>
              </a:rPr>
              <a:t>dbl</a:t>
            </a:r>
            <a:r>
              <a:rPr lang="tr-TR" sz="1600" dirty="0">
                <a:latin typeface="Consolas" panose="020B0609020204030204" pitchFamily="49" charset="0"/>
              </a:rPr>
              <a:t> \t%.3f\n",</a:t>
            </a:r>
            <a:r>
              <a:rPr lang="tr-TR" sz="1600" dirty="0" err="1">
                <a:latin typeface="Consolas" panose="020B0609020204030204" pitchFamily="49" charset="0"/>
              </a:rPr>
              <a:t>ondalikli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a:t>
            </a:r>
            <a:r>
              <a:rPr lang="tr-TR" sz="1600" dirty="0" err="1">
                <a:latin typeface="Consolas" panose="020B0609020204030204" pitchFamily="49" charset="0"/>
              </a:rPr>
              <a:t>lng.dbl</a:t>
            </a:r>
            <a:r>
              <a:rPr lang="tr-TR" sz="1600" dirty="0">
                <a:latin typeface="Consolas" panose="020B0609020204030204" pitchFamily="49" charset="0"/>
              </a:rPr>
              <a:t> \</a:t>
            </a:r>
            <a:r>
              <a:rPr lang="tr-TR" sz="1600" dirty="0" err="1">
                <a:latin typeface="Consolas" panose="020B0609020204030204" pitchFamily="49" charset="0"/>
              </a:rPr>
              <a:t>t%lf</a:t>
            </a:r>
            <a:r>
              <a:rPr lang="tr-TR" sz="1600" dirty="0">
                <a:latin typeface="Consolas" panose="020B0609020204030204" pitchFamily="49" charset="0"/>
              </a:rPr>
              <a:t>\n",</a:t>
            </a:r>
            <a:r>
              <a:rPr lang="tr-TR" sz="1600" dirty="0" err="1">
                <a:latin typeface="Consolas" panose="020B0609020204030204" pitchFamily="49" charset="0"/>
              </a:rPr>
              <a:t>ondalikli</a:t>
            </a:r>
            <a:r>
              <a:rPr lang="tr-TR" sz="1600" dirty="0">
                <a:latin typeface="Consolas" panose="020B0609020204030204" pitchFamily="49" charset="0"/>
              </a:rPr>
              <a:t>);</a:t>
            </a:r>
          </a:p>
          <a:p>
            <a:r>
              <a:rPr lang="tr-TR" sz="1600" dirty="0">
                <a:latin typeface="Consolas" panose="020B0609020204030204" pitchFamily="49" charset="0"/>
              </a:rPr>
              <a:t>	</a:t>
            </a:r>
            <a:r>
              <a:rPr lang="tr-TR" sz="1600" dirty="0" err="1">
                <a:latin typeface="Consolas" panose="020B0609020204030204" pitchFamily="49" charset="0"/>
              </a:rPr>
              <a:t>printf</a:t>
            </a:r>
            <a:r>
              <a:rPr lang="tr-TR" sz="1600" dirty="0">
                <a:latin typeface="Consolas" panose="020B0609020204030204" pitchFamily="49" charset="0"/>
              </a:rPr>
              <a:t>("     </a:t>
            </a:r>
            <a:r>
              <a:rPr lang="tr-TR" sz="1600" dirty="0" err="1">
                <a:latin typeface="Consolas" panose="020B0609020204030204" pitchFamily="49" charset="0"/>
              </a:rPr>
              <a:t>exp</a:t>
            </a:r>
            <a:r>
              <a:rPr lang="tr-TR" sz="1600" dirty="0">
                <a:latin typeface="Consolas" panose="020B0609020204030204" pitchFamily="49" charset="0"/>
              </a:rPr>
              <a:t> \</a:t>
            </a:r>
            <a:r>
              <a:rPr lang="tr-TR" sz="1600" dirty="0" err="1">
                <a:latin typeface="Consolas" panose="020B0609020204030204" pitchFamily="49" charset="0"/>
              </a:rPr>
              <a:t>t%e</a:t>
            </a:r>
            <a:r>
              <a:rPr lang="tr-TR" sz="1600" dirty="0">
                <a:latin typeface="Consolas" panose="020B0609020204030204" pitchFamily="49" charset="0"/>
              </a:rPr>
              <a:t>\n",</a:t>
            </a:r>
            <a:r>
              <a:rPr lang="tr-TR" sz="1600" dirty="0" err="1">
                <a:latin typeface="Consolas" panose="020B0609020204030204" pitchFamily="49" charset="0"/>
              </a:rPr>
              <a:t>ondalikli</a:t>
            </a:r>
            <a:r>
              <a:rPr lang="tr-TR" sz="1600" dirty="0">
                <a:latin typeface="Consolas" panose="020B0609020204030204" pitchFamily="49" charset="0"/>
              </a:rPr>
              <a:t>);</a:t>
            </a:r>
          </a:p>
          <a:p>
            <a:endParaRPr lang="tr-TR" sz="1600" dirty="0">
              <a:latin typeface="Consolas" panose="020B0609020204030204" pitchFamily="49" charset="0"/>
            </a:endParaRPr>
          </a:p>
          <a:p>
            <a:r>
              <a:rPr lang="tr-TR" sz="1600" dirty="0">
                <a:latin typeface="Consolas" panose="020B0609020204030204" pitchFamily="49" charset="0"/>
              </a:rPr>
              <a:t>    	</a:t>
            </a:r>
            <a:r>
              <a:rPr lang="tr-TR" sz="1600" dirty="0" err="1">
                <a:latin typeface="Consolas" panose="020B0609020204030204" pitchFamily="49" charset="0"/>
              </a:rPr>
              <a:t>system</a:t>
            </a:r>
            <a:r>
              <a:rPr lang="tr-TR" sz="1600" dirty="0">
                <a:latin typeface="Consolas" panose="020B0609020204030204" pitchFamily="49" charset="0"/>
              </a:rPr>
              <a:t>("PAUSE");	</a:t>
            </a:r>
          </a:p>
          <a:p>
            <a:r>
              <a:rPr lang="tr-TR" sz="1600" dirty="0">
                <a:latin typeface="Consolas" panose="020B0609020204030204" pitchFamily="49" charset="0"/>
              </a:rPr>
              <a:t>    	</a:t>
            </a:r>
            <a:r>
              <a:rPr lang="tr-TR" sz="1600" dirty="0" err="1">
                <a:latin typeface="Consolas" panose="020B0609020204030204" pitchFamily="49" charset="0"/>
              </a:rPr>
              <a:t>return</a:t>
            </a:r>
            <a:r>
              <a:rPr lang="tr-TR" sz="1600" dirty="0">
                <a:latin typeface="Consolas" panose="020B0609020204030204" pitchFamily="49" charset="0"/>
              </a:rPr>
              <a:t> 0;</a:t>
            </a:r>
          </a:p>
          <a:p>
            <a:r>
              <a:rPr lang="tr-TR" sz="1600" dirty="0">
                <a:latin typeface="Consolas" panose="020B0609020204030204" pitchFamily="49" charset="0"/>
              </a:rPr>
              <a:t>}</a:t>
            </a:r>
          </a:p>
        </p:txBody>
      </p:sp>
    </p:spTree>
    <p:extLst>
      <p:ext uri="{BB962C8B-B14F-4D97-AF65-F5344CB8AC3E}">
        <p14:creationId xmlns:p14="http://schemas.microsoft.com/office/powerpoint/2010/main" val="72309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a:t>
            </a:r>
          </a:p>
        </p:txBody>
      </p:sp>
      <p:sp>
        <p:nvSpPr>
          <p:cNvPr id="3" name="Content Placeholder 2"/>
          <p:cNvSpPr>
            <a:spLocks noGrp="1"/>
          </p:cNvSpPr>
          <p:nvPr>
            <p:ph idx="1"/>
          </p:nvPr>
        </p:nvSpPr>
        <p:spPr/>
        <p:txBody>
          <a:bodyPr>
            <a:normAutofit/>
          </a:bodyPr>
          <a:lstStyle/>
          <a:p>
            <a:r>
              <a:rPr lang="en-US" dirty="0"/>
              <a:t>A declaration allocates memory for a variable, but it does not necessarily store an </a:t>
            </a:r>
            <a:r>
              <a:rPr lang="en-US" dirty="0" err="1"/>
              <a:t>init</a:t>
            </a:r>
            <a:r>
              <a:rPr lang="tr-TR" dirty="0"/>
              <a:t>i</a:t>
            </a:r>
            <a:r>
              <a:rPr lang="en-US" dirty="0"/>
              <a:t>al value at the location</a:t>
            </a:r>
          </a:p>
          <a:p>
            <a:pPr lvl="1"/>
            <a:r>
              <a:rPr lang="en-US" b="1" i="1" u="sng" dirty="0"/>
              <a:t>If you read the value of such a variable before making an explicit assignment, the results are unpredictable</a:t>
            </a:r>
          </a:p>
          <a:p>
            <a:r>
              <a:rPr lang="en-US" dirty="0"/>
              <a:t>To initialize a variable, just include an assignment expression after the variable name</a:t>
            </a:r>
          </a:p>
          <a:p>
            <a:pPr lvl="1"/>
            <a:r>
              <a:rPr lang="en-US" dirty="0"/>
              <a:t>char </a:t>
            </a:r>
            <a:r>
              <a:rPr lang="en-US" dirty="0" err="1"/>
              <a:t>ch</a:t>
            </a:r>
            <a:r>
              <a:rPr lang="en-US" dirty="0"/>
              <a:t> = ‘A’ ; </a:t>
            </a:r>
          </a:p>
          <a:p>
            <a:r>
              <a:rPr lang="en-US" dirty="0"/>
              <a:t>It is same as </a:t>
            </a:r>
          </a:p>
          <a:p>
            <a:pPr lvl="1"/>
            <a:r>
              <a:rPr lang="en-US" dirty="0"/>
              <a:t>char </a:t>
            </a:r>
            <a:r>
              <a:rPr lang="en-US" dirty="0" err="1"/>
              <a:t>ch</a:t>
            </a:r>
            <a:r>
              <a:rPr lang="en-US" dirty="0"/>
              <a:t>;</a:t>
            </a:r>
          </a:p>
          <a:p>
            <a:pPr lvl="1"/>
            <a:r>
              <a:rPr lang="en-US" dirty="0" err="1"/>
              <a:t>ch</a:t>
            </a:r>
            <a:r>
              <a:rPr lang="en-US" dirty="0"/>
              <a:t> = ‘A’;</a:t>
            </a:r>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3880373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Mixing Types</a:t>
            </a:r>
          </a:p>
        </p:txBody>
      </p:sp>
      <p:sp>
        <p:nvSpPr>
          <p:cNvPr id="3" name="Content Placeholder 2"/>
          <p:cNvSpPr>
            <a:spLocks noGrp="1"/>
          </p:cNvSpPr>
          <p:nvPr>
            <p:ph idx="1"/>
          </p:nvPr>
        </p:nvSpPr>
        <p:spPr/>
        <p:txBody>
          <a:bodyPr/>
          <a:lstStyle/>
          <a:p>
            <a:r>
              <a:rPr lang="en-US" dirty="0"/>
              <a:t>Implicit </a:t>
            </a:r>
            <a:r>
              <a:rPr lang="en-US" dirty="0" err="1"/>
              <a:t>convertion</a:t>
            </a:r>
            <a:endParaRPr lang="en-US" dirty="0"/>
          </a:p>
          <a:p>
            <a:r>
              <a:rPr lang="en-US" dirty="0"/>
              <a:t>Mixing signed and unsigned types</a:t>
            </a:r>
          </a:p>
          <a:p>
            <a:r>
              <a:rPr lang="en-US" dirty="0"/>
              <a:t>Mixing integers with floating point types</a:t>
            </a:r>
          </a:p>
          <a:p>
            <a:r>
              <a:rPr lang="en-US" dirty="0"/>
              <a:t>Explicit conversion</a:t>
            </a:r>
          </a:p>
          <a:p>
            <a:endParaRPr lang="en-US" dirty="0"/>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2274104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Mixing Types cont’d</a:t>
            </a:r>
          </a:p>
        </p:txBody>
      </p:sp>
      <p:grpSp>
        <p:nvGrpSpPr>
          <p:cNvPr id="5" name="Group 4"/>
          <p:cNvGrpSpPr/>
          <p:nvPr/>
        </p:nvGrpSpPr>
        <p:grpSpPr>
          <a:xfrm>
            <a:off x="2599134" y="2241711"/>
            <a:ext cx="3134917" cy="3054189"/>
            <a:chOff x="3465511" y="1845948"/>
            <a:chExt cx="4572000" cy="4698164"/>
          </a:xfrm>
        </p:grpSpPr>
        <p:sp>
          <p:nvSpPr>
            <p:cNvPr id="4" name="Rectangle 3"/>
            <p:cNvSpPr/>
            <p:nvPr/>
          </p:nvSpPr>
          <p:spPr>
            <a:xfrm>
              <a:off x="3465511" y="1845948"/>
              <a:ext cx="45720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500" b="1" dirty="0">
                  <a:solidFill>
                    <a:prstClr val="white"/>
                  </a:solidFill>
                </a:rPr>
                <a:t>long double</a:t>
              </a:r>
            </a:p>
          </p:txBody>
        </p:sp>
        <p:sp>
          <p:nvSpPr>
            <p:cNvPr id="11" name="Rectangle 10"/>
            <p:cNvSpPr/>
            <p:nvPr/>
          </p:nvSpPr>
          <p:spPr>
            <a:xfrm>
              <a:off x="3595173" y="2509344"/>
              <a:ext cx="4312676"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500" b="1" dirty="0">
                  <a:solidFill>
                    <a:prstClr val="white"/>
                  </a:solidFill>
                </a:rPr>
                <a:t>double</a:t>
              </a:r>
            </a:p>
          </p:txBody>
        </p:sp>
        <p:sp>
          <p:nvSpPr>
            <p:cNvPr id="12" name="Rectangle 11"/>
            <p:cNvSpPr/>
            <p:nvPr/>
          </p:nvSpPr>
          <p:spPr>
            <a:xfrm>
              <a:off x="3741610" y="3172740"/>
              <a:ext cx="4019799"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500" b="1" dirty="0">
                  <a:solidFill>
                    <a:prstClr val="white"/>
                  </a:solidFill>
                </a:rPr>
                <a:t>float</a:t>
              </a:r>
            </a:p>
          </p:txBody>
        </p:sp>
        <p:sp>
          <p:nvSpPr>
            <p:cNvPr id="13" name="Rectangle 12"/>
            <p:cNvSpPr/>
            <p:nvPr/>
          </p:nvSpPr>
          <p:spPr>
            <a:xfrm>
              <a:off x="3872116" y="3880289"/>
              <a:ext cx="37587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500" b="1" dirty="0">
                  <a:solidFill>
                    <a:prstClr val="white"/>
                  </a:solidFill>
                </a:rPr>
                <a:t>unsigned long </a:t>
              </a:r>
              <a:r>
                <a:rPr lang="en-US" sz="1500" b="1" dirty="0" err="1">
                  <a:solidFill>
                    <a:prstClr val="white"/>
                  </a:solidFill>
                </a:rPr>
                <a:t>int</a:t>
              </a:r>
              <a:endParaRPr lang="en-US" sz="1500" b="1" dirty="0">
                <a:solidFill>
                  <a:prstClr val="white"/>
                </a:solidFill>
              </a:endParaRPr>
            </a:p>
          </p:txBody>
        </p:sp>
        <p:sp>
          <p:nvSpPr>
            <p:cNvPr id="14" name="Rectangle 13"/>
            <p:cNvSpPr/>
            <p:nvPr/>
          </p:nvSpPr>
          <p:spPr>
            <a:xfrm>
              <a:off x="4199647" y="5295387"/>
              <a:ext cx="3103717"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500" b="1" dirty="0">
                  <a:solidFill>
                    <a:prstClr val="white"/>
                  </a:solidFill>
                </a:rPr>
                <a:t>unsigned</a:t>
              </a:r>
            </a:p>
          </p:txBody>
        </p:sp>
        <p:sp>
          <p:nvSpPr>
            <p:cNvPr id="15" name="Rectangle 14"/>
            <p:cNvSpPr/>
            <p:nvPr/>
          </p:nvSpPr>
          <p:spPr>
            <a:xfrm>
              <a:off x="4034149" y="4587838"/>
              <a:ext cx="343471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500" b="1" dirty="0">
                  <a:solidFill>
                    <a:prstClr val="white"/>
                  </a:solidFill>
                </a:rPr>
                <a:t>long </a:t>
              </a:r>
              <a:r>
                <a:rPr lang="en-US" sz="1500" b="1" dirty="0" err="1">
                  <a:solidFill>
                    <a:prstClr val="white"/>
                  </a:solidFill>
                </a:rPr>
                <a:t>int</a:t>
              </a:r>
              <a:endParaRPr lang="en-US" sz="1500" b="1" dirty="0">
                <a:solidFill>
                  <a:prstClr val="white"/>
                </a:solidFill>
              </a:endParaRPr>
            </a:p>
          </p:txBody>
        </p:sp>
        <p:sp>
          <p:nvSpPr>
            <p:cNvPr id="16" name="Rectangle 15"/>
            <p:cNvSpPr/>
            <p:nvPr/>
          </p:nvSpPr>
          <p:spPr>
            <a:xfrm>
              <a:off x="4351099" y="5995472"/>
              <a:ext cx="2800811"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500" b="1" dirty="0" err="1">
                  <a:solidFill>
                    <a:prstClr val="white"/>
                  </a:solidFill>
                </a:rPr>
                <a:t>int</a:t>
              </a:r>
              <a:endParaRPr lang="en-US" sz="1500" b="1" dirty="0">
                <a:solidFill>
                  <a:prstClr val="white"/>
                </a:solidFill>
              </a:endParaRPr>
            </a:p>
          </p:txBody>
        </p:sp>
      </p:grpSp>
      <p:sp>
        <p:nvSpPr>
          <p:cNvPr id="3" name="Footer Placeholder 2"/>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2048049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Conversions</a:t>
            </a:r>
          </a:p>
        </p:txBody>
      </p:sp>
      <p:sp>
        <p:nvSpPr>
          <p:cNvPr id="3" name="Content Placeholder 2"/>
          <p:cNvSpPr>
            <a:spLocks noGrp="1"/>
          </p:cNvSpPr>
          <p:nvPr>
            <p:ph idx="1"/>
          </p:nvPr>
        </p:nvSpPr>
        <p:spPr/>
        <p:txBody>
          <a:bodyPr>
            <a:normAutofit/>
          </a:bodyPr>
          <a:lstStyle/>
          <a:p>
            <a:r>
              <a:rPr lang="en-US" dirty="0"/>
              <a:t>When the compiler encounters an </a:t>
            </a:r>
            <a:r>
              <a:rPr lang="en-US" b="1" i="1" u="sng" dirty="0"/>
              <a:t>expression</a:t>
            </a:r>
            <a:r>
              <a:rPr lang="en-US" dirty="0"/>
              <a:t>, it divides it into </a:t>
            </a:r>
            <a:r>
              <a:rPr lang="en-US" b="1" i="1" u="sng" dirty="0"/>
              <a:t>subexpressions</a:t>
            </a:r>
            <a:r>
              <a:rPr lang="en-US" dirty="0"/>
              <a:t>, where each expression consists of one operator and one or more objects, called </a:t>
            </a:r>
            <a:r>
              <a:rPr lang="en-US" b="1" i="1" u="sng" dirty="0"/>
              <a:t>operands</a:t>
            </a:r>
            <a:r>
              <a:rPr lang="en-US" dirty="0"/>
              <a:t>, that are </a:t>
            </a:r>
            <a:r>
              <a:rPr lang="en-US" b="1" dirty="0">
                <a:solidFill>
                  <a:srgbClr val="FF0000"/>
                </a:solidFill>
              </a:rPr>
              <a:t>bound to the operator</a:t>
            </a:r>
            <a:r>
              <a:rPr lang="en-US" dirty="0"/>
              <a:t>. </a:t>
            </a:r>
          </a:p>
          <a:p>
            <a:r>
              <a:rPr lang="en-US" b="1" dirty="0"/>
              <a:t>Ex :</a:t>
            </a:r>
            <a:r>
              <a:rPr lang="en-US" dirty="0"/>
              <a:t> 1 + 2.5 	# involves two types, an </a:t>
            </a:r>
            <a:r>
              <a:rPr lang="en-US" dirty="0" err="1"/>
              <a:t>int</a:t>
            </a:r>
            <a:r>
              <a:rPr lang="en-US" dirty="0"/>
              <a:t> and a double</a:t>
            </a:r>
          </a:p>
          <a:p>
            <a:r>
              <a:rPr lang="en-US" b="1" dirty="0"/>
              <a:t>Ex :</a:t>
            </a:r>
            <a:r>
              <a:rPr lang="en-US" dirty="0"/>
              <a:t>  – 3  / 4 + 2.5  # The expression contains three operators  –, /, +  </a:t>
            </a:r>
          </a:p>
          <a:p>
            <a:r>
              <a:rPr lang="en-US" dirty="0"/>
              <a:t>Each operator has its own rules for operand type agreement, but most binary operators require both operands to have the same type.</a:t>
            </a:r>
          </a:p>
          <a:p>
            <a:pPr lvl="1"/>
            <a:r>
              <a:rPr lang="en-US" dirty="0"/>
              <a:t>If the types differ, the compiler converts one of the operands to agree with the other one.</a:t>
            </a:r>
          </a:p>
          <a:p>
            <a:pPr lvl="1"/>
            <a:r>
              <a:rPr lang="en-US" dirty="0"/>
              <a:t>For this conversion, compiler resorts to the hierarchy of data types. </a:t>
            </a:r>
            <a:r>
              <a:rPr lang="en-US" b="1" dirty="0">
                <a:solidFill>
                  <a:srgbClr val="FF0000"/>
                </a:solidFill>
              </a:rPr>
              <a:t>(Please remember previous slide)</a:t>
            </a:r>
            <a:r>
              <a:rPr lang="en-US" dirty="0"/>
              <a:t> </a:t>
            </a:r>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46314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Mixing Signed and Unsigned Variables</a:t>
            </a:r>
          </a:p>
        </p:txBody>
      </p:sp>
      <p:sp>
        <p:nvSpPr>
          <p:cNvPr id="3" name="Content Placeholder 2"/>
          <p:cNvSpPr>
            <a:spLocks noGrp="1"/>
          </p:cNvSpPr>
          <p:nvPr>
            <p:ph idx="1"/>
          </p:nvPr>
        </p:nvSpPr>
        <p:spPr/>
        <p:txBody>
          <a:bodyPr>
            <a:normAutofit/>
          </a:bodyPr>
          <a:lstStyle/>
          <a:p>
            <a:r>
              <a:rPr lang="en-US" dirty="0"/>
              <a:t>The only difference between signed and unsigned integer types is the way they are interpreted. </a:t>
            </a:r>
          </a:p>
          <a:p>
            <a:pPr lvl="1"/>
            <a:r>
              <a:rPr lang="en-US" dirty="0"/>
              <a:t>They occupy same amount of storage</a:t>
            </a:r>
          </a:p>
          <a:p>
            <a:r>
              <a:rPr lang="en-US" dirty="0"/>
              <a:t>11101010</a:t>
            </a:r>
          </a:p>
          <a:p>
            <a:pPr lvl="1"/>
            <a:r>
              <a:rPr lang="en-US" dirty="0"/>
              <a:t>has a decimal value of -22 (in two’s complement notation)</a:t>
            </a:r>
          </a:p>
          <a:p>
            <a:pPr lvl="1"/>
            <a:r>
              <a:rPr lang="en-US" dirty="0"/>
              <a:t>An unsigned char with the same binary representation has a decimal value of 234</a:t>
            </a:r>
          </a:p>
          <a:p>
            <a:r>
              <a:rPr lang="en-US" dirty="0"/>
              <a:t>10u – 15 = ? </a:t>
            </a:r>
          </a:p>
          <a:p>
            <a:pPr lvl="1"/>
            <a:r>
              <a:rPr lang="en-US" dirty="0"/>
              <a:t>– 5   </a:t>
            </a:r>
          </a:p>
          <a:p>
            <a:pPr lvl="1"/>
            <a:r>
              <a:rPr lang="en-US" dirty="0"/>
              <a:t>4,294,967,291</a:t>
            </a:r>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847448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Mixing Integers with Floating Types</a:t>
            </a:r>
          </a:p>
        </p:txBody>
      </p:sp>
      <p:sp>
        <p:nvSpPr>
          <p:cNvPr id="3" name="Content Placeholder 2"/>
          <p:cNvSpPr>
            <a:spLocks noGrp="1"/>
          </p:cNvSpPr>
          <p:nvPr>
            <p:ph idx="1"/>
          </p:nvPr>
        </p:nvSpPr>
        <p:spPr/>
        <p:txBody>
          <a:bodyPr>
            <a:normAutofit/>
          </a:bodyPr>
          <a:lstStyle/>
          <a:p>
            <a:r>
              <a:rPr lang="en-US" dirty="0"/>
              <a:t>Invisible conversions</a:t>
            </a:r>
          </a:p>
          <a:p>
            <a:endParaRPr lang="en-US" dirty="0"/>
          </a:p>
          <a:p>
            <a:endParaRPr lang="en-US" dirty="0"/>
          </a:p>
          <a:p>
            <a:endParaRPr lang="en-US" dirty="0"/>
          </a:p>
          <a:p>
            <a:endParaRPr lang="en-US" dirty="0"/>
          </a:p>
          <a:p>
            <a:r>
              <a:rPr lang="en-US" b="1" dirty="0">
                <a:solidFill>
                  <a:srgbClr val="FF0000"/>
                </a:solidFill>
              </a:rPr>
              <a:t>Loss of precision </a:t>
            </a:r>
          </a:p>
        </p:txBody>
      </p:sp>
      <p:sp>
        <p:nvSpPr>
          <p:cNvPr id="4" name="Content Placeholder 3"/>
          <p:cNvSpPr>
            <a:spLocks noGrp="1"/>
          </p:cNvSpPr>
          <p:nvPr>
            <p:ph idx="2"/>
          </p:nvPr>
        </p:nvSpPr>
        <p:spPr>
          <a:xfrm>
            <a:off x="3133725" y="2125266"/>
            <a:ext cx="5381625" cy="3263504"/>
          </a:xfrm>
          <a:noFill/>
          <a:ln w="25400">
            <a:solidFill>
              <a:schemeClr val="bg1"/>
            </a:solidFill>
          </a:ln>
        </p:spPr>
        <p:txBody>
          <a:bodyPr vert="horz" wrap="square" lIns="68580" tIns="34290" rIns="68580" bIns="34290" rtlCol="0" anchor="ctr" anchorCtr="0" compatLnSpc="1">
            <a:normAutofit/>
          </a:bodyPr>
          <a:lstStyle/>
          <a:p>
            <a:pPr marL="0" indent="0">
              <a:buNone/>
            </a:pPr>
            <a:r>
              <a:rPr lang="en-US" dirty="0" err="1"/>
              <a:t>int</a:t>
            </a:r>
            <a:r>
              <a:rPr lang="en-US" dirty="0"/>
              <a:t> j;</a:t>
            </a:r>
          </a:p>
          <a:p>
            <a:pPr marL="0" indent="0">
              <a:buNone/>
            </a:pPr>
            <a:r>
              <a:rPr lang="en-US" dirty="0"/>
              <a:t>float f;</a:t>
            </a:r>
          </a:p>
          <a:p>
            <a:pPr marL="0" indent="0">
              <a:buNone/>
            </a:pPr>
            <a:r>
              <a:rPr lang="en-US" dirty="0"/>
              <a:t>j + f ;		// j is converted to float</a:t>
            </a:r>
          </a:p>
          <a:p>
            <a:pPr marL="0" indent="0">
              <a:buNone/>
            </a:pPr>
            <a:r>
              <a:rPr lang="en-US" dirty="0"/>
              <a:t>j + f + 2.5; 	// j and f both converted to double</a:t>
            </a:r>
          </a:p>
          <a:p>
            <a:pPr marL="0" indent="0">
              <a:buNone/>
            </a:pPr>
            <a:endParaRPr lang="en-US" dirty="0"/>
          </a:p>
          <a:p>
            <a:pPr marL="0" indent="0">
              <a:buNone/>
            </a:pPr>
            <a:r>
              <a:rPr lang="en-US" dirty="0">
                <a:solidFill>
                  <a:srgbClr val="FF0000"/>
                </a:solidFill>
              </a:rPr>
              <a:t>j = 2.</a:t>
            </a:r>
            <a:r>
              <a:rPr lang="tr-TR" dirty="0">
                <a:solidFill>
                  <a:srgbClr val="FF0000"/>
                </a:solidFill>
              </a:rPr>
              <a:t>9</a:t>
            </a:r>
            <a:r>
              <a:rPr lang="en-US" dirty="0">
                <a:solidFill>
                  <a:srgbClr val="FF0000"/>
                </a:solidFill>
              </a:rPr>
              <a:t>; 				// j’s value is 2</a:t>
            </a:r>
          </a:p>
          <a:p>
            <a:pPr marL="0" indent="0">
              <a:buNone/>
            </a:pPr>
            <a:r>
              <a:rPr lang="en-US" dirty="0">
                <a:solidFill>
                  <a:srgbClr val="FF0000"/>
                </a:solidFill>
              </a:rPr>
              <a:t>j = 999999999999.888888 	// overflow</a:t>
            </a:r>
          </a:p>
          <a:p>
            <a:pPr marL="0" indent="0">
              <a:buNone/>
            </a:pPr>
            <a:endParaRPr lang="en-US" dirty="0"/>
          </a:p>
        </p:txBody>
      </p:sp>
      <p:sp>
        <p:nvSpPr>
          <p:cNvPr id="5" name="Footer Placeholder 4"/>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18376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5"/>
          <p:cNvSpPr txBox="1">
            <a:spLocks noChangeArrowheads="1"/>
          </p:cNvSpPr>
          <p:nvPr/>
        </p:nvSpPr>
        <p:spPr bwMode="auto">
          <a:xfrm>
            <a:off x="0" y="549275"/>
            <a:ext cx="9144000" cy="400110"/>
          </a:xfrm>
          <a:prstGeom prst="rect">
            <a:avLst/>
          </a:prstGeom>
          <a:noFill/>
          <a:ln w="9525">
            <a:noFill/>
            <a:miter lim="800000"/>
            <a:headEnd/>
            <a:tailEnd/>
          </a:ln>
        </p:spPr>
        <p:txBody>
          <a:bodyPr>
            <a:spAutoFit/>
          </a:bodyPr>
          <a:lstStyle/>
          <a:p>
            <a:pPr algn="ctr"/>
            <a:r>
              <a:rPr lang="tr-TR" altLang="tr-TR" sz="2000" b="1" dirty="0">
                <a:solidFill>
                  <a:schemeClr val="bg2"/>
                </a:solidFill>
              </a:rPr>
              <a:t>BLM2031 YAPISAL PROGRAMLAMA – GENEL BİLGİLER</a:t>
            </a:r>
          </a:p>
        </p:txBody>
      </p:sp>
      <p:sp>
        <p:nvSpPr>
          <p:cNvPr id="4101" name="9 Slayt Numarası Yer Tutucusu"/>
          <p:cNvSpPr>
            <a:spLocks noGrp="1"/>
          </p:cNvSpPr>
          <p:nvPr>
            <p:ph type="sldNum" sz="quarter" idx="11"/>
          </p:nvPr>
        </p:nvSpPr>
        <p:spPr>
          <a:noFill/>
        </p:spPr>
        <p:txBody>
          <a:bodyPr/>
          <a:lstStyle/>
          <a:p>
            <a:fld id="{1E30A6BE-ABCD-4702-86F2-F661E78F7C06}" type="slidenum">
              <a:rPr lang="tr-TR" altLang="tr-TR" smtClean="0"/>
              <a:pPr/>
              <a:t>4</a:t>
            </a:fld>
            <a:endParaRPr lang="tr-TR" altLang="tr-TR"/>
          </a:p>
        </p:txBody>
      </p:sp>
      <p:grpSp>
        <p:nvGrpSpPr>
          <p:cNvPr id="10" name="9 Grup"/>
          <p:cNvGrpSpPr>
            <a:grpSpLocks/>
          </p:cNvGrpSpPr>
          <p:nvPr/>
        </p:nvGrpSpPr>
        <p:grpSpPr bwMode="auto">
          <a:xfrm>
            <a:off x="395288" y="1140893"/>
            <a:ext cx="8496300" cy="4022109"/>
            <a:chOff x="395288" y="4768850"/>
            <a:chExt cx="8496300" cy="4019989"/>
          </a:xfrm>
        </p:grpSpPr>
        <p:sp>
          <p:nvSpPr>
            <p:cNvPr id="11" name="Text Box 8"/>
            <p:cNvSpPr txBox="1">
              <a:spLocks noChangeArrowheads="1"/>
            </p:cNvSpPr>
            <p:nvPr/>
          </p:nvSpPr>
          <p:spPr bwMode="auto">
            <a:xfrm>
              <a:off x="395288" y="4768850"/>
              <a:ext cx="8496300" cy="366713"/>
            </a:xfrm>
            <a:prstGeom prst="rect">
              <a:avLst/>
            </a:prstGeom>
            <a:noFill/>
            <a:ln w="9525">
              <a:noFill/>
              <a:miter lim="800000"/>
              <a:headEnd/>
              <a:tailEnd/>
            </a:ln>
          </p:spPr>
          <p:txBody>
            <a:bodyPr>
              <a:spAutoFit/>
            </a:bodyPr>
            <a:lstStyle/>
            <a:p>
              <a:r>
                <a:rPr lang="tr-TR" altLang="tr-TR" b="1" dirty="0">
                  <a:solidFill>
                    <a:schemeClr val="bg2"/>
                  </a:solidFill>
                </a:rPr>
                <a:t>ÖNEMLİ SENATO KARARLARI</a:t>
              </a:r>
            </a:p>
          </p:txBody>
        </p:sp>
        <p:sp>
          <p:nvSpPr>
            <p:cNvPr id="12" name="Text Box 9"/>
            <p:cNvSpPr txBox="1">
              <a:spLocks noChangeArrowheads="1"/>
            </p:cNvSpPr>
            <p:nvPr/>
          </p:nvSpPr>
          <p:spPr bwMode="auto">
            <a:xfrm>
              <a:off x="395288" y="5097467"/>
              <a:ext cx="8496300" cy="3691372"/>
            </a:xfrm>
            <a:prstGeom prst="rect">
              <a:avLst/>
            </a:prstGeom>
            <a:noFill/>
            <a:ln w="9525">
              <a:noFill/>
              <a:miter lim="800000"/>
              <a:headEnd/>
              <a:tailEnd/>
            </a:ln>
          </p:spPr>
          <p:txBody>
            <a:bodyPr>
              <a:spAutoFit/>
            </a:bodyPr>
            <a:lstStyle/>
            <a:p>
              <a:pPr marL="457200" indent="-457200">
                <a:buFontTx/>
                <a:buChar char="•"/>
              </a:pPr>
              <a:r>
                <a:rPr lang="tr-TR" altLang="tr-TR" dirty="0">
                  <a:solidFill>
                    <a:schemeClr val="bg2"/>
                  </a:solidFill>
                </a:rPr>
                <a:t>Öğrencinin ara sınav notunun %60'ı + Finalin %40'ı eğer "sayısal olarak" </a:t>
              </a:r>
              <a:r>
                <a:rPr lang="tr-TR" altLang="tr-TR" b="1" dirty="0">
                  <a:solidFill>
                    <a:schemeClr val="bg2"/>
                  </a:solidFill>
                </a:rPr>
                <a:t>40'ın altı</a:t>
              </a:r>
              <a:r>
                <a:rPr lang="tr-TR" altLang="tr-TR" dirty="0">
                  <a:solidFill>
                    <a:schemeClr val="bg2"/>
                  </a:solidFill>
                </a:rPr>
                <a:t>nda kalıyorsa öğrenci doğrudan "</a:t>
              </a:r>
              <a:r>
                <a:rPr lang="tr-TR" altLang="tr-TR" b="1" dirty="0">
                  <a:solidFill>
                    <a:schemeClr val="bg2"/>
                  </a:solidFill>
                </a:rPr>
                <a:t>FF</a:t>
              </a:r>
              <a:r>
                <a:rPr lang="tr-TR" altLang="tr-TR" dirty="0">
                  <a:solidFill>
                    <a:schemeClr val="bg2"/>
                  </a:solidFill>
                </a:rPr>
                <a:t> notu" </a:t>
              </a:r>
              <a:r>
                <a:rPr lang="tr-TR" altLang="tr-TR" b="1" dirty="0">
                  <a:solidFill>
                    <a:schemeClr val="bg2"/>
                  </a:solidFill>
                </a:rPr>
                <a:t>ile dersten kalmış sayılacaktır </a:t>
              </a:r>
              <a:r>
                <a:rPr lang="tr-TR" altLang="tr-TR" dirty="0">
                  <a:solidFill>
                    <a:schemeClr val="bg2"/>
                  </a:solidFill>
                </a:rPr>
                <a:t>(YN-027-YTÜ </a:t>
              </a:r>
              <a:r>
                <a:rPr lang="tr-TR" altLang="tr-TR" dirty="0" err="1">
                  <a:solidFill>
                    <a:schemeClr val="bg2"/>
                  </a:solidFill>
                </a:rPr>
                <a:t>Önlisans</a:t>
              </a:r>
              <a:r>
                <a:rPr lang="tr-TR" altLang="tr-TR" dirty="0">
                  <a:solidFill>
                    <a:schemeClr val="bg2"/>
                  </a:solidFill>
                </a:rPr>
                <a:t> ve Lisans Eğitim-Öğretim Yönetmeliği, Md. 26.e).</a:t>
              </a:r>
            </a:p>
            <a:p>
              <a:pPr marL="457200" indent="-457200">
                <a:buFontTx/>
                <a:buChar char="•"/>
              </a:pPr>
              <a:r>
                <a:rPr lang="tr-TR" altLang="tr-TR" dirty="0">
                  <a:solidFill>
                    <a:schemeClr val="bg2"/>
                  </a:solidFill>
                </a:rPr>
                <a:t>Yarıyıl sonu sınavına girmeyen öğrenciler vize notuna bakılmaksızın ilgili dersten başarısız (FF) sayılırlar (YÖ-075-YTÜ Sınav Yönergesi, Md. 4.2.k).</a:t>
              </a:r>
            </a:p>
            <a:p>
              <a:pPr marL="457200" indent="-457200">
                <a:buFontTx/>
                <a:buChar char="•"/>
              </a:pPr>
              <a:r>
                <a:rPr lang="tr-TR" altLang="tr-TR" dirty="0">
                  <a:solidFill>
                    <a:schemeClr val="bg2"/>
                  </a:solidFill>
                </a:rPr>
                <a:t>Bütün öğrencilere derslere devam zorunluluğu gelmiştir (dersi tekrar alanların önceki notu ne olursa olsun).</a:t>
              </a:r>
            </a:p>
            <a:p>
              <a:pPr marL="914400" lvl="1" indent="-457200">
                <a:buFontTx/>
                <a:buChar char="•"/>
              </a:pPr>
              <a:r>
                <a:rPr lang="tr-TR" altLang="tr-TR" dirty="0">
                  <a:solidFill>
                    <a:schemeClr val="bg2"/>
                  </a:solidFill>
                </a:rPr>
                <a:t>Derslere ait devam durumu ilgili öğretim üyesi tarafından yarıyıl sonu sınavları başlamadan önce öğrenci bilgi sisteminde ilan edilir.</a:t>
              </a:r>
            </a:p>
            <a:p>
              <a:pPr marL="914400" lvl="1" indent="-457200">
                <a:buFontTx/>
                <a:buChar char="•"/>
              </a:pPr>
              <a:r>
                <a:rPr lang="tr-TR" altLang="tr-TR" dirty="0">
                  <a:solidFill>
                    <a:schemeClr val="bg2"/>
                  </a:solidFill>
                </a:rPr>
                <a:t>Devamsızlıktan kalan öğrenciler yarıyıl sonu sınavına giremezler ve bu öğrencilerin ilgili derse ait başarı notu (F0) olarak bilgi sistemine işlenir (YÖ-075-YTÜ Sınav Yönergesi, Md. 4.2.h).</a:t>
              </a:r>
            </a:p>
          </p:txBody>
        </p:sp>
      </p:grpSp>
    </p:spTree>
    <p:extLst>
      <p:ext uri="{BB962C8B-B14F-4D97-AF65-F5344CB8AC3E}">
        <p14:creationId xmlns:p14="http://schemas.microsoft.com/office/powerpoint/2010/main" val="1155557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Explicit Conversions - Cast</a:t>
            </a:r>
          </a:p>
        </p:txBody>
      </p:sp>
      <p:sp>
        <p:nvSpPr>
          <p:cNvPr id="3" name="Content Placeholder 2"/>
          <p:cNvSpPr>
            <a:spLocks noGrp="1"/>
          </p:cNvSpPr>
          <p:nvPr>
            <p:ph idx="1"/>
          </p:nvPr>
        </p:nvSpPr>
        <p:spPr>
          <a:xfrm>
            <a:off x="628650" y="2204864"/>
            <a:ext cx="3886200" cy="1152128"/>
          </a:xfrm>
          <a:noFill/>
          <a:ln w="25400">
            <a:solidFill>
              <a:schemeClr val="bg1"/>
            </a:solidFill>
          </a:ln>
        </p:spPr>
        <p:txBody>
          <a:bodyPr vert="horz" wrap="square" lIns="68580" tIns="34290" rIns="68580" bIns="34290" rtlCol="0" anchor="ctr" anchorCtr="0" compatLnSpc="1">
            <a:normAutofit/>
          </a:bodyPr>
          <a:lstStyle/>
          <a:p>
            <a:pPr marL="0" indent="0">
              <a:buNone/>
            </a:pPr>
            <a:r>
              <a:rPr lang="en-US" b="1" dirty="0" err="1"/>
              <a:t>int</a:t>
            </a:r>
            <a:r>
              <a:rPr lang="en-US" b="1" dirty="0"/>
              <a:t> j=2, k=3;</a:t>
            </a:r>
          </a:p>
          <a:p>
            <a:pPr marL="0" indent="0">
              <a:buNone/>
            </a:pPr>
            <a:r>
              <a:rPr lang="en-US" b="1" dirty="0"/>
              <a:t>float f;</a:t>
            </a:r>
          </a:p>
          <a:p>
            <a:pPr marL="0" indent="0">
              <a:buNone/>
            </a:pPr>
            <a:r>
              <a:rPr lang="en-US" b="1" dirty="0"/>
              <a:t>f = k / j ;</a:t>
            </a:r>
          </a:p>
        </p:txBody>
      </p:sp>
      <p:sp>
        <p:nvSpPr>
          <p:cNvPr id="4" name="Content Placeholder 3"/>
          <p:cNvSpPr>
            <a:spLocks noGrp="1"/>
          </p:cNvSpPr>
          <p:nvPr>
            <p:ph idx="2"/>
          </p:nvPr>
        </p:nvSpPr>
        <p:spPr/>
        <p:txBody>
          <a:bodyPr>
            <a:normAutofit/>
          </a:bodyPr>
          <a:lstStyle/>
          <a:p>
            <a:endParaRPr lang="en-US" b="1" dirty="0"/>
          </a:p>
          <a:p>
            <a:r>
              <a:rPr lang="en-US" b="1" dirty="0"/>
              <a:t>Explicit conversion is called casting and is performed with a construct called </a:t>
            </a:r>
            <a:r>
              <a:rPr lang="en-US" b="1" i="1" u="sng" dirty="0"/>
              <a:t>a cast</a:t>
            </a:r>
          </a:p>
          <a:p>
            <a:endParaRPr lang="en-US" b="1" dirty="0"/>
          </a:p>
          <a:p>
            <a:endParaRPr lang="en-US" dirty="0"/>
          </a:p>
          <a:p>
            <a:endParaRPr lang="en-US" dirty="0"/>
          </a:p>
          <a:p>
            <a:r>
              <a:rPr lang="en-US" b="1" dirty="0">
                <a:solidFill>
                  <a:srgbClr val="FF0000"/>
                </a:solidFill>
              </a:rPr>
              <a:t>To cast an expression, enter the target data type enclosed in parenthesis directly before expression</a:t>
            </a:r>
          </a:p>
        </p:txBody>
      </p:sp>
      <p:sp>
        <p:nvSpPr>
          <p:cNvPr id="5" name="Footer Placeholder 4"/>
          <p:cNvSpPr>
            <a:spLocks noGrp="1"/>
          </p:cNvSpPr>
          <p:nvPr>
            <p:ph type="ftr" sz="quarter" idx="11"/>
          </p:nvPr>
        </p:nvSpPr>
        <p:spPr/>
        <p:txBody>
          <a:bodyPr/>
          <a:lstStyle/>
          <a:p>
            <a:r>
              <a:rPr lang="tr-TR">
                <a:solidFill>
                  <a:prstClr val="white"/>
                </a:solidFill>
              </a:rPr>
              <a:t>Yıldız Teknik Üniversitesi - Bilgisayar Mühendisliği Bölümü</a:t>
            </a:r>
          </a:p>
        </p:txBody>
      </p:sp>
      <p:sp>
        <p:nvSpPr>
          <p:cNvPr id="6" name="Dikdörtgen 5"/>
          <p:cNvSpPr/>
          <p:nvPr/>
        </p:nvSpPr>
        <p:spPr>
          <a:xfrm>
            <a:off x="623086" y="4414545"/>
            <a:ext cx="1691489" cy="369332"/>
          </a:xfrm>
          <a:prstGeom prst="rect">
            <a:avLst/>
          </a:prstGeom>
        </p:spPr>
        <p:txBody>
          <a:bodyPr wrap="none">
            <a:spAutoFit/>
          </a:bodyPr>
          <a:lstStyle/>
          <a:p>
            <a:pPr marL="0" indent="0">
              <a:buNone/>
            </a:pPr>
            <a:r>
              <a:rPr lang="en-US" b="1" dirty="0">
                <a:solidFill>
                  <a:srgbClr val="FF0000"/>
                </a:solidFill>
              </a:rPr>
              <a:t>f = (float) k / j;</a:t>
            </a:r>
          </a:p>
        </p:txBody>
      </p:sp>
    </p:spTree>
    <p:extLst>
      <p:ext uri="{BB962C8B-B14F-4D97-AF65-F5344CB8AC3E}">
        <p14:creationId xmlns:p14="http://schemas.microsoft.com/office/powerpoint/2010/main" val="2127697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Enumeration Data Type</a:t>
            </a:r>
          </a:p>
        </p:txBody>
      </p:sp>
      <p:sp>
        <p:nvSpPr>
          <p:cNvPr id="3" name="Content Placeholder 2"/>
          <p:cNvSpPr>
            <a:spLocks noGrp="1"/>
          </p:cNvSpPr>
          <p:nvPr>
            <p:ph idx="1"/>
          </p:nvPr>
        </p:nvSpPr>
        <p:spPr>
          <a:xfrm>
            <a:off x="628650" y="1844824"/>
            <a:ext cx="4143375" cy="3263504"/>
          </a:xfrm>
          <a:noFill/>
          <a:ln w="25400">
            <a:solidFill>
              <a:schemeClr val="bg1"/>
            </a:solidFill>
          </a:ln>
        </p:spPr>
        <p:txBody>
          <a:bodyPr vert="horz" wrap="square" lIns="68580" tIns="34290" rIns="68580" bIns="34290" rtlCol="0" anchor="ctr" anchorCtr="0" compatLnSpc="1">
            <a:normAutofit fontScale="92500"/>
          </a:bodyPr>
          <a:lstStyle/>
          <a:p>
            <a:pPr marL="0" indent="0">
              <a:buNone/>
            </a:pPr>
            <a:r>
              <a:rPr lang="en-US" dirty="0" err="1"/>
              <a:t>enum</a:t>
            </a:r>
            <a:r>
              <a:rPr lang="en-US" dirty="0"/>
              <a:t> { red, blue, green, yellow } color;</a:t>
            </a:r>
          </a:p>
          <a:p>
            <a:pPr marL="0" indent="0">
              <a:buNone/>
            </a:pPr>
            <a:r>
              <a:rPr lang="en-US" dirty="0" err="1"/>
              <a:t>enum</a:t>
            </a:r>
            <a:r>
              <a:rPr lang="en-US" dirty="0"/>
              <a:t> { bright, medium, dark } intensity;</a:t>
            </a:r>
          </a:p>
          <a:p>
            <a:pPr marL="0" indent="0">
              <a:buNone/>
            </a:pPr>
            <a:endParaRPr lang="en-US" dirty="0"/>
          </a:p>
          <a:p>
            <a:pPr marL="0" indent="0">
              <a:buNone/>
            </a:pPr>
            <a:r>
              <a:rPr lang="en-US" dirty="0"/>
              <a:t>color = yellow;	// OK</a:t>
            </a:r>
          </a:p>
          <a:p>
            <a:pPr marL="0" indent="0">
              <a:buNone/>
            </a:pPr>
            <a:r>
              <a:rPr lang="en-US" dirty="0">
                <a:solidFill>
                  <a:srgbClr val="FF0000"/>
                </a:solidFill>
              </a:rPr>
              <a:t>color = bright;	// Type conflict</a:t>
            </a:r>
          </a:p>
          <a:p>
            <a:pPr marL="0" indent="0">
              <a:buNone/>
            </a:pPr>
            <a:r>
              <a:rPr lang="en-US" dirty="0"/>
              <a:t>intensity = bright;	// OK</a:t>
            </a:r>
          </a:p>
          <a:p>
            <a:pPr marL="0" indent="0">
              <a:buNone/>
            </a:pPr>
            <a:r>
              <a:rPr lang="en-US" dirty="0">
                <a:solidFill>
                  <a:srgbClr val="FF0000"/>
                </a:solidFill>
              </a:rPr>
              <a:t>intensity = blue;	// Type conflict</a:t>
            </a:r>
          </a:p>
          <a:p>
            <a:pPr marL="0" indent="0">
              <a:buNone/>
            </a:pPr>
            <a:r>
              <a:rPr lang="en-US" dirty="0">
                <a:solidFill>
                  <a:srgbClr val="FF0000"/>
                </a:solidFill>
              </a:rPr>
              <a:t>color = 1;		// Type conflict</a:t>
            </a:r>
          </a:p>
          <a:p>
            <a:pPr marL="0" indent="0">
              <a:buNone/>
            </a:pPr>
            <a:r>
              <a:rPr lang="en-US" dirty="0"/>
              <a:t>color = green + blue;	// Misleading usage</a:t>
            </a:r>
          </a:p>
        </p:txBody>
      </p:sp>
      <p:sp>
        <p:nvSpPr>
          <p:cNvPr id="4" name="Content Placeholder 3"/>
          <p:cNvSpPr>
            <a:spLocks noGrp="1"/>
          </p:cNvSpPr>
          <p:nvPr>
            <p:ph idx="2"/>
          </p:nvPr>
        </p:nvSpPr>
        <p:spPr/>
        <p:txBody>
          <a:bodyPr>
            <a:normAutofit fontScale="92500"/>
          </a:bodyPr>
          <a:lstStyle/>
          <a:p>
            <a:r>
              <a:rPr lang="en-US" b="1" i="1" u="sng" dirty="0"/>
              <a:t>Enumeration types</a:t>
            </a:r>
            <a:r>
              <a:rPr lang="en-US" dirty="0"/>
              <a:t> enable you to declare variables and the set of named constants that can be legally stored in the variable.</a:t>
            </a:r>
          </a:p>
          <a:p>
            <a:r>
              <a:rPr lang="en-US" dirty="0"/>
              <a:t>The default values start at zero and go up by one with each new name.</a:t>
            </a:r>
          </a:p>
          <a:p>
            <a:r>
              <a:rPr lang="en-US" dirty="0"/>
              <a:t>You can override default values by specifying other values</a:t>
            </a:r>
          </a:p>
        </p:txBody>
      </p:sp>
      <p:sp>
        <p:nvSpPr>
          <p:cNvPr id="5" name="Footer Placeholder 4"/>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2783498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void Data Type </a:t>
            </a:r>
          </a:p>
        </p:txBody>
      </p:sp>
      <p:sp>
        <p:nvSpPr>
          <p:cNvPr id="5" name="Content Placeholder 4"/>
          <p:cNvSpPr>
            <a:spLocks noGrp="1"/>
          </p:cNvSpPr>
          <p:nvPr>
            <p:ph idx="1"/>
          </p:nvPr>
        </p:nvSpPr>
        <p:spPr/>
        <p:txBody>
          <a:bodyPr/>
          <a:lstStyle/>
          <a:p>
            <a:r>
              <a:rPr lang="en-US" dirty="0"/>
              <a:t>The void data type has two important purposes.</a:t>
            </a:r>
          </a:p>
          <a:p>
            <a:endParaRPr lang="en-US" dirty="0"/>
          </a:p>
          <a:p>
            <a:r>
              <a:rPr lang="en-US" dirty="0"/>
              <a:t>The first is to indicate that a function does not return a value</a:t>
            </a:r>
          </a:p>
          <a:p>
            <a:pPr lvl="1"/>
            <a:r>
              <a:rPr lang="en-US" dirty="0"/>
              <a:t>void </a:t>
            </a:r>
            <a:r>
              <a:rPr lang="en-US" dirty="0" err="1"/>
              <a:t>func</a:t>
            </a:r>
            <a:r>
              <a:rPr lang="en-US" dirty="0"/>
              <a:t> (</a:t>
            </a:r>
            <a:r>
              <a:rPr lang="en-US" dirty="0" err="1"/>
              <a:t>int</a:t>
            </a:r>
            <a:r>
              <a:rPr lang="en-US" dirty="0"/>
              <a:t> a, </a:t>
            </a:r>
            <a:r>
              <a:rPr lang="en-US" dirty="0" err="1"/>
              <a:t>int</a:t>
            </a:r>
            <a:r>
              <a:rPr lang="en-US" dirty="0"/>
              <a:t> b);</a:t>
            </a:r>
          </a:p>
          <a:p>
            <a:endParaRPr lang="en-US" dirty="0"/>
          </a:p>
          <a:p>
            <a:r>
              <a:rPr lang="en-US" dirty="0"/>
              <a:t>The second is to declare a generic pointer</a:t>
            </a:r>
          </a:p>
          <a:p>
            <a:pPr lvl="1"/>
            <a:r>
              <a:rPr lang="en-US" b="1" dirty="0">
                <a:solidFill>
                  <a:srgbClr val="FF0000"/>
                </a:solidFill>
              </a:rPr>
              <a:t>We will discuss it later !</a:t>
            </a:r>
          </a:p>
        </p:txBody>
      </p:sp>
      <p:sp>
        <p:nvSpPr>
          <p:cNvPr id="3" name="Footer Placeholder 2"/>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320635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typedef</a:t>
            </a:r>
            <a:endParaRPr lang="en-US" b="1" dirty="0"/>
          </a:p>
        </p:txBody>
      </p:sp>
      <p:sp>
        <p:nvSpPr>
          <p:cNvPr id="3" name="Content Placeholder 2"/>
          <p:cNvSpPr>
            <a:spLocks noGrp="1"/>
          </p:cNvSpPr>
          <p:nvPr>
            <p:ph idx="1"/>
          </p:nvPr>
        </p:nvSpPr>
        <p:spPr/>
        <p:txBody>
          <a:bodyPr/>
          <a:lstStyle/>
          <a:p>
            <a:r>
              <a:rPr lang="en-US" b="1" i="1" u="sng" dirty="0" err="1"/>
              <a:t>typedef</a:t>
            </a:r>
            <a:r>
              <a:rPr lang="en-US" dirty="0"/>
              <a:t> keyword lets you create your own names for data types.</a:t>
            </a:r>
          </a:p>
          <a:p>
            <a:r>
              <a:rPr lang="en-US" dirty="0"/>
              <a:t>Semantically, the variable name becomes a synonym for the data type.</a:t>
            </a:r>
          </a:p>
          <a:p>
            <a:r>
              <a:rPr lang="en-US" dirty="0"/>
              <a:t>By convention, </a:t>
            </a:r>
            <a:r>
              <a:rPr lang="en-US" dirty="0" err="1"/>
              <a:t>typedef</a:t>
            </a:r>
            <a:r>
              <a:rPr lang="en-US" dirty="0"/>
              <a:t> names are capitalized. </a:t>
            </a:r>
          </a:p>
        </p:txBody>
      </p:sp>
      <p:sp>
        <p:nvSpPr>
          <p:cNvPr id="4" name="Content Placeholder 3"/>
          <p:cNvSpPr>
            <a:spLocks noGrp="1"/>
          </p:cNvSpPr>
          <p:nvPr>
            <p:ph idx="2"/>
          </p:nvPr>
        </p:nvSpPr>
        <p:spPr>
          <a:xfrm>
            <a:off x="5150296" y="1772816"/>
            <a:ext cx="3886200" cy="1955875"/>
          </a:xfrm>
          <a:noFill/>
          <a:ln w="25400">
            <a:solidFill>
              <a:schemeClr val="bg1"/>
            </a:solidFill>
          </a:ln>
        </p:spPr>
        <p:txBody>
          <a:bodyPr vert="horz" wrap="square" lIns="68580" tIns="34290" rIns="68580" bIns="34290" rtlCol="0" anchor="ctr" anchorCtr="0" compatLnSpc="1">
            <a:normAutofit/>
          </a:bodyPr>
          <a:lstStyle/>
          <a:p>
            <a:pPr marL="0" indent="0">
              <a:buNone/>
            </a:pPr>
            <a:r>
              <a:rPr lang="en-US" dirty="0" err="1"/>
              <a:t>typedef</a:t>
            </a:r>
            <a:r>
              <a:rPr lang="en-US" dirty="0"/>
              <a:t> long </a:t>
            </a:r>
            <a:r>
              <a:rPr lang="en-US" dirty="0" err="1"/>
              <a:t>int</a:t>
            </a:r>
            <a:r>
              <a:rPr lang="en-US" dirty="0"/>
              <a:t> INT32;</a:t>
            </a:r>
          </a:p>
          <a:p>
            <a:pPr marL="0" indent="0">
              <a:buNone/>
            </a:pPr>
            <a:endParaRPr lang="en-US" dirty="0"/>
          </a:p>
          <a:p>
            <a:pPr marL="0" indent="0">
              <a:buNone/>
            </a:pPr>
            <a:r>
              <a:rPr lang="en-US" dirty="0"/>
              <a:t>long </a:t>
            </a:r>
            <a:r>
              <a:rPr lang="en-US" dirty="0" err="1"/>
              <a:t>int</a:t>
            </a:r>
            <a:r>
              <a:rPr lang="en-US" dirty="0"/>
              <a:t> j;</a:t>
            </a:r>
          </a:p>
          <a:p>
            <a:pPr marL="0" indent="0">
              <a:buNone/>
            </a:pPr>
            <a:r>
              <a:rPr lang="en-US" dirty="0"/>
              <a:t>INT32 j;</a:t>
            </a:r>
          </a:p>
        </p:txBody>
      </p:sp>
      <p:sp>
        <p:nvSpPr>
          <p:cNvPr id="5" name="Footer Placeholder 4"/>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3200858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4 Slayt Numarası Yer Tutucusu"/>
          <p:cNvSpPr>
            <a:spLocks noGrp="1"/>
          </p:cNvSpPr>
          <p:nvPr>
            <p:ph type="sldNum" sz="quarter" idx="11"/>
          </p:nvPr>
        </p:nvSpPr>
        <p:spPr>
          <a:noFill/>
        </p:spPr>
        <p:txBody>
          <a:bodyPr/>
          <a:lstStyle/>
          <a:p>
            <a:fld id="{B893C1EF-69B2-4D72-AC3E-9CE1B9DE9622}" type="slidenum">
              <a:rPr lang="tr-TR" altLang="tr-TR" smtClean="0"/>
              <a:pPr/>
              <a:t>44</a:t>
            </a:fld>
            <a:endParaRPr lang="tr-TR" altLang="tr-TR"/>
          </a:p>
        </p:txBody>
      </p:sp>
      <p:sp>
        <p:nvSpPr>
          <p:cNvPr id="5" name="4 Dikdörtgen"/>
          <p:cNvSpPr/>
          <p:nvPr/>
        </p:nvSpPr>
        <p:spPr>
          <a:xfrm>
            <a:off x="179512" y="620688"/>
            <a:ext cx="8784976" cy="369332"/>
          </a:xfrm>
          <a:prstGeom prst="rect">
            <a:avLst/>
          </a:prstGeom>
        </p:spPr>
        <p:txBody>
          <a:bodyPr wrap="square">
            <a:spAutoFit/>
          </a:bodyPr>
          <a:lstStyle/>
          <a:p>
            <a:pPr algn="ctr"/>
            <a:r>
              <a:rPr lang="tr-TR" dirty="0">
                <a:solidFill>
                  <a:srgbClr val="002060"/>
                </a:solidFill>
              </a:rPr>
              <a:t>Bu yansı ders notlarının düzeni için boş bırakılmıştır.</a:t>
            </a:r>
          </a:p>
        </p:txBody>
      </p:sp>
    </p:spTree>
    <p:extLst>
      <p:ext uri="{BB962C8B-B14F-4D97-AF65-F5344CB8AC3E}">
        <p14:creationId xmlns:p14="http://schemas.microsoft.com/office/powerpoint/2010/main" val="1766339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Fast Review of C Essentials</a:t>
            </a:r>
            <a:br>
              <a:rPr lang="en-US" dirty="0"/>
            </a:br>
            <a:r>
              <a:rPr lang="en-US"/>
              <a:t>Part II</a:t>
            </a:r>
            <a:endParaRPr lang="en-US" dirty="0"/>
          </a:p>
        </p:txBody>
      </p:sp>
      <p:sp>
        <p:nvSpPr>
          <p:cNvPr id="3" name="Subtitle 2"/>
          <p:cNvSpPr>
            <a:spLocks noGrp="1"/>
          </p:cNvSpPr>
          <p:nvPr>
            <p:ph type="subTitle" idx="1"/>
          </p:nvPr>
        </p:nvSpPr>
        <p:spPr/>
        <p:txBody>
          <a:bodyPr>
            <a:normAutofit/>
          </a:bodyPr>
          <a:lstStyle/>
          <a:p>
            <a:r>
              <a:rPr lang="en-US" dirty="0"/>
              <a:t>Structural Programming</a:t>
            </a:r>
            <a:r>
              <a:rPr lang="tr-TR" dirty="0"/>
              <a:t> &amp; Control </a:t>
            </a:r>
            <a:r>
              <a:rPr lang="en-US" dirty="0"/>
              <a:t>Flow</a:t>
            </a:r>
          </a:p>
          <a:p>
            <a:r>
              <a:rPr lang="en-US" dirty="0"/>
              <a:t>by Z. </a:t>
            </a:r>
            <a:r>
              <a:rPr lang="en-US" dirty="0" err="1"/>
              <a:t>Cihan</a:t>
            </a:r>
            <a:r>
              <a:rPr lang="en-US" dirty="0"/>
              <a:t> TAYSI</a:t>
            </a:r>
          </a:p>
        </p:txBody>
      </p:sp>
    </p:spTree>
    <p:extLst>
      <p:ext uri="{BB962C8B-B14F-4D97-AF65-F5344CB8AC3E}">
        <p14:creationId xmlns:p14="http://schemas.microsoft.com/office/powerpoint/2010/main" val="1575615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normAutofit/>
          </a:bodyPr>
          <a:lstStyle/>
          <a:p>
            <a:endParaRPr lang="en-US" dirty="0"/>
          </a:p>
          <a:p>
            <a:r>
              <a:rPr lang="en-US" dirty="0"/>
              <a:t>Operators </a:t>
            </a:r>
          </a:p>
          <a:p>
            <a:pPr lvl="1"/>
            <a:r>
              <a:rPr lang="en-US" dirty="0"/>
              <a:t>expressions, precedence, associativity</a:t>
            </a:r>
          </a:p>
          <a:p>
            <a:r>
              <a:rPr lang="en-US" dirty="0"/>
              <a:t>Control flow</a:t>
            </a:r>
          </a:p>
          <a:p>
            <a:pPr lvl="1"/>
            <a:r>
              <a:rPr lang="en-US" dirty="0"/>
              <a:t>if, nested if, switch</a:t>
            </a:r>
          </a:p>
          <a:p>
            <a:pPr lvl="1"/>
            <a:r>
              <a:rPr lang="en-US" dirty="0"/>
              <a:t>Looping</a:t>
            </a:r>
          </a:p>
          <a:p>
            <a:pPr lvl="1"/>
            <a:endParaRPr lang="en-US" dirty="0"/>
          </a:p>
        </p:txBody>
      </p:sp>
    </p:spTree>
    <p:extLst>
      <p:ext uri="{BB962C8B-B14F-4D97-AF65-F5344CB8AC3E}">
        <p14:creationId xmlns:p14="http://schemas.microsoft.com/office/powerpoint/2010/main" val="898440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Expressions</a:t>
            </a:r>
          </a:p>
        </p:txBody>
      </p:sp>
      <p:sp>
        <p:nvSpPr>
          <p:cNvPr id="3" name="Content Placeholder 2"/>
          <p:cNvSpPr>
            <a:spLocks noGrp="1"/>
          </p:cNvSpPr>
          <p:nvPr>
            <p:ph idx="1"/>
          </p:nvPr>
        </p:nvSpPr>
        <p:spPr/>
        <p:txBody>
          <a:bodyPr>
            <a:normAutofit/>
          </a:bodyPr>
          <a:lstStyle/>
          <a:p>
            <a:r>
              <a:rPr lang="en-US" b="1" dirty="0"/>
              <a:t>Constant expressions</a:t>
            </a:r>
          </a:p>
          <a:p>
            <a:pPr lvl="1"/>
            <a:r>
              <a:rPr lang="en-US" dirty="0"/>
              <a:t>5</a:t>
            </a:r>
          </a:p>
          <a:p>
            <a:pPr lvl="1"/>
            <a:r>
              <a:rPr lang="en-US" dirty="0"/>
              <a:t>5 + 6 </a:t>
            </a:r>
            <a:r>
              <a:rPr lang="en-US"/>
              <a:t>* 13 / 3.0</a:t>
            </a:r>
            <a:endParaRPr lang="en-US" dirty="0"/>
          </a:p>
          <a:p>
            <a:r>
              <a:rPr lang="en-US" b="1" dirty="0"/>
              <a:t>Integral expressions (</a:t>
            </a:r>
            <a:r>
              <a:rPr lang="en-US" b="1" dirty="0" err="1"/>
              <a:t>int</a:t>
            </a:r>
            <a:r>
              <a:rPr lang="en-US" b="1" dirty="0"/>
              <a:t> </a:t>
            </a:r>
            <a:r>
              <a:rPr lang="en-US" b="1" dirty="0" err="1"/>
              <a:t>j,k</a:t>
            </a:r>
            <a:r>
              <a:rPr lang="en-US" b="1" dirty="0"/>
              <a:t>)</a:t>
            </a:r>
          </a:p>
          <a:p>
            <a:pPr lvl="1"/>
            <a:r>
              <a:rPr lang="en-US" dirty="0"/>
              <a:t>j</a:t>
            </a:r>
          </a:p>
          <a:p>
            <a:pPr lvl="1"/>
            <a:r>
              <a:rPr lang="en-US"/>
              <a:t>j / k </a:t>
            </a:r>
            <a:r>
              <a:rPr lang="en-US" dirty="0"/>
              <a:t>* 3</a:t>
            </a:r>
          </a:p>
          <a:p>
            <a:pPr lvl="1"/>
            <a:r>
              <a:rPr lang="en-US" dirty="0"/>
              <a:t>k –’a’</a:t>
            </a:r>
          </a:p>
          <a:p>
            <a:pPr lvl="1"/>
            <a:r>
              <a:rPr lang="en-US" dirty="0"/>
              <a:t>3 + (</a:t>
            </a:r>
            <a:r>
              <a:rPr lang="en-US" dirty="0" err="1"/>
              <a:t>int</a:t>
            </a:r>
            <a:r>
              <a:rPr lang="en-US" dirty="0"/>
              <a:t>) 5.0</a:t>
            </a:r>
          </a:p>
        </p:txBody>
      </p:sp>
      <p:sp>
        <p:nvSpPr>
          <p:cNvPr id="4" name="Content Placeholder 3"/>
          <p:cNvSpPr>
            <a:spLocks noGrp="1"/>
          </p:cNvSpPr>
          <p:nvPr>
            <p:ph idx="2"/>
          </p:nvPr>
        </p:nvSpPr>
        <p:spPr/>
        <p:txBody>
          <a:bodyPr>
            <a:normAutofit/>
          </a:bodyPr>
          <a:lstStyle/>
          <a:p>
            <a:r>
              <a:rPr lang="en-US" b="1" dirty="0"/>
              <a:t>Float expressions (double </a:t>
            </a:r>
            <a:r>
              <a:rPr lang="en-US" b="1" dirty="0" err="1"/>
              <a:t>x,y</a:t>
            </a:r>
            <a:r>
              <a:rPr lang="en-US" b="1" dirty="0"/>
              <a:t>)</a:t>
            </a:r>
          </a:p>
          <a:p>
            <a:pPr lvl="1"/>
            <a:r>
              <a:rPr lang="en-US"/>
              <a:t>x / y </a:t>
            </a:r>
            <a:r>
              <a:rPr lang="en-US" dirty="0"/>
              <a:t>*5 </a:t>
            </a:r>
          </a:p>
          <a:p>
            <a:pPr lvl="1"/>
            <a:r>
              <a:rPr lang="en-US" dirty="0"/>
              <a:t>3 + (float) 4 </a:t>
            </a:r>
          </a:p>
          <a:p>
            <a:r>
              <a:rPr lang="en-US" b="1" dirty="0"/>
              <a:t>Pointer expressions (</a:t>
            </a:r>
            <a:r>
              <a:rPr lang="en-US" b="1" dirty="0" err="1"/>
              <a:t>int</a:t>
            </a:r>
            <a:r>
              <a:rPr lang="en-US" b="1" dirty="0"/>
              <a:t> * p)</a:t>
            </a:r>
          </a:p>
          <a:p>
            <a:pPr lvl="1"/>
            <a:r>
              <a:rPr lang="en-US" dirty="0"/>
              <a:t>p</a:t>
            </a:r>
          </a:p>
          <a:p>
            <a:pPr lvl="1"/>
            <a:r>
              <a:rPr lang="en-US" dirty="0"/>
              <a:t>p+1</a:t>
            </a:r>
          </a:p>
          <a:p>
            <a:pPr lvl="1"/>
            <a:r>
              <a:rPr lang="en-US" dirty="0"/>
              <a:t>“</a:t>
            </a:r>
            <a:r>
              <a:rPr lang="en-US" dirty="0" err="1"/>
              <a:t>abc</a:t>
            </a:r>
            <a:r>
              <a:rPr lang="en-US" dirty="0"/>
              <a:t>”</a:t>
            </a:r>
          </a:p>
        </p:txBody>
      </p:sp>
    </p:spTree>
    <p:extLst>
      <p:ext uri="{BB962C8B-B14F-4D97-AF65-F5344CB8AC3E}">
        <p14:creationId xmlns:p14="http://schemas.microsoft.com/office/powerpoint/2010/main" val="1041583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Precedence &amp; Associativity</a:t>
            </a:r>
          </a:p>
        </p:txBody>
      </p:sp>
      <p:sp>
        <p:nvSpPr>
          <p:cNvPr id="3" name="Content Placeholder 2"/>
          <p:cNvSpPr>
            <a:spLocks noGrp="1"/>
          </p:cNvSpPr>
          <p:nvPr>
            <p:ph idx="1"/>
          </p:nvPr>
        </p:nvSpPr>
        <p:spPr>
          <a:xfrm>
            <a:off x="514350" y="2463798"/>
            <a:ext cx="5543550" cy="2736849"/>
          </a:xfrm>
        </p:spPr>
        <p:txBody>
          <a:bodyPr>
            <a:normAutofit fontScale="92500" lnSpcReduction="20000"/>
          </a:bodyPr>
          <a:lstStyle/>
          <a:p>
            <a:r>
              <a:rPr lang="en-US" dirty="0"/>
              <a:t>All operators have two important properties called </a:t>
            </a:r>
            <a:r>
              <a:rPr lang="en-US" b="1" i="1" dirty="0"/>
              <a:t>precedence</a:t>
            </a:r>
            <a:r>
              <a:rPr lang="en-US" dirty="0"/>
              <a:t> and </a:t>
            </a:r>
            <a:r>
              <a:rPr lang="en-US" b="1" i="1" dirty="0"/>
              <a:t>associativity</a:t>
            </a:r>
            <a:r>
              <a:rPr lang="en-US" dirty="0"/>
              <a:t>. </a:t>
            </a:r>
          </a:p>
          <a:p>
            <a:pPr lvl="1"/>
            <a:r>
              <a:rPr lang="en-US" dirty="0"/>
              <a:t>Both properties affect how operands are attached to operators</a:t>
            </a:r>
          </a:p>
          <a:p>
            <a:r>
              <a:rPr lang="en-US" dirty="0"/>
              <a:t>Operators with higher precedence have their operands bound, or grouped, to them before operators of lower precedence, regardless of the order in which they appear.</a:t>
            </a:r>
          </a:p>
          <a:p>
            <a:r>
              <a:rPr lang="en-US" dirty="0"/>
              <a:t>In cases where operators have the same precedence, associativity (sometimes called binding) is used to determine the order in which operands grouped with operators.</a:t>
            </a:r>
          </a:p>
        </p:txBody>
      </p:sp>
      <p:sp>
        <p:nvSpPr>
          <p:cNvPr id="4" name="Content Placeholder 3"/>
          <p:cNvSpPr>
            <a:spLocks noGrp="1"/>
          </p:cNvSpPr>
          <p:nvPr>
            <p:ph idx="2"/>
          </p:nvPr>
        </p:nvSpPr>
        <p:spPr>
          <a:xfrm>
            <a:off x="6172200" y="2463798"/>
            <a:ext cx="1940717" cy="2736849"/>
          </a:xfrm>
        </p:spPr>
        <p:txBody>
          <a:bodyPr>
            <a:normAutofit fontScale="92500" lnSpcReduction="20000"/>
          </a:bodyPr>
          <a:lstStyle/>
          <a:p>
            <a:r>
              <a:rPr lang="en-US" dirty="0"/>
              <a:t>2 + 3 * 4 </a:t>
            </a:r>
          </a:p>
          <a:p>
            <a:r>
              <a:rPr lang="en-US" dirty="0"/>
              <a:t>3 * 4 + 2</a:t>
            </a:r>
          </a:p>
          <a:p>
            <a:endParaRPr lang="en-US" dirty="0"/>
          </a:p>
          <a:p>
            <a:endParaRPr lang="en-US" dirty="0"/>
          </a:p>
          <a:p>
            <a:endParaRPr lang="en-US" dirty="0"/>
          </a:p>
          <a:p>
            <a:r>
              <a:rPr lang="en-US" dirty="0"/>
              <a:t>a + b – c; </a:t>
            </a:r>
          </a:p>
          <a:p>
            <a:r>
              <a:rPr lang="en-US" dirty="0"/>
              <a:t>a = b = c;</a:t>
            </a:r>
            <a:endParaRPr lang="tr-TR" dirty="0"/>
          </a:p>
          <a:p>
            <a:r>
              <a:rPr lang="tr-TR" dirty="0"/>
              <a:t>a &lt; b &lt; c</a:t>
            </a:r>
            <a:endParaRPr lang="en-US" dirty="0"/>
          </a:p>
        </p:txBody>
      </p:sp>
    </p:spTree>
    <p:extLst>
      <p:ext uri="{BB962C8B-B14F-4D97-AF65-F5344CB8AC3E}">
        <p14:creationId xmlns:p14="http://schemas.microsoft.com/office/powerpoint/2010/main" val="350339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Precedence &amp; Associativity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47771321"/>
              </p:ext>
            </p:extLst>
          </p:nvPr>
        </p:nvGraphicFramePr>
        <p:xfrm>
          <a:off x="628650" y="1969962"/>
          <a:ext cx="7598568" cy="332232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899642">
                  <a:extLst>
                    <a:ext uri="{9D8B030D-6E8A-4147-A177-3AD203B41FA5}">
                      <a16:colId xmlns:a16="http://schemas.microsoft.com/office/drawing/2014/main" val="20001"/>
                    </a:ext>
                  </a:extLst>
                </a:gridCol>
                <a:gridCol w="1899642">
                  <a:extLst>
                    <a:ext uri="{9D8B030D-6E8A-4147-A177-3AD203B41FA5}">
                      <a16:colId xmlns:a16="http://schemas.microsoft.com/office/drawing/2014/main" val="20002"/>
                    </a:ext>
                  </a:extLst>
                </a:gridCol>
                <a:gridCol w="1899642">
                  <a:extLst>
                    <a:ext uri="{9D8B030D-6E8A-4147-A177-3AD203B41FA5}">
                      <a16:colId xmlns:a16="http://schemas.microsoft.com/office/drawing/2014/main" val="20003"/>
                    </a:ext>
                  </a:extLst>
                </a:gridCol>
              </a:tblGrid>
              <a:tr h="278130">
                <a:tc>
                  <a:txBody>
                    <a:bodyPr/>
                    <a:lstStyle/>
                    <a:p>
                      <a:r>
                        <a:rPr lang="en-US" sz="1400" dirty="0"/>
                        <a:t>Class of</a:t>
                      </a:r>
                      <a:r>
                        <a:rPr lang="en-US" sz="1400" baseline="0" dirty="0"/>
                        <a:t> operator</a:t>
                      </a:r>
                      <a:endParaRPr lang="en-US" sz="1400" dirty="0"/>
                    </a:p>
                  </a:txBody>
                  <a:tcPr marL="68580" marR="68580" marT="34290" marB="34290"/>
                </a:tc>
                <a:tc>
                  <a:txBody>
                    <a:bodyPr/>
                    <a:lstStyle/>
                    <a:p>
                      <a:r>
                        <a:rPr lang="en-US" sz="1400" dirty="0"/>
                        <a:t>Operators in that class</a:t>
                      </a:r>
                    </a:p>
                  </a:txBody>
                  <a:tcPr marL="68580" marR="68580" marT="34290" marB="34290"/>
                </a:tc>
                <a:tc>
                  <a:txBody>
                    <a:bodyPr/>
                    <a:lstStyle/>
                    <a:p>
                      <a:r>
                        <a:rPr lang="en-US" sz="1400" dirty="0"/>
                        <a:t>Associativity</a:t>
                      </a:r>
                    </a:p>
                  </a:txBody>
                  <a:tcPr marL="68580" marR="68580" marT="34290" marB="34290"/>
                </a:tc>
                <a:tc>
                  <a:txBody>
                    <a:bodyPr/>
                    <a:lstStyle/>
                    <a:p>
                      <a:r>
                        <a:rPr lang="en-US" sz="1400" dirty="0"/>
                        <a:t>Precedence</a:t>
                      </a:r>
                    </a:p>
                  </a:txBody>
                  <a:tcPr marL="68580" marR="68580" marT="34290" marB="34290"/>
                </a:tc>
                <a:extLst>
                  <a:ext uri="{0D108BD9-81ED-4DB2-BD59-A6C34878D82A}">
                    <a16:rowId xmlns:a16="http://schemas.microsoft.com/office/drawing/2014/main" val="10000"/>
                  </a:ext>
                </a:extLst>
              </a:tr>
              <a:tr h="278130">
                <a:tc>
                  <a:txBody>
                    <a:bodyPr/>
                    <a:lstStyle/>
                    <a:p>
                      <a:r>
                        <a:rPr lang="en-US" sz="1400" dirty="0"/>
                        <a:t>primary</a:t>
                      </a:r>
                    </a:p>
                  </a:txBody>
                  <a:tcPr marL="68580" marR="68580" marT="34290" marB="34290"/>
                </a:tc>
                <a:tc>
                  <a:txBody>
                    <a:bodyPr/>
                    <a:lstStyle/>
                    <a:p>
                      <a:r>
                        <a:rPr lang="en-US" sz="1400" b="1" dirty="0"/>
                        <a:t>()</a:t>
                      </a:r>
                      <a:r>
                        <a:rPr lang="en-US" sz="1400" b="1" baseline="0" dirty="0"/>
                        <a:t>    </a:t>
                      </a:r>
                      <a:r>
                        <a:rPr lang="en-US" sz="1400" b="1" dirty="0"/>
                        <a:t>[]    -&gt;    .   </a:t>
                      </a:r>
                    </a:p>
                  </a:txBody>
                  <a:tcPr marL="68580" marR="68580" marT="34290" marB="34290"/>
                </a:tc>
                <a:tc>
                  <a:txBody>
                    <a:bodyPr/>
                    <a:lstStyle/>
                    <a:p>
                      <a:r>
                        <a:rPr lang="en-US" sz="1400" dirty="0"/>
                        <a:t>Left-to-Right</a:t>
                      </a:r>
                    </a:p>
                  </a:txBody>
                  <a:tcPr marL="68580" marR="68580" marT="34290" marB="34290"/>
                </a:tc>
                <a:tc rowSpan="7">
                  <a:txBody>
                    <a:bodyPr/>
                    <a:lstStyle/>
                    <a:p>
                      <a:pPr algn="ctr"/>
                      <a:endParaRPr lang="en-US" sz="1400" b="1" dirty="0"/>
                    </a:p>
                    <a:p>
                      <a:pPr algn="ctr"/>
                      <a:r>
                        <a:rPr lang="en-US" sz="1400" b="1" dirty="0"/>
                        <a:t>HIGHEST</a:t>
                      </a:r>
                    </a:p>
                  </a:txBody>
                  <a:tcPr marL="68580" marR="68580" marT="34290" marB="34290"/>
                </a:tc>
                <a:extLst>
                  <a:ext uri="{0D108BD9-81ED-4DB2-BD59-A6C34878D82A}">
                    <a16:rowId xmlns:a16="http://schemas.microsoft.com/office/drawing/2014/main" val="10001"/>
                  </a:ext>
                </a:extLst>
              </a:tr>
              <a:tr h="994410">
                <a:tc>
                  <a:txBody>
                    <a:bodyPr/>
                    <a:lstStyle/>
                    <a:p>
                      <a:r>
                        <a:rPr lang="en-US" sz="1400" dirty="0"/>
                        <a:t>unary</a:t>
                      </a:r>
                    </a:p>
                  </a:txBody>
                  <a:tcPr marL="68580" marR="68580" marT="34290" marB="34290"/>
                </a:tc>
                <a:tc>
                  <a:txBody>
                    <a:bodyPr/>
                    <a:lstStyle/>
                    <a:p>
                      <a:r>
                        <a:rPr lang="en-US" sz="1400" b="1" dirty="0"/>
                        <a:t>cast operator</a:t>
                      </a:r>
                    </a:p>
                    <a:p>
                      <a:r>
                        <a:rPr lang="en-US" sz="1400" b="1" dirty="0" err="1"/>
                        <a:t>sizeof</a:t>
                      </a:r>
                      <a:endParaRPr lang="en-US" sz="1400" b="1" dirty="0"/>
                    </a:p>
                    <a:p>
                      <a:r>
                        <a:rPr lang="en-US" sz="1400" b="1" dirty="0"/>
                        <a:t>&amp;</a:t>
                      </a:r>
                      <a:r>
                        <a:rPr lang="en-US" sz="1400" b="1" baseline="0" dirty="0"/>
                        <a:t> (address of)</a:t>
                      </a:r>
                    </a:p>
                    <a:p>
                      <a:r>
                        <a:rPr lang="en-US" sz="1400" b="1" baseline="0" dirty="0"/>
                        <a:t>* (dereference)</a:t>
                      </a:r>
                    </a:p>
                    <a:p>
                      <a:r>
                        <a:rPr lang="en-US" sz="1400" b="1" dirty="0"/>
                        <a:t>-     +</a:t>
                      </a:r>
                    </a:p>
                    <a:p>
                      <a:r>
                        <a:rPr lang="en-US" sz="1400" b="1" dirty="0"/>
                        <a:t>~</a:t>
                      </a:r>
                      <a:r>
                        <a:rPr lang="en-US" sz="1400" b="1" baseline="0" dirty="0"/>
                        <a:t>    ++    --    !</a:t>
                      </a:r>
                      <a:endParaRPr lang="en-US" sz="1400" b="1" dirty="0"/>
                    </a:p>
                  </a:txBody>
                  <a:tcPr marL="68580" marR="68580" marT="34290" marB="34290"/>
                </a:tc>
                <a:tc>
                  <a:txBody>
                    <a:bodyPr/>
                    <a:lstStyle/>
                    <a:p>
                      <a:r>
                        <a:rPr lang="en-US" sz="1400" dirty="0"/>
                        <a:t>Right-to-Left</a:t>
                      </a:r>
                    </a:p>
                  </a:txBody>
                  <a:tcPr marL="68580" marR="68580" marT="34290" marB="34290" anchor="ctr"/>
                </a:tc>
                <a:tc vMerge="1">
                  <a:txBody>
                    <a:bodyPr/>
                    <a:lstStyle/>
                    <a:p>
                      <a:endParaRPr lang="en-US" dirty="0"/>
                    </a:p>
                  </a:txBody>
                  <a:tcPr/>
                </a:tc>
                <a:extLst>
                  <a:ext uri="{0D108BD9-81ED-4DB2-BD59-A6C34878D82A}">
                    <a16:rowId xmlns:a16="http://schemas.microsoft.com/office/drawing/2014/main" val="10002"/>
                  </a:ext>
                </a:extLst>
              </a:tr>
              <a:tr h="278130">
                <a:tc>
                  <a:txBody>
                    <a:bodyPr/>
                    <a:lstStyle/>
                    <a:p>
                      <a:r>
                        <a:rPr lang="en-US" sz="1400" dirty="0"/>
                        <a:t>multiplicative</a:t>
                      </a:r>
                    </a:p>
                  </a:txBody>
                  <a:tcPr marL="68580" marR="68580" marT="34290" marB="34290"/>
                </a:tc>
                <a:tc>
                  <a:txBody>
                    <a:bodyPr/>
                    <a:lstStyle/>
                    <a:p>
                      <a:r>
                        <a:rPr lang="en-US" sz="1400" b="1"/>
                        <a:t>*    /    </a:t>
                      </a:r>
                      <a:r>
                        <a:rPr lang="en-US" sz="1400" b="1" dirty="0"/>
                        <a: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tc>
                <a:tc vMerge="1">
                  <a:txBody>
                    <a:bodyPr/>
                    <a:lstStyle/>
                    <a:p>
                      <a:endParaRPr lang="en-US" dirty="0"/>
                    </a:p>
                  </a:txBody>
                  <a:tcPr/>
                </a:tc>
                <a:extLst>
                  <a:ext uri="{0D108BD9-81ED-4DB2-BD59-A6C34878D82A}">
                    <a16:rowId xmlns:a16="http://schemas.microsoft.com/office/drawing/2014/main" val="10003"/>
                  </a:ext>
                </a:extLst>
              </a:tr>
              <a:tr h="278130">
                <a:tc>
                  <a:txBody>
                    <a:bodyPr/>
                    <a:lstStyle/>
                    <a:p>
                      <a:r>
                        <a:rPr lang="en-US" sz="1400" dirty="0"/>
                        <a:t>additive</a:t>
                      </a:r>
                    </a:p>
                  </a:txBody>
                  <a:tcPr marL="68580" marR="68580" marT="34290" marB="34290"/>
                </a:tc>
                <a:tc>
                  <a:txBody>
                    <a:bodyPr/>
                    <a:lstStyle/>
                    <a:p>
                      <a:r>
                        <a:rPr lang="en-US" sz="1400" b="1" dirty="0"/>
                        <a:t>+    -</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tc>
                <a:tc vMerge="1">
                  <a:txBody>
                    <a:bodyPr/>
                    <a:lstStyle/>
                    <a:p>
                      <a:endParaRPr lang="en-US" dirty="0"/>
                    </a:p>
                  </a:txBody>
                  <a:tcPr/>
                </a:tc>
                <a:extLst>
                  <a:ext uri="{0D108BD9-81ED-4DB2-BD59-A6C34878D82A}">
                    <a16:rowId xmlns:a16="http://schemas.microsoft.com/office/drawing/2014/main" val="10004"/>
                  </a:ext>
                </a:extLst>
              </a:tr>
              <a:tr h="278130">
                <a:tc>
                  <a:txBody>
                    <a:bodyPr/>
                    <a:lstStyle/>
                    <a:p>
                      <a:r>
                        <a:rPr lang="en-US" sz="1400" dirty="0"/>
                        <a:t>shift</a:t>
                      </a:r>
                    </a:p>
                  </a:txBody>
                  <a:tcPr marL="68580" marR="68580" marT="34290" marB="34290"/>
                </a:tc>
                <a:tc>
                  <a:txBody>
                    <a:bodyPr/>
                    <a:lstStyle/>
                    <a:p>
                      <a:r>
                        <a:rPr lang="en-US" sz="1400" b="1" dirty="0"/>
                        <a:t>&lt;&lt;    &gt;&gt;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tc>
                <a:tc vMerge="1">
                  <a:txBody>
                    <a:bodyPr/>
                    <a:lstStyle/>
                    <a:p>
                      <a:endParaRPr lang="en-US" dirty="0"/>
                    </a:p>
                  </a:txBody>
                  <a:tcPr/>
                </a:tc>
                <a:extLst>
                  <a:ext uri="{0D108BD9-81ED-4DB2-BD59-A6C34878D82A}">
                    <a16:rowId xmlns:a16="http://schemas.microsoft.com/office/drawing/2014/main" val="10005"/>
                  </a:ext>
                </a:extLst>
              </a:tr>
              <a:tr h="278130">
                <a:tc>
                  <a:txBody>
                    <a:bodyPr/>
                    <a:lstStyle/>
                    <a:p>
                      <a:r>
                        <a:rPr lang="en-US" sz="1400" dirty="0"/>
                        <a:t>relational</a:t>
                      </a:r>
                    </a:p>
                  </a:txBody>
                  <a:tcPr marL="68580" marR="68580" marT="34290" marB="34290"/>
                </a:tc>
                <a:tc>
                  <a:txBody>
                    <a:bodyPr/>
                    <a:lstStyle/>
                    <a:p>
                      <a:r>
                        <a:rPr lang="en-US" sz="1400" b="1" dirty="0"/>
                        <a:t>&lt;    &lt;=    &gt;    &gt;=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tc>
                <a:tc vMerge="1">
                  <a:txBody>
                    <a:bodyPr/>
                    <a:lstStyle/>
                    <a:p>
                      <a:endParaRPr lang="en-US" dirty="0"/>
                    </a:p>
                  </a:txBody>
                  <a:tcPr/>
                </a:tc>
                <a:extLst>
                  <a:ext uri="{0D108BD9-81ED-4DB2-BD59-A6C34878D82A}">
                    <a16:rowId xmlns:a16="http://schemas.microsoft.com/office/drawing/2014/main" val="10006"/>
                  </a:ext>
                </a:extLst>
              </a:tr>
              <a:tr h="278130">
                <a:tc>
                  <a:txBody>
                    <a:bodyPr/>
                    <a:lstStyle/>
                    <a:p>
                      <a:r>
                        <a:rPr lang="en-US" sz="1400" dirty="0"/>
                        <a:t>equality</a:t>
                      </a:r>
                    </a:p>
                  </a:txBody>
                  <a:tcPr marL="68580" marR="68580" marT="34290" marB="34290"/>
                </a:tc>
                <a:tc>
                  <a:txBody>
                    <a:bodyPr/>
                    <a:lstStyle/>
                    <a:p>
                      <a:r>
                        <a:rPr lang="en-US" sz="1400" b="1" dirty="0"/>
                        <a:t>==    !=</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tc>
                <a:tc vMerge="1">
                  <a:txBody>
                    <a:bodyPr/>
                    <a:lstStyle/>
                    <a:p>
                      <a:endParaRPr lang="en-US" dirty="0"/>
                    </a:p>
                  </a:txBody>
                  <a:tcPr/>
                </a:tc>
                <a:extLst>
                  <a:ext uri="{0D108BD9-81ED-4DB2-BD59-A6C34878D82A}">
                    <a16:rowId xmlns:a16="http://schemas.microsoft.com/office/drawing/2014/main" val="10007"/>
                  </a:ext>
                </a:extLst>
              </a:tr>
            </a:tbl>
          </a:graphicData>
        </a:graphic>
      </p:graphicFrame>
      <p:cxnSp>
        <p:nvCxnSpPr>
          <p:cNvPr id="10" name="Straight Arrow Connector 9"/>
          <p:cNvCxnSpPr/>
          <p:nvPr/>
        </p:nvCxnSpPr>
        <p:spPr>
          <a:xfrm flipH="1" flipV="1">
            <a:off x="7256554" y="2714322"/>
            <a:ext cx="14642" cy="25055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75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Fast Review of C Essentials</a:t>
            </a:r>
            <a:br>
              <a:rPr lang="en-US" dirty="0"/>
            </a:br>
            <a:r>
              <a:rPr lang="en-US" dirty="0"/>
              <a:t>Part I</a:t>
            </a:r>
          </a:p>
        </p:txBody>
      </p:sp>
      <p:sp>
        <p:nvSpPr>
          <p:cNvPr id="3" name="Subtitle 2"/>
          <p:cNvSpPr>
            <a:spLocks noGrp="1"/>
          </p:cNvSpPr>
          <p:nvPr>
            <p:ph type="subTitle" idx="1"/>
          </p:nvPr>
        </p:nvSpPr>
        <p:spPr/>
        <p:txBody>
          <a:bodyPr>
            <a:normAutofit/>
          </a:bodyPr>
          <a:lstStyle/>
          <a:p>
            <a:r>
              <a:rPr lang="en-US" dirty="0"/>
              <a:t>Structural Programming</a:t>
            </a:r>
          </a:p>
          <a:p>
            <a:r>
              <a:rPr lang="en-US" dirty="0"/>
              <a:t>by</a:t>
            </a:r>
            <a:r>
              <a:rPr lang="tr-TR" dirty="0"/>
              <a:t> </a:t>
            </a:r>
            <a:r>
              <a:rPr lang="en-US" dirty="0"/>
              <a:t>Z. </a:t>
            </a:r>
            <a:r>
              <a:rPr lang="en-US" dirty="0" err="1"/>
              <a:t>Cihan</a:t>
            </a:r>
            <a:r>
              <a:rPr lang="en-US" dirty="0"/>
              <a:t> TAYSI</a:t>
            </a:r>
            <a:endParaRPr lang="tr-TR" dirty="0"/>
          </a:p>
          <a:p>
            <a:r>
              <a:rPr lang="en-US" dirty="0"/>
              <a:t>additions</a:t>
            </a:r>
            <a:r>
              <a:rPr lang="tr-TR" dirty="0"/>
              <a:t> </a:t>
            </a:r>
            <a:r>
              <a:rPr lang="en-US" dirty="0"/>
              <a:t>by</a:t>
            </a:r>
            <a:r>
              <a:rPr lang="tr-TR" dirty="0"/>
              <a:t> Yunus Emre SELÇUK</a:t>
            </a:r>
            <a:endParaRPr lang="en-US" dirty="0"/>
          </a:p>
          <a:p>
            <a:endParaRPr lang="en-US" dirty="0"/>
          </a:p>
        </p:txBody>
      </p:sp>
    </p:spTree>
    <p:extLst>
      <p:ext uri="{BB962C8B-B14F-4D97-AF65-F5344CB8AC3E}">
        <p14:creationId xmlns:p14="http://schemas.microsoft.com/office/powerpoint/2010/main" val="2546400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Precedence &amp; Associativity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16409871"/>
              </p:ext>
            </p:extLst>
          </p:nvPr>
        </p:nvGraphicFramePr>
        <p:xfrm>
          <a:off x="628650" y="2016744"/>
          <a:ext cx="7598568" cy="3177540"/>
        </p:xfrm>
        <a:graphic>
          <a:graphicData uri="http://schemas.openxmlformats.org/drawingml/2006/table">
            <a:tbl>
              <a:tblPr firstRow="1" bandRow="1">
                <a:tableStyleId>{5C22544A-7EE6-4342-B048-85BDC9FD1C3A}</a:tableStyleId>
              </a:tblPr>
              <a:tblGrid>
                <a:gridCol w="2319266">
                  <a:extLst>
                    <a:ext uri="{9D8B030D-6E8A-4147-A177-3AD203B41FA5}">
                      <a16:colId xmlns:a16="http://schemas.microsoft.com/office/drawing/2014/main" val="20000"/>
                    </a:ext>
                  </a:extLst>
                </a:gridCol>
                <a:gridCol w="1740090">
                  <a:extLst>
                    <a:ext uri="{9D8B030D-6E8A-4147-A177-3AD203B41FA5}">
                      <a16:colId xmlns:a16="http://schemas.microsoft.com/office/drawing/2014/main" val="20001"/>
                    </a:ext>
                  </a:extLst>
                </a:gridCol>
                <a:gridCol w="1934570">
                  <a:extLst>
                    <a:ext uri="{9D8B030D-6E8A-4147-A177-3AD203B41FA5}">
                      <a16:colId xmlns:a16="http://schemas.microsoft.com/office/drawing/2014/main" val="20002"/>
                    </a:ext>
                  </a:extLst>
                </a:gridCol>
                <a:gridCol w="1604642">
                  <a:extLst>
                    <a:ext uri="{9D8B030D-6E8A-4147-A177-3AD203B41FA5}">
                      <a16:colId xmlns:a16="http://schemas.microsoft.com/office/drawing/2014/main" val="20003"/>
                    </a:ext>
                  </a:extLst>
                </a:gridCol>
              </a:tblGrid>
              <a:tr h="278130">
                <a:tc>
                  <a:txBody>
                    <a:bodyPr/>
                    <a:lstStyle/>
                    <a:p>
                      <a:r>
                        <a:rPr lang="en-US" sz="1400" dirty="0"/>
                        <a:t>Class of</a:t>
                      </a:r>
                      <a:r>
                        <a:rPr lang="en-US" sz="1400" baseline="0" dirty="0"/>
                        <a:t> operator</a:t>
                      </a:r>
                      <a:endParaRPr lang="en-US" sz="1400" dirty="0"/>
                    </a:p>
                  </a:txBody>
                  <a:tcPr marL="68580" marR="68580" marT="34290" marB="34290"/>
                </a:tc>
                <a:tc>
                  <a:txBody>
                    <a:bodyPr/>
                    <a:lstStyle/>
                    <a:p>
                      <a:r>
                        <a:rPr lang="en-US" sz="1400" dirty="0"/>
                        <a:t>Operators in that class</a:t>
                      </a:r>
                    </a:p>
                  </a:txBody>
                  <a:tcPr marL="68580" marR="68580" marT="34290" marB="34290"/>
                </a:tc>
                <a:tc>
                  <a:txBody>
                    <a:bodyPr/>
                    <a:lstStyle/>
                    <a:p>
                      <a:r>
                        <a:rPr lang="en-US" sz="1400" dirty="0"/>
                        <a:t>Associativity</a:t>
                      </a:r>
                    </a:p>
                  </a:txBody>
                  <a:tcPr marL="68580" marR="68580" marT="34290" marB="34290"/>
                </a:tc>
                <a:tc>
                  <a:txBody>
                    <a:bodyPr/>
                    <a:lstStyle/>
                    <a:p>
                      <a:r>
                        <a:rPr lang="en-US" sz="1400" dirty="0"/>
                        <a:t>Precedence</a:t>
                      </a:r>
                    </a:p>
                  </a:txBody>
                  <a:tcPr marL="68580" marR="68580" marT="34290" marB="34290"/>
                </a:tc>
                <a:extLst>
                  <a:ext uri="{0D108BD9-81ED-4DB2-BD59-A6C34878D82A}">
                    <a16:rowId xmlns:a16="http://schemas.microsoft.com/office/drawing/2014/main" val="10000"/>
                  </a:ext>
                </a:extLst>
              </a:tr>
              <a:tr h="222885">
                <a:tc>
                  <a:txBody>
                    <a:bodyPr/>
                    <a:lstStyle/>
                    <a:p>
                      <a:r>
                        <a:rPr lang="en-US" sz="1400" dirty="0"/>
                        <a:t>bitwise AND</a:t>
                      </a:r>
                    </a:p>
                  </a:txBody>
                  <a:tcPr marL="68580" marR="68580" marT="34290" marB="34290"/>
                </a:tc>
                <a:tc>
                  <a:txBody>
                    <a:bodyPr/>
                    <a:lstStyle/>
                    <a:p>
                      <a:r>
                        <a:rPr lang="en-US" sz="1400" b="1" dirty="0"/>
                        <a:t>&amp;</a:t>
                      </a:r>
                    </a:p>
                  </a:txBody>
                  <a:tcPr marL="68580" marR="68580" marT="34290" marB="34290"/>
                </a:tc>
                <a:tc>
                  <a:txBody>
                    <a:bodyPr/>
                    <a:lstStyle/>
                    <a:p>
                      <a:r>
                        <a:rPr lang="en-US" sz="1400" dirty="0"/>
                        <a:t>Left-to-Right</a:t>
                      </a:r>
                    </a:p>
                  </a:txBody>
                  <a:tcPr marL="68580" marR="68580" marT="34290" marB="34290"/>
                </a:tc>
                <a:tc rowSpan="8">
                  <a:txBody>
                    <a:bodyPr/>
                    <a:lstStyle/>
                    <a:p>
                      <a:pPr algn="ctr"/>
                      <a:r>
                        <a:rPr lang="en-US" sz="1400" b="1" dirty="0"/>
                        <a:t>LOWEST</a:t>
                      </a:r>
                    </a:p>
                  </a:txBody>
                  <a:tcPr marL="68580" marR="68580" marT="34290" marB="34290" anchor="b"/>
                </a:tc>
                <a:extLst>
                  <a:ext uri="{0D108BD9-81ED-4DB2-BD59-A6C34878D82A}">
                    <a16:rowId xmlns:a16="http://schemas.microsoft.com/office/drawing/2014/main" val="10001"/>
                  </a:ext>
                </a:extLst>
              </a:tr>
              <a:tr h="222885">
                <a:tc>
                  <a:txBody>
                    <a:bodyPr/>
                    <a:lstStyle/>
                    <a:p>
                      <a:r>
                        <a:rPr lang="en-US" sz="1400" dirty="0"/>
                        <a:t>bitwise </a:t>
                      </a:r>
                      <a:r>
                        <a:rPr lang="tr-TR" sz="1400" dirty="0"/>
                        <a:t>X</a:t>
                      </a:r>
                      <a:r>
                        <a:rPr lang="en-US" sz="1400" baseline="0" dirty="0"/>
                        <a:t>OR</a:t>
                      </a:r>
                      <a:r>
                        <a:rPr lang="tr-TR" sz="1400" baseline="0" dirty="0"/>
                        <a:t> (</a:t>
                      </a:r>
                      <a:r>
                        <a:rPr lang="en-US" sz="1400"/>
                        <a:t>exclusive</a:t>
                      </a:r>
                      <a:r>
                        <a:rPr lang="tr-TR" sz="1400"/>
                        <a:t> OR</a:t>
                      </a:r>
                      <a:r>
                        <a:rPr lang="tr-TR" sz="1400" baseline="0"/>
                        <a:t>)</a:t>
                      </a:r>
                      <a:endParaRPr lang="en-US" sz="1400" dirty="0"/>
                    </a:p>
                  </a:txBody>
                  <a:tcPr marL="68580" marR="68580" marT="34290" marB="34290"/>
                </a:tc>
                <a:tc>
                  <a:txBody>
                    <a:bodyPr/>
                    <a:lstStyle/>
                    <a:p>
                      <a:r>
                        <a:rPr lang="en-US" sz="1400" b="1" dirty="0"/>
                        <a: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tc>
                <a:tc vMerge="1">
                  <a:txBody>
                    <a:bodyPr/>
                    <a:lstStyle/>
                    <a:p>
                      <a:endParaRPr lang="en-US"/>
                    </a:p>
                  </a:txBody>
                  <a:tcPr/>
                </a:tc>
                <a:extLst>
                  <a:ext uri="{0D108BD9-81ED-4DB2-BD59-A6C34878D82A}">
                    <a16:rowId xmlns:a16="http://schemas.microsoft.com/office/drawing/2014/main" val="10002"/>
                  </a:ext>
                </a:extLst>
              </a:tr>
              <a:tr h="278130">
                <a:tc>
                  <a:txBody>
                    <a:bodyPr/>
                    <a:lstStyle/>
                    <a:p>
                      <a:r>
                        <a:rPr lang="en-US" sz="1400" dirty="0"/>
                        <a:t>bitwise OR</a:t>
                      </a:r>
                      <a:r>
                        <a:rPr lang="tr-TR" sz="1400" dirty="0"/>
                        <a:t> (</a:t>
                      </a:r>
                      <a:r>
                        <a:rPr lang="en-US" sz="1400" dirty="0"/>
                        <a:t>inclusive</a:t>
                      </a:r>
                      <a:r>
                        <a:rPr lang="tr-TR" sz="1400" dirty="0"/>
                        <a:t> OR)</a:t>
                      </a:r>
                      <a:endParaRPr lang="en-US" sz="1400" dirty="0"/>
                    </a:p>
                  </a:txBody>
                  <a:tcPr marL="68580" marR="68580" marT="34290" marB="34290"/>
                </a:tc>
                <a:tc>
                  <a:txBody>
                    <a:bodyPr/>
                    <a:lstStyle/>
                    <a:p>
                      <a:r>
                        <a:rPr lang="en-US" sz="1400" b="1" dirty="0"/>
                        <a: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nchor="ctr"/>
                </a:tc>
                <a:tc vMerge="1">
                  <a:txBody>
                    <a:bodyPr/>
                    <a:lstStyle/>
                    <a:p>
                      <a:endParaRPr lang="en-US" dirty="0"/>
                    </a:p>
                  </a:txBody>
                  <a:tcPr/>
                </a:tc>
                <a:extLst>
                  <a:ext uri="{0D108BD9-81ED-4DB2-BD59-A6C34878D82A}">
                    <a16:rowId xmlns:a16="http://schemas.microsoft.com/office/drawing/2014/main" val="10003"/>
                  </a:ext>
                </a:extLst>
              </a:tr>
              <a:tr h="278130">
                <a:tc>
                  <a:txBody>
                    <a:bodyPr/>
                    <a:lstStyle/>
                    <a:p>
                      <a:r>
                        <a:rPr lang="en-US" sz="1400" dirty="0"/>
                        <a:t>logical AND</a:t>
                      </a:r>
                    </a:p>
                  </a:txBody>
                  <a:tcPr marL="68580" marR="68580" marT="34290" marB="34290"/>
                </a:tc>
                <a:tc>
                  <a:txBody>
                    <a:bodyPr/>
                    <a:lstStyle/>
                    <a:p>
                      <a:r>
                        <a:rPr lang="en-US" sz="1400" b="1" dirty="0"/>
                        <a:t>&amp;&amp;</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tc>
                <a:tc vMerge="1">
                  <a:txBody>
                    <a:bodyPr/>
                    <a:lstStyle/>
                    <a:p>
                      <a:endParaRPr lang="en-US" dirty="0"/>
                    </a:p>
                  </a:txBody>
                  <a:tcPr/>
                </a:tc>
                <a:extLst>
                  <a:ext uri="{0D108BD9-81ED-4DB2-BD59-A6C34878D82A}">
                    <a16:rowId xmlns:a16="http://schemas.microsoft.com/office/drawing/2014/main" val="10004"/>
                  </a:ext>
                </a:extLst>
              </a:tr>
              <a:tr h="278130">
                <a:tc>
                  <a:txBody>
                    <a:bodyPr/>
                    <a:lstStyle/>
                    <a:p>
                      <a:r>
                        <a:rPr lang="en-US" sz="1400" dirty="0"/>
                        <a:t>logical OR</a:t>
                      </a:r>
                    </a:p>
                  </a:txBody>
                  <a:tcPr marL="68580" marR="68580" marT="34290" marB="34290"/>
                </a:tc>
                <a:tc>
                  <a:txBody>
                    <a:bodyPr/>
                    <a:lstStyle/>
                    <a:p>
                      <a:r>
                        <a:rPr lang="en-US" sz="1400" b="1" dirty="0"/>
                        <a: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tc>
                <a:tc vMerge="1">
                  <a:txBody>
                    <a:bodyPr/>
                    <a:lstStyle/>
                    <a:p>
                      <a:endParaRPr lang="en-US" dirty="0"/>
                    </a:p>
                  </a:txBody>
                  <a:tcPr/>
                </a:tc>
                <a:extLst>
                  <a:ext uri="{0D108BD9-81ED-4DB2-BD59-A6C34878D82A}">
                    <a16:rowId xmlns:a16="http://schemas.microsoft.com/office/drawing/2014/main" val="10005"/>
                  </a:ext>
                </a:extLst>
              </a:tr>
              <a:tr h="278130">
                <a:tc>
                  <a:txBody>
                    <a:bodyPr/>
                    <a:lstStyle/>
                    <a:p>
                      <a:r>
                        <a:rPr lang="en-US" sz="1400" dirty="0"/>
                        <a:t>conditional</a:t>
                      </a:r>
                    </a:p>
                  </a:txBody>
                  <a:tcPr marL="68580" marR="68580" marT="34290" marB="34290"/>
                </a:tc>
                <a:tc>
                  <a:txBody>
                    <a:bodyPr/>
                    <a:lstStyle/>
                    <a:p>
                      <a:r>
                        <a:rPr lang="en-US" sz="1400" b="1" dirty="0"/>
                        <a:t>?  :</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Right-to-Left</a:t>
                      </a:r>
                    </a:p>
                  </a:txBody>
                  <a:tcPr marL="68580" marR="68580" marT="34290" marB="34290"/>
                </a:tc>
                <a:tc vMerge="1">
                  <a:txBody>
                    <a:bodyPr/>
                    <a:lstStyle/>
                    <a:p>
                      <a:endParaRPr lang="en-US" dirty="0"/>
                    </a:p>
                  </a:txBody>
                  <a:tcPr/>
                </a:tc>
                <a:extLst>
                  <a:ext uri="{0D108BD9-81ED-4DB2-BD59-A6C34878D82A}">
                    <a16:rowId xmlns:a16="http://schemas.microsoft.com/office/drawing/2014/main" val="10006"/>
                  </a:ext>
                </a:extLst>
              </a:tr>
              <a:tr h="531495">
                <a:tc>
                  <a:txBody>
                    <a:bodyPr/>
                    <a:lstStyle/>
                    <a:p>
                      <a:r>
                        <a:rPr lang="en-US" sz="1400" dirty="0"/>
                        <a:t>assignment</a:t>
                      </a:r>
                    </a:p>
                  </a:txBody>
                  <a:tcPr marL="68580" marR="68580" marT="34290" marB="34290"/>
                </a:tc>
                <a:tc>
                  <a:txBody>
                    <a:bodyPr/>
                    <a:lstStyle/>
                    <a:p>
                      <a:r>
                        <a:rPr lang="en-US" sz="1400" b="1" dirty="0"/>
                        <a:t>=    +=    -=    *=</a:t>
                      </a:r>
                    </a:p>
                    <a:p>
                      <a:r>
                        <a:rPr lang="en-US" sz="1400" b="1" dirty="0"/>
                        <a:t>/=    %=    &gt;&gt;=</a:t>
                      </a:r>
                      <a:r>
                        <a:rPr lang="en-US" sz="1400" b="1" baseline="0" dirty="0"/>
                        <a:t>    &lt;&lt;=</a:t>
                      </a:r>
                    </a:p>
                    <a:p>
                      <a:r>
                        <a:rPr lang="en-US" sz="1400" b="1" baseline="0" dirty="0"/>
                        <a:t>&amp;=    ^=</a:t>
                      </a:r>
                      <a:endParaRPr lang="en-US" sz="1400" b="1"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Right-to-Left</a:t>
                      </a:r>
                    </a:p>
                  </a:txBody>
                  <a:tcPr marL="68580" marR="68580" marT="34290" marB="34290"/>
                </a:tc>
                <a:tc vMerge="1">
                  <a:txBody>
                    <a:bodyPr/>
                    <a:lstStyle/>
                    <a:p>
                      <a:endParaRPr lang="en-US" dirty="0"/>
                    </a:p>
                  </a:txBody>
                  <a:tcPr/>
                </a:tc>
                <a:extLst>
                  <a:ext uri="{0D108BD9-81ED-4DB2-BD59-A6C34878D82A}">
                    <a16:rowId xmlns:a16="http://schemas.microsoft.com/office/drawing/2014/main" val="10007"/>
                  </a:ext>
                </a:extLst>
              </a:tr>
              <a:tr h="278130">
                <a:tc>
                  <a:txBody>
                    <a:bodyPr/>
                    <a:lstStyle/>
                    <a:p>
                      <a:r>
                        <a:rPr lang="en-US" sz="1400" dirty="0"/>
                        <a:t>comma</a:t>
                      </a:r>
                    </a:p>
                  </a:txBody>
                  <a:tcPr marL="68580" marR="68580" marT="34290" marB="34290"/>
                </a:tc>
                <a:tc>
                  <a:txBody>
                    <a:bodyPr/>
                    <a:lstStyle/>
                    <a:p>
                      <a:r>
                        <a:rPr lang="en-US" sz="1400" b="1" dirty="0"/>
                        <a: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Left-to-Right</a:t>
                      </a:r>
                    </a:p>
                  </a:txBody>
                  <a:tcPr marL="68580" marR="68580" marT="34290" marB="34290"/>
                </a:tc>
                <a:tc vMerge="1">
                  <a:txBody>
                    <a:bodyPr/>
                    <a:lstStyle/>
                    <a:p>
                      <a:endParaRPr lang="en-US" dirty="0"/>
                    </a:p>
                  </a:txBody>
                  <a:tcPr/>
                </a:tc>
                <a:extLst>
                  <a:ext uri="{0D108BD9-81ED-4DB2-BD59-A6C34878D82A}">
                    <a16:rowId xmlns:a16="http://schemas.microsoft.com/office/drawing/2014/main" val="10008"/>
                  </a:ext>
                </a:extLst>
              </a:tr>
            </a:tbl>
          </a:graphicData>
        </a:graphic>
      </p:graphicFrame>
      <p:cxnSp>
        <p:nvCxnSpPr>
          <p:cNvPr id="10" name="Straight Arrow Connector 9"/>
          <p:cNvCxnSpPr/>
          <p:nvPr/>
        </p:nvCxnSpPr>
        <p:spPr>
          <a:xfrm flipH="1">
            <a:off x="7279242" y="2780928"/>
            <a:ext cx="29062" cy="19442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920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Parenthesis</a:t>
            </a:r>
          </a:p>
        </p:txBody>
      </p:sp>
      <p:sp>
        <p:nvSpPr>
          <p:cNvPr id="4" name="Content Placeholder 3"/>
          <p:cNvSpPr>
            <a:spLocks noGrp="1"/>
          </p:cNvSpPr>
          <p:nvPr>
            <p:ph idx="1"/>
          </p:nvPr>
        </p:nvSpPr>
        <p:spPr/>
        <p:txBody>
          <a:bodyPr>
            <a:normAutofit/>
          </a:bodyPr>
          <a:lstStyle/>
          <a:p>
            <a:r>
              <a:rPr lang="en-US" dirty="0"/>
              <a:t>The compiler groups operands and operators that appear within the parentheses first, so you can use parentheses to specify a particular grouping order.</a:t>
            </a:r>
          </a:p>
          <a:p>
            <a:pPr lvl="1"/>
            <a:endParaRPr lang="en-US" dirty="0"/>
          </a:p>
          <a:p>
            <a:pPr lvl="1"/>
            <a:r>
              <a:rPr lang="en-US" dirty="0"/>
              <a:t>(2 – 3) * 4 </a:t>
            </a:r>
          </a:p>
          <a:p>
            <a:pPr lvl="1"/>
            <a:r>
              <a:rPr lang="en-US" dirty="0"/>
              <a:t>2 – ( 3 * 4)</a:t>
            </a:r>
          </a:p>
          <a:p>
            <a:endParaRPr lang="en-US" dirty="0"/>
          </a:p>
        </p:txBody>
      </p:sp>
      <p:sp>
        <p:nvSpPr>
          <p:cNvPr id="5" name="Content Placeholder 4"/>
          <p:cNvSpPr>
            <a:spLocks noGrp="1"/>
          </p:cNvSpPr>
          <p:nvPr>
            <p:ph idx="2"/>
          </p:nvPr>
        </p:nvSpPr>
        <p:spPr/>
        <p:txBody>
          <a:bodyPr>
            <a:normAutofit/>
          </a:bodyPr>
          <a:lstStyle/>
          <a:p>
            <a:r>
              <a:rPr lang="en-US" dirty="0"/>
              <a:t>The inner most parentheses are evaluated first. The expression (3+1) and (8-4) are at the same depth, so they can be evaluated in either order.</a:t>
            </a:r>
          </a:p>
          <a:p>
            <a:pPr marL="342900" lvl="1" indent="0">
              <a:buNone/>
            </a:pPr>
            <a:r>
              <a:rPr lang="en-US" dirty="0"/>
              <a:t>1 + ( (</a:t>
            </a:r>
            <a:r>
              <a:rPr lang="en-US"/>
              <a:t>3+1) / (</a:t>
            </a:r>
            <a:r>
              <a:rPr lang="en-US" dirty="0"/>
              <a:t>8 – 4) – 5 )</a:t>
            </a:r>
          </a:p>
          <a:p>
            <a:pPr marL="342900" lvl="1" indent="0">
              <a:buNone/>
            </a:pPr>
            <a:r>
              <a:rPr lang="en-US" dirty="0"/>
              <a:t>1 + </a:t>
            </a:r>
            <a:r>
              <a:rPr lang="en-US"/>
              <a:t>( 4 / ( </a:t>
            </a:r>
            <a:r>
              <a:rPr lang="en-US" dirty="0"/>
              <a:t>8 – 4) – 5 )</a:t>
            </a:r>
          </a:p>
          <a:p>
            <a:pPr marL="342900" lvl="1" indent="0">
              <a:buNone/>
            </a:pPr>
            <a:r>
              <a:rPr lang="en-US" dirty="0"/>
              <a:t>1 + </a:t>
            </a:r>
            <a:r>
              <a:rPr lang="en-US"/>
              <a:t>( 4 / 4 </a:t>
            </a:r>
            <a:r>
              <a:rPr lang="en-US" dirty="0"/>
              <a:t>– 5 )</a:t>
            </a:r>
          </a:p>
          <a:p>
            <a:pPr marL="342900" lvl="1" indent="0">
              <a:buNone/>
            </a:pPr>
            <a:r>
              <a:rPr lang="en-US" dirty="0"/>
              <a:t>1 + ( 1 – 5 )</a:t>
            </a:r>
          </a:p>
          <a:p>
            <a:pPr marL="342900" lvl="1" indent="0">
              <a:buNone/>
            </a:pPr>
            <a:r>
              <a:rPr lang="en-US" dirty="0"/>
              <a:t>1 + -4</a:t>
            </a:r>
          </a:p>
          <a:p>
            <a:pPr marL="342900" lvl="1" indent="0">
              <a:buNone/>
            </a:pPr>
            <a:r>
              <a:rPr lang="en-US" dirty="0"/>
              <a:t>-3  </a:t>
            </a:r>
          </a:p>
        </p:txBody>
      </p:sp>
    </p:spTree>
    <p:extLst>
      <p:ext uri="{BB962C8B-B14F-4D97-AF65-F5344CB8AC3E}">
        <p14:creationId xmlns:p14="http://schemas.microsoft.com/office/powerpoint/2010/main" val="14676743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Binary Arithmetic Operators</a:t>
            </a:r>
          </a:p>
        </p:txBody>
      </p:sp>
      <p:graphicFrame>
        <p:nvGraphicFramePr>
          <p:cNvPr id="5" name="Content Placeholder 4"/>
          <p:cNvGraphicFramePr>
            <a:graphicFrameLocks noGrp="1"/>
          </p:cNvGraphicFramePr>
          <p:nvPr>
            <p:ph idx="1"/>
          </p:nvPr>
        </p:nvGraphicFramePr>
        <p:xfrm>
          <a:off x="628650" y="2491245"/>
          <a:ext cx="7598568" cy="205740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379611">
                  <a:extLst>
                    <a:ext uri="{9D8B030D-6E8A-4147-A177-3AD203B41FA5}">
                      <a16:colId xmlns:a16="http://schemas.microsoft.com/office/drawing/2014/main" val="20001"/>
                    </a:ext>
                  </a:extLst>
                </a:gridCol>
                <a:gridCol w="1527858">
                  <a:extLst>
                    <a:ext uri="{9D8B030D-6E8A-4147-A177-3AD203B41FA5}">
                      <a16:colId xmlns:a16="http://schemas.microsoft.com/office/drawing/2014/main" val="20002"/>
                    </a:ext>
                  </a:extLst>
                </a:gridCol>
                <a:gridCol w="2791457">
                  <a:extLst>
                    <a:ext uri="{9D8B030D-6E8A-4147-A177-3AD203B41FA5}">
                      <a16:colId xmlns:a16="http://schemas.microsoft.com/office/drawing/2014/main" val="20003"/>
                    </a:ext>
                  </a:extLst>
                </a:gridCol>
              </a:tblGrid>
              <a:tr h="342900">
                <a:tc>
                  <a:txBody>
                    <a:bodyPr/>
                    <a:lstStyle/>
                    <a:p>
                      <a:pPr algn="ctr"/>
                      <a:r>
                        <a:rPr lang="en-US" sz="1800" dirty="0"/>
                        <a:t>Operator</a:t>
                      </a:r>
                    </a:p>
                  </a:txBody>
                  <a:tcPr marL="68580" marR="68580" marT="34290" marB="34290"/>
                </a:tc>
                <a:tc>
                  <a:txBody>
                    <a:bodyPr/>
                    <a:lstStyle/>
                    <a:p>
                      <a:pPr algn="ctr"/>
                      <a:r>
                        <a:rPr lang="en-US" sz="1800" dirty="0"/>
                        <a:t>Symbol</a:t>
                      </a:r>
                    </a:p>
                  </a:txBody>
                  <a:tcPr marL="68580" marR="68580" marT="34290" marB="34290"/>
                </a:tc>
                <a:tc>
                  <a:txBody>
                    <a:bodyPr/>
                    <a:lstStyle/>
                    <a:p>
                      <a:pPr algn="ctr"/>
                      <a:r>
                        <a:rPr lang="en-US" sz="1800" dirty="0"/>
                        <a:t>Form</a:t>
                      </a:r>
                    </a:p>
                  </a:txBody>
                  <a:tcPr marL="68580" marR="68580" marT="34290" marB="34290"/>
                </a:tc>
                <a:tc>
                  <a:txBody>
                    <a:bodyPr/>
                    <a:lstStyle/>
                    <a:p>
                      <a:pPr algn="ctr"/>
                      <a:r>
                        <a:rPr lang="en-US" sz="1800" dirty="0"/>
                        <a:t>Operation</a:t>
                      </a:r>
                    </a:p>
                  </a:txBody>
                  <a:tcPr marL="68580" marR="68580" marT="34290" marB="34290"/>
                </a:tc>
                <a:extLst>
                  <a:ext uri="{0D108BD9-81ED-4DB2-BD59-A6C34878D82A}">
                    <a16:rowId xmlns:a16="http://schemas.microsoft.com/office/drawing/2014/main" val="10000"/>
                  </a:ext>
                </a:extLst>
              </a:tr>
              <a:tr h="342900">
                <a:tc>
                  <a:txBody>
                    <a:bodyPr/>
                    <a:lstStyle/>
                    <a:p>
                      <a:r>
                        <a:rPr lang="en-US" sz="1800" dirty="0"/>
                        <a:t>multiplication</a:t>
                      </a:r>
                    </a:p>
                  </a:txBody>
                  <a:tcPr marL="68580" marR="68580" marT="34290" marB="34290"/>
                </a:tc>
                <a:tc>
                  <a:txBody>
                    <a:bodyPr/>
                    <a:lstStyle/>
                    <a:p>
                      <a:pPr algn="ctr"/>
                      <a:r>
                        <a:rPr lang="en-US" sz="1800" b="1" dirty="0"/>
                        <a:t>*</a:t>
                      </a:r>
                    </a:p>
                  </a:txBody>
                  <a:tcPr marL="68580" marR="68580" marT="34290" marB="34290"/>
                </a:tc>
                <a:tc>
                  <a:txBody>
                    <a:bodyPr/>
                    <a:lstStyle/>
                    <a:p>
                      <a:pPr algn="ctr"/>
                      <a:r>
                        <a:rPr lang="en-US" sz="1800" b="1" dirty="0"/>
                        <a:t>x * y</a:t>
                      </a:r>
                    </a:p>
                  </a:txBody>
                  <a:tcPr marL="68580" marR="68580" marT="34290" marB="34290"/>
                </a:tc>
                <a:tc>
                  <a:txBody>
                    <a:bodyPr/>
                    <a:lstStyle/>
                    <a:p>
                      <a:r>
                        <a:rPr lang="en-US" sz="1800" dirty="0"/>
                        <a:t>x times y</a:t>
                      </a:r>
                    </a:p>
                  </a:txBody>
                  <a:tcPr marL="68580" marR="68580" marT="34290" marB="34290"/>
                </a:tc>
                <a:extLst>
                  <a:ext uri="{0D108BD9-81ED-4DB2-BD59-A6C34878D82A}">
                    <a16:rowId xmlns:a16="http://schemas.microsoft.com/office/drawing/2014/main" val="10001"/>
                  </a:ext>
                </a:extLst>
              </a:tr>
              <a:tr h="342900">
                <a:tc>
                  <a:txBody>
                    <a:bodyPr/>
                    <a:lstStyle/>
                    <a:p>
                      <a:r>
                        <a:rPr lang="en-US" sz="1800" dirty="0"/>
                        <a:t>division</a:t>
                      </a:r>
                    </a:p>
                  </a:txBody>
                  <a:tcPr marL="68580" marR="68580" marT="34290" marB="34290"/>
                </a:tc>
                <a:tc>
                  <a:txBody>
                    <a:bodyPr/>
                    <a:lstStyle/>
                    <a:p>
                      <a:pPr algn="ctr"/>
                      <a:r>
                        <a:rPr lang="en-US" sz="1800" b="1" dirty="0"/>
                        <a:t>/</a:t>
                      </a:r>
                    </a:p>
                  </a:txBody>
                  <a:tcPr marL="68580" marR="68580" marT="34290" marB="34290"/>
                </a:tc>
                <a:tc>
                  <a:txBody>
                    <a:bodyPr/>
                    <a:lstStyle/>
                    <a:p>
                      <a:pPr algn="ctr"/>
                      <a:r>
                        <a:rPr lang="en-US" sz="1800" b="1"/>
                        <a:t>x / y </a:t>
                      </a:r>
                      <a:endParaRPr lang="en-US" sz="1800" b="1" dirty="0"/>
                    </a:p>
                  </a:txBody>
                  <a:tcPr marL="68580" marR="68580" marT="34290" marB="34290"/>
                </a:tc>
                <a:tc>
                  <a:txBody>
                    <a:bodyPr/>
                    <a:lstStyle/>
                    <a:p>
                      <a:r>
                        <a:rPr lang="en-US" sz="1800" dirty="0"/>
                        <a:t>x divided by y</a:t>
                      </a:r>
                    </a:p>
                  </a:txBody>
                  <a:tcPr marL="68580" marR="68580" marT="34290" marB="34290"/>
                </a:tc>
                <a:extLst>
                  <a:ext uri="{0D108BD9-81ED-4DB2-BD59-A6C34878D82A}">
                    <a16:rowId xmlns:a16="http://schemas.microsoft.com/office/drawing/2014/main" val="10002"/>
                  </a:ext>
                </a:extLst>
              </a:tr>
              <a:tr h="342900">
                <a:tc>
                  <a:txBody>
                    <a:bodyPr/>
                    <a:lstStyle/>
                    <a:p>
                      <a:r>
                        <a:rPr lang="en-US" sz="1800" dirty="0"/>
                        <a:t>remainder</a:t>
                      </a:r>
                    </a:p>
                  </a:txBody>
                  <a:tcPr marL="68580" marR="68580" marT="34290" marB="34290"/>
                </a:tc>
                <a:tc>
                  <a:txBody>
                    <a:bodyPr/>
                    <a:lstStyle/>
                    <a:p>
                      <a:pPr algn="ctr"/>
                      <a:r>
                        <a:rPr lang="en-US" sz="1800" b="1" dirty="0"/>
                        <a:t>%</a:t>
                      </a:r>
                    </a:p>
                  </a:txBody>
                  <a:tcPr marL="68580" marR="68580" marT="34290" marB="34290"/>
                </a:tc>
                <a:tc>
                  <a:txBody>
                    <a:bodyPr/>
                    <a:lstStyle/>
                    <a:p>
                      <a:pPr algn="ctr"/>
                      <a:r>
                        <a:rPr lang="en-US" sz="1800" b="1" dirty="0"/>
                        <a:t>x % y </a:t>
                      </a:r>
                    </a:p>
                  </a:txBody>
                  <a:tcPr marL="68580" marR="68580" marT="34290" marB="34290"/>
                </a:tc>
                <a:tc>
                  <a:txBody>
                    <a:bodyPr/>
                    <a:lstStyle/>
                    <a:p>
                      <a:r>
                        <a:rPr lang="en-US" sz="1800" dirty="0"/>
                        <a:t>remainder of x divided by y</a:t>
                      </a:r>
                    </a:p>
                  </a:txBody>
                  <a:tcPr marL="68580" marR="68580" marT="34290" marB="34290"/>
                </a:tc>
                <a:extLst>
                  <a:ext uri="{0D108BD9-81ED-4DB2-BD59-A6C34878D82A}">
                    <a16:rowId xmlns:a16="http://schemas.microsoft.com/office/drawing/2014/main" val="10003"/>
                  </a:ext>
                </a:extLst>
              </a:tr>
              <a:tr h="342900">
                <a:tc>
                  <a:txBody>
                    <a:bodyPr/>
                    <a:lstStyle/>
                    <a:p>
                      <a:r>
                        <a:rPr lang="en-US" sz="1800" dirty="0"/>
                        <a:t>addition</a:t>
                      </a:r>
                    </a:p>
                  </a:txBody>
                  <a:tcPr marL="68580" marR="68580" marT="34290" marB="34290"/>
                </a:tc>
                <a:tc>
                  <a:txBody>
                    <a:bodyPr/>
                    <a:lstStyle/>
                    <a:p>
                      <a:pPr algn="ctr"/>
                      <a:r>
                        <a:rPr lang="en-US" sz="1800" b="1" dirty="0"/>
                        <a:t>+</a:t>
                      </a:r>
                    </a:p>
                  </a:txBody>
                  <a:tcPr marL="68580" marR="68580" marT="34290" marB="34290"/>
                </a:tc>
                <a:tc>
                  <a:txBody>
                    <a:bodyPr/>
                    <a:lstStyle/>
                    <a:p>
                      <a:pPr algn="ctr"/>
                      <a:r>
                        <a:rPr lang="en-US" sz="1800" b="1" dirty="0"/>
                        <a:t>x + y</a:t>
                      </a:r>
                    </a:p>
                  </a:txBody>
                  <a:tcPr marL="68580" marR="68580" marT="34290" marB="34290"/>
                </a:tc>
                <a:tc>
                  <a:txBody>
                    <a:bodyPr/>
                    <a:lstStyle/>
                    <a:p>
                      <a:r>
                        <a:rPr lang="en-US" sz="1800" dirty="0"/>
                        <a:t>x plus y</a:t>
                      </a:r>
                    </a:p>
                  </a:txBody>
                  <a:tcPr marL="68580" marR="68580" marT="34290" marB="34290"/>
                </a:tc>
                <a:extLst>
                  <a:ext uri="{0D108BD9-81ED-4DB2-BD59-A6C34878D82A}">
                    <a16:rowId xmlns:a16="http://schemas.microsoft.com/office/drawing/2014/main" val="10004"/>
                  </a:ext>
                </a:extLst>
              </a:tr>
              <a:tr h="342900">
                <a:tc>
                  <a:txBody>
                    <a:bodyPr/>
                    <a:lstStyle/>
                    <a:p>
                      <a:r>
                        <a:rPr lang="en-US" sz="1800"/>
                        <a:t>subtraction</a:t>
                      </a:r>
                      <a:endParaRPr lang="en-US" sz="1800" dirty="0"/>
                    </a:p>
                  </a:txBody>
                  <a:tcPr marL="68580" marR="68580" marT="34290" marB="34290"/>
                </a:tc>
                <a:tc>
                  <a:txBody>
                    <a:bodyPr/>
                    <a:lstStyle/>
                    <a:p>
                      <a:pPr algn="ctr"/>
                      <a:r>
                        <a:rPr lang="en-US" sz="1800" b="1" dirty="0"/>
                        <a:t>-</a:t>
                      </a:r>
                    </a:p>
                  </a:txBody>
                  <a:tcPr marL="68580" marR="68580" marT="34290" marB="34290"/>
                </a:tc>
                <a:tc>
                  <a:txBody>
                    <a:bodyPr/>
                    <a:lstStyle/>
                    <a:p>
                      <a:pPr algn="ctr"/>
                      <a:r>
                        <a:rPr lang="en-US" sz="1800" b="1" dirty="0"/>
                        <a:t>x - y</a:t>
                      </a:r>
                    </a:p>
                  </a:txBody>
                  <a:tcPr marL="68580" marR="68580" marT="34290" marB="34290"/>
                </a:tc>
                <a:tc>
                  <a:txBody>
                    <a:bodyPr/>
                    <a:lstStyle/>
                    <a:p>
                      <a:r>
                        <a:rPr lang="en-US" sz="1800" dirty="0"/>
                        <a:t>x minus y</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95773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Remainder Operator</a:t>
            </a:r>
          </a:p>
        </p:txBody>
      </p:sp>
      <p:sp>
        <p:nvSpPr>
          <p:cNvPr id="3" name="Content Placeholder 2"/>
          <p:cNvSpPr>
            <a:spLocks noGrp="1"/>
          </p:cNvSpPr>
          <p:nvPr>
            <p:ph idx="1"/>
          </p:nvPr>
        </p:nvSpPr>
        <p:spPr/>
        <p:txBody>
          <a:bodyPr/>
          <a:lstStyle/>
          <a:p>
            <a:r>
              <a:rPr lang="en-US" dirty="0"/>
              <a:t>Unlike other arithmetic operators, which accept both integer and floating point operands, the remainder operator accepts only integer operands!</a:t>
            </a:r>
          </a:p>
          <a:p>
            <a:r>
              <a:rPr lang="en-US" dirty="0"/>
              <a:t>If either operand is negative, the remainder can be negative or positive, depending on the implementation</a:t>
            </a:r>
          </a:p>
          <a:p>
            <a:r>
              <a:rPr lang="en-US" dirty="0"/>
              <a:t>The ANSI standard requires the following relationship to exist between the remainder and division operators</a:t>
            </a:r>
          </a:p>
          <a:p>
            <a:pPr lvl="1"/>
            <a:r>
              <a:rPr lang="en-US" b="1" i="1" dirty="0"/>
              <a:t>a</a:t>
            </a:r>
            <a:r>
              <a:rPr lang="en-US" dirty="0"/>
              <a:t> equals </a:t>
            </a:r>
            <a:r>
              <a:rPr lang="en-US" b="1" i="1" dirty="0" err="1"/>
              <a:t>a</a:t>
            </a:r>
            <a:r>
              <a:rPr lang="en-US" dirty="0" err="1"/>
              <a:t>%</a:t>
            </a:r>
            <a:r>
              <a:rPr lang="en-US" b="1" i="1" dirty="0" err="1"/>
              <a:t>b</a:t>
            </a:r>
            <a:r>
              <a:rPr lang="en-US" dirty="0"/>
              <a:t> + (</a:t>
            </a:r>
            <a:r>
              <a:rPr lang="en-US" b="1" i="1" dirty="0"/>
              <a:t>a</a:t>
            </a:r>
            <a:r>
              <a:rPr lang="en-US" dirty="0"/>
              <a:t>/</a:t>
            </a:r>
            <a:r>
              <a:rPr lang="en-US" b="1" i="1" dirty="0"/>
              <a:t>b</a:t>
            </a:r>
            <a:r>
              <a:rPr lang="en-US" dirty="0"/>
              <a:t>) * </a:t>
            </a:r>
            <a:r>
              <a:rPr lang="en-US" b="1" i="1" dirty="0"/>
              <a:t>b</a:t>
            </a:r>
            <a:r>
              <a:rPr lang="en-US" dirty="0"/>
              <a:t> for any integral values of </a:t>
            </a:r>
            <a:r>
              <a:rPr lang="en-US" b="1" i="1" dirty="0"/>
              <a:t>a</a:t>
            </a:r>
            <a:r>
              <a:rPr lang="en-US" dirty="0"/>
              <a:t> and </a:t>
            </a:r>
            <a:r>
              <a:rPr lang="en-US" b="1" i="1" dirty="0"/>
              <a:t>b</a:t>
            </a:r>
          </a:p>
        </p:txBody>
      </p:sp>
    </p:spTree>
    <p:extLst>
      <p:ext uri="{BB962C8B-B14F-4D97-AF65-F5344CB8AC3E}">
        <p14:creationId xmlns:p14="http://schemas.microsoft.com/office/powerpoint/2010/main" val="3238596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Assignment Operators</a:t>
            </a:r>
          </a:p>
        </p:txBody>
      </p:sp>
      <p:graphicFrame>
        <p:nvGraphicFramePr>
          <p:cNvPr id="4" name="Content Placeholder 3"/>
          <p:cNvGraphicFramePr>
            <a:graphicFrameLocks noGrp="1"/>
          </p:cNvGraphicFramePr>
          <p:nvPr>
            <p:ph idx="1"/>
          </p:nvPr>
        </p:nvGraphicFramePr>
        <p:xfrm>
          <a:off x="628650" y="2435246"/>
          <a:ext cx="7598568" cy="212598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622679">
                  <a:extLst>
                    <a:ext uri="{9D8B030D-6E8A-4147-A177-3AD203B41FA5}">
                      <a16:colId xmlns:a16="http://schemas.microsoft.com/office/drawing/2014/main" val="20001"/>
                    </a:ext>
                  </a:extLst>
                </a:gridCol>
                <a:gridCol w="1814332">
                  <a:extLst>
                    <a:ext uri="{9D8B030D-6E8A-4147-A177-3AD203B41FA5}">
                      <a16:colId xmlns:a16="http://schemas.microsoft.com/office/drawing/2014/main" val="20002"/>
                    </a:ext>
                  </a:extLst>
                </a:gridCol>
                <a:gridCol w="2261915">
                  <a:extLst>
                    <a:ext uri="{9D8B030D-6E8A-4147-A177-3AD203B41FA5}">
                      <a16:colId xmlns:a16="http://schemas.microsoft.com/office/drawing/2014/main" val="20003"/>
                    </a:ext>
                  </a:extLst>
                </a:gridCol>
              </a:tblGrid>
              <a:tr h="342900">
                <a:tc>
                  <a:txBody>
                    <a:bodyPr/>
                    <a:lstStyle/>
                    <a:p>
                      <a:pPr algn="ctr"/>
                      <a:r>
                        <a:rPr lang="en-US" sz="1800" dirty="0"/>
                        <a:t>Operator</a:t>
                      </a:r>
                    </a:p>
                  </a:txBody>
                  <a:tcPr marL="68580" marR="68580" marT="34290" marB="34290"/>
                </a:tc>
                <a:tc>
                  <a:txBody>
                    <a:bodyPr/>
                    <a:lstStyle/>
                    <a:p>
                      <a:pPr algn="ctr"/>
                      <a:r>
                        <a:rPr lang="en-US" sz="1800" dirty="0"/>
                        <a:t>Symbol</a:t>
                      </a:r>
                    </a:p>
                  </a:txBody>
                  <a:tcPr marL="68580" marR="68580" marT="34290" marB="34290"/>
                </a:tc>
                <a:tc>
                  <a:txBody>
                    <a:bodyPr/>
                    <a:lstStyle/>
                    <a:p>
                      <a:pPr algn="ctr"/>
                      <a:r>
                        <a:rPr lang="en-US" sz="1800" dirty="0"/>
                        <a:t>Form</a:t>
                      </a:r>
                    </a:p>
                  </a:txBody>
                  <a:tcPr marL="68580" marR="68580" marT="34290" marB="34290"/>
                </a:tc>
                <a:tc>
                  <a:txBody>
                    <a:bodyPr/>
                    <a:lstStyle/>
                    <a:p>
                      <a:pPr algn="ctr"/>
                      <a:r>
                        <a:rPr lang="en-US" sz="1800" dirty="0"/>
                        <a:t>Operation</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assign</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 =</a:t>
                      </a:r>
                      <a:r>
                        <a:rPr lang="en-US" sz="1500" b="1" baseline="0" dirty="0"/>
                        <a:t> b</a:t>
                      </a:r>
                      <a:endParaRPr lang="en-US" sz="1500" b="1" dirty="0"/>
                    </a:p>
                  </a:txBody>
                  <a:tcPr marL="68580" marR="68580" marT="34290" marB="34290"/>
                </a:tc>
                <a:tc>
                  <a:txBody>
                    <a:bodyPr/>
                    <a:lstStyle/>
                    <a:p>
                      <a:r>
                        <a:rPr lang="en-US" sz="1500" dirty="0"/>
                        <a:t>put the value of </a:t>
                      </a:r>
                      <a:r>
                        <a:rPr lang="en-US" sz="1500" b="1" i="1" dirty="0"/>
                        <a:t>b</a:t>
                      </a:r>
                      <a:r>
                        <a:rPr lang="en-US" sz="1500" dirty="0"/>
                        <a:t> into </a:t>
                      </a:r>
                      <a:r>
                        <a:rPr lang="en-US" sz="1500" b="1" i="1" dirty="0"/>
                        <a:t>a</a:t>
                      </a:r>
                    </a:p>
                  </a:txBody>
                  <a:tcPr marL="68580" marR="68580" marT="34290" marB="34290"/>
                </a:tc>
                <a:extLst>
                  <a:ext uri="{0D108BD9-81ED-4DB2-BD59-A6C34878D82A}">
                    <a16:rowId xmlns:a16="http://schemas.microsoft.com/office/drawing/2014/main" val="10001"/>
                  </a:ext>
                </a:extLst>
              </a:tr>
              <a:tr h="297180">
                <a:tc>
                  <a:txBody>
                    <a:bodyPr/>
                    <a:lstStyle/>
                    <a:p>
                      <a:r>
                        <a:rPr lang="en-US" sz="1500" dirty="0"/>
                        <a:t>add-assign</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 += b</a:t>
                      </a:r>
                    </a:p>
                  </a:txBody>
                  <a:tcPr marL="68580" marR="68580" marT="34290" marB="34290"/>
                </a:tc>
                <a:tc>
                  <a:txBody>
                    <a:bodyPr/>
                    <a:lstStyle/>
                    <a:p>
                      <a:r>
                        <a:rPr lang="en-US" sz="1500" dirty="0"/>
                        <a:t>put the value of </a:t>
                      </a:r>
                      <a:r>
                        <a:rPr lang="en-US" sz="1500" b="1" i="1" dirty="0" err="1"/>
                        <a:t>a</a:t>
                      </a:r>
                      <a:r>
                        <a:rPr lang="en-US" sz="1500" dirty="0" err="1"/>
                        <a:t>+</a:t>
                      </a:r>
                      <a:r>
                        <a:rPr lang="en-US" sz="1500" b="1" i="1" dirty="0" err="1"/>
                        <a:t>b</a:t>
                      </a:r>
                      <a:r>
                        <a:rPr lang="en-US" sz="1500" dirty="0"/>
                        <a:t> into </a:t>
                      </a:r>
                      <a:r>
                        <a:rPr lang="en-US" sz="1500" b="1" i="1" dirty="0"/>
                        <a:t>a</a:t>
                      </a:r>
                      <a:endParaRPr lang="en-US" sz="1500" dirty="0"/>
                    </a:p>
                  </a:txBody>
                  <a:tcPr marL="68580" marR="68580" marT="34290" marB="34290"/>
                </a:tc>
                <a:extLst>
                  <a:ext uri="{0D108BD9-81ED-4DB2-BD59-A6C34878D82A}">
                    <a16:rowId xmlns:a16="http://schemas.microsoft.com/office/drawing/2014/main" val="10002"/>
                  </a:ext>
                </a:extLst>
              </a:tr>
              <a:tr h="297180">
                <a:tc>
                  <a:txBody>
                    <a:bodyPr/>
                    <a:lstStyle/>
                    <a:p>
                      <a:r>
                        <a:rPr lang="en-US" sz="1500" dirty="0" err="1"/>
                        <a:t>substract</a:t>
                      </a:r>
                      <a:r>
                        <a:rPr lang="en-US" sz="1500" dirty="0"/>
                        <a:t>-assign</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 -= b</a:t>
                      </a:r>
                    </a:p>
                  </a:txBody>
                  <a:tcPr marL="68580" marR="68580" marT="34290" marB="34290"/>
                </a:tc>
                <a:tc>
                  <a:txBody>
                    <a:bodyPr/>
                    <a:lstStyle/>
                    <a:p>
                      <a:r>
                        <a:rPr lang="en-US" sz="1500" dirty="0"/>
                        <a:t>put the value of </a:t>
                      </a:r>
                      <a:r>
                        <a:rPr lang="en-US" sz="1500" b="1" i="1" dirty="0"/>
                        <a:t>a</a:t>
                      </a:r>
                      <a:r>
                        <a:rPr lang="en-US" sz="1500" dirty="0"/>
                        <a:t>-</a:t>
                      </a:r>
                      <a:r>
                        <a:rPr lang="en-US" sz="1500" b="1" i="1" dirty="0"/>
                        <a:t>b</a:t>
                      </a:r>
                      <a:r>
                        <a:rPr lang="en-US" sz="1500" dirty="0"/>
                        <a:t> into </a:t>
                      </a:r>
                      <a:r>
                        <a:rPr lang="en-US" sz="1500" b="1" i="1" dirty="0"/>
                        <a:t>a</a:t>
                      </a:r>
                      <a:endParaRPr lang="en-US" sz="1500" dirty="0"/>
                    </a:p>
                  </a:txBody>
                  <a:tcPr marL="68580" marR="68580" marT="34290" marB="34290"/>
                </a:tc>
                <a:extLst>
                  <a:ext uri="{0D108BD9-81ED-4DB2-BD59-A6C34878D82A}">
                    <a16:rowId xmlns:a16="http://schemas.microsoft.com/office/drawing/2014/main" val="10003"/>
                  </a:ext>
                </a:extLst>
              </a:tr>
              <a:tr h="297180">
                <a:tc>
                  <a:txBody>
                    <a:bodyPr/>
                    <a:lstStyle/>
                    <a:p>
                      <a:r>
                        <a:rPr lang="en-US" sz="1500" dirty="0"/>
                        <a:t>multiply-assign</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 *= b</a:t>
                      </a:r>
                    </a:p>
                  </a:txBody>
                  <a:tcPr marL="68580" marR="68580" marT="34290" marB="34290"/>
                </a:tc>
                <a:tc>
                  <a:txBody>
                    <a:bodyPr/>
                    <a:lstStyle/>
                    <a:p>
                      <a:r>
                        <a:rPr lang="en-US" sz="1500" dirty="0"/>
                        <a:t>put the value of </a:t>
                      </a:r>
                      <a:r>
                        <a:rPr lang="en-US" sz="1500" b="1" i="1" dirty="0"/>
                        <a:t>a</a:t>
                      </a:r>
                      <a:r>
                        <a:rPr lang="en-US" sz="1500" dirty="0"/>
                        <a:t>*</a:t>
                      </a:r>
                      <a:r>
                        <a:rPr lang="en-US" sz="1500" b="1" i="1" dirty="0"/>
                        <a:t>b</a:t>
                      </a:r>
                      <a:r>
                        <a:rPr lang="en-US" sz="1500" dirty="0"/>
                        <a:t> into </a:t>
                      </a:r>
                      <a:r>
                        <a:rPr lang="en-US" sz="1500" b="1" i="1" dirty="0"/>
                        <a:t>a</a:t>
                      </a:r>
                      <a:endParaRPr lang="en-US" sz="1500" dirty="0"/>
                    </a:p>
                  </a:txBody>
                  <a:tcPr marL="68580" marR="68580" marT="34290" marB="34290"/>
                </a:tc>
                <a:extLst>
                  <a:ext uri="{0D108BD9-81ED-4DB2-BD59-A6C34878D82A}">
                    <a16:rowId xmlns:a16="http://schemas.microsoft.com/office/drawing/2014/main" val="10004"/>
                  </a:ext>
                </a:extLst>
              </a:tr>
              <a:tr h="297180">
                <a:tc>
                  <a:txBody>
                    <a:bodyPr/>
                    <a:lstStyle/>
                    <a:p>
                      <a:r>
                        <a:rPr lang="en-US" sz="1500" dirty="0"/>
                        <a:t>divide-assign</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 /= b</a:t>
                      </a:r>
                    </a:p>
                  </a:txBody>
                  <a:tcPr marL="68580" marR="68580" marT="34290" marB="34290"/>
                </a:tc>
                <a:tc>
                  <a:txBody>
                    <a:bodyPr/>
                    <a:lstStyle/>
                    <a:p>
                      <a:r>
                        <a:rPr lang="en-US" sz="1500" dirty="0"/>
                        <a:t>put the value of </a:t>
                      </a:r>
                      <a:r>
                        <a:rPr lang="en-US" sz="1500" b="1" i="1" dirty="0"/>
                        <a:t>a</a:t>
                      </a:r>
                      <a:r>
                        <a:rPr lang="en-US" sz="1500" dirty="0"/>
                        <a:t>/</a:t>
                      </a:r>
                      <a:r>
                        <a:rPr lang="en-US" sz="1500" b="1" i="1" dirty="0"/>
                        <a:t>b</a:t>
                      </a:r>
                      <a:r>
                        <a:rPr lang="en-US" sz="1500" dirty="0"/>
                        <a:t> into </a:t>
                      </a:r>
                      <a:r>
                        <a:rPr lang="en-US" sz="1500" b="1" i="1" dirty="0"/>
                        <a:t>a</a:t>
                      </a:r>
                      <a:endParaRPr lang="en-US" sz="1500" dirty="0"/>
                    </a:p>
                  </a:txBody>
                  <a:tcPr marL="68580" marR="68580" marT="34290" marB="34290"/>
                </a:tc>
                <a:extLst>
                  <a:ext uri="{0D108BD9-81ED-4DB2-BD59-A6C34878D82A}">
                    <a16:rowId xmlns:a16="http://schemas.microsoft.com/office/drawing/2014/main" val="10005"/>
                  </a:ext>
                </a:extLst>
              </a:tr>
              <a:tr h="297180">
                <a:tc>
                  <a:txBody>
                    <a:bodyPr/>
                    <a:lstStyle/>
                    <a:p>
                      <a:r>
                        <a:rPr lang="en-US" sz="1500" dirty="0"/>
                        <a:t>remainder-assign</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 %=</a:t>
                      </a:r>
                      <a:r>
                        <a:rPr lang="en-US" sz="1500" b="1" baseline="0" dirty="0"/>
                        <a:t> b</a:t>
                      </a:r>
                      <a:endParaRPr lang="en-US" sz="1500" b="1" dirty="0"/>
                    </a:p>
                  </a:txBody>
                  <a:tcPr marL="68580" marR="68580" marT="34290" marB="34290"/>
                </a:tc>
                <a:tc>
                  <a:txBody>
                    <a:bodyPr/>
                    <a:lstStyle/>
                    <a:p>
                      <a:r>
                        <a:rPr lang="en-US" sz="1500" dirty="0"/>
                        <a:t>put the value of </a:t>
                      </a:r>
                      <a:r>
                        <a:rPr lang="en-US" sz="1500" b="1" i="1" dirty="0" err="1"/>
                        <a:t>a</a:t>
                      </a:r>
                      <a:r>
                        <a:rPr lang="en-US" sz="1500" dirty="0" err="1"/>
                        <a:t>%</a:t>
                      </a:r>
                      <a:r>
                        <a:rPr lang="en-US" sz="1500" b="1" i="1" dirty="0" err="1"/>
                        <a:t>b</a:t>
                      </a:r>
                      <a:r>
                        <a:rPr lang="en-US" sz="1500" dirty="0"/>
                        <a:t> into </a:t>
                      </a:r>
                      <a:r>
                        <a:rPr lang="en-US" sz="1500" b="1" i="1" dirty="0"/>
                        <a:t>a</a:t>
                      </a:r>
                      <a:endParaRPr lang="en-US" sz="1500" dirty="0"/>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357692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Assignment Operators</a:t>
            </a:r>
          </a:p>
        </p:txBody>
      </p:sp>
      <p:sp>
        <p:nvSpPr>
          <p:cNvPr id="4" name="Content Placeholder 3"/>
          <p:cNvSpPr>
            <a:spLocks noGrp="1"/>
          </p:cNvSpPr>
          <p:nvPr>
            <p:ph idx="1"/>
          </p:nvPr>
        </p:nvSpPr>
        <p:spPr/>
        <p:txBody>
          <a:bodyPr>
            <a:normAutofit/>
          </a:bodyPr>
          <a:lstStyle/>
          <a:p>
            <a:pPr marL="0" indent="0">
              <a:buNone/>
            </a:pPr>
            <a:r>
              <a:rPr lang="en-US" sz="1800" b="1" dirty="0" err="1"/>
              <a:t>int</a:t>
            </a:r>
            <a:r>
              <a:rPr lang="en-US" sz="1800" b="1" dirty="0"/>
              <a:t> m = 3, n = 4;</a:t>
            </a:r>
          </a:p>
          <a:p>
            <a:pPr marL="0" indent="0">
              <a:buNone/>
            </a:pPr>
            <a:r>
              <a:rPr lang="en-US" sz="1800" b="1" dirty="0"/>
              <a:t>float x = 2.5, y = 1.0;</a:t>
            </a:r>
          </a:p>
          <a:p>
            <a:pPr marL="0" indent="0">
              <a:buNone/>
            </a:pPr>
            <a:endParaRPr lang="en-US" sz="1800" dirty="0"/>
          </a:p>
          <a:p>
            <a:pPr marL="0" indent="0">
              <a:buNone/>
            </a:pPr>
            <a:r>
              <a:rPr lang="en-US" sz="1800" dirty="0"/>
              <a:t>m += n + x – y </a:t>
            </a:r>
          </a:p>
          <a:p>
            <a:pPr marL="0" indent="0">
              <a:buNone/>
            </a:pPr>
            <a:r>
              <a:rPr lang="en-US" sz="1800" dirty="0"/>
              <a:t>m /= x * n + y</a:t>
            </a:r>
          </a:p>
          <a:p>
            <a:pPr marL="0" indent="0">
              <a:buNone/>
            </a:pPr>
            <a:r>
              <a:rPr lang="en-US" sz="1800" dirty="0"/>
              <a:t>n %= y + m </a:t>
            </a:r>
          </a:p>
          <a:p>
            <a:pPr marL="0" indent="0">
              <a:buNone/>
            </a:pPr>
            <a:r>
              <a:rPr lang="en-US" sz="1800" dirty="0"/>
              <a:t>x += y -= m</a:t>
            </a:r>
          </a:p>
        </p:txBody>
      </p:sp>
      <p:sp>
        <p:nvSpPr>
          <p:cNvPr id="5" name="Content Placeholder 4"/>
          <p:cNvSpPr>
            <a:spLocks noGrp="1"/>
          </p:cNvSpPr>
          <p:nvPr>
            <p:ph idx="2"/>
          </p:nvPr>
        </p:nvSpPr>
        <p:spPr/>
        <p:txBody>
          <a:bodyPr>
            <a:norm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m = (m + ((</a:t>
            </a:r>
            <a:r>
              <a:rPr lang="en-US" sz="1800" dirty="0" err="1"/>
              <a:t>n+x</a:t>
            </a:r>
            <a:r>
              <a:rPr lang="en-US" sz="1800" dirty="0"/>
              <a:t>) –y )) </a:t>
            </a:r>
          </a:p>
          <a:p>
            <a:pPr marL="0" indent="0">
              <a:buNone/>
            </a:pPr>
            <a:r>
              <a:rPr lang="en-US" sz="1800" dirty="0"/>
              <a:t>m = </a:t>
            </a:r>
            <a:r>
              <a:rPr lang="en-US" sz="1800"/>
              <a:t>(m / ((</a:t>
            </a:r>
            <a:r>
              <a:rPr lang="en-US" sz="1800" dirty="0"/>
              <a:t>x*n) + y ))</a:t>
            </a:r>
          </a:p>
          <a:p>
            <a:pPr marL="0" indent="0">
              <a:buNone/>
            </a:pPr>
            <a:r>
              <a:rPr lang="en-US" sz="1800" dirty="0"/>
              <a:t>n = (n % (y + m) )</a:t>
            </a:r>
          </a:p>
          <a:p>
            <a:pPr marL="0" indent="0">
              <a:buNone/>
            </a:pPr>
            <a:r>
              <a:rPr lang="en-US" sz="1800" dirty="0"/>
              <a:t>x = ( x + ( y = (y – m )))</a:t>
            </a:r>
          </a:p>
        </p:txBody>
      </p:sp>
    </p:spTree>
    <p:extLst>
      <p:ext uri="{BB962C8B-B14F-4D97-AF65-F5344CB8AC3E}">
        <p14:creationId xmlns:p14="http://schemas.microsoft.com/office/powerpoint/2010/main" val="242277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 &amp; Decrement Operators</a:t>
            </a:r>
          </a:p>
        </p:txBody>
      </p:sp>
      <p:graphicFrame>
        <p:nvGraphicFramePr>
          <p:cNvPr id="4" name="Content Placeholder 3"/>
          <p:cNvGraphicFramePr>
            <a:graphicFrameLocks noGrp="1"/>
          </p:cNvGraphicFramePr>
          <p:nvPr>
            <p:ph idx="1"/>
          </p:nvPr>
        </p:nvGraphicFramePr>
        <p:xfrm>
          <a:off x="628650" y="2700436"/>
          <a:ext cx="7598568" cy="148590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440377">
                  <a:extLst>
                    <a:ext uri="{9D8B030D-6E8A-4147-A177-3AD203B41FA5}">
                      <a16:colId xmlns:a16="http://schemas.microsoft.com/office/drawing/2014/main" val="20001"/>
                    </a:ext>
                  </a:extLst>
                </a:gridCol>
                <a:gridCol w="1588626">
                  <a:extLst>
                    <a:ext uri="{9D8B030D-6E8A-4147-A177-3AD203B41FA5}">
                      <a16:colId xmlns:a16="http://schemas.microsoft.com/office/drawing/2014/main" val="20002"/>
                    </a:ext>
                  </a:extLst>
                </a:gridCol>
                <a:gridCol w="2669923">
                  <a:extLst>
                    <a:ext uri="{9D8B030D-6E8A-4147-A177-3AD203B41FA5}">
                      <a16:colId xmlns:a16="http://schemas.microsoft.com/office/drawing/2014/main" val="20003"/>
                    </a:ext>
                  </a:extLst>
                </a:gridCol>
              </a:tblGrid>
              <a:tr h="297180">
                <a:tc>
                  <a:txBody>
                    <a:bodyPr/>
                    <a:lstStyle/>
                    <a:p>
                      <a:pPr algn="ctr"/>
                      <a:r>
                        <a:rPr lang="en-US" sz="1500" dirty="0"/>
                        <a:t>Operator</a:t>
                      </a:r>
                    </a:p>
                  </a:txBody>
                  <a:tcPr marL="68580" marR="68580" marT="34290" marB="34290"/>
                </a:tc>
                <a:tc>
                  <a:txBody>
                    <a:bodyPr/>
                    <a:lstStyle/>
                    <a:p>
                      <a:pPr algn="ctr"/>
                      <a:r>
                        <a:rPr lang="en-US" sz="1500" dirty="0"/>
                        <a:t>Symbol</a:t>
                      </a:r>
                    </a:p>
                  </a:txBody>
                  <a:tcPr marL="68580" marR="68580" marT="34290" marB="34290"/>
                </a:tc>
                <a:tc>
                  <a:txBody>
                    <a:bodyPr/>
                    <a:lstStyle/>
                    <a:p>
                      <a:pPr algn="ctr"/>
                      <a:r>
                        <a:rPr lang="en-US" sz="1500" dirty="0"/>
                        <a:t>Form</a:t>
                      </a:r>
                    </a:p>
                  </a:txBody>
                  <a:tcPr marL="68580" marR="68580" marT="34290" marB="34290"/>
                </a:tc>
                <a:tc>
                  <a:txBody>
                    <a:bodyPr/>
                    <a:lstStyle/>
                    <a:p>
                      <a:pPr algn="ctr"/>
                      <a:r>
                        <a:rPr lang="en-US" sz="1500" dirty="0"/>
                        <a:t>Operation</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postfix increment</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a:t>
                      </a:r>
                    </a:p>
                  </a:txBody>
                  <a:tcPr marL="68580" marR="68580" marT="34290" marB="34290"/>
                </a:tc>
                <a:tc>
                  <a:txBody>
                    <a:bodyPr/>
                    <a:lstStyle/>
                    <a:p>
                      <a:r>
                        <a:rPr lang="en-US" sz="1500" dirty="0"/>
                        <a:t>get value of a, then increment a</a:t>
                      </a:r>
                    </a:p>
                  </a:txBody>
                  <a:tcPr marL="68580" marR="68580" marT="34290" marB="34290"/>
                </a:tc>
                <a:extLst>
                  <a:ext uri="{0D108BD9-81ED-4DB2-BD59-A6C34878D82A}">
                    <a16:rowId xmlns:a16="http://schemas.microsoft.com/office/drawing/2014/main" val="10001"/>
                  </a:ext>
                </a:extLst>
              </a:tr>
              <a:tr h="297180">
                <a:tc>
                  <a:txBody>
                    <a:bodyPr/>
                    <a:lstStyle/>
                    <a:p>
                      <a:r>
                        <a:rPr lang="en-US" sz="1500" dirty="0"/>
                        <a:t>postfix decrement</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a:t>
                      </a:r>
                    </a:p>
                  </a:txBody>
                  <a:tcPr marL="68580" marR="68580" marT="34290" marB="34290"/>
                </a:tc>
                <a:tc>
                  <a:txBody>
                    <a:bodyPr/>
                    <a:lstStyle/>
                    <a:p>
                      <a:r>
                        <a:rPr lang="en-US" sz="1500" dirty="0"/>
                        <a:t>get value of a, then decrement a</a:t>
                      </a:r>
                    </a:p>
                  </a:txBody>
                  <a:tcPr marL="68580" marR="68580" marT="34290" marB="34290"/>
                </a:tc>
                <a:extLst>
                  <a:ext uri="{0D108BD9-81ED-4DB2-BD59-A6C34878D82A}">
                    <a16:rowId xmlns:a16="http://schemas.microsoft.com/office/drawing/2014/main" val="10002"/>
                  </a:ext>
                </a:extLst>
              </a:tr>
              <a:tr h="297180">
                <a:tc>
                  <a:txBody>
                    <a:bodyPr/>
                    <a:lstStyle/>
                    <a:p>
                      <a:r>
                        <a:rPr lang="en-US" sz="1500" dirty="0"/>
                        <a:t>prefix increment</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a:t>
                      </a:r>
                    </a:p>
                  </a:txBody>
                  <a:tcPr marL="68580" marR="68580" marT="34290" marB="34290"/>
                </a:tc>
                <a:tc>
                  <a:txBody>
                    <a:bodyPr/>
                    <a:lstStyle/>
                    <a:p>
                      <a:r>
                        <a:rPr lang="en-US" sz="1500" dirty="0"/>
                        <a:t>increment a, then get value of a</a:t>
                      </a:r>
                    </a:p>
                  </a:txBody>
                  <a:tcPr marL="68580" marR="68580" marT="34290" marB="34290"/>
                </a:tc>
                <a:extLst>
                  <a:ext uri="{0D108BD9-81ED-4DB2-BD59-A6C34878D82A}">
                    <a16:rowId xmlns:a16="http://schemas.microsoft.com/office/drawing/2014/main" val="10003"/>
                  </a:ext>
                </a:extLst>
              </a:tr>
              <a:tr h="297180">
                <a:tc>
                  <a:txBody>
                    <a:bodyPr/>
                    <a:lstStyle/>
                    <a:p>
                      <a:r>
                        <a:rPr lang="en-US" sz="1500" dirty="0"/>
                        <a:t>prefix</a:t>
                      </a:r>
                      <a:r>
                        <a:rPr lang="en-US" sz="1500" baseline="0" dirty="0"/>
                        <a:t> decrement</a:t>
                      </a:r>
                      <a:endParaRPr lang="en-US" sz="1500" dirty="0"/>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--b</a:t>
                      </a:r>
                    </a:p>
                  </a:txBody>
                  <a:tcPr marL="68580" marR="68580" marT="34290" marB="34290"/>
                </a:tc>
                <a:tc>
                  <a:txBody>
                    <a:bodyPr/>
                    <a:lstStyle/>
                    <a:p>
                      <a:r>
                        <a:rPr lang="en-US" sz="1500" dirty="0"/>
                        <a:t>decrement a, then get value of a</a:t>
                      </a:r>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13780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 &amp; Decrement Operators</a:t>
            </a:r>
          </a:p>
        </p:txBody>
      </p:sp>
      <p:sp>
        <p:nvSpPr>
          <p:cNvPr id="5" name="Content Placeholder 4"/>
          <p:cNvSpPr>
            <a:spLocks noGrp="1"/>
          </p:cNvSpPr>
          <p:nvPr>
            <p:ph idx="1"/>
          </p:nvPr>
        </p:nvSpPr>
        <p:spPr>
          <a:xfrm>
            <a:off x="628650" y="2226469"/>
            <a:ext cx="4422853" cy="3263504"/>
          </a:xfrm>
        </p:spPr>
        <p:txBody>
          <a:bodyPr>
            <a:normAutofit fontScale="77500" lnSpcReduction="20000"/>
          </a:bodyPr>
          <a:lstStyle/>
          <a:p>
            <a:pPr marL="0" indent="0">
              <a:buNone/>
            </a:pPr>
            <a:r>
              <a:rPr lang="en-US" dirty="0"/>
              <a:t>main ()  {</a:t>
            </a:r>
          </a:p>
          <a:p>
            <a:pPr marL="0" indent="0">
              <a:buNone/>
            </a:pPr>
            <a:r>
              <a:rPr lang="en-US" dirty="0"/>
              <a:t>	</a:t>
            </a:r>
            <a:r>
              <a:rPr lang="en-US" dirty="0" err="1"/>
              <a:t>int</a:t>
            </a:r>
            <a:r>
              <a:rPr lang="en-US" dirty="0"/>
              <a:t> j=5, k=5;</a:t>
            </a:r>
          </a:p>
          <a:p>
            <a:pPr marL="0" indent="0">
              <a:buNone/>
            </a:pPr>
            <a:r>
              <a:rPr lang="en-US" dirty="0"/>
              <a:t>	</a:t>
            </a:r>
            <a:r>
              <a:rPr lang="en-US" dirty="0" err="1"/>
              <a:t>printf</a:t>
            </a:r>
            <a:r>
              <a:rPr lang="en-US" dirty="0"/>
              <a:t>(“j: %d\t k : %d\n”, </a:t>
            </a:r>
            <a:r>
              <a:rPr lang="en-US" dirty="0" err="1"/>
              <a:t>j++</a:t>
            </a:r>
            <a:r>
              <a:rPr lang="en-US" dirty="0"/>
              <a:t>, k--);</a:t>
            </a:r>
          </a:p>
          <a:p>
            <a:pPr marL="0" indent="0">
              <a:buNone/>
            </a:pPr>
            <a:r>
              <a:rPr lang="en-US" dirty="0"/>
              <a:t>	</a:t>
            </a:r>
            <a:r>
              <a:rPr lang="en-US" dirty="0" err="1"/>
              <a:t>printf</a:t>
            </a:r>
            <a:r>
              <a:rPr lang="en-US" dirty="0"/>
              <a:t>(“j: %d\t k : %d\n”, j, k);</a:t>
            </a:r>
          </a:p>
          <a:p>
            <a:pPr marL="0" indent="0">
              <a:buNone/>
            </a:pPr>
            <a:r>
              <a:rPr lang="en-US" dirty="0"/>
              <a:t>	return 0;</a:t>
            </a:r>
          </a:p>
          <a:p>
            <a:pPr marL="0" indent="0">
              <a:buNone/>
            </a:pPr>
            <a:r>
              <a:rPr lang="en-US" dirty="0"/>
              <a:t>}</a:t>
            </a:r>
          </a:p>
        </p:txBody>
      </p:sp>
      <p:sp>
        <p:nvSpPr>
          <p:cNvPr id="6" name="Content Placeholder 5"/>
          <p:cNvSpPr>
            <a:spLocks noGrp="1"/>
          </p:cNvSpPr>
          <p:nvPr>
            <p:ph idx="2"/>
          </p:nvPr>
        </p:nvSpPr>
        <p:spPr>
          <a:xfrm>
            <a:off x="3470817" y="3583723"/>
            <a:ext cx="5220165" cy="1745849"/>
          </a:xfrm>
        </p:spPr>
        <p:txBody>
          <a:bodyPr>
            <a:normAutofit fontScale="77500" lnSpcReduction="20000"/>
          </a:bodyPr>
          <a:lstStyle/>
          <a:p>
            <a:pPr marL="0" indent="0">
              <a:buNone/>
            </a:pPr>
            <a:r>
              <a:rPr lang="en-US" dirty="0"/>
              <a:t>main ()  {</a:t>
            </a:r>
          </a:p>
          <a:p>
            <a:pPr marL="0" indent="0">
              <a:buNone/>
            </a:pPr>
            <a:r>
              <a:rPr lang="en-US" dirty="0"/>
              <a:t>	</a:t>
            </a:r>
            <a:r>
              <a:rPr lang="en-US" dirty="0" err="1"/>
              <a:t>int</a:t>
            </a:r>
            <a:r>
              <a:rPr lang="en-US" dirty="0"/>
              <a:t> j=5, k=5;</a:t>
            </a:r>
          </a:p>
          <a:p>
            <a:pPr marL="0" indent="0">
              <a:buNone/>
            </a:pPr>
            <a:r>
              <a:rPr lang="en-US" dirty="0"/>
              <a:t>	</a:t>
            </a:r>
            <a:r>
              <a:rPr lang="en-US" dirty="0" err="1"/>
              <a:t>printf</a:t>
            </a:r>
            <a:r>
              <a:rPr lang="en-US" dirty="0"/>
              <a:t>(“j: %d\t k : %d\n”, ++j, --k);</a:t>
            </a:r>
          </a:p>
          <a:p>
            <a:pPr marL="0" indent="0">
              <a:buNone/>
            </a:pPr>
            <a:r>
              <a:rPr lang="en-US" dirty="0"/>
              <a:t>	</a:t>
            </a:r>
            <a:r>
              <a:rPr lang="en-US" dirty="0" err="1"/>
              <a:t>printf</a:t>
            </a:r>
            <a:r>
              <a:rPr lang="en-US" dirty="0"/>
              <a:t>(“j: %d\t k : %d\n”, j, k);</a:t>
            </a:r>
          </a:p>
          <a:p>
            <a:pPr marL="0" indent="0">
              <a:buNone/>
            </a:pPr>
            <a:r>
              <a:rPr lang="en-US" dirty="0"/>
              <a:t>	return 0;</a:t>
            </a:r>
          </a:p>
          <a:p>
            <a:pPr marL="0" indent="0">
              <a:buNone/>
            </a:pPr>
            <a:r>
              <a:rPr lang="en-US" dirty="0"/>
              <a:t>}</a:t>
            </a:r>
          </a:p>
        </p:txBody>
      </p:sp>
      <p:sp>
        <p:nvSpPr>
          <p:cNvPr id="3" name="TextBox 2"/>
          <p:cNvSpPr txBox="1"/>
          <p:nvPr/>
        </p:nvSpPr>
        <p:spPr>
          <a:xfrm>
            <a:off x="3761909" y="2489598"/>
            <a:ext cx="954107" cy="369332"/>
          </a:xfrm>
          <a:prstGeom prst="rect">
            <a:avLst/>
          </a:prstGeom>
          <a:noFill/>
        </p:spPr>
        <p:txBody>
          <a:bodyPr wrap="none" rtlCol="0">
            <a:spAutoFit/>
          </a:bodyPr>
          <a:lstStyle/>
          <a:p>
            <a:r>
              <a:rPr lang="en-US" b="1" dirty="0">
                <a:solidFill>
                  <a:srgbClr val="FF0000"/>
                </a:solidFill>
              </a:rPr>
              <a:t>Postfix</a:t>
            </a:r>
          </a:p>
        </p:txBody>
      </p:sp>
      <p:sp>
        <p:nvSpPr>
          <p:cNvPr id="7" name="TextBox 6"/>
          <p:cNvSpPr txBox="1"/>
          <p:nvPr/>
        </p:nvSpPr>
        <p:spPr>
          <a:xfrm>
            <a:off x="6660232" y="3789040"/>
            <a:ext cx="825867" cy="369332"/>
          </a:xfrm>
          <a:prstGeom prst="rect">
            <a:avLst/>
          </a:prstGeom>
          <a:noFill/>
        </p:spPr>
        <p:txBody>
          <a:bodyPr wrap="none" rtlCol="0">
            <a:spAutoFit/>
          </a:bodyPr>
          <a:lstStyle/>
          <a:p>
            <a:r>
              <a:rPr lang="en-US" b="1" dirty="0">
                <a:solidFill>
                  <a:srgbClr val="FF0000"/>
                </a:solidFill>
              </a:rPr>
              <a:t>Prefix</a:t>
            </a:r>
          </a:p>
        </p:txBody>
      </p:sp>
      <p:sp>
        <p:nvSpPr>
          <p:cNvPr id="8" name="TextBox 2"/>
          <p:cNvSpPr txBox="1"/>
          <p:nvPr/>
        </p:nvSpPr>
        <p:spPr>
          <a:xfrm>
            <a:off x="827584" y="5219908"/>
            <a:ext cx="7416824" cy="369332"/>
          </a:xfrm>
          <a:prstGeom prst="rect">
            <a:avLst/>
          </a:prstGeom>
          <a:noFill/>
        </p:spPr>
        <p:txBody>
          <a:bodyPr wrap="square" rtlCol="0">
            <a:spAutoFit/>
          </a:bodyPr>
          <a:lstStyle/>
          <a:p>
            <a:r>
              <a:rPr lang="en-US" b="1" dirty="0">
                <a:solidFill>
                  <a:srgbClr val="FF0000"/>
                </a:solidFill>
              </a:rPr>
              <a:t>They work as they are intended, even in functions like </a:t>
            </a:r>
            <a:r>
              <a:rPr lang="en-US" b="1" dirty="0" err="1">
                <a:solidFill>
                  <a:srgbClr val="FF0000"/>
                </a:solidFill>
              </a:rPr>
              <a:t>printf</a:t>
            </a:r>
            <a:r>
              <a:rPr lang="en-US" b="1" dirty="0">
                <a:solidFill>
                  <a:srgbClr val="FF0000"/>
                </a:solidFill>
              </a:rPr>
              <a:t> !</a:t>
            </a:r>
          </a:p>
        </p:txBody>
      </p:sp>
    </p:spTree>
    <p:extLst>
      <p:ext uri="{BB962C8B-B14F-4D97-AF65-F5344CB8AC3E}">
        <p14:creationId xmlns:p14="http://schemas.microsoft.com/office/powerpoint/2010/main" val="1479478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 &amp; Decrement Operators</a:t>
            </a:r>
          </a:p>
        </p:txBody>
      </p:sp>
      <p:sp>
        <p:nvSpPr>
          <p:cNvPr id="4" name="Content Placeholder 3"/>
          <p:cNvSpPr>
            <a:spLocks noGrp="1"/>
          </p:cNvSpPr>
          <p:nvPr>
            <p:ph idx="1"/>
          </p:nvPr>
        </p:nvSpPr>
        <p:spPr/>
        <p:txBody>
          <a:bodyPr>
            <a:normAutofit/>
          </a:bodyPr>
          <a:lstStyle/>
          <a:p>
            <a:pPr marL="0" indent="0">
              <a:buNone/>
            </a:pPr>
            <a:r>
              <a:rPr lang="en-US" sz="1800" dirty="0" err="1"/>
              <a:t>int</a:t>
            </a:r>
            <a:r>
              <a:rPr lang="en-US" sz="1800" dirty="0"/>
              <a:t> j = 0, m = 1, n = -1</a:t>
            </a:r>
            <a:r>
              <a:rPr lang="tr-TR" sz="1800" dirty="0"/>
              <a:t>, s</a:t>
            </a:r>
            <a:r>
              <a:rPr lang="en-US" sz="1800" dirty="0"/>
              <a:t>;</a:t>
            </a:r>
          </a:p>
          <a:p>
            <a:pPr marL="0" indent="0">
              <a:buNone/>
            </a:pPr>
            <a:endParaRPr lang="en-US" sz="1800" dirty="0"/>
          </a:p>
          <a:p>
            <a:pPr marL="0" indent="0">
              <a:buNone/>
            </a:pPr>
            <a:r>
              <a:rPr lang="tr-TR" sz="1800" dirty="0"/>
              <a:t>s = </a:t>
            </a:r>
            <a:r>
              <a:rPr lang="en-US" sz="1800" dirty="0"/>
              <a:t>m++ - --j</a:t>
            </a:r>
          </a:p>
          <a:p>
            <a:pPr marL="0" indent="0">
              <a:buNone/>
            </a:pPr>
            <a:r>
              <a:rPr lang="tr-TR" sz="1800" dirty="0"/>
              <a:t>s = </a:t>
            </a:r>
            <a:r>
              <a:rPr lang="en-US" sz="1800" dirty="0"/>
              <a:t>m += ++j * 2</a:t>
            </a:r>
          </a:p>
          <a:p>
            <a:pPr marL="0" indent="0">
              <a:buNone/>
            </a:pPr>
            <a:r>
              <a:rPr lang="tr-TR" sz="1800" dirty="0"/>
              <a:t>s = </a:t>
            </a:r>
            <a:r>
              <a:rPr lang="en-US" sz="1800" dirty="0"/>
              <a:t>m++ * m++</a:t>
            </a:r>
          </a:p>
        </p:txBody>
      </p:sp>
      <p:sp>
        <p:nvSpPr>
          <p:cNvPr id="5" name="Content Placeholder 4"/>
          <p:cNvSpPr>
            <a:spLocks noGrp="1"/>
          </p:cNvSpPr>
          <p:nvPr>
            <p:ph idx="2"/>
          </p:nvPr>
        </p:nvSpPr>
        <p:spPr>
          <a:xfrm>
            <a:off x="3203848" y="1825625"/>
            <a:ext cx="5940152" cy="4351338"/>
          </a:xfrm>
        </p:spPr>
        <p:txBody>
          <a:bodyPr>
            <a:normAutofit/>
          </a:bodyPr>
          <a:lstStyle/>
          <a:p>
            <a:pPr marL="0" indent="0">
              <a:buNone/>
            </a:pPr>
            <a:endParaRPr lang="en-US" sz="1800" dirty="0"/>
          </a:p>
          <a:p>
            <a:pPr marL="0" indent="0">
              <a:buNone/>
            </a:pPr>
            <a:endParaRPr lang="en-US" sz="1800" dirty="0"/>
          </a:p>
          <a:p>
            <a:pPr marL="0" indent="0">
              <a:buNone/>
            </a:pPr>
            <a:r>
              <a:rPr lang="en-US" sz="1800" dirty="0"/>
              <a:t>(m++) – (--j)				</a:t>
            </a:r>
            <a:r>
              <a:rPr lang="tr-TR" sz="1800" dirty="0"/>
              <a:t>                        </a:t>
            </a:r>
            <a:r>
              <a:rPr lang="en-US" sz="1800" dirty="0"/>
              <a:t>(</a:t>
            </a:r>
            <a:r>
              <a:rPr lang="tr-TR" sz="1800" dirty="0"/>
              <a:t>s=</a:t>
            </a:r>
            <a:r>
              <a:rPr lang="en-US" sz="1800" dirty="0"/>
              <a:t>2)</a:t>
            </a:r>
          </a:p>
          <a:p>
            <a:pPr marL="0" indent="0">
              <a:buNone/>
            </a:pPr>
            <a:r>
              <a:rPr lang="en-US" sz="1800" dirty="0"/>
              <a:t>m = ( m + ((++j) * 2 )			</a:t>
            </a:r>
            <a:r>
              <a:rPr lang="tr-TR" sz="1800" dirty="0"/>
              <a:t>                        </a:t>
            </a:r>
            <a:r>
              <a:rPr lang="en-US" sz="1800" dirty="0"/>
              <a:t>(</a:t>
            </a:r>
            <a:r>
              <a:rPr lang="tr-TR" sz="1800" dirty="0"/>
              <a:t>s=</a:t>
            </a:r>
            <a:r>
              <a:rPr lang="en-US" sz="1800" dirty="0"/>
              <a:t>3)</a:t>
            </a:r>
          </a:p>
          <a:p>
            <a:pPr marL="0" indent="0">
              <a:buNone/>
            </a:pPr>
            <a:r>
              <a:rPr lang="en-US" sz="1800" dirty="0"/>
              <a:t>(m++) * (m++)		    </a:t>
            </a:r>
            <a:r>
              <a:rPr lang="tr-TR" sz="1800" dirty="0"/>
              <a:t>   </a:t>
            </a:r>
            <a:r>
              <a:rPr lang="en-US" sz="1800" dirty="0"/>
              <a:t>(implementation-dependent)</a:t>
            </a:r>
          </a:p>
        </p:txBody>
      </p:sp>
    </p:spTree>
    <p:extLst>
      <p:ext uri="{BB962C8B-B14F-4D97-AF65-F5344CB8AC3E}">
        <p14:creationId xmlns:p14="http://schemas.microsoft.com/office/powerpoint/2010/main" val="3434348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Comma Operator</a:t>
            </a:r>
          </a:p>
        </p:txBody>
      </p:sp>
      <p:sp>
        <p:nvSpPr>
          <p:cNvPr id="3" name="Content Placeholder 2"/>
          <p:cNvSpPr>
            <a:spLocks noGrp="1"/>
          </p:cNvSpPr>
          <p:nvPr>
            <p:ph idx="1"/>
          </p:nvPr>
        </p:nvSpPr>
        <p:spPr/>
        <p:txBody>
          <a:bodyPr/>
          <a:lstStyle/>
          <a:p>
            <a:endParaRPr lang="en-US" dirty="0"/>
          </a:p>
          <a:p>
            <a:r>
              <a:rPr lang="en-US" dirty="0"/>
              <a:t>Allows you to evaluate two or more distinct expressions wherever a single expression allowed!</a:t>
            </a:r>
          </a:p>
          <a:p>
            <a:endParaRPr lang="en-US" dirty="0">
              <a:solidFill>
                <a:srgbClr val="FF0000"/>
              </a:solidFill>
            </a:endParaRPr>
          </a:p>
          <a:p>
            <a:r>
              <a:rPr lang="en-US" dirty="0">
                <a:solidFill>
                  <a:srgbClr val="FF0000"/>
                </a:solidFill>
              </a:rPr>
              <a:t>Ex :</a:t>
            </a:r>
            <a:r>
              <a:rPr lang="en-US" dirty="0"/>
              <a:t> for (j = 0, k = 100; k – j &gt; 0; </a:t>
            </a:r>
            <a:r>
              <a:rPr lang="en-US" dirty="0" err="1"/>
              <a:t>j++</a:t>
            </a:r>
            <a:r>
              <a:rPr lang="en-US" dirty="0"/>
              <a:t>, k-- )</a:t>
            </a:r>
          </a:p>
          <a:p>
            <a:endParaRPr lang="en-US" dirty="0"/>
          </a:p>
          <a:p>
            <a:r>
              <a:rPr lang="en-US" dirty="0"/>
              <a:t>Result is the value of the rightmost operand</a:t>
            </a:r>
          </a:p>
          <a:p>
            <a:pPr lvl="1"/>
            <a:endParaRPr lang="en-US" dirty="0"/>
          </a:p>
        </p:txBody>
      </p:sp>
    </p:spTree>
    <p:extLst>
      <p:ext uri="{BB962C8B-B14F-4D97-AF65-F5344CB8AC3E}">
        <p14:creationId xmlns:p14="http://schemas.microsoft.com/office/powerpoint/2010/main" val="71791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normAutofit/>
          </a:bodyPr>
          <a:lstStyle/>
          <a:p>
            <a:r>
              <a:rPr lang="en-US" dirty="0"/>
              <a:t>Program development</a:t>
            </a:r>
          </a:p>
          <a:p>
            <a:r>
              <a:rPr lang="en-US" dirty="0"/>
              <a:t>C Essentials</a:t>
            </a:r>
          </a:p>
          <a:p>
            <a:pPr lvl="1"/>
            <a:r>
              <a:rPr lang="en-US" dirty="0"/>
              <a:t>Variables &amp; constants</a:t>
            </a:r>
          </a:p>
          <a:p>
            <a:pPr lvl="1"/>
            <a:r>
              <a:rPr lang="en-US" dirty="0"/>
              <a:t>Names</a:t>
            </a:r>
          </a:p>
          <a:p>
            <a:pPr lvl="1"/>
            <a:r>
              <a:rPr lang="en-US" dirty="0"/>
              <a:t>Functions</a:t>
            </a:r>
          </a:p>
          <a:p>
            <a:pPr lvl="1"/>
            <a:r>
              <a:rPr lang="en-US" dirty="0"/>
              <a:t>Formatting</a:t>
            </a:r>
          </a:p>
          <a:p>
            <a:pPr lvl="1"/>
            <a:r>
              <a:rPr lang="en-US" dirty="0"/>
              <a:t>Comments</a:t>
            </a:r>
          </a:p>
          <a:p>
            <a:pPr lvl="1"/>
            <a:r>
              <a:rPr lang="en-US" dirty="0"/>
              <a:t>Preprocessor</a:t>
            </a:r>
          </a:p>
          <a:p>
            <a:r>
              <a:rPr lang="en-US" dirty="0"/>
              <a:t>Data types</a:t>
            </a:r>
          </a:p>
          <a:p>
            <a:r>
              <a:rPr lang="en-US" dirty="0"/>
              <a:t>Mixing types</a:t>
            </a:r>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0418660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Relational Operators</a:t>
            </a:r>
          </a:p>
        </p:txBody>
      </p:sp>
      <p:graphicFrame>
        <p:nvGraphicFramePr>
          <p:cNvPr id="4" name="Content Placeholder 3"/>
          <p:cNvGraphicFramePr>
            <a:graphicFrameLocks noGrp="1"/>
          </p:cNvGraphicFramePr>
          <p:nvPr>
            <p:ph idx="1"/>
          </p:nvPr>
        </p:nvGraphicFramePr>
        <p:xfrm>
          <a:off x="628650" y="2271045"/>
          <a:ext cx="7598568" cy="253746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301482">
                  <a:extLst>
                    <a:ext uri="{9D8B030D-6E8A-4147-A177-3AD203B41FA5}">
                      <a16:colId xmlns:a16="http://schemas.microsoft.com/office/drawing/2014/main" val="20001"/>
                    </a:ext>
                  </a:extLst>
                </a:gridCol>
                <a:gridCol w="1605987">
                  <a:extLst>
                    <a:ext uri="{9D8B030D-6E8A-4147-A177-3AD203B41FA5}">
                      <a16:colId xmlns:a16="http://schemas.microsoft.com/office/drawing/2014/main" val="20002"/>
                    </a:ext>
                  </a:extLst>
                </a:gridCol>
                <a:gridCol w="2791457">
                  <a:extLst>
                    <a:ext uri="{9D8B030D-6E8A-4147-A177-3AD203B41FA5}">
                      <a16:colId xmlns:a16="http://schemas.microsoft.com/office/drawing/2014/main" val="20003"/>
                    </a:ext>
                  </a:extLst>
                </a:gridCol>
              </a:tblGrid>
              <a:tr h="297180">
                <a:tc>
                  <a:txBody>
                    <a:bodyPr/>
                    <a:lstStyle/>
                    <a:p>
                      <a:r>
                        <a:rPr lang="en-US" sz="1500" dirty="0"/>
                        <a:t>Operator</a:t>
                      </a:r>
                    </a:p>
                  </a:txBody>
                  <a:tcPr marL="68580" marR="68580" marT="34290" marB="34290"/>
                </a:tc>
                <a:tc>
                  <a:txBody>
                    <a:bodyPr/>
                    <a:lstStyle/>
                    <a:p>
                      <a:pPr algn="ctr"/>
                      <a:r>
                        <a:rPr lang="en-US" sz="1500" dirty="0"/>
                        <a:t>Symbol</a:t>
                      </a:r>
                    </a:p>
                  </a:txBody>
                  <a:tcPr marL="68580" marR="68580" marT="34290" marB="34290"/>
                </a:tc>
                <a:tc>
                  <a:txBody>
                    <a:bodyPr/>
                    <a:lstStyle/>
                    <a:p>
                      <a:pPr algn="ctr"/>
                      <a:r>
                        <a:rPr lang="en-US" sz="1500" dirty="0"/>
                        <a:t>Form</a:t>
                      </a:r>
                    </a:p>
                  </a:txBody>
                  <a:tcPr marL="68580" marR="68580" marT="34290" marB="34290"/>
                </a:tc>
                <a:tc>
                  <a:txBody>
                    <a:bodyPr/>
                    <a:lstStyle/>
                    <a:p>
                      <a:r>
                        <a:rPr lang="en-US" sz="1500" dirty="0"/>
                        <a:t>Result</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greater than</a:t>
                      </a:r>
                    </a:p>
                  </a:txBody>
                  <a:tcPr marL="68580" marR="68580" marT="34290" marB="34290"/>
                </a:tc>
                <a:tc>
                  <a:txBody>
                    <a:bodyPr/>
                    <a:lstStyle/>
                    <a:p>
                      <a:pPr algn="ctr"/>
                      <a:r>
                        <a:rPr lang="en-US" sz="1500" b="1" dirty="0"/>
                        <a:t>&gt;</a:t>
                      </a:r>
                    </a:p>
                  </a:txBody>
                  <a:tcPr marL="68580" marR="68580" marT="34290" marB="34290"/>
                </a:tc>
                <a:tc>
                  <a:txBody>
                    <a:bodyPr/>
                    <a:lstStyle/>
                    <a:p>
                      <a:pPr algn="ctr"/>
                      <a:r>
                        <a:rPr lang="en-US" sz="1500" b="1" dirty="0"/>
                        <a:t>a &gt; b</a:t>
                      </a:r>
                    </a:p>
                  </a:txBody>
                  <a:tcPr marL="68580" marR="68580" marT="34290" marB="34290"/>
                </a:tc>
                <a:tc>
                  <a:txBody>
                    <a:bodyPr/>
                    <a:lstStyle/>
                    <a:p>
                      <a:r>
                        <a:rPr lang="en-US" sz="1500" dirty="0"/>
                        <a:t>1 if a is greater than b; else</a:t>
                      </a:r>
                      <a:r>
                        <a:rPr lang="en-US" sz="1500" baseline="0" dirty="0"/>
                        <a:t> 0</a:t>
                      </a:r>
                      <a:endParaRPr lang="en-US" sz="1500" dirty="0"/>
                    </a:p>
                  </a:txBody>
                  <a:tcPr marL="68580" marR="68580" marT="34290" marB="34290"/>
                </a:tc>
                <a:extLst>
                  <a:ext uri="{0D108BD9-81ED-4DB2-BD59-A6C34878D82A}">
                    <a16:rowId xmlns:a16="http://schemas.microsoft.com/office/drawing/2014/main" val="10001"/>
                  </a:ext>
                </a:extLst>
              </a:tr>
              <a:tr h="297180">
                <a:tc>
                  <a:txBody>
                    <a:bodyPr/>
                    <a:lstStyle/>
                    <a:p>
                      <a:r>
                        <a:rPr lang="en-US" sz="1500" dirty="0"/>
                        <a:t>less than</a:t>
                      </a:r>
                    </a:p>
                  </a:txBody>
                  <a:tcPr marL="68580" marR="68580" marT="34290" marB="34290"/>
                </a:tc>
                <a:tc>
                  <a:txBody>
                    <a:bodyPr/>
                    <a:lstStyle/>
                    <a:p>
                      <a:pPr algn="ctr"/>
                      <a:r>
                        <a:rPr lang="en-US" sz="1500" b="1" dirty="0"/>
                        <a:t>&lt;</a:t>
                      </a:r>
                    </a:p>
                  </a:txBody>
                  <a:tcPr marL="68580" marR="68580" marT="34290" marB="34290"/>
                </a:tc>
                <a:tc>
                  <a:txBody>
                    <a:bodyPr/>
                    <a:lstStyle/>
                    <a:p>
                      <a:pPr algn="ctr"/>
                      <a:r>
                        <a:rPr lang="en-US" sz="1500" b="1" dirty="0"/>
                        <a:t>a &lt; b</a:t>
                      </a:r>
                    </a:p>
                  </a:txBody>
                  <a:tcPr marL="68580" marR="68580" marT="34290" marB="34290"/>
                </a:tc>
                <a:tc>
                  <a:txBody>
                    <a:bodyPr/>
                    <a:lstStyle/>
                    <a:p>
                      <a:r>
                        <a:rPr lang="en-US" sz="1500" dirty="0"/>
                        <a:t>1 if a is less than b; else</a:t>
                      </a:r>
                      <a:r>
                        <a:rPr lang="en-US" sz="1500" baseline="0" dirty="0"/>
                        <a:t> 0</a:t>
                      </a:r>
                      <a:endParaRPr lang="en-US" sz="1500" dirty="0"/>
                    </a:p>
                  </a:txBody>
                  <a:tcPr marL="68580" marR="68580" marT="34290" marB="34290"/>
                </a:tc>
                <a:extLst>
                  <a:ext uri="{0D108BD9-81ED-4DB2-BD59-A6C34878D82A}">
                    <a16:rowId xmlns:a16="http://schemas.microsoft.com/office/drawing/2014/main" val="10002"/>
                  </a:ext>
                </a:extLst>
              </a:tr>
              <a:tr h="525780">
                <a:tc>
                  <a:txBody>
                    <a:bodyPr/>
                    <a:lstStyle/>
                    <a:p>
                      <a:r>
                        <a:rPr lang="en-US" sz="1500" dirty="0"/>
                        <a:t>greater than or equal to</a:t>
                      </a:r>
                    </a:p>
                  </a:txBody>
                  <a:tcPr marL="68580" marR="68580" marT="34290" marB="34290"/>
                </a:tc>
                <a:tc>
                  <a:txBody>
                    <a:bodyPr/>
                    <a:lstStyle/>
                    <a:p>
                      <a:pPr algn="ctr"/>
                      <a:r>
                        <a:rPr lang="en-US" sz="1500" b="1" dirty="0"/>
                        <a:t>&gt;=</a:t>
                      </a:r>
                    </a:p>
                  </a:txBody>
                  <a:tcPr marL="68580" marR="68580" marT="34290" marB="34290"/>
                </a:tc>
                <a:tc>
                  <a:txBody>
                    <a:bodyPr/>
                    <a:lstStyle/>
                    <a:p>
                      <a:pPr algn="ctr"/>
                      <a:r>
                        <a:rPr lang="en-US" sz="1500" b="1" dirty="0"/>
                        <a:t>a &gt;= b</a:t>
                      </a:r>
                    </a:p>
                  </a:txBody>
                  <a:tcPr marL="68580" marR="68580" marT="34290" marB="34290"/>
                </a:tc>
                <a:tc>
                  <a:txBody>
                    <a:bodyPr/>
                    <a:lstStyle/>
                    <a:p>
                      <a:r>
                        <a:rPr lang="en-US" sz="1500" dirty="0"/>
                        <a:t>1 if a is greater than or equal</a:t>
                      </a:r>
                      <a:r>
                        <a:rPr lang="en-US" sz="1500" baseline="0" dirty="0"/>
                        <a:t> to </a:t>
                      </a:r>
                      <a:r>
                        <a:rPr lang="en-US" sz="1500" dirty="0"/>
                        <a:t>b; else</a:t>
                      </a:r>
                      <a:r>
                        <a:rPr lang="en-US" sz="1500" baseline="0" dirty="0"/>
                        <a:t> 0</a:t>
                      </a:r>
                      <a:endParaRPr lang="en-US" sz="1500" dirty="0"/>
                    </a:p>
                  </a:txBody>
                  <a:tcPr marL="68580" marR="68580" marT="34290" marB="34290"/>
                </a:tc>
                <a:extLst>
                  <a:ext uri="{0D108BD9-81ED-4DB2-BD59-A6C34878D82A}">
                    <a16:rowId xmlns:a16="http://schemas.microsoft.com/office/drawing/2014/main" val="10003"/>
                  </a:ext>
                </a:extLst>
              </a:tr>
              <a:tr h="525780">
                <a:tc>
                  <a:txBody>
                    <a:bodyPr/>
                    <a:lstStyle/>
                    <a:p>
                      <a:r>
                        <a:rPr lang="en-US" sz="1500" dirty="0"/>
                        <a:t>less than or equal to</a:t>
                      </a:r>
                    </a:p>
                  </a:txBody>
                  <a:tcPr marL="68580" marR="68580" marT="34290" marB="34290"/>
                </a:tc>
                <a:tc>
                  <a:txBody>
                    <a:bodyPr/>
                    <a:lstStyle/>
                    <a:p>
                      <a:pPr algn="ctr"/>
                      <a:r>
                        <a:rPr lang="en-US" sz="1500" b="1" dirty="0"/>
                        <a:t>&lt;=</a:t>
                      </a:r>
                    </a:p>
                  </a:txBody>
                  <a:tcPr marL="68580" marR="68580" marT="34290" marB="34290"/>
                </a:tc>
                <a:tc>
                  <a:txBody>
                    <a:bodyPr/>
                    <a:lstStyle/>
                    <a:p>
                      <a:pPr algn="ctr"/>
                      <a:r>
                        <a:rPr lang="en-US" sz="1500" b="1" dirty="0"/>
                        <a:t>a</a:t>
                      </a:r>
                      <a:r>
                        <a:rPr lang="en-US" sz="1500" b="1" baseline="0" dirty="0"/>
                        <a:t> &lt; = b</a:t>
                      </a:r>
                      <a:endParaRPr lang="en-US" sz="1500" b="1" dirty="0"/>
                    </a:p>
                  </a:txBody>
                  <a:tcPr marL="68580" marR="68580" marT="34290" marB="34290"/>
                </a:tc>
                <a:tc>
                  <a:txBody>
                    <a:bodyPr/>
                    <a:lstStyle/>
                    <a:p>
                      <a:r>
                        <a:rPr lang="en-US" sz="1500" dirty="0"/>
                        <a:t>1 if a is less than or equal to b; else</a:t>
                      </a:r>
                      <a:r>
                        <a:rPr lang="en-US" sz="1500" baseline="0" dirty="0"/>
                        <a:t> 0</a:t>
                      </a:r>
                      <a:endParaRPr lang="en-US" sz="1500" dirty="0"/>
                    </a:p>
                  </a:txBody>
                  <a:tcPr marL="68580" marR="68580" marT="34290" marB="34290"/>
                </a:tc>
                <a:extLst>
                  <a:ext uri="{0D108BD9-81ED-4DB2-BD59-A6C34878D82A}">
                    <a16:rowId xmlns:a16="http://schemas.microsoft.com/office/drawing/2014/main" val="10004"/>
                  </a:ext>
                </a:extLst>
              </a:tr>
              <a:tr h="297180">
                <a:tc>
                  <a:txBody>
                    <a:bodyPr/>
                    <a:lstStyle/>
                    <a:p>
                      <a:r>
                        <a:rPr lang="en-US" sz="1500" dirty="0"/>
                        <a:t>equal to</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 == b</a:t>
                      </a:r>
                    </a:p>
                  </a:txBody>
                  <a:tcPr marL="68580" marR="68580" marT="34290" marB="34290"/>
                </a:tc>
                <a:tc>
                  <a:txBody>
                    <a:bodyPr/>
                    <a:lstStyle/>
                    <a:p>
                      <a:r>
                        <a:rPr lang="en-US" sz="1500" dirty="0"/>
                        <a:t>1 if a is equal to b; else</a:t>
                      </a:r>
                      <a:r>
                        <a:rPr lang="en-US" sz="1500" baseline="0" dirty="0"/>
                        <a:t> 0</a:t>
                      </a:r>
                      <a:endParaRPr lang="en-US" sz="1500" dirty="0"/>
                    </a:p>
                  </a:txBody>
                  <a:tcPr marL="68580" marR="68580" marT="34290" marB="34290"/>
                </a:tc>
                <a:extLst>
                  <a:ext uri="{0D108BD9-81ED-4DB2-BD59-A6C34878D82A}">
                    <a16:rowId xmlns:a16="http://schemas.microsoft.com/office/drawing/2014/main" val="10005"/>
                  </a:ext>
                </a:extLst>
              </a:tr>
              <a:tr h="297180">
                <a:tc>
                  <a:txBody>
                    <a:bodyPr/>
                    <a:lstStyle/>
                    <a:p>
                      <a:r>
                        <a:rPr lang="en-US" sz="1500" dirty="0"/>
                        <a:t>not equal to</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 != b</a:t>
                      </a:r>
                    </a:p>
                  </a:txBody>
                  <a:tcPr marL="68580" marR="68580" marT="34290" marB="34290"/>
                </a:tc>
                <a:tc>
                  <a:txBody>
                    <a:bodyPr/>
                    <a:lstStyle/>
                    <a:p>
                      <a:r>
                        <a:rPr lang="en-US" sz="1500" dirty="0"/>
                        <a:t>1 if a is NOT equal to b; else</a:t>
                      </a:r>
                      <a:r>
                        <a:rPr lang="en-US" sz="1500" baseline="0" dirty="0"/>
                        <a:t> 0</a:t>
                      </a:r>
                      <a:endParaRPr lang="en-US" sz="1500" dirty="0"/>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61185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0648"/>
            <a:ext cx="7886700" cy="1325563"/>
          </a:xfrm>
        </p:spPr>
        <p:txBody>
          <a:bodyPr/>
          <a:lstStyle/>
          <a:p>
            <a:r>
              <a:rPr lang="en-US" b="1" dirty="0"/>
              <a:t>Relational Operators</a:t>
            </a:r>
          </a:p>
        </p:txBody>
      </p:sp>
      <p:sp>
        <p:nvSpPr>
          <p:cNvPr id="5" name="Content Placeholder 4"/>
          <p:cNvSpPr>
            <a:spLocks noGrp="1"/>
          </p:cNvSpPr>
          <p:nvPr>
            <p:ph idx="1"/>
          </p:nvPr>
        </p:nvSpPr>
        <p:spPr/>
        <p:txBody>
          <a:bodyPr>
            <a:normAutofit/>
          </a:bodyPr>
          <a:lstStyle/>
          <a:p>
            <a:pPr marL="0" indent="0">
              <a:buNone/>
            </a:pPr>
            <a:r>
              <a:rPr lang="en-US" b="1" dirty="0" err="1"/>
              <a:t>int</a:t>
            </a:r>
            <a:r>
              <a:rPr lang="en-US" b="1" dirty="0"/>
              <a:t>  j=0, m=1, n=-1;</a:t>
            </a:r>
          </a:p>
          <a:p>
            <a:pPr marL="0" indent="0">
              <a:buNone/>
            </a:pPr>
            <a:r>
              <a:rPr lang="en-US" b="1" dirty="0"/>
              <a:t>float x=2.5, y=0.0;</a:t>
            </a:r>
          </a:p>
          <a:p>
            <a:pPr marL="0" indent="0">
              <a:buNone/>
            </a:pPr>
            <a:endParaRPr lang="en-US" dirty="0"/>
          </a:p>
          <a:p>
            <a:pPr marL="0" indent="0">
              <a:buNone/>
            </a:pPr>
            <a:r>
              <a:rPr lang="en-US" dirty="0"/>
              <a:t>j &gt; m</a:t>
            </a:r>
          </a:p>
          <a:p>
            <a:pPr marL="0" indent="0">
              <a:buNone/>
            </a:pPr>
            <a:r>
              <a:rPr lang="en-US" dirty="0"/>
              <a:t>m/n &lt; x</a:t>
            </a:r>
          </a:p>
          <a:p>
            <a:pPr marL="0" indent="0">
              <a:buNone/>
            </a:pPr>
            <a:r>
              <a:rPr lang="en-US" dirty="0"/>
              <a:t>j &lt;= m &gt;= n</a:t>
            </a:r>
          </a:p>
          <a:p>
            <a:pPr marL="0" indent="0">
              <a:buNone/>
            </a:pPr>
            <a:r>
              <a:rPr lang="en-US" dirty="0"/>
              <a:t>++j == m != y * 2</a:t>
            </a:r>
          </a:p>
        </p:txBody>
      </p:sp>
      <p:sp>
        <p:nvSpPr>
          <p:cNvPr id="6" name="Content Placeholder 5"/>
          <p:cNvSpPr>
            <a:spLocks noGrp="1"/>
          </p:cNvSpPr>
          <p:nvPr>
            <p:ph idx="2"/>
          </p:nvPr>
        </p:nvSpPr>
        <p:spPr>
          <a:xfrm>
            <a:off x="3491880" y="1825625"/>
            <a:ext cx="5023470" cy="435133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j &gt; m					(0)</a:t>
            </a:r>
          </a:p>
          <a:p>
            <a:pPr marL="0" indent="0">
              <a:buNone/>
            </a:pPr>
            <a:r>
              <a:rPr lang="en-US" dirty="0"/>
              <a:t>(m / n) &lt; x				(1)</a:t>
            </a:r>
          </a:p>
          <a:p>
            <a:pPr marL="0" indent="0">
              <a:buNone/>
            </a:pPr>
            <a:r>
              <a:rPr lang="en-US" dirty="0"/>
              <a:t>( (j &lt;= m) &gt;= n)			(1)</a:t>
            </a:r>
          </a:p>
          <a:p>
            <a:pPr marL="0" indent="0">
              <a:buNone/>
            </a:pPr>
            <a:r>
              <a:rPr lang="en-US" dirty="0"/>
              <a:t>((++j) == m) != (y * 2)		(1)</a:t>
            </a:r>
          </a:p>
        </p:txBody>
      </p:sp>
    </p:spTree>
    <p:extLst>
      <p:ext uri="{BB962C8B-B14F-4D97-AF65-F5344CB8AC3E}">
        <p14:creationId xmlns:p14="http://schemas.microsoft.com/office/powerpoint/2010/main" val="243763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1000"/>
                                        <p:tgtEl>
                                          <p:spTgt spid="6">
                                            <p:txEl>
                                              <p:pRg st="4" end="4"/>
                                            </p:txEl>
                                          </p:spTgt>
                                        </p:tgtEl>
                                      </p:cBhvr>
                                    </p:animEffect>
                                    <p:anim calcmode="lin" valueType="num">
                                      <p:cBhvr>
                                        <p:cTn id="1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1000"/>
                                        <p:tgtEl>
                                          <p:spTgt spid="6">
                                            <p:txEl>
                                              <p:pRg st="5" end="5"/>
                                            </p:txEl>
                                          </p:spTgt>
                                        </p:tgtEl>
                                      </p:cBhvr>
                                    </p:animEffect>
                                    <p:anim calcmode="lin" valueType="num">
                                      <p:cBhvr>
                                        <p:cTn id="2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anim calcmode="lin" valueType="num">
                                      <p:cBhvr>
                                        <p:cTn id="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Logical Operators</a:t>
            </a:r>
          </a:p>
        </p:txBody>
      </p:sp>
      <p:graphicFrame>
        <p:nvGraphicFramePr>
          <p:cNvPr id="4" name="Content Placeholder 3"/>
          <p:cNvGraphicFramePr>
            <a:graphicFrameLocks noGrp="1"/>
          </p:cNvGraphicFramePr>
          <p:nvPr>
            <p:ph idx="1"/>
          </p:nvPr>
        </p:nvGraphicFramePr>
        <p:xfrm>
          <a:off x="628650" y="2724149"/>
          <a:ext cx="7598568" cy="118872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258076">
                  <a:extLst>
                    <a:ext uri="{9D8B030D-6E8A-4147-A177-3AD203B41FA5}">
                      <a16:colId xmlns:a16="http://schemas.microsoft.com/office/drawing/2014/main" val="20001"/>
                    </a:ext>
                  </a:extLst>
                </a:gridCol>
                <a:gridCol w="1458410">
                  <a:extLst>
                    <a:ext uri="{9D8B030D-6E8A-4147-A177-3AD203B41FA5}">
                      <a16:colId xmlns:a16="http://schemas.microsoft.com/office/drawing/2014/main" val="20002"/>
                    </a:ext>
                  </a:extLst>
                </a:gridCol>
                <a:gridCol w="2982440">
                  <a:extLst>
                    <a:ext uri="{9D8B030D-6E8A-4147-A177-3AD203B41FA5}">
                      <a16:colId xmlns:a16="http://schemas.microsoft.com/office/drawing/2014/main" val="20003"/>
                    </a:ext>
                  </a:extLst>
                </a:gridCol>
              </a:tblGrid>
              <a:tr h="297180">
                <a:tc>
                  <a:txBody>
                    <a:bodyPr/>
                    <a:lstStyle/>
                    <a:p>
                      <a:pPr algn="ctr"/>
                      <a:r>
                        <a:rPr lang="en-US" sz="1500" dirty="0"/>
                        <a:t>Operator</a:t>
                      </a:r>
                    </a:p>
                  </a:txBody>
                  <a:tcPr marL="68580" marR="68580" marT="34290" marB="34290"/>
                </a:tc>
                <a:tc>
                  <a:txBody>
                    <a:bodyPr/>
                    <a:lstStyle/>
                    <a:p>
                      <a:pPr algn="ctr"/>
                      <a:r>
                        <a:rPr lang="en-US" sz="1500" dirty="0"/>
                        <a:t>Symbol</a:t>
                      </a:r>
                    </a:p>
                  </a:txBody>
                  <a:tcPr marL="68580" marR="68580" marT="34290" marB="34290"/>
                </a:tc>
                <a:tc>
                  <a:txBody>
                    <a:bodyPr/>
                    <a:lstStyle/>
                    <a:p>
                      <a:pPr algn="ctr"/>
                      <a:r>
                        <a:rPr lang="en-US" sz="1500" dirty="0"/>
                        <a:t>Form</a:t>
                      </a:r>
                    </a:p>
                  </a:txBody>
                  <a:tcPr marL="68580" marR="68580" marT="34290" marB="34290"/>
                </a:tc>
                <a:tc>
                  <a:txBody>
                    <a:bodyPr/>
                    <a:lstStyle/>
                    <a:p>
                      <a:pPr algn="ctr"/>
                      <a:r>
                        <a:rPr lang="en-US" sz="1500" dirty="0"/>
                        <a:t>Result</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logical AND</a:t>
                      </a:r>
                    </a:p>
                  </a:txBody>
                  <a:tcPr marL="68580" marR="68580" marT="34290" marB="34290"/>
                </a:tc>
                <a:tc>
                  <a:txBody>
                    <a:bodyPr/>
                    <a:lstStyle/>
                    <a:p>
                      <a:pPr algn="ctr"/>
                      <a:r>
                        <a:rPr lang="en-US" sz="1500" b="1" dirty="0"/>
                        <a:t>&amp;&amp;</a:t>
                      </a:r>
                    </a:p>
                  </a:txBody>
                  <a:tcPr marL="68580" marR="68580" marT="34290" marB="34290"/>
                </a:tc>
                <a:tc>
                  <a:txBody>
                    <a:bodyPr/>
                    <a:lstStyle/>
                    <a:p>
                      <a:pPr algn="ctr"/>
                      <a:r>
                        <a:rPr lang="en-US" sz="1500" b="1" dirty="0"/>
                        <a:t>a &amp;&amp; b</a:t>
                      </a:r>
                    </a:p>
                  </a:txBody>
                  <a:tcPr marL="68580" marR="68580" marT="34290" marB="34290"/>
                </a:tc>
                <a:tc>
                  <a:txBody>
                    <a:bodyPr/>
                    <a:lstStyle/>
                    <a:p>
                      <a:r>
                        <a:rPr lang="en-US" sz="1500" dirty="0"/>
                        <a:t>1 if a and b are non zero; else 0</a:t>
                      </a:r>
                    </a:p>
                  </a:txBody>
                  <a:tcPr marL="68580" marR="68580" marT="34290" marB="34290"/>
                </a:tc>
                <a:extLst>
                  <a:ext uri="{0D108BD9-81ED-4DB2-BD59-A6C34878D82A}">
                    <a16:rowId xmlns:a16="http://schemas.microsoft.com/office/drawing/2014/main" val="10001"/>
                  </a:ext>
                </a:extLst>
              </a:tr>
              <a:tr h="297180">
                <a:tc>
                  <a:txBody>
                    <a:bodyPr/>
                    <a:lstStyle/>
                    <a:p>
                      <a:r>
                        <a:rPr lang="en-US" sz="1500" dirty="0"/>
                        <a:t>logical OR</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 || b</a:t>
                      </a:r>
                    </a:p>
                  </a:txBody>
                  <a:tcPr marL="68580" marR="68580" marT="34290" marB="34290"/>
                </a:tc>
                <a:tc>
                  <a:txBody>
                    <a:bodyPr/>
                    <a:lstStyle/>
                    <a:p>
                      <a:r>
                        <a:rPr lang="en-US" sz="1500" dirty="0"/>
                        <a:t>1 if a or b is non zero; else 0</a:t>
                      </a:r>
                    </a:p>
                  </a:txBody>
                  <a:tcPr marL="68580" marR="68580" marT="34290" marB="34290"/>
                </a:tc>
                <a:extLst>
                  <a:ext uri="{0D108BD9-81ED-4DB2-BD59-A6C34878D82A}">
                    <a16:rowId xmlns:a16="http://schemas.microsoft.com/office/drawing/2014/main" val="10002"/>
                  </a:ext>
                </a:extLst>
              </a:tr>
              <a:tr h="297180">
                <a:tc>
                  <a:txBody>
                    <a:bodyPr/>
                    <a:lstStyle/>
                    <a:p>
                      <a:r>
                        <a:rPr lang="en-US" sz="1500" dirty="0"/>
                        <a:t>logical negation</a:t>
                      </a:r>
                    </a:p>
                  </a:txBody>
                  <a:tcPr marL="68580" marR="68580" marT="34290" marB="34290"/>
                </a:tc>
                <a:tc>
                  <a:txBody>
                    <a:bodyPr/>
                    <a:lstStyle/>
                    <a:p>
                      <a:pPr algn="ctr"/>
                      <a:r>
                        <a:rPr lang="en-US" sz="1500" b="1" dirty="0"/>
                        <a:t>!</a:t>
                      </a:r>
                    </a:p>
                  </a:txBody>
                  <a:tcPr marL="68580" marR="68580" marT="34290" marB="34290"/>
                </a:tc>
                <a:tc>
                  <a:txBody>
                    <a:bodyPr/>
                    <a:lstStyle/>
                    <a:p>
                      <a:pPr algn="ctr"/>
                      <a:r>
                        <a:rPr lang="en-US" sz="1500" b="1" dirty="0"/>
                        <a:t>!a</a:t>
                      </a:r>
                    </a:p>
                  </a:txBody>
                  <a:tcPr marL="68580" marR="68580" marT="34290" marB="34290"/>
                </a:tc>
                <a:tc>
                  <a:txBody>
                    <a:bodyPr/>
                    <a:lstStyle/>
                    <a:p>
                      <a:r>
                        <a:rPr lang="en-US" sz="1500" dirty="0"/>
                        <a:t>1 if a is zero; else 0</a:t>
                      </a:r>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1722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Logical Operators</a:t>
            </a:r>
          </a:p>
        </p:txBody>
      </p:sp>
      <p:sp>
        <p:nvSpPr>
          <p:cNvPr id="7" name="Content Placeholder 6"/>
          <p:cNvSpPr>
            <a:spLocks noGrp="1"/>
          </p:cNvSpPr>
          <p:nvPr>
            <p:ph idx="1"/>
          </p:nvPr>
        </p:nvSpPr>
        <p:spPr>
          <a:xfrm>
            <a:off x="628650" y="2226469"/>
            <a:ext cx="7242696" cy="3263504"/>
          </a:xfrm>
        </p:spPr>
        <p:txBody>
          <a:bodyPr>
            <a:normAutofit/>
          </a:bodyPr>
          <a:lstStyle/>
          <a:p>
            <a:pPr marL="0" indent="0">
              <a:buNone/>
            </a:pPr>
            <a:r>
              <a:rPr lang="en-US" sz="1800" b="1" dirty="0" err="1"/>
              <a:t>int</a:t>
            </a:r>
            <a:r>
              <a:rPr lang="en-US" sz="1800" b="1" dirty="0"/>
              <a:t>  j=0, m=1, n=-1;</a:t>
            </a:r>
          </a:p>
          <a:p>
            <a:pPr marL="0" indent="0">
              <a:buNone/>
            </a:pPr>
            <a:r>
              <a:rPr lang="en-US" sz="1800" b="1" dirty="0"/>
              <a:t>float x=2.5, y=0.0;</a:t>
            </a:r>
          </a:p>
          <a:p>
            <a:pPr marL="0" indent="0">
              <a:buNone/>
            </a:pPr>
            <a:r>
              <a:rPr lang="tr-TR" sz="1800" dirty="0"/>
              <a:t>Hint: </a:t>
            </a:r>
            <a:r>
              <a:rPr lang="en-US" sz="1800" dirty="0"/>
              <a:t>All non-zero values are interpreted as </a:t>
            </a:r>
            <a:r>
              <a:rPr lang="tr-TR" sz="1800" dirty="0"/>
              <a:t>TRU</a:t>
            </a:r>
            <a:r>
              <a:rPr lang="en-US" sz="1800" dirty="0"/>
              <a:t>E, including negative values</a:t>
            </a:r>
            <a:r>
              <a:rPr lang="tr-TR" sz="1800" dirty="0"/>
              <a:t>. </a:t>
            </a:r>
            <a:endParaRPr lang="en-US" sz="1800" dirty="0"/>
          </a:p>
          <a:p>
            <a:pPr marL="0" indent="0">
              <a:buNone/>
            </a:pPr>
            <a:endParaRPr lang="tr-TR" sz="1800" dirty="0"/>
          </a:p>
          <a:p>
            <a:pPr marL="0" indent="0">
              <a:buNone/>
            </a:pPr>
            <a:r>
              <a:rPr lang="en-US" sz="1800" dirty="0"/>
              <a:t>j &amp;&amp; m </a:t>
            </a:r>
          </a:p>
          <a:p>
            <a:pPr marL="0" indent="0">
              <a:buNone/>
            </a:pPr>
            <a:r>
              <a:rPr lang="en-US" sz="1800" dirty="0"/>
              <a:t>j &lt; m &amp;&amp; n &lt; m </a:t>
            </a:r>
          </a:p>
          <a:p>
            <a:pPr marL="0" indent="0">
              <a:buNone/>
            </a:pPr>
            <a:r>
              <a:rPr lang="en-US" sz="1800" dirty="0"/>
              <a:t>x * 5 &amp;&amp; 5 || m / n</a:t>
            </a:r>
          </a:p>
          <a:p>
            <a:pPr marL="0" indent="0">
              <a:buNone/>
            </a:pPr>
            <a:r>
              <a:rPr lang="en-US" sz="1800" dirty="0"/>
              <a:t>!x || !n || m + n </a:t>
            </a:r>
          </a:p>
        </p:txBody>
      </p:sp>
      <p:sp>
        <p:nvSpPr>
          <p:cNvPr id="8" name="Content Placeholder 7"/>
          <p:cNvSpPr>
            <a:spLocks noGrp="1"/>
          </p:cNvSpPr>
          <p:nvPr>
            <p:ph idx="2"/>
          </p:nvPr>
        </p:nvSpPr>
        <p:spPr>
          <a:xfrm>
            <a:off x="4139952" y="3600275"/>
            <a:ext cx="5004048" cy="1628925"/>
          </a:xfrm>
        </p:spPr>
        <p:txBody>
          <a:bodyPr>
            <a:normAutofit/>
          </a:bodyPr>
          <a:lstStyle/>
          <a:p>
            <a:pPr marL="0" indent="0">
              <a:buNone/>
            </a:pPr>
            <a:r>
              <a:rPr lang="en-US" sz="1800" dirty="0"/>
              <a:t>(j) &amp;&amp; (m)				(0) </a:t>
            </a:r>
          </a:p>
          <a:p>
            <a:pPr marL="0" indent="0">
              <a:buNone/>
            </a:pPr>
            <a:r>
              <a:rPr lang="en-US" sz="1800" dirty="0"/>
              <a:t>(j &lt; m) &amp;&amp; (n &lt; m)			(1) </a:t>
            </a:r>
          </a:p>
          <a:p>
            <a:pPr marL="0" indent="0">
              <a:buNone/>
            </a:pPr>
            <a:r>
              <a:rPr lang="en-US" sz="1800" dirty="0"/>
              <a:t>((x * 5) &amp;&amp; 5) || </a:t>
            </a:r>
            <a:r>
              <a:rPr lang="en-US" sz="1800"/>
              <a:t>(m / n</a:t>
            </a:r>
            <a:r>
              <a:rPr lang="en-US" sz="1800" dirty="0"/>
              <a:t>)		(1)</a:t>
            </a:r>
          </a:p>
          <a:p>
            <a:pPr marL="0" indent="0">
              <a:buNone/>
            </a:pPr>
            <a:r>
              <a:rPr lang="en-US" sz="1800" dirty="0"/>
              <a:t>((!x) || !n) || (m + n)			(0) </a:t>
            </a:r>
          </a:p>
        </p:txBody>
      </p:sp>
    </p:spTree>
    <p:extLst>
      <p:ext uri="{BB962C8B-B14F-4D97-AF65-F5344CB8AC3E}">
        <p14:creationId xmlns:p14="http://schemas.microsoft.com/office/powerpoint/2010/main" val="271611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 Manipulation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3009989"/>
              </p:ext>
            </p:extLst>
          </p:nvPr>
        </p:nvGraphicFramePr>
        <p:xfrm>
          <a:off x="628650" y="2460125"/>
          <a:ext cx="7598568" cy="243078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457740">
                  <a:extLst>
                    <a:ext uri="{9D8B030D-6E8A-4147-A177-3AD203B41FA5}">
                      <a16:colId xmlns:a16="http://schemas.microsoft.com/office/drawing/2014/main" val="20001"/>
                    </a:ext>
                  </a:extLst>
                </a:gridCol>
                <a:gridCol w="1901142">
                  <a:extLst>
                    <a:ext uri="{9D8B030D-6E8A-4147-A177-3AD203B41FA5}">
                      <a16:colId xmlns:a16="http://schemas.microsoft.com/office/drawing/2014/main" val="20002"/>
                    </a:ext>
                  </a:extLst>
                </a:gridCol>
                <a:gridCol w="2340044">
                  <a:extLst>
                    <a:ext uri="{9D8B030D-6E8A-4147-A177-3AD203B41FA5}">
                      <a16:colId xmlns:a16="http://schemas.microsoft.com/office/drawing/2014/main" val="20003"/>
                    </a:ext>
                  </a:extLst>
                </a:gridCol>
              </a:tblGrid>
              <a:tr h="297180">
                <a:tc>
                  <a:txBody>
                    <a:bodyPr/>
                    <a:lstStyle/>
                    <a:p>
                      <a:pPr algn="ctr"/>
                      <a:r>
                        <a:rPr lang="en-US" sz="1600" dirty="0"/>
                        <a:t>Operator</a:t>
                      </a:r>
                    </a:p>
                  </a:txBody>
                  <a:tcPr marL="68580" marR="68580" marT="34290" marB="34290"/>
                </a:tc>
                <a:tc>
                  <a:txBody>
                    <a:bodyPr/>
                    <a:lstStyle/>
                    <a:p>
                      <a:pPr algn="ctr"/>
                      <a:r>
                        <a:rPr lang="en-US" sz="1600" dirty="0"/>
                        <a:t>Symbol</a:t>
                      </a:r>
                    </a:p>
                  </a:txBody>
                  <a:tcPr marL="68580" marR="68580" marT="34290" marB="34290"/>
                </a:tc>
                <a:tc>
                  <a:txBody>
                    <a:bodyPr/>
                    <a:lstStyle/>
                    <a:p>
                      <a:pPr algn="ctr"/>
                      <a:r>
                        <a:rPr lang="en-US" sz="1600" dirty="0"/>
                        <a:t>Form</a:t>
                      </a:r>
                    </a:p>
                  </a:txBody>
                  <a:tcPr marL="68580" marR="68580" marT="34290" marB="34290"/>
                </a:tc>
                <a:tc>
                  <a:txBody>
                    <a:bodyPr/>
                    <a:lstStyle/>
                    <a:p>
                      <a:pPr algn="ctr"/>
                      <a:r>
                        <a:rPr lang="en-US" sz="1600" dirty="0"/>
                        <a:t>Result</a:t>
                      </a:r>
                    </a:p>
                  </a:txBody>
                  <a:tcPr marL="68580" marR="68580" marT="34290" marB="34290"/>
                </a:tc>
                <a:extLst>
                  <a:ext uri="{0D108BD9-81ED-4DB2-BD59-A6C34878D82A}">
                    <a16:rowId xmlns:a16="http://schemas.microsoft.com/office/drawing/2014/main" val="10000"/>
                  </a:ext>
                </a:extLst>
              </a:tr>
              <a:tr h="297180">
                <a:tc>
                  <a:txBody>
                    <a:bodyPr/>
                    <a:lstStyle/>
                    <a:p>
                      <a:r>
                        <a:rPr lang="en-US" sz="1600" dirty="0"/>
                        <a:t>right shift</a:t>
                      </a:r>
                    </a:p>
                  </a:txBody>
                  <a:tcPr marL="68580" marR="68580" marT="34290" marB="34290"/>
                </a:tc>
                <a:tc>
                  <a:txBody>
                    <a:bodyPr/>
                    <a:lstStyle/>
                    <a:p>
                      <a:pPr algn="ctr"/>
                      <a:r>
                        <a:rPr lang="en-US" sz="1600" b="1" dirty="0"/>
                        <a:t>&gt;&gt;</a:t>
                      </a:r>
                    </a:p>
                  </a:txBody>
                  <a:tcPr marL="68580" marR="68580" marT="34290" marB="34290"/>
                </a:tc>
                <a:tc>
                  <a:txBody>
                    <a:bodyPr/>
                    <a:lstStyle/>
                    <a:p>
                      <a:pPr algn="ctr"/>
                      <a:r>
                        <a:rPr lang="en-US" sz="1600" b="1" dirty="0"/>
                        <a:t>x &gt;&gt; y</a:t>
                      </a:r>
                    </a:p>
                  </a:txBody>
                  <a:tcPr marL="68580" marR="68580" marT="34290" marB="34290"/>
                </a:tc>
                <a:tc>
                  <a:txBody>
                    <a:bodyPr/>
                    <a:lstStyle/>
                    <a:p>
                      <a:r>
                        <a:rPr lang="en-US" sz="1600" dirty="0"/>
                        <a:t>x shifted right by y bits</a:t>
                      </a:r>
                    </a:p>
                  </a:txBody>
                  <a:tcPr marL="68580" marR="68580" marT="34290" marB="34290"/>
                </a:tc>
                <a:extLst>
                  <a:ext uri="{0D108BD9-81ED-4DB2-BD59-A6C34878D82A}">
                    <a16:rowId xmlns:a16="http://schemas.microsoft.com/office/drawing/2014/main" val="10001"/>
                  </a:ext>
                </a:extLst>
              </a:tr>
              <a:tr h="297180">
                <a:tc>
                  <a:txBody>
                    <a:bodyPr/>
                    <a:lstStyle/>
                    <a:p>
                      <a:r>
                        <a:rPr lang="en-US" sz="1600" dirty="0"/>
                        <a:t>left shift</a:t>
                      </a:r>
                    </a:p>
                  </a:txBody>
                  <a:tcPr marL="68580" marR="68580" marT="34290" marB="34290"/>
                </a:tc>
                <a:tc>
                  <a:txBody>
                    <a:bodyPr/>
                    <a:lstStyle/>
                    <a:p>
                      <a:pPr algn="ctr"/>
                      <a:r>
                        <a:rPr lang="en-US" sz="1600" b="1" dirty="0"/>
                        <a:t>&lt;&lt;</a:t>
                      </a:r>
                    </a:p>
                  </a:txBody>
                  <a:tcPr marL="68580" marR="68580" marT="34290" marB="34290"/>
                </a:tc>
                <a:tc>
                  <a:txBody>
                    <a:bodyPr/>
                    <a:lstStyle/>
                    <a:p>
                      <a:pPr algn="ctr"/>
                      <a:r>
                        <a:rPr lang="en-US" sz="1600" b="1" dirty="0"/>
                        <a:t>x</a:t>
                      </a:r>
                      <a:r>
                        <a:rPr lang="en-US" sz="1600" b="1" baseline="0" dirty="0"/>
                        <a:t> &lt;&lt; y </a:t>
                      </a:r>
                      <a:endParaRPr lang="en-US" sz="1600" b="1" dirty="0"/>
                    </a:p>
                  </a:txBody>
                  <a:tcPr marL="68580" marR="68580" marT="34290" marB="34290"/>
                </a:tc>
                <a:tc>
                  <a:txBody>
                    <a:bodyPr/>
                    <a:lstStyle/>
                    <a:p>
                      <a:r>
                        <a:rPr lang="en-US" sz="1600" dirty="0"/>
                        <a:t>x shifted left by y bits</a:t>
                      </a:r>
                    </a:p>
                  </a:txBody>
                  <a:tcPr marL="68580" marR="68580" marT="34290" marB="34290"/>
                </a:tc>
                <a:extLst>
                  <a:ext uri="{0D108BD9-81ED-4DB2-BD59-A6C34878D82A}">
                    <a16:rowId xmlns:a16="http://schemas.microsoft.com/office/drawing/2014/main" val="10002"/>
                  </a:ext>
                </a:extLst>
              </a:tr>
              <a:tr h="297180">
                <a:tc>
                  <a:txBody>
                    <a:bodyPr/>
                    <a:lstStyle/>
                    <a:p>
                      <a:r>
                        <a:rPr lang="en-US" sz="1600" dirty="0"/>
                        <a:t>bitwise AND</a:t>
                      </a:r>
                    </a:p>
                  </a:txBody>
                  <a:tcPr marL="68580" marR="68580" marT="34290" marB="34290"/>
                </a:tc>
                <a:tc>
                  <a:txBody>
                    <a:bodyPr/>
                    <a:lstStyle/>
                    <a:p>
                      <a:pPr algn="ctr"/>
                      <a:r>
                        <a:rPr lang="en-US" sz="1600" b="1" dirty="0"/>
                        <a:t>&amp;</a:t>
                      </a:r>
                    </a:p>
                  </a:txBody>
                  <a:tcPr marL="68580" marR="68580" marT="34290" marB="34290"/>
                </a:tc>
                <a:tc>
                  <a:txBody>
                    <a:bodyPr/>
                    <a:lstStyle/>
                    <a:p>
                      <a:pPr algn="ctr"/>
                      <a:r>
                        <a:rPr lang="en-US" sz="1600" b="1" dirty="0"/>
                        <a:t>x &amp; y </a:t>
                      </a:r>
                    </a:p>
                  </a:txBody>
                  <a:tcPr marL="68580" marR="68580" marT="34290" marB="34290"/>
                </a:tc>
                <a:tc>
                  <a:txBody>
                    <a:bodyPr/>
                    <a:lstStyle/>
                    <a:p>
                      <a:r>
                        <a:rPr lang="en-US" sz="1600" dirty="0"/>
                        <a:t>x bitwise </a:t>
                      </a:r>
                      <a:r>
                        <a:rPr lang="en-US" sz="1600" dirty="0" err="1"/>
                        <a:t>ANDed</a:t>
                      </a:r>
                      <a:r>
                        <a:rPr lang="en-US" sz="1600" dirty="0"/>
                        <a:t> with y</a:t>
                      </a:r>
                    </a:p>
                  </a:txBody>
                  <a:tcPr marL="68580" marR="68580" marT="34290" marB="34290"/>
                </a:tc>
                <a:extLst>
                  <a:ext uri="{0D108BD9-81ED-4DB2-BD59-A6C34878D82A}">
                    <a16:rowId xmlns:a16="http://schemas.microsoft.com/office/drawing/2014/main" val="10003"/>
                  </a:ext>
                </a:extLst>
              </a:tr>
              <a:tr h="297180">
                <a:tc>
                  <a:txBody>
                    <a:bodyPr/>
                    <a:lstStyle/>
                    <a:p>
                      <a:r>
                        <a:rPr lang="en-US" sz="1600" dirty="0"/>
                        <a:t>bitwise</a:t>
                      </a:r>
                      <a:r>
                        <a:rPr lang="en-US" sz="1600" baseline="0" dirty="0"/>
                        <a:t> inclusive OR</a:t>
                      </a:r>
                      <a:endParaRPr lang="en-US" sz="1600" dirty="0"/>
                    </a:p>
                  </a:txBody>
                  <a:tcPr marL="68580" marR="68580" marT="34290" marB="34290"/>
                </a:tc>
                <a:tc>
                  <a:txBody>
                    <a:bodyPr/>
                    <a:lstStyle/>
                    <a:p>
                      <a:pPr algn="ctr"/>
                      <a:r>
                        <a:rPr lang="en-US" sz="1600" b="1" dirty="0"/>
                        <a:t>|</a:t>
                      </a:r>
                    </a:p>
                  </a:txBody>
                  <a:tcPr marL="68580" marR="68580" marT="34290" marB="34290"/>
                </a:tc>
                <a:tc>
                  <a:txBody>
                    <a:bodyPr/>
                    <a:lstStyle/>
                    <a:p>
                      <a:pPr algn="ctr"/>
                      <a:r>
                        <a:rPr lang="en-US" sz="1600" b="1" dirty="0"/>
                        <a:t>x | y</a:t>
                      </a:r>
                    </a:p>
                  </a:txBody>
                  <a:tcPr marL="68580" marR="68580" marT="34290" marB="34290"/>
                </a:tc>
                <a:tc>
                  <a:txBody>
                    <a:bodyPr/>
                    <a:lstStyle/>
                    <a:p>
                      <a:r>
                        <a:rPr lang="en-US" sz="1600" dirty="0"/>
                        <a:t>x bitwise </a:t>
                      </a:r>
                      <a:r>
                        <a:rPr lang="en-US" sz="1600" dirty="0" err="1"/>
                        <a:t>ORed</a:t>
                      </a:r>
                      <a:r>
                        <a:rPr lang="en-US" sz="1600" dirty="0"/>
                        <a:t> with y</a:t>
                      </a:r>
                    </a:p>
                  </a:txBody>
                  <a:tcPr marL="68580" marR="68580" marT="34290" marB="34290"/>
                </a:tc>
                <a:extLst>
                  <a:ext uri="{0D108BD9-81ED-4DB2-BD59-A6C34878D82A}">
                    <a16:rowId xmlns:a16="http://schemas.microsoft.com/office/drawing/2014/main" val="10004"/>
                  </a:ext>
                </a:extLst>
              </a:tr>
              <a:tr h="525780">
                <a:tc>
                  <a:txBody>
                    <a:bodyPr/>
                    <a:lstStyle/>
                    <a:p>
                      <a:r>
                        <a:rPr lang="en-US" sz="1600" dirty="0"/>
                        <a:t>bitwise exclusive OR (XOR) </a:t>
                      </a:r>
                    </a:p>
                  </a:txBody>
                  <a:tcPr marL="68580" marR="68580" marT="34290" marB="34290"/>
                </a:tc>
                <a:tc>
                  <a:txBody>
                    <a:bodyPr/>
                    <a:lstStyle/>
                    <a:p>
                      <a:pPr algn="ctr"/>
                      <a:r>
                        <a:rPr lang="en-US" sz="1600" b="1" dirty="0"/>
                        <a:t>^</a:t>
                      </a:r>
                    </a:p>
                  </a:txBody>
                  <a:tcPr marL="68580" marR="68580" marT="34290" marB="34290"/>
                </a:tc>
                <a:tc>
                  <a:txBody>
                    <a:bodyPr/>
                    <a:lstStyle/>
                    <a:p>
                      <a:pPr algn="ctr"/>
                      <a:r>
                        <a:rPr lang="en-US" sz="1600" b="1" dirty="0"/>
                        <a:t>x ^ y</a:t>
                      </a:r>
                    </a:p>
                  </a:txBody>
                  <a:tcPr marL="68580" marR="68580" marT="34290" marB="34290"/>
                </a:tc>
                <a:tc>
                  <a:txBody>
                    <a:bodyPr/>
                    <a:lstStyle/>
                    <a:p>
                      <a:r>
                        <a:rPr lang="en-US" sz="1600" dirty="0"/>
                        <a:t>x bitwise</a:t>
                      </a:r>
                      <a:r>
                        <a:rPr lang="en-US" sz="1600" baseline="0" dirty="0"/>
                        <a:t> </a:t>
                      </a:r>
                      <a:r>
                        <a:rPr lang="en-US" sz="1600" baseline="0" dirty="0" err="1"/>
                        <a:t>XORed</a:t>
                      </a:r>
                      <a:r>
                        <a:rPr lang="en-US" sz="1600" baseline="0" dirty="0"/>
                        <a:t> with y</a:t>
                      </a:r>
                      <a:endParaRPr lang="en-US" sz="1600" dirty="0"/>
                    </a:p>
                  </a:txBody>
                  <a:tcPr marL="68580" marR="68580" marT="34290" marB="34290"/>
                </a:tc>
                <a:extLst>
                  <a:ext uri="{0D108BD9-81ED-4DB2-BD59-A6C34878D82A}">
                    <a16:rowId xmlns:a16="http://schemas.microsoft.com/office/drawing/2014/main" val="10005"/>
                  </a:ext>
                </a:extLst>
              </a:tr>
              <a:tr h="297180">
                <a:tc>
                  <a:txBody>
                    <a:bodyPr/>
                    <a:lstStyle/>
                    <a:p>
                      <a:r>
                        <a:rPr lang="en-US" sz="1600" dirty="0"/>
                        <a:t>bitwise complement</a:t>
                      </a:r>
                    </a:p>
                  </a:txBody>
                  <a:tcPr marL="68580" marR="68580" marT="34290" marB="34290"/>
                </a:tc>
                <a:tc>
                  <a:txBody>
                    <a:bodyPr/>
                    <a:lstStyle/>
                    <a:p>
                      <a:pPr algn="ctr"/>
                      <a:r>
                        <a:rPr lang="en-US" sz="1600" b="1" dirty="0"/>
                        <a:t>~</a:t>
                      </a:r>
                    </a:p>
                  </a:txBody>
                  <a:tcPr marL="68580" marR="68580" marT="34290" marB="34290"/>
                </a:tc>
                <a:tc>
                  <a:txBody>
                    <a:bodyPr/>
                    <a:lstStyle/>
                    <a:p>
                      <a:pPr algn="ctr"/>
                      <a:r>
                        <a:rPr lang="en-US" sz="1600" b="1" dirty="0"/>
                        <a:t>~x</a:t>
                      </a:r>
                    </a:p>
                  </a:txBody>
                  <a:tcPr marL="68580" marR="68580" marT="34290" marB="34290"/>
                </a:tc>
                <a:tc>
                  <a:txBody>
                    <a:bodyPr/>
                    <a:lstStyle/>
                    <a:p>
                      <a:r>
                        <a:rPr lang="en-US" sz="1600" dirty="0"/>
                        <a:t>bitwise complement of x</a:t>
                      </a:r>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323058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 Manipulation Operators cont’d</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48052264"/>
              </p:ext>
            </p:extLst>
          </p:nvPr>
        </p:nvGraphicFramePr>
        <p:xfrm>
          <a:off x="628650" y="2317325"/>
          <a:ext cx="7598572" cy="1623060"/>
        </p:xfrm>
        <a:graphic>
          <a:graphicData uri="http://schemas.openxmlformats.org/drawingml/2006/table">
            <a:tbl>
              <a:tblPr firstRow="1" bandRow="1">
                <a:tableStyleId>{5C22544A-7EE6-4342-B048-85BDC9FD1C3A}</a:tableStyleId>
              </a:tblPr>
              <a:tblGrid>
                <a:gridCol w="1899643">
                  <a:extLst>
                    <a:ext uri="{9D8B030D-6E8A-4147-A177-3AD203B41FA5}">
                      <a16:colId xmlns:a16="http://schemas.microsoft.com/office/drawing/2014/main" val="20000"/>
                    </a:ext>
                  </a:extLst>
                </a:gridCol>
                <a:gridCol w="2004643">
                  <a:extLst>
                    <a:ext uri="{9D8B030D-6E8A-4147-A177-3AD203B41FA5}">
                      <a16:colId xmlns:a16="http://schemas.microsoft.com/office/drawing/2014/main" val="20001"/>
                    </a:ext>
                  </a:extLst>
                </a:gridCol>
                <a:gridCol w="1996633">
                  <a:extLst>
                    <a:ext uri="{9D8B030D-6E8A-4147-A177-3AD203B41FA5}">
                      <a16:colId xmlns:a16="http://schemas.microsoft.com/office/drawing/2014/main" val="20002"/>
                    </a:ext>
                  </a:extLst>
                </a:gridCol>
                <a:gridCol w="1697653">
                  <a:extLst>
                    <a:ext uri="{9D8B030D-6E8A-4147-A177-3AD203B41FA5}">
                      <a16:colId xmlns:a16="http://schemas.microsoft.com/office/drawing/2014/main" val="20003"/>
                    </a:ext>
                  </a:extLst>
                </a:gridCol>
              </a:tblGrid>
              <a:tr h="278130">
                <a:tc>
                  <a:txBody>
                    <a:bodyPr/>
                    <a:lstStyle/>
                    <a:p>
                      <a:r>
                        <a:rPr lang="en-US" sz="1400" dirty="0"/>
                        <a:t>Expression</a:t>
                      </a:r>
                    </a:p>
                  </a:txBody>
                  <a:tcPr marL="139078" marR="139078" marT="34290" marB="34290"/>
                </a:tc>
                <a:tc>
                  <a:txBody>
                    <a:bodyPr/>
                    <a:lstStyle/>
                    <a:p>
                      <a:r>
                        <a:rPr lang="en-US" sz="1400" dirty="0"/>
                        <a:t>Binary model of Left Operand</a:t>
                      </a:r>
                    </a:p>
                  </a:txBody>
                  <a:tcPr marL="139078" marR="139078" marT="34290" marB="34290"/>
                </a:tc>
                <a:tc>
                  <a:txBody>
                    <a:bodyPr/>
                    <a:lstStyle/>
                    <a:p>
                      <a:r>
                        <a:rPr lang="en-US" sz="1400" dirty="0"/>
                        <a:t>Binary model of the result</a:t>
                      </a:r>
                    </a:p>
                  </a:txBody>
                  <a:tcPr marL="139078" marR="139078" marT="34290" marB="34290"/>
                </a:tc>
                <a:tc>
                  <a:txBody>
                    <a:bodyPr/>
                    <a:lstStyle/>
                    <a:p>
                      <a:r>
                        <a:rPr lang="en-US" sz="1400" dirty="0"/>
                        <a:t>Result value</a:t>
                      </a:r>
                    </a:p>
                  </a:txBody>
                  <a:tcPr marL="139078" marR="139078" marT="34290" marB="34290"/>
                </a:tc>
                <a:extLst>
                  <a:ext uri="{0D108BD9-81ED-4DB2-BD59-A6C34878D82A}">
                    <a16:rowId xmlns:a16="http://schemas.microsoft.com/office/drawing/2014/main" val="10000"/>
                  </a:ext>
                </a:extLst>
              </a:tr>
              <a:tr h="278130">
                <a:tc>
                  <a:txBody>
                    <a:bodyPr/>
                    <a:lstStyle/>
                    <a:p>
                      <a:r>
                        <a:rPr lang="en-US" sz="1400" dirty="0"/>
                        <a:t>5 &lt;&lt; 1</a:t>
                      </a:r>
                    </a:p>
                  </a:txBody>
                  <a:tcPr marL="139078" marR="139078" marT="34290" marB="34290"/>
                </a:tc>
                <a:tc>
                  <a:txBody>
                    <a:bodyPr/>
                    <a:lstStyle/>
                    <a:p>
                      <a:r>
                        <a:rPr lang="en-US" sz="1400" dirty="0"/>
                        <a:t>00000000    00000101</a:t>
                      </a:r>
                    </a:p>
                  </a:txBody>
                  <a:tcPr marL="139078" marR="139078" marT="34290" marB="34290"/>
                </a:tc>
                <a:tc>
                  <a:txBody>
                    <a:bodyPr/>
                    <a:lstStyle/>
                    <a:p>
                      <a:r>
                        <a:rPr lang="en-US" sz="1400" dirty="0"/>
                        <a:t>00000000    00001010</a:t>
                      </a:r>
                    </a:p>
                  </a:txBody>
                  <a:tcPr marL="139078" marR="139078" marT="34290" marB="34290"/>
                </a:tc>
                <a:tc>
                  <a:txBody>
                    <a:bodyPr/>
                    <a:lstStyle/>
                    <a:p>
                      <a:pPr algn="ctr"/>
                      <a:r>
                        <a:rPr lang="en-US" sz="1400" dirty="0"/>
                        <a:t>10</a:t>
                      </a:r>
                    </a:p>
                  </a:txBody>
                  <a:tcPr marL="139078" marR="139078" marT="34290" marB="34290"/>
                </a:tc>
                <a:extLst>
                  <a:ext uri="{0D108BD9-81ED-4DB2-BD59-A6C34878D82A}">
                    <a16:rowId xmlns:a16="http://schemas.microsoft.com/office/drawing/2014/main" val="10001"/>
                  </a:ext>
                </a:extLst>
              </a:tr>
              <a:tr h="278130">
                <a:tc>
                  <a:txBody>
                    <a:bodyPr/>
                    <a:lstStyle/>
                    <a:p>
                      <a:r>
                        <a:rPr lang="en-US" sz="1400" dirty="0"/>
                        <a:t>255 &gt;&gt; 3 </a:t>
                      </a:r>
                    </a:p>
                  </a:txBody>
                  <a:tcPr marL="139078" marR="139078" marT="34290" marB="34290"/>
                </a:tc>
                <a:tc>
                  <a:txBody>
                    <a:bodyPr/>
                    <a:lstStyle/>
                    <a:p>
                      <a:r>
                        <a:rPr lang="en-US" sz="1400" dirty="0"/>
                        <a:t>00000000    11111111</a:t>
                      </a:r>
                    </a:p>
                  </a:txBody>
                  <a:tcPr marL="139078" marR="139078" marT="34290" marB="34290"/>
                </a:tc>
                <a:tc>
                  <a:txBody>
                    <a:bodyPr/>
                    <a:lstStyle/>
                    <a:p>
                      <a:r>
                        <a:rPr lang="en-US" sz="1400" dirty="0"/>
                        <a:t>00000000    00011111</a:t>
                      </a:r>
                    </a:p>
                  </a:txBody>
                  <a:tcPr marL="139078" marR="139078" marT="34290" marB="34290"/>
                </a:tc>
                <a:tc>
                  <a:txBody>
                    <a:bodyPr/>
                    <a:lstStyle/>
                    <a:p>
                      <a:pPr algn="ctr"/>
                      <a:r>
                        <a:rPr lang="en-US" sz="1400" dirty="0"/>
                        <a:t>31</a:t>
                      </a:r>
                    </a:p>
                  </a:txBody>
                  <a:tcPr marL="139078" marR="139078" marT="34290" marB="34290"/>
                </a:tc>
                <a:extLst>
                  <a:ext uri="{0D108BD9-81ED-4DB2-BD59-A6C34878D82A}">
                    <a16:rowId xmlns:a16="http://schemas.microsoft.com/office/drawing/2014/main" val="10002"/>
                  </a:ext>
                </a:extLst>
              </a:tr>
              <a:tr h="278130">
                <a:tc>
                  <a:txBody>
                    <a:bodyPr/>
                    <a:lstStyle/>
                    <a:p>
                      <a:r>
                        <a:rPr lang="en-US" sz="1400" dirty="0"/>
                        <a:t>8 &lt;&lt; 10</a:t>
                      </a:r>
                    </a:p>
                  </a:txBody>
                  <a:tcPr marL="139078" marR="139078" marT="34290" marB="34290"/>
                </a:tc>
                <a:tc>
                  <a:txBody>
                    <a:bodyPr/>
                    <a:lstStyle/>
                    <a:p>
                      <a:r>
                        <a:rPr lang="en-US" sz="1400" dirty="0"/>
                        <a:t>00000000    00001000</a:t>
                      </a:r>
                    </a:p>
                  </a:txBody>
                  <a:tcPr marL="139078" marR="139078" marT="34290" marB="34290"/>
                </a:tc>
                <a:tc>
                  <a:txBody>
                    <a:bodyPr/>
                    <a:lstStyle/>
                    <a:p>
                      <a:r>
                        <a:rPr lang="en-US" sz="1400" dirty="0"/>
                        <a:t>00100000    00000000</a:t>
                      </a:r>
                    </a:p>
                  </a:txBody>
                  <a:tcPr marL="139078" marR="139078" marT="34290" marB="34290"/>
                </a:tc>
                <a:tc>
                  <a:txBody>
                    <a:bodyPr/>
                    <a:lstStyle/>
                    <a:p>
                      <a:pPr algn="ctr"/>
                      <a:r>
                        <a:rPr lang="en-US" sz="1400" dirty="0"/>
                        <a:t>2</a:t>
                      </a:r>
                      <a:r>
                        <a:rPr lang="en-US" sz="1400" baseline="30000" dirty="0"/>
                        <a:t>13</a:t>
                      </a:r>
                    </a:p>
                  </a:txBody>
                  <a:tcPr marL="139078" marR="139078" marT="34290" marB="34290"/>
                </a:tc>
                <a:extLst>
                  <a:ext uri="{0D108BD9-81ED-4DB2-BD59-A6C34878D82A}">
                    <a16:rowId xmlns:a16="http://schemas.microsoft.com/office/drawing/2014/main" val="10003"/>
                  </a:ext>
                </a:extLst>
              </a:tr>
              <a:tr h="278130">
                <a:tc>
                  <a:txBody>
                    <a:bodyPr/>
                    <a:lstStyle/>
                    <a:p>
                      <a:r>
                        <a:rPr lang="en-US" sz="1400" dirty="0"/>
                        <a:t>1 &lt;&lt; 15</a:t>
                      </a:r>
                    </a:p>
                  </a:txBody>
                  <a:tcPr marL="139078" marR="139078" marT="34290" marB="34290"/>
                </a:tc>
                <a:tc>
                  <a:txBody>
                    <a:bodyPr/>
                    <a:lstStyle/>
                    <a:p>
                      <a:r>
                        <a:rPr lang="en-US" sz="1400" dirty="0"/>
                        <a:t>00000000    00000001</a:t>
                      </a:r>
                    </a:p>
                  </a:txBody>
                  <a:tcPr marL="139078" marR="139078" marT="34290" marB="34290"/>
                </a:tc>
                <a:tc>
                  <a:txBody>
                    <a:bodyPr/>
                    <a:lstStyle/>
                    <a:p>
                      <a:r>
                        <a:rPr lang="en-US" sz="1400" dirty="0"/>
                        <a:t>10000000    00000000</a:t>
                      </a:r>
                    </a:p>
                  </a:txBody>
                  <a:tcPr marL="139078" marR="139078" marT="34290" marB="34290"/>
                </a:tc>
                <a:tc>
                  <a:txBody>
                    <a:bodyPr/>
                    <a:lstStyle/>
                    <a:p>
                      <a:pPr algn="ctr"/>
                      <a:r>
                        <a:rPr lang="en-US" sz="1400" dirty="0"/>
                        <a:t>-2</a:t>
                      </a:r>
                      <a:r>
                        <a:rPr lang="en-US" sz="1400" baseline="30000" dirty="0"/>
                        <a:t>15</a:t>
                      </a:r>
                    </a:p>
                  </a:txBody>
                  <a:tcPr marL="139078" marR="139078" marT="34290" marB="34290"/>
                </a:tc>
                <a:extLst>
                  <a:ext uri="{0D108BD9-81ED-4DB2-BD59-A6C34878D82A}">
                    <a16:rowId xmlns:a16="http://schemas.microsoft.com/office/drawing/2014/main" val="10004"/>
                  </a:ext>
                </a:extLst>
              </a:tr>
            </a:tbl>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val="1502761867"/>
              </p:ext>
            </p:extLst>
          </p:nvPr>
        </p:nvGraphicFramePr>
        <p:xfrm>
          <a:off x="628650" y="4101963"/>
          <a:ext cx="7598572" cy="1059180"/>
        </p:xfrm>
        <a:graphic>
          <a:graphicData uri="http://schemas.openxmlformats.org/drawingml/2006/table">
            <a:tbl>
              <a:tblPr firstRow="1" bandRow="1">
                <a:tableStyleId>{5C22544A-7EE6-4342-B048-85BDC9FD1C3A}</a:tableStyleId>
              </a:tblPr>
              <a:tblGrid>
                <a:gridCol w="1899643">
                  <a:extLst>
                    <a:ext uri="{9D8B030D-6E8A-4147-A177-3AD203B41FA5}">
                      <a16:colId xmlns:a16="http://schemas.microsoft.com/office/drawing/2014/main" val="20000"/>
                    </a:ext>
                  </a:extLst>
                </a:gridCol>
                <a:gridCol w="2004643">
                  <a:extLst>
                    <a:ext uri="{9D8B030D-6E8A-4147-A177-3AD203B41FA5}">
                      <a16:colId xmlns:a16="http://schemas.microsoft.com/office/drawing/2014/main" val="20001"/>
                    </a:ext>
                  </a:extLst>
                </a:gridCol>
                <a:gridCol w="1996633">
                  <a:extLst>
                    <a:ext uri="{9D8B030D-6E8A-4147-A177-3AD203B41FA5}">
                      <a16:colId xmlns:a16="http://schemas.microsoft.com/office/drawing/2014/main" val="20002"/>
                    </a:ext>
                  </a:extLst>
                </a:gridCol>
                <a:gridCol w="1697653">
                  <a:extLst>
                    <a:ext uri="{9D8B030D-6E8A-4147-A177-3AD203B41FA5}">
                      <a16:colId xmlns:a16="http://schemas.microsoft.com/office/drawing/2014/main" val="20003"/>
                    </a:ext>
                  </a:extLst>
                </a:gridCol>
              </a:tblGrid>
              <a:tr h="278130">
                <a:tc>
                  <a:txBody>
                    <a:bodyPr/>
                    <a:lstStyle/>
                    <a:p>
                      <a:r>
                        <a:rPr lang="en-US" sz="1400" dirty="0"/>
                        <a:t>Expression</a:t>
                      </a:r>
                    </a:p>
                  </a:txBody>
                  <a:tcPr marL="139078" marR="139078" marT="34290" marB="34290"/>
                </a:tc>
                <a:tc>
                  <a:txBody>
                    <a:bodyPr/>
                    <a:lstStyle/>
                    <a:p>
                      <a:r>
                        <a:rPr lang="en-US" sz="1400" dirty="0"/>
                        <a:t>Binary model of Left Operand</a:t>
                      </a:r>
                    </a:p>
                  </a:txBody>
                  <a:tcPr marL="139078" marR="139078" marT="34290" marB="34290"/>
                </a:tc>
                <a:tc>
                  <a:txBody>
                    <a:bodyPr/>
                    <a:lstStyle/>
                    <a:p>
                      <a:r>
                        <a:rPr lang="en-US" sz="1400" dirty="0"/>
                        <a:t>Binary model of the result</a:t>
                      </a:r>
                    </a:p>
                  </a:txBody>
                  <a:tcPr marL="139078" marR="139078" marT="34290" marB="34290"/>
                </a:tc>
                <a:tc>
                  <a:txBody>
                    <a:bodyPr/>
                    <a:lstStyle/>
                    <a:p>
                      <a:r>
                        <a:rPr lang="en-US" sz="1400" dirty="0"/>
                        <a:t>Result value</a:t>
                      </a:r>
                    </a:p>
                  </a:txBody>
                  <a:tcPr marL="139078" marR="139078" marT="34290" marB="34290"/>
                </a:tc>
                <a:extLst>
                  <a:ext uri="{0D108BD9-81ED-4DB2-BD59-A6C34878D82A}">
                    <a16:rowId xmlns:a16="http://schemas.microsoft.com/office/drawing/2014/main" val="10000"/>
                  </a:ext>
                </a:extLst>
              </a:tr>
              <a:tr h="278130">
                <a:tc>
                  <a:txBody>
                    <a:bodyPr/>
                    <a:lstStyle/>
                    <a:p>
                      <a:r>
                        <a:rPr lang="tr-TR" sz="1400" dirty="0"/>
                        <a:t>  </a:t>
                      </a:r>
                      <a:r>
                        <a:rPr lang="en-US" sz="1400" dirty="0"/>
                        <a:t>5 &gt;&gt; 2 </a:t>
                      </a:r>
                    </a:p>
                  </a:txBody>
                  <a:tcPr marL="139078" marR="139078" marT="34290" marB="34290"/>
                </a:tc>
                <a:tc>
                  <a:txBody>
                    <a:bodyPr/>
                    <a:lstStyle/>
                    <a:p>
                      <a:r>
                        <a:rPr lang="tr-TR" sz="1400" dirty="0"/>
                        <a:t>00000000</a:t>
                      </a:r>
                      <a:r>
                        <a:rPr lang="en-US" sz="1400" dirty="0"/>
                        <a:t>    </a:t>
                      </a:r>
                      <a:r>
                        <a:rPr lang="tr-TR" sz="1400" dirty="0"/>
                        <a:t>00000101</a:t>
                      </a:r>
                      <a:endParaRPr lang="en-US" sz="1400" dirty="0"/>
                    </a:p>
                  </a:txBody>
                  <a:tcPr marL="139078" marR="139078" marT="34290" marB="34290"/>
                </a:tc>
                <a:tc>
                  <a:txBody>
                    <a:bodyPr/>
                    <a:lstStyle/>
                    <a:p>
                      <a:r>
                        <a:rPr lang="tr-TR" sz="1400" dirty="0"/>
                        <a:t>00000000</a:t>
                      </a:r>
                      <a:r>
                        <a:rPr lang="en-US" sz="1400" dirty="0"/>
                        <a:t>    </a:t>
                      </a:r>
                      <a:r>
                        <a:rPr lang="tr-TR" sz="1400" dirty="0"/>
                        <a:t>00000001</a:t>
                      </a:r>
                      <a:endParaRPr lang="en-US" sz="1400" dirty="0"/>
                    </a:p>
                  </a:txBody>
                  <a:tcPr marL="139078" marR="139078" marT="34290" marB="34290"/>
                </a:tc>
                <a:tc>
                  <a:txBody>
                    <a:bodyPr/>
                    <a:lstStyle/>
                    <a:p>
                      <a:pPr algn="ctr"/>
                      <a:r>
                        <a:rPr lang="tr-TR" sz="1400" dirty="0"/>
                        <a:t>1</a:t>
                      </a:r>
                      <a:endParaRPr lang="en-US" sz="1400" dirty="0"/>
                    </a:p>
                  </a:txBody>
                  <a:tcPr marL="139078" marR="139078" marT="34290" marB="34290"/>
                </a:tc>
                <a:extLst>
                  <a:ext uri="{0D108BD9-81ED-4DB2-BD59-A6C34878D82A}">
                    <a16:rowId xmlns:a16="http://schemas.microsoft.com/office/drawing/2014/main" val="10001"/>
                  </a:ext>
                </a:extLst>
              </a:tr>
              <a:tr h="278130">
                <a:tc>
                  <a:txBody>
                    <a:bodyPr/>
                    <a:lstStyle/>
                    <a:p>
                      <a:r>
                        <a:rPr lang="en-US" sz="1400" dirty="0"/>
                        <a:t>-</a:t>
                      </a:r>
                      <a:r>
                        <a:rPr lang="tr-TR" sz="1400" dirty="0"/>
                        <a:t> </a:t>
                      </a:r>
                      <a:r>
                        <a:rPr lang="en-US" sz="1400" dirty="0"/>
                        <a:t>5 &gt;&gt; 2</a:t>
                      </a:r>
                    </a:p>
                  </a:txBody>
                  <a:tcPr marL="139078" marR="139078" marT="34290" marB="34290"/>
                </a:tc>
                <a:tc>
                  <a:txBody>
                    <a:bodyPr/>
                    <a:lstStyle/>
                    <a:p>
                      <a:r>
                        <a:rPr lang="en-US" sz="1400" dirty="0"/>
                        <a:t>11111111    11111011</a:t>
                      </a:r>
                    </a:p>
                  </a:txBody>
                  <a:tcPr marL="139078" marR="139078" marT="34290" marB="34290"/>
                </a:tc>
                <a:tc>
                  <a:txBody>
                    <a:bodyPr/>
                    <a:lstStyle/>
                    <a:p>
                      <a:r>
                        <a:rPr lang="en-US" sz="1400" dirty="0"/>
                        <a:t>11111111    11111110</a:t>
                      </a:r>
                    </a:p>
                  </a:txBody>
                  <a:tcPr marL="139078" marR="139078" marT="34290" marB="34290"/>
                </a:tc>
                <a:tc>
                  <a:txBody>
                    <a:bodyPr/>
                    <a:lstStyle/>
                    <a:p>
                      <a:pPr algn="ctr"/>
                      <a:r>
                        <a:rPr lang="tr-TR" sz="1400" dirty="0"/>
                        <a:t>-2</a:t>
                      </a:r>
                      <a:r>
                        <a:rPr lang="en-US" sz="1400" dirty="0"/>
                        <a:t> </a:t>
                      </a:r>
                    </a:p>
                  </a:txBody>
                  <a:tcPr marL="139078" marR="139078"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37634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 Manipulation Operators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4485547"/>
              </p:ext>
            </p:extLst>
          </p:nvPr>
        </p:nvGraphicFramePr>
        <p:xfrm>
          <a:off x="628650" y="2359490"/>
          <a:ext cx="7598571" cy="1249680"/>
        </p:xfrm>
        <a:graphic>
          <a:graphicData uri="http://schemas.openxmlformats.org/drawingml/2006/table">
            <a:tbl>
              <a:tblPr firstRow="1" bandRow="1">
                <a:tableStyleId>{5C22544A-7EE6-4342-B048-85BDC9FD1C3A}</a:tableStyleId>
              </a:tblPr>
              <a:tblGrid>
                <a:gridCol w="2532857">
                  <a:extLst>
                    <a:ext uri="{9D8B030D-6E8A-4147-A177-3AD203B41FA5}">
                      <a16:colId xmlns:a16="http://schemas.microsoft.com/office/drawing/2014/main" val="20000"/>
                    </a:ext>
                  </a:extLst>
                </a:gridCol>
                <a:gridCol w="2532857">
                  <a:extLst>
                    <a:ext uri="{9D8B030D-6E8A-4147-A177-3AD203B41FA5}">
                      <a16:colId xmlns:a16="http://schemas.microsoft.com/office/drawing/2014/main" val="20001"/>
                    </a:ext>
                  </a:extLst>
                </a:gridCol>
                <a:gridCol w="2532857">
                  <a:extLst>
                    <a:ext uri="{9D8B030D-6E8A-4147-A177-3AD203B41FA5}">
                      <a16:colId xmlns:a16="http://schemas.microsoft.com/office/drawing/2014/main" val="20002"/>
                    </a:ext>
                  </a:extLst>
                </a:gridCol>
              </a:tblGrid>
              <a:tr h="278130">
                <a:tc>
                  <a:txBody>
                    <a:bodyPr/>
                    <a:lstStyle/>
                    <a:p>
                      <a:r>
                        <a:rPr lang="en-US" sz="1600" dirty="0"/>
                        <a:t>Expression</a:t>
                      </a:r>
                    </a:p>
                  </a:txBody>
                  <a:tcPr marL="68580" marR="68580" marT="34290" marB="34290"/>
                </a:tc>
                <a:tc>
                  <a:txBody>
                    <a:bodyPr/>
                    <a:lstStyle/>
                    <a:p>
                      <a:r>
                        <a:rPr lang="en-US" sz="1600" dirty="0"/>
                        <a:t>Hexadecimal Value</a:t>
                      </a:r>
                    </a:p>
                  </a:txBody>
                  <a:tcPr marL="68580" marR="68580" marT="34290" marB="34290"/>
                </a:tc>
                <a:tc>
                  <a:txBody>
                    <a:bodyPr/>
                    <a:lstStyle/>
                    <a:p>
                      <a:r>
                        <a:rPr lang="en-US" sz="1600" dirty="0"/>
                        <a:t>Binary</a:t>
                      </a:r>
                      <a:r>
                        <a:rPr lang="en-US" sz="1600" baseline="0" dirty="0"/>
                        <a:t> representation</a:t>
                      </a:r>
                      <a:endParaRPr lang="en-US" sz="1600" dirty="0"/>
                    </a:p>
                  </a:txBody>
                  <a:tcPr marL="68580" marR="68580" marT="34290" marB="34290"/>
                </a:tc>
                <a:extLst>
                  <a:ext uri="{0D108BD9-81ED-4DB2-BD59-A6C34878D82A}">
                    <a16:rowId xmlns:a16="http://schemas.microsoft.com/office/drawing/2014/main" val="10000"/>
                  </a:ext>
                </a:extLst>
              </a:tr>
              <a:tr h="278130">
                <a:tc>
                  <a:txBody>
                    <a:bodyPr/>
                    <a:lstStyle/>
                    <a:p>
                      <a:r>
                        <a:rPr lang="en-US" sz="1600" dirty="0"/>
                        <a:t>9430</a:t>
                      </a:r>
                    </a:p>
                  </a:txBody>
                  <a:tcPr marL="68580" marR="68580" marT="34290" marB="34290"/>
                </a:tc>
                <a:tc>
                  <a:txBody>
                    <a:bodyPr/>
                    <a:lstStyle/>
                    <a:p>
                      <a:r>
                        <a:rPr lang="en-US" sz="1600" dirty="0"/>
                        <a:t>0x24D6</a:t>
                      </a:r>
                    </a:p>
                  </a:txBody>
                  <a:tcPr marL="68580" marR="68580" marT="34290" marB="34290"/>
                </a:tc>
                <a:tc>
                  <a:txBody>
                    <a:bodyPr/>
                    <a:lstStyle/>
                    <a:p>
                      <a:r>
                        <a:rPr lang="en-US" sz="1600" dirty="0"/>
                        <a:t>00100100</a:t>
                      </a:r>
                      <a:r>
                        <a:rPr lang="en-US" sz="1600" baseline="0" dirty="0"/>
                        <a:t>    11010110</a:t>
                      </a:r>
                      <a:endParaRPr lang="en-US" sz="1600" dirty="0"/>
                    </a:p>
                  </a:txBody>
                  <a:tcPr marL="68580" marR="68580" marT="34290" marB="34290"/>
                </a:tc>
                <a:extLst>
                  <a:ext uri="{0D108BD9-81ED-4DB2-BD59-A6C34878D82A}">
                    <a16:rowId xmlns:a16="http://schemas.microsoft.com/office/drawing/2014/main" val="10001"/>
                  </a:ext>
                </a:extLst>
              </a:tr>
              <a:tr h="278130">
                <a:tc>
                  <a:txBody>
                    <a:bodyPr/>
                    <a:lstStyle/>
                    <a:p>
                      <a:r>
                        <a:rPr lang="en-US" sz="1600" dirty="0"/>
                        <a:t>5722</a:t>
                      </a:r>
                    </a:p>
                  </a:txBody>
                  <a:tcPr marL="68580" marR="68580" marT="34290" marB="34290"/>
                </a:tc>
                <a:tc>
                  <a:txBody>
                    <a:bodyPr/>
                    <a:lstStyle/>
                    <a:p>
                      <a:r>
                        <a:rPr lang="en-US" sz="1600" dirty="0"/>
                        <a:t>0x165A</a:t>
                      </a:r>
                    </a:p>
                  </a:txBody>
                  <a:tcPr marL="68580" marR="68580" marT="34290" marB="34290"/>
                </a:tc>
                <a:tc>
                  <a:txBody>
                    <a:bodyPr/>
                    <a:lstStyle/>
                    <a:p>
                      <a:r>
                        <a:rPr lang="en-US" sz="1600" dirty="0"/>
                        <a:t>00010110    01011010 </a:t>
                      </a:r>
                    </a:p>
                  </a:txBody>
                  <a:tcPr marL="68580" marR="68580" marT="34290" marB="34290"/>
                </a:tc>
                <a:extLst>
                  <a:ext uri="{0D108BD9-81ED-4DB2-BD59-A6C34878D82A}">
                    <a16:rowId xmlns:a16="http://schemas.microsoft.com/office/drawing/2014/main" val="10002"/>
                  </a:ext>
                </a:extLst>
              </a:tr>
              <a:tr h="278130">
                <a:tc>
                  <a:txBody>
                    <a:bodyPr/>
                    <a:lstStyle/>
                    <a:p>
                      <a:r>
                        <a:rPr lang="en-US" sz="1600" dirty="0"/>
                        <a:t>9430 &amp; 5722</a:t>
                      </a:r>
                      <a:r>
                        <a:rPr lang="tr-TR" sz="1600" dirty="0"/>
                        <a:t> (=1106)</a:t>
                      </a:r>
                      <a:endParaRPr lang="en-US" sz="1600" dirty="0"/>
                    </a:p>
                  </a:txBody>
                  <a:tcPr marL="68580" marR="68580" marT="34290" marB="34290"/>
                </a:tc>
                <a:tc>
                  <a:txBody>
                    <a:bodyPr/>
                    <a:lstStyle/>
                    <a:p>
                      <a:r>
                        <a:rPr lang="en-US" sz="1600" dirty="0"/>
                        <a:t>0x0452</a:t>
                      </a:r>
                    </a:p>
                  </a:txBody>
                  <a:tcPr marL="68580" marR="68580" marT="34290" marB="34290"/>
                </a:tc>
                <a:tc>
                  <a:txBody>
                    <a:bodyPr/>
                    <a:lstStyle/>
                    <a:p>
                      <a:r>
                        <a:rPr lang="en-US" sz="1600" dirty="0"/>
                        <a:t>00000100    01010010 </a:t>
                      </a:r>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650042734"/>
              </p:ext>
            </p:extLst>
          </p:nvPr>
        </p:nvGraphicFramePr>
        <p:xfrm>
          <a:off x="628650" y="3711658"/>
          <a:ext cx="7598571" cy="1249680"/>
        </p:xfrm>
        <a:graphic>
          <a:graphicData uri="http://schemas.openxmlformats.org/drawingml/2006/table">
            <a:tbl>
              <a:tblPr firstRow="1" bandRow="1">
                <a:tableStyleId>{5C22544A-7EE6-4342-B048-85BDC9FD1C3A}</a:tableStyleId>
              </a:tblPr>
              <a:tblGrid>
                <a:gridCol w="2532857">
                  <a:extLst>
                    <a:ext uri="{9D8B030D-6E8A-4147-A177-3AD203B41FA5}">
                      <a16:colId xmlns:a16="http://schemas.microsoft.com/office/drawing/2014/main" val="20000"/>
                    </a:ext>
                  </a:extLst>
                </a:gridCol>
                <a:gridCol w="2532857">
                  <a:extLst>
                    <a:ext uri="{9D8B030D-6E8A-4147-A177-3AD203B41FA5}">
                      <a16:colId xmlns:a16="http://schemas.microsoft.com/office/drawing/2014/main" val="20001"/>
                    </a:ext>
                  </a:extLst>
                </a:gridCol>
                <a:gridCol w="2532857">
                  <a:extLst>
                    <a:ext uri="{9D8B030D-6E8A-4147-A177-3AD203B41FA5}">
                      <a16:colId xmlns:a16="http://schemas.microsoft.com/office/drawing/2014/main" val="20002"/>
                    </a:ext>
                  </a:extLst>
                </a:gridCol>
              </a:tblGrid>
              <a:tr h="278130">
                <a:tc>
                  <a:txBody>
                    <a:bodyPr/>
                    <a:lstStyle/>
                    <a:p>
                      <a:r>
                        <a:rPr lang="en-US" sz="1600" dirty="0"/>
                        <a:t>Expression</a:t>
                      </a:r>
                    </a:p>
                  </a:txBody>
                  <a:tcPr marL="68580" marR="68580" marT="34290" marB="34290"/>
                </a:tc>
                <a:tc>
                  <a:txBody>
                    <a:bodyPr/>
                    <a:lstStyle/>
                    <a:p>
                      <a:r>
                        <a:rPr lang="en-US" sz="1600" dirty="0"/>
                        <a:t>Hexadecimal Value</a:t>
                      </a:r>
                    </a:p>
                  </a:txBody>
                  <a:tcPr marL="68580" marR="68580" marT="34290" marB="34290"/>
                </a:tc>
                <a:tc>
                  <a:txBody>
                    <a:bodyPr/>
                    <a:lstStyle/>
                    <a:p>
                      <a:r>
                        <a:rPr lang="en-US" sz="1600" dirty="0"/>
                        <a:t>Binary</a:t>
                      </a:r>
                      <a:r>
                        <a:rPr lang="en-US" sz="1600" baseline="0" dirty="0"/>
                        <a:t> representation</a:t>
                      </a:r>
                      <a:endParaRPr lang="en-US" sz="1600" dirty="0"/>
                    </a:p>
                  </a:txBody>
                  <a:tcPr marL="68580" marR="68580" marT="34290" marB="34290"/>
                </a:tc>
                <a:extLst>
                  <a:ext uri="{0D108BD9-81ED-4DB2-BD59-A6C34878D82A}">
                    <a16:rowId xmlns:a16="http://schemas.microsoft.com/office/drawing/2014/main" val="10000"/>
                  </a:ext>
                </a:extLst>
              </a:tr>
              <a:tr h="278130">
                <a:tc>
                  <a:txBody>
                    <a:bodyPr/>
                    <a:lstStyle/>
                    <a:p>
                      <a:r>
                        <a:rPr lang="en-US" sz="1600" dirty="0"/>
                        <a:t>9430</a:t>
                      </a:r>
                    </a:p>
                  </a:txBody>
                  <a:tcPr marL="68580" marR="68580" marT="34290" marB="34290"/>
                </a:tc>
                <a:tc>
                  <a:txBody>
                    <a:bodyPr/>
                    <a:lstStyle/>
                    <a:p>
                      <a:r>
                        <a:rPr lang="en-US" sz="1600" dirty="0"/>
                        <a:t>0x24D6</a:t>
                      </a:r>
                    </a:p>
                  </a:txBody>
                  <a:tcPr marL="68580" marR="68580" marT="34290" marB="34290"/>
                </a:tc>
                <a:tc>
                  <a:txBody>
                    <a:bodyPr/>
                    <a:lstStyle/>
                    <a:p>
                      <a:r>
                        <a:rPr lang="en-US" sz="1600" dirty="0"/>
                        <a:t>00100100</a:t>
                      </a:r>
                      <a:r>
                        <a:rPr lang="en-US" sz="1600" baseline="0" dirty="0"/>
                        <a:t>    11010110</a:t>
                      </a:r>
                      <a:endParaRPr lang="en-US" sz="1600" dirty="0"/>
                    </a:p>
                  </a:txBody>
                  <a:tcPr marL="68580" marR="68580" marT="34290" marB="34290"/>
                </a:tc>
                <a:extLst>
                  <a:ext uri="{0D108BD9-81ED-4DB2-BD59-A6C34878D82A}">
                    <a16:rowId xmlns:a16="http://schemas.microsoft.com/office/drawing/2014/main" val="10001"/>
                  </a:ext>
                </a:extLst>
              </a:tr>
              <a:tr h="278130">
                <a:tc>
                  <a:txBody>
                    <a:bodyPr/>
                    <a:lstStyle/>
                    <a:p>
                      <a:r>
                        <a:rPr lang="en-US" sz="1600" dirty="0"/>
                        <a:t>5722</a:t>
                      </a:r>
                    </a:p>
                  </a:txBody>
                  <a:tcPr marL="68580" marR="68580" marT="34290" marB="34290"/>
                </a:tc>
                <a:tc>
                  <a:txBody>
                    <a:bodyPr/>
                    <a:lstStyle/>
                    <a:p>
                      <a:r>
                        <a:rPr lang="en-US" sz="1600" dirty="0"/>
                        <a:t>0x165A</a:t>
                      </a:r>
                    </a:p>
                  </a:txBody>
                  <a:tcPr marL="68580" marR="68580" marT="34290" marB="34290"/>
                </a:tc>
                <a:tc>
                  <a:txBody>
                    <a:bodyPr/>
                    <a:lstStyle/>
                    <a:p>
                      <a:r>
                        <a:rPr lang="en-US" sz="1600" dirty="0"/>
                        <a:t>00010110    01011010 </a:t>
                      </a:r>
                    </a:p>
                  </a:txBody>
                  <a:tcPr marL="68580" marR="68580" marT="34290" marB="34290"/>
                </a:tc>
                <a:extLst>
                  <a:ext uri="{0D108BD9-81ED-4DB2-BD59-A6C34878D82A}">
                    <a16:rowId xmlns:a16="http://schemas.microsoft.com/office/drawing/2014/main" val="10002"/>
                  </a:ext>
                </a:extLst>
              </a:tr>
              <a:tr h="278130">
                <a:tc>
                  <a:txBody>
                    <a:bodyPr/>
                    <a:lstStyle/>
                    <a:p>
                      <a:r>
                        <a:rPr lang="en-US" sz="1600" dirty="0"/>
                        <a:t>9430 | 5722</a:t>
                      </a:r>
                      <a:r>
                        <a:rPr lang="tr-TR" sz="1600" dirty="0"/>
                        <a:t> (=14046)</a:t>
                      </a:r>
                      <a:endParaRPr lang="en-US" sz="1600" dirty="0"/>
                    </a:p>
                  </a:txBody>
                  <a:tcPr marL="68580" marR="68580" marT="34290" marB="34290"/>
                </a:tc>
                <a:tc>
                  <a:txBody>
                    <a:bodyPr/>
                    <a:lstStyle/>
                    <a:p>
                      <a:r>
                        <a:rPr lang="en-US" sz="1600" dirty="0"/>
                        <a:t>0x36DE</a:t>
                      </a:r>
                    </a:p>
                  </a:txBody>
                  <a:tcPr marL="68580" marR="68580" marT="34290" marB="34290"/>
                </a:tc>
                <a:tc>
                  <a:txBody>
                    <a:bodyPr/>
                    <a:lstStyle/>
                    <a:p>
                      <a:r>
                        <a:rPr lang="en-US" sz="1600" dirty="0"/>
                        <a:t>00110110    11011110  </a:t>
                      </a:r>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0276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 Manipulation Operators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9669798"/>
              </p:ext>
            </p:extLst>
          </p:nvPr>
        </p:nvGraphicFramePr>
        <p:xfrm>
          <a:off x="628650" y="2476578"/>
          <a:ext cx="7598571" cy="1249680"/>
        </p:xfrm>
        <a:graphic>
          <a:graphicData uri="http://schemas.openxmlformats.org/drawingml/2006/table">
            <a:tbl>
              <a:tblPr firstRow="1" bandRow="1">
                <a:tableStyleId>{5C22544A-7EE6-4342-B048-85BDC9FD1C3A}</a:tableStyleId>
              </a:tblPr>
              <a:tblGrid>
                <a:gridCol w="2532857">
                  <a:extLst>
                    <a:ext uri="{9D8B030D-6E8A-4147-A177-3AD203B41FA5}">
                      <a16:colId xmlns:a16="http://schemas.microsoft.com/office/drawing/2014/main" val="20000"/>
                    </a:ext>
                  </a:extLst>
                </a:gridCol>
                <a:gridCol w="2532857">
                  <a:extLst>
                    <a:ext uri="{9D8B030D-6E8A-4147-A177-3AD203B41FA5}">
                      <a16:colId xmlns:a16="http://schemas.microsoft.com/office/drawing/2014/main" val="20001"/>
                    </a:ext>
                  </a:extLst>
                </a:gridCol>
                <a:gridCol w="2532857">
                  <a:extLst>
                    <a:ext uri="{9D8B030D-6E8A-4147-A177-3AD203B41FA5}">
                      <a16:colId xmlns:a16="http://schemas.microsoft.com/office/drawing/2014/main" val="20002"/>
                    </a:ext>
                  </a:extLst>
                </a:gridCol>
              </a:tblGrid>
              <a:tr h="278130">
                <a:tc>
                  <a:txBody>
                    <a:bodyPr/>
                    <a:lstStyle/>
                    <a:p>
                      <a:r>
                        <a:rPr lang="en-US" sz="1600" dirty="0"/>
                        <a:t>Expression</a:t>
                      </a:r>
                    </a:p>
                  </a:txBody>
                  <a:tcPr marL="68580" marR="68580" marT="34290" marB="34290"/>
                </a:tc>
                <a:tc>
                  <a:txBody>
                    <a:bodyPr/>
                    <a:lstStyle/>
                    <a:p>
                      <a:r>
                        <a:rPr lang="en-US" sz="1600" dirty="0"/>
                        <a:t>Hexadecimal Value</a:t>
                      </a:r>
                    </a:p>
                  </a:txBody>
                  <a:tcPr marL="68580" marR="68580" marT="34290" marB="34290"/>
                </a:tc>
                <a:tc>
                  <a:txBody>
                    <a:bodyPr/>
                    <a:lstStyle/>
                    <a:p>
                      <a:r>
                        <a:rPr lang="en-US" sz="1600" dirty="0"/>
                        <a:t>Binary</a:t>
                      </a:r>
                      <a:r>
                        <a:rPr lang="en-US" sz="1600" baseline="0" dirty="0"/>
                        <a:t> representation</a:t>
                      </a:r>
                      <a:endParaRPr lang="en-US" sz="1600" dirty="0"/>
                    </a:p>
                  </a:txBody>
                  <a:tcPr marL="68580" marR="68580" marT="34290" marB="34290"/>
                </a:tc>
                <a:extLst>
                  <a:ext uri="{0D108BD9-81ED-4DB2-BD59-A6C34878D82A}">
                    <a16:rowId xmlns:a16="http://schemas.microsoft.com/office/drawing/2014/main" val="10000"/>
                  </a:ext>
                </a:extLst>
              </a:tr>
              <a:tr h="278130">
                <a:tc>
                  <a:txBody>
                    <a:bodyPr/>
                    <a:lstStyle/>
                    <a:p>
                      <a:r>
                        <a:rPr lang="en-US" sz="1600" dirty="0"/>
                        <a:t>9430</a:t>
                      </a:r>
                    </a:p>
                  </a:txBody>
                  <a:tcPr marL="68580" marR="68580" marT="34290" marB="34290"/>
                </a:tc>
                <a:tc>
                  <a:txBody>
                    <a:bodyPr/>
                    <a:lstStyle/>
                    <a:p>
                      <a:r>
                        <a:rPr lang="en-US" sz="1600" dirty="0"/>
                        <a:t>0x24D6</a:t>
                      </a:r>
                    </a:p>
                  </a:txBody>
                  <a:tcPr marL="68580" marR="68580" marT="34290" marB="34290"/>
                </a:tc>
                <a:tc>
                  <a:txBody>
                    <a:bodyPr/>
                    <a:lstStyle/>
                    <a:p>
                      <a:r>
                        <a:rPr lang="en-US" sz="1600" dirty="0"/>
                        <a:t>00100100</a:t>
                      </a:r>
                      <a:r>
                        <a:rPr lang="en-US" sz="1600" baseline="0" dirty="0"/>
                        <a:t>    11010110</a:t>
                      </a:r>
                      <a:endParaRPr lang="en-US" sz="1600" dirty="0"/>
                    </a:p>
                  </a:txBody>
                  <a:tcPr marL="68580" marR="68580" marT="34290" marB="34290"/>
                </a:tc>
                <a:extLst>
                  <a:ext uri="{0D108BD9-81ED-4DB2-BD59-A6C34878D82A}">
                    <a16:rowId xmlns:a16="http://schemas.microsoft.com/office/drawing/2014/main" val="10001"/>
                  </a:ext>
                </a:extLst>
              </a:tr>
              <a:tr h="278130">
                <a:tc>
                  <a:txBody>
                    <a:bodyPr/>
                    <a:lstStyle/>
                    <a:p>
                      <a:r>
                        <a:rPr lang="en-US" sz="1600" dirty="0"/>
                        <a:t>5722</a:t>
                      </a:r>
                    </a:p>
                  </a:txBody>
                  <a:tcPr marL="68580" marR="68580" marT="34290" marB="34290"/>
                </a:tc>
                <a:tc>
                  <a:txBody>
                    <a:bodyPr/>
                    <a:lstStyle/>
                    <a:p>
                      <a:r>
                        <a:rPr lang="en-US" sz="1600" dirty="0"/>
                        <a:t>0x165A</a:t>
                      </a:r>
                    </a:p>
                  </a:txBody>
                  <a:tcPr marL="68580" marR="68580" marT="34290" marB="34290"/>
                </a:tc>
                <a:tc>
                  <a:txBody>
                    <a:bodyPr/>
                    <a:lstStyle/>
                    <a:p>
                      <a:r>
                        <a:rPr lang="en-US" sz="1600" dirty="0"/>
                        <a:t>00010110    01011010 </a:t>
                      </a:r>
                    </a:p>
                  </a:txBody>
                  <a:tcPr marL="68580" marR="68580" marT="34290" marB="34290"/>
                </a:tc>
                <a:extLst>
                  <a:ext uri="{0D108BD9-81ED-4DB2-BD59-A6C34878D82A}">
                    <a16:rowId xmlns:a16="http://schemas.microsoft.com/office/drawing/2014/main" val="10002"/>
                  </a:ext>
                </a:extLst>
              </a:tr>
              <a:tr h="278130">
                <a:tc>
                  <a:txBody>
                    <a:bodyPr/>
                    <a:lstStyle/>
                    <a:p>
                      <a:r>
                        <a:rPr lang="en-US" sz="1600" dirty="0"/>
                        <a:t>9430 ^ 5722</a:t>
                      </a:r>
                      <a:r>
                        <a:rPr lang="tr-TR" sz="1600" dirty="0"/>
                        <a:t> (=12940)</a:t>
                      </a:r>
                      <a:endParaRPr lang="en-US" sz="1600" dirty="0"/>
                    </a:p>
                  </a:txBody>
                  <a:tcPr marL="68580" marR="68580" marT="34290" marB="34290"/>
                </a:tc>
                <a:tc>
                  <a:txBody>
                    <a:bodyPr/>
                    <a:lstStyle/>
                    <a:p>
                      <a:r>
                        <a:rPr lang="en-US" sz="1600" dirty="0"/>
                        <a:t>0x328C</a:t>
                      </a:r>
                    </a:p>
                  </a:txBody>
                  <a:tcPr marL="68580" marR="68580" marT="34290" marB="34290"/>
                </a:tc>
                <a:tc>
                  <a:txBody>
                    <a:bodyPr/>
                    <a:lstStyle/>
                    <a:p>
                      <a:r>
                        <a:rPr lang="en-US" sz="1600" dirty="0"/>
                        <a:t>00110010    10001100 </a:t>
                      </a:r>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224647469"/>
              </p:ext>
            </p:extLst>
          </p:nvPr>
        </p:nvGraphicFramePr>
        <p:xfrm>
          <a:off x="628650" y="3940411"/>
          <a:ext cx="7598571" cy="937260"/>
        </p:xfrm>
        <a:graphic>
          <a:graphicData uri="http://schemas.openxmlformats.org/drawingml/2006/table">
            <a:tbl>
              <a:tblPr firstRow="1" bandRow="1">
                <a:tableStyleId>{5C22544A-7EE6-4342-B048-85BDC9FD1C3A}</a:tableStyleId>
              </a:tblPr>
              <a:tblGrid>
                <a:gridCol w="2532857">
                  <a:extLst>
                    <a:ext uri="{9D8B030D-6E8A-4147-A177-3AD203B41FA5}">
                      <a16:colId xmlns:a16="http://schemas.microsoft.com/office/drawing/2014/main" val="20000"/>
                    </a:ext>
                  </a:extLst>
                </a:gridCol>
                <a:gridCol w="2532857">
                  <a:extLst>
                    <a:ext uri="{9D8B030D-6E8A-4147-A177-3AD203B41FA5}">
                      <a16:colId xmlns:a16="http://schemas.microsoft.com/office/drawing/2014/main" val="20001"/>
                    </a:ext>
                  </a:extLst>
                </a:gridCol>
                <a:gridCol w="2532857">
                  <a:extLst>
                    <a:ext uri="{9D8B030D-6E8A-4147-A177-3AD203B41FA5}">
                      <a16:colId xmlns:a16="http://schemas.microsoft.com/office/drawing/2014/main" val="20002"/>
                    </a:ext>
                  </a:extLst>
                </a:gridCol>
              </a:tblGrid>
              <a:tr h="278130">
                <a:tc>
                  <a:txBody>
                    <a:bodyPr/>
                    <a:lstStyle/>
                    <a:p>
                      <a:r>
                        <a:rPr lang="en-US" sz="1600" dirty="0"/>
                        <a:t>Expression</a:t>
                      </a:r>
                    </a:p>
                  </a:txBody>
                  <a:tcPr marL="68580" marR="68580" marT="34290" marB="34290"/>
                </a:tc>
                <a:tc>
                  <a:txBody>
                    <a:bodyPr/>
                    <a:lstStyle/>
                    <a:p>
                      <a:r>
                        <a:rPr lang="en-US" sz="1600" dirty="0"/>
                        <a:t>Hexadecimal Value</a:t>
                      </a:r>
                    </a:p>
                  </a:txBody>
                  <a:tcPr marL="68580" marR="68580" marT="34290" marB="34290"/>
                </a:tc>
                <a:tc>
                  <a:txBody>
                    <a:bodyPr/>
                    <a:lstStyle/>
                    <a:p>
                      <a:r>
                        <a:rPr lang="en-US" sz="1600" dirty="0"/>
                        <a:t>Binary</a:t>
                      </a:r>
                      <a:r>
                        <a:rPr lang="en-US" sz="1600" baseline="0" dirty="0"/>
                        <a:t> representation</a:t>
                      </a:r>
                      <a:endParaRPr lang="en-US" sz="1600" dirty="0"/>
                    </a:p>
                  </a:txBody>
                  <a:tcPr marL="68580" marR="68580" marT="34290" marB="34290"/>
                </a:tc>
                <a:extLst>
                  <a:ext uri="{0D108BD9-81ED-4DB2-BD59-A6C34878D82A}">
                    <a16:rowId xmlns:a16="http://schemas.microsoft.com/office/drawing/2014/main" val="10000"/>
                  </a:ext>
                </a:extLst>
              </a:tr>
              <a:tr h="278130">
                <a:tc>
                  <a:txBody>
                    <a:bodyPr/>
                    <a:lstStyle/>
                    <a:p>
                      <a:r>
                        <a:rPr lang="en-US" sz="1600" dirty="0"/>
                        <a:t>9430</a:t>
                      </a:r>
                    </a:p>
                  </a:txBody>
                  <a:tcPr marL="68580" marR="68580" marT="34290" marB="34290"/>
                </a:tc>
                <a:tc>
                  <a:txBody>
                    <a:bodyPr/>
                    <a:lstStyle/>
                    <a:p>
                      <a:r>
                        <a:rPr lang="en-US" sz="1600" dirty="0"/>
                        <a:t>0x24D6</a:t>
                      </a:r>
                    </a:p>
                  </a:txBody>
                  <a:tcPr marL="68580" marR="68580" marT="34290" marB="34290"/>
                </a:tc>
                <a:tc>
                  <a:txBody>
                    <a:bodyPr/>
                    <a:lstStyle/>
                    <a:p>
                      <a:r>
                        <a:rPr lang="en-US" sz="1600" dirty="0"/>
                        <a:t>00100100</a:t>
                      </a:r>
                      <a:r>
                        <a:rPr lang="en-US" sz="1600" baseline="0" dirty="0"/>
                        <a:t>    11010110</a:t>
                      </a:r>
                      <a:endParaRPr lang="en-US" sz="1600" dirty="0"/>
                    </a:p>
                  </a:txBody>
                  <a:tcPr marL="68580" marR="68580" marT="34290" marB="34290"/>
                </a:tc>
                <a:extLst>
                  <a:ext uri="{0D108BD9-81ED-4DB2-BD59-A6C34878D82A}">
                    <a16:rowId xmlns:a16="http://schemas.microsoft.com/office/drawing/2014/main" val="10001"/>
                  </a:ext>
                </a:extLst>
              </a:tr>
              <a:tr h="278130">
                <a:tc>
                  <a:txBody>
                    <a:bodyPr/>
                    <a:lstStyle/>
                    <a:p>
                      <a:r>
                        <a:rPr lang="en-US" sz="1600" dirty="0"/>
                        <a:t>~9430</a:t>
                      </a:r>
                      <a:r>
                        <a:rPr lang="tr-TR" sz="1600" dirty="0"/>
                        <a:t> (-9430) </a:t>
                      </a:r>
                      <a:endParaRPr lang="en-US" sz="1600" dirty="0"/>
                    </a:p>
                  </a:txBody>
                  <a:tcPr marL="68580" marR="68580" marT="34290" marB="34290"/>
                </a:tc>
                <a:tc>
                  <a:txBody>
                    <a:bodyPr/>
                    <a:lstStyle/>
                    <a:p>
                      <a:r>
                        <a:rPr lang="en-US" sz="1600" dirty="0"/>
                        <a:t>0xD</a:t>
                      </a:r>
                      <a:r>
                        <a:rPr lang="en-US" sz="1600" baseline="0" dirty="0"/>
                        <a:t>B</a:t>
                      </a:r>
                      <a:r>
                        <a:rPr lang="en-US" sz="1600" dirty="0"/>
                        <a:t>29</a:t>
                      </a:r>
                    </a:p>
                  </a:txBody>
                  <a:tcPr marL="68580" marR="68580" marT="34290" marB="34290"/>
                </a:tc>
                <a:tc>
                  <a:txBody>
                    <a:bodyPr/>
                    <a:lstStyle/>
                    <a:p>
                      <a:r>
                        <a:rPr lang="en-US" sz="1600" dirty="0"/>
                        <a:t>11011011    00101001  </a:t>
                      </a: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83211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Bitwise Assignment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6940969"/>
              </p:ext>
            </p:extLst>
          </p:nvPr>
        </p:nvGraphicFramePr>
        <p:xfrm>
          <a:off x="628650" y="2471767"/>
          <a:ext cx="7598568" cy="187452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899642">
                  <a:extLst>
                    <a:ext uri="{9D8B030D-6E8A-4147-A177-3AD203B41FA5}">
                      <a16:colId xmlns:a16="http://schemas.microsoft.com/office/drawing/2014/main" val="20001"/>
                    </a:ext>
                  </a:extLst>
                </a:gridCol>
                <a:gridCol w="1899642">
                  <a:extLst>
                    <a:ext uri="{9D8B030D-6E8A-4147-A177-3AD203B41FA5}">
                      <a16:colId xmlns:a16="http://schemas.microsoft.com/office/drawing/2014/main" val="20002"/>
                    </a:ext>
                  </a:extLst>
                </a:gridCol>
                <a:gridCol w="1899642">
                  <a:extLst>
                    <a:ext uri="{9D8B030D-6E8A-4147-A177-3AD203B41FA5}">
                      <a16:colId xmlns:a16="http://schemas.microsoft.com/office/drawing/2014/main" val="20003"/>
                    </a:ext>
                  </a:extLst>
                </a:gridCol>
              </a:tblGrid>
              <a:tr h="297180">
                <a:tc>
                  <a:txBody>
                    <a:bodyPr/>
                    <a:lstStyle/>
                    <a:p>
                      <a:pPr algn="ctr"/>
                      <a:r>
                        <a:rPr lang="en-US" sz="1600" dirty="0"/>
                        <a:t>Operator</a:t>
                      </a:r>
                    </a:p>
                  </a:txBody>
                  <a:tcPr marL="68580" marR="68580" marT="34290" marB="34290"/>
                </a:tc>
                <a:tc>
                  <a:txBody>
                    <a:bodyPr/>
                    <a:lstStyle/>
                    <a:p>
                      <a:pPr algn="ctr"/>
                      <a:r>
                        <a:rPr lang="en-US" sz="1600" dirty="0"/>
                        <a:t>Symbol</a:t>
                      </a:r>
                    </a:p>
                  </a:txBody>
                  <a:tcPr marL="68580" marR="68580" marT="34290" marB="34290"/>
                </a:tc>
                <a:tc>
                  <a:txBody>
                    <a:bodyPr/>
                    <a:lstStyle/>
                    <a:p>
                      <a:pPr algn="ctr"/>
                      <a:r>
                        <a:rPr lang="en-US" sz="1600" dirty="0"/>
                        <a:t>Form </a:t>
                      </a:r>
                    </a:p>
                  </a:txBody>
                  <a:tcPr marL="68580" marR="68580" marT="34290" marB="34290"/>
                </a:tc>
                <a:tc>
                  <a:txBody>
                    <a:bodyPr/>
                    <a:lstStyle/>
                    <a:p>
                      <a:pPr algn="ctr"/>
                      <a:r>
                        <a:rPr lang="en-US" sz="1600" dirty="0"/>
                        <a:t>Result</a:t>
                      </a:r>
                    </a:p>
                  </a:txBody>
                  <a:tcPr marL="68580" marR="68580" marT="34290" marB="34290"/>
                </a:tc>
                <a:extLst>
                  <a:ext uri="{0D108BD9-81ED-4DB2-BD59-A6C34878D82A}">
                    <a16:rowId xmlns:a16="http://schemas.microsoft.com/office/drawing/2014/main" val="10000"/>
                  </a:ext>
                </a:extLst>
              </a:tr>
              <a:tr h="297180">
                <a:tc>
                  <a:txBody>
                    <a:bodyPr/>
                    <a:lstStyle/>
                    <a:p>
                      <a:r>
                        <a:rPr lang="en-US" sz="1600" dirty="0"/>
                        <a:t>right-shift-assign</a:t>
                      </a:r>
                    </a:p>
                  </a:txBody>
                  <a:tcPr marL="68580" marR="68580" marT="34290" marB="34290"/>
                </a:tc>
                <a:tc>
                  <a:txBody>
                    <a:bodyPr/>
                    <a:lstStyle/>
                    <a:p>
                      <a:pPr algn="ctr"/>
                      <a:r>
                        <a:rPr lang="en-US" sz="1600" b="1" dirty="0"/>
                        <a:t>&gt;&gt;=</a:t>
                      </a:r>
                    </a:p>
                  </a:txBody>
                  <a:tcPr marL="68580" marR="68580" marT="34290" marB="34290"/>
                </a:tc>
                <a:tc>
                  <a:txBody>
                    <a:bodyPr/>
                    <a:lstStyle/>
                    <a:p>
                      <a:pPr algn="ctr"/>
                      <a:r>
                        <a:rPr lang="en-US" sz="1600" b="1" dirty="0"/>
                        <a:t>a &gt;&gt;= b</a:t>
                      </a:r>
                    </a:p>
                  </a:txBody>
                  <a:tcPr marL="68580" marR="68580" marT="34290" marB="34290"/>
                </a:tc>
                <a:tc>
                  <a:txBody>
                    <a:bodyPr/>
                    <a:lstStyle/>
                    <a:p>
                      <a:r>
                        <a:rPr lang="en-US" sz="1600" dirty="0"/>
                        <a:t>Assign a&gt;&gt;b to a.</a:t>
                      </a:r>
                    </a:p>
                  </a:txBody>
                  <a:tcPr marL="68580" marR="68580" marT="34290" marB="34290"/>
                </a:tc>
                <a:extLst>
                  <a:ext uri="{0D108BD9-81ED-4DB2-BD59-A6C34878D82A}">
                    <a16:rowId xmlns:a16="http://schemas.microsoft.com/office/drawing/2014/main" val="10001"/>
                  </a:ext>
                </a:extLst>
              </a:tr>
              <a:tr h="297180">
                <a:tc>
                  <a:txBody>
                    <a:bodyPr/>
                    <a:lstStyle/>
                    <a:p>
                      <a:r>
                        <a:rPr lang="en-US" sz="1600" dirty="0"/>
                        <a:t>left-shift-assign</a:t>
                      </a:r>
                    </a:p>
                  </a:txBody>
                  <a:tcPr marL="68580" marR="68580" marT="34290" marB="34290"/>
                </a:tc>
                <a:tc>
                  <a:txBody>
                    <a:bodyPr/>
                    <a:lstStyle/>
                    <a:p>
                      <a:pPr algn="ctr"/>
                      <a:r>
                        <a:rPr lang="en-US" sz="1600" b="1" dirty="0"/>
                        <a:t>&lt;&lt;=</a:t>
                      </a:r>
                    </a:p>
                  </a:txBody>
                  <a:tcPr marL="68580" marR="68580" marT="34290" marB="34290"/>
                </a:tc>
                <a:tc>
                  <a:txBody>
                    <a:bodyPr/>
                    <a:lstStyle/>
                    <a:p>
                      <a:pPr algn="ctr"/>
                      <a:r>
                        <a:rPr lang="en-US" sz="1600" b="1" dirty="0"/>
                        <a:t>a &lt;&lt;= b</a:t>
                      </a:r>
                      <a:r>
                        <a:rPr lang="en-US" sz="1600" b="1" baseline="0" dirty="0"/>
                        <a:t> </a:t>
                      </a:r>
                      <a:endParaRPr lang="en-US" sz="1600" b="1" dirty="0"/>
                    </a:p>
                  </a:txBody>
                  <a:tcPr marL="68580" marR="68580" marT="34290" marB="34290"/>
                </a:tc>
                <a:tc>
                  <a:txBody>
                    <a:bodyPr/>
                    <a:lstStyle/>
                    <a:p>
                      <a:r>
                        <a:rPr lang="en-US" sz="1600" dirty="0"/>
                        <a:t>Assign a&lt;&lt;b to a.</a:t>
                      </a:r>
                    </a:p>
                  </a:txBody>
                  <a:tcPr marL="68580" marR="68580" marT="34290" marB="34290"/>
                </a:tc>
                <a:extLst>
                  <a:ext uri="{0D108BD9-81ED-4DB2-BD59-A6C34878D82A}">
                    <a16:rowId xmlns:a16="http://schemas.microsoft.com/office/drawing/2014/main" val="10002"/>
                  </a:ext>
                </a:extLst>
              </a:tr>
              <a:tr h="297180">
                <a:tc>
                  <a:txBody>
                    <a:bodyPr/>
                    <a:lstStyle/>
                    <a:p>
                      <a:r>
                        <a:rPr lang="en-US" sz="1600" dirty="0"/>
                        <a:t>AND-assign</a:t>
                      </a:r>
                    </a:p>
                  </a:txBody>
                  <a:tcPr marL="68580" marR="68580" marT="34290" marB="34290"/>
                </a:tc>
                <a:tc>
                  <a:txBody>
                    <a:bodyPr/>
                    <a:lstStyle/>
                    <a:p>
                      <a:pPr algn="ctr"/>
                      <a:r>
                        <a:rPr lang="en-US" sz="1600" b="1" dirty="0"/>
                        <a:t>&amp;=</a:t>
                      </a:r>
                    </a:p>
                  </a:txBody>
                  <a:tcPr marL="68580" marR="68580" marT="34290" marB="34290"/>
                </a:tc>
                <a:tc>
                  <a:txBody>
                    <a:bodyPr/>
                    <a:lstStyle/>
                    <a:p>
                      <a:pPr algn="ctr"/>
                      <a:r>
                        <a:rPr lang="en-US" sz="1600" b="1" dirty="0"/>
                        <a:t>a &amp;= b</a:t>
                      </a:r>
                    </a:p>
                  </a:txBody>
                  <a:tcPr marL="68580" marR="68580" marT="34290" marB="34290"/>
                </a:tc>
                <a:tc>
                  <a:txBody>
                    <a:bodyPr/>
                    <a:lstStyle/>
                    <a:p>
                      <a:r>
                        <a:rPr lang="en-US" sz="1600" dirty="0"/>
                        <a:t>Assign </a:t>
                      </a:r>
                      <a:r>
                        <a:rPr lang="en-US" sz="1600" dirty="0" err="1"/>
                        <a:t>a&amp;b</a:t>
                      </a:r>
                      <a:r>
                        <a:rPr lang="en-US" sz="1600" dirty="0"/>
                        <a:t> to a.</a:t>
                      </a:r>
                    </a:p>
                  </a:txBody>
                  <a:tcPr marL="68580" marR="68580" marT="34290" marB="34290"/>
                </a:tc>
                <a:extLst>
                  <a:ext uri="{0D108BD9-81ED-4DB2-BD59-A6C34878D82A}">
                    <a16:rowId xmlns:a16="http://schemas.microsoft.com/office/drawing/2014/main" val="10003"/>
                  </a:ext>
                </a:extLst>
              </a:tr>
              <a:tr h="297180">
                <a:tc>
                  <a:txBody>
                    <a:bodyPr/>
                    <a:lstStyle/>
                    <a:p>
                      <a:r>
                        <a:rPr lang="en-US" sz="1600" dirty="0"/>
                        <a:t>OR-assign</a:t>
                      </a:r>
                    </a:p>
                  </a:txBody>
                  <a:tcPr marL="68580" marR="68580" marT="34290" marB="34290"/>
                </a:tc>
                <a:tc>
                  <a:txBody>
                    <a:bodyPr/>
                    <a:lstStyle/>
                    <a:p>
                      <a:pPr algn="ctr"/>
                      <a:r>
                        <a:rPr lang="en-US" sz="1600" b="1" dirty="0"/>
                        <a:t>|=</a:t>
                      </a:r>
                    </a:p>
                  </a:txBody>
                  <a:tcPr marL="68580" marR="68580" marT="34290" marB="34290"/>
                </a:tc>
                <a:tc>
                  <a:txBody>
                    <a:bodyPr/>
                    <a:lstStyle/>
                    <a:p>
                      <a:pPr algn="ctr"/>
                      <a:r>
                        <a:rPr lang="en-US" sz="1600" b="1" dirty="0"/>
                        <a:t>a |= b</a:t>
                      </a:r>
                    </a:p>
                  </a:txBody>
                  <a:tcPr marL="68580" marR="68580" marT="34290" marB="34290"/>
                </a:tc>
                <a:tc>
                  <a:txBody>
                    <a:bodyPr/>
                    <a:lstStyle/>
                    <a:p>
                      <a:r>
                        <a:rPr lang="en-US" sz="1600" dirty="0"/>
                        <a:t>Assign </a:t>
                      </a:r>
                      <a:r>
                        <a:rPr lang="en-US" sz="1600" dirty="0" err="1"/>
                        <a:t>a|b</a:t>
                      </a:r>
                      <a:r>
                        <a:rPr lang="en-US" sz="1600" dirty="0"/>
                        <a:t> to a.</a:t>
                      </a:r>
                    </a:p>
                  </a:txBody>
                  <a:tcPr marL="68580" marR="68580" marT="34290" marB="34290"/>
                </a:tc>
                <a:extLst>
                  <a:ext uri="{0D108BD9-81ED-4DB2-BD59-A6C34878D82A}">
                    <a16:rowId xmlns:a16="http://schemas.microsoft.com/office/drawing/2014/main" val="10004"/>
                  </a:ext>
                </a:extLst>
              </a:tr>
              <a:tr h="297180">
                <a:tc>
                  <a:txBody>
                    <a:bodyPr/>
                    <a:lstStyle/>
                    <a:p>
                      <a:r>
                        <a:rPr lang="en-US" sz="1600" dirty="0"/>
                        <a:t>XOR-assign</a:t>
                      </a:r>
                    </a:p>
                  </a:txBody>
                  <a:tcPr marL="68580" marR="68580" marT="34290" marB="34290"/>
                </a:tc>
                <a:tc>
                  <a:txBody>
                    <a:bodyPr/>
                    <a:lstStyle/>
                    <a:p>
                      <a:pPr algn="ctr"/>
                      <a:r>
                        <a:rPr lang="en-US" sz="1600" b="1" dirty="0"/>
                        <a:t>^=</a:t>
                      </a:r>
                    </a:p>
                  </a:txBody>
                  <a:tcPr marL="68580" marR="68580" marT="34290" marB="34290"/>
                </a:tc>
                <a:tc>
                  <a:txBody>
                    <a:bodyPr/>
                    <a:lstStyle/>
                    <a:p>
                      <a:pPr algn="ctr"/>
                      <a:r>
                        <a:rPr lang="en-US" sz="1600" b="1" dirty="0"/>
                        <a:t>a</a:t>
                      </a:r>
                      <a:r>
                        <a:rPr lang="en-US" sz="1600" b="1" baseline="0" dirty="0"/>
                        <a:t> ^= b</a:t>
                      </a:r>
                      <a:endParaRPr lang="en-US" sz="1600" b="1" dirty="0"/>
                    </a:p>
                  </a:txBody>
                  <a:tcPr marL="68580" marR="68580" marT="34290" marB="34290"/>
                </a:tc>
                <a:tc>
                  <a:txBody>
                    <a:bodyPr/>
                    <a:lstStyle/>
                    <a:p>
                      <a:r>
                        <a:rPr lang="en-US" sz="1600" dirty="0"/>
                        <a:t>Assign </a:t>
                      </a:r>
                      <a:r>
                        <a:rPr lang="en-US" sz="1600" dirty="0" err="1"/>
                        <a:t>a^b</a:t>
                      </a:r>
                      <a:r>
                        <a:rPr lang="en-US" sz="1600" dirty="0"/>
                        <a:t> to a.</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26914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cast &amp; </a:t>
            </a:r>
            <a:r>
              <a:rPr lang="en-US" b="1" dirty="0" err="1"/>
              <a:t>sizeof</a:t>
            </a:r>
            <a:r>
              <a:rPr lang="en-US" b="1" dirty="0"/>
              <a:t> Operators</a:t>
            </a:r>
          </a:p>
        </p:txBody>
      </p:sp>
      <p:sp>
        <p:nvSpPr>
          <p:cNvPr id="3" name="Content Placeholder 2"/>
          <p:cNvSpPr>
            <a:spLocks noGrp="1"/>
          </p:cNvSpPr>
          <p:nvPr>
            <p:ph idx="1"/>
          </p:nvPr>
        </p:nvSpPr>
        <p:spPr/>
        <p:txBody>
          <a:bodyPr/>
          <a:lstStyle/>
          <a:p>
            <a:r>
              <a:rPr lang="en-US" dirty="0"/>
              <a:t>Cast operator enables you to convert a value to a different type</a:t>
            </a:r>
          </a:p>
          <a:p>
            <a:r>
              <a:rPr lang="en-US" dirty="0"/>
              <a:t>One of the use cases of cast is to promote an integer to a floating point number of ensure that the result of a division operation is not truncated.</a:t>
            </a:r>
          </a:p>
          <a:p>
            <a:pPr lvl="1"/>
            <a:r>
              <a:rPr lang="en-US" dirty="0"/>
              <a:t>3 / 2 </a:t>
            </a:r>
          </a:p>
          <a:p>
            <a:pPr lvl="1"/>
            <a:r>
              <a:rPr lang="en-US" dirty="0"/>
              <a:t>(float) 3 / 2</a:t>
            </a:r>
          </a:p>
          <a:p>
            <a:pPr marL="342900" lvl="1" indent="0">
              <a:buNone/>
            </a:pPr>
            <a:endParaRPr lang="en-US" dirty="0"/>
          </a:p>
          <a:p>
            <a:endParaRPr lang="en-US" dirty="0"/>
          </a:p>
        </p:txBody>
      </p:sp>
      <p:sp>
        <p:nvSpPr>
          <p:cNvPr id="4" name="Content Placeholder 3"/>
          <p:cNvSpPr>
            <a:spLocks noGrp="1"/>
          </p:cNvSpPr>
          <p:nvPr>
            <p:ph idx="2"/>
          </p:nvPr>
        </p:nvSpPr>
        <p:spPr/>
        <p:txBody>
          <a:bodyPr/>
          <a:lstStyle/>
          <a:p>
            <a:r>
              <a:rPr lang="en-US" dirty="0"/>
              <a:t>The </a:t>
            </a:r>
            <a:r>
              <a:rPr lang="en-US" b="1" i="1" dirty="0" err="1"/>
              <a:t>sizeof</a:t>
            </a:r>
            <a:r>
              <a:rPr lang="en-US" dirty="0"/>
              <a:t> operator accepts two types of operands: an expression or a data type</a:t>
            </a:r>
          </a:p>
          <a:p>
            <a:pPr lvl="1"/>
            <a:r>
              <a:rPr lang="en-US" b="1" dirty="0">
                <a:solidFill>
                  <a:srgbClr val="FF0000"/>
                </a:solidFill>
              </a:rPr>
              <a:t>the expression may not have type function or void or be a bit field !</a:t>
            </a:r>
          </a:p>
          <a:p>
            <a:r>
              <a:rPr lang="en-US" b="1" i="1" dirty="0" err="1"/>
              <a:t>sizeof</a:t>
            </a:r>
            <a:r>
              <a:rPr lang="en-US" dirty="0"/>
              <a:t> returns the number of bytes that operand occupies in memory</a:t>
            </a:r>
          </a:p>
          <a:p>
            <a:pPr lvl="1"/>
            <a:r>
              <a:rPr lang="en-US" dirty="0" err="1"/>
              <a:t>sizeof</a:t>
            </a:r>
            <a:r>
              <a:rPr lang="en-US" dirty="0"/>
              <a:t> (3+</a:t>
            </a:r>
            <a:r>
              <a:rPr lang="tr-TR" dirty="0"/>
              <a:t>4</a:t>
            </a:r>
            <a:r>
              <a:rPr lang="en-US" dirty="0"/>
              <a:t>)  returns the size of </a:t>
            </a:r>
            <a:r>
              <a:rPr lang="en-US" dirty="0" err="1"/>
              <a:t>int</a:t>
            </a:r>
            <a:endParaRPr lang="en-US" dirty="0"/>
          </a:p>
          <a:p>
            <a:pPr lvl="1"/>
            <a:r>
              <a:rPr lang="en-US" dirty="0" err="1"/>
              <a:t>sizeof</a:t>
            </a:r>
            <a:r>
              <a:rPr lang="en-US" dirty="0"/>
              <a:t>(short) </a:t>
            </a:r>
          </a:p>
        </p:txBody>
      </p:sp>
    </p:spTree>
    <p:extLst>
      <p:ext uri="{BB962C8B-B14F-4D97-AF65-F5344CB8AC3E}">
        <p14:creationId xmlns:p14="http://schemas.microsoft.com/office/powerpoint/2010/main" val="40315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Development</a:t>
            </a:r>
          </a:p>
        </p:txBody>
      </p:sp>
      <p:sp>
        <p:nvSpPr>
          <p:cNvPr id="3" name="Content Placeholder 2"/>
          <p:cNvSpPr>
            <a:spLocks noGrp="1"/>
          </p:cNvSpPr>
          <p:nvPr>
            <p:ph idx="1"/>
          </p:nvPr>
        </p:nvSpPr>
        <p:spPr>
          <a:xfrm>
            <a:off x="467359" y="1779890"/>
            <a:ext cx="3866892" cy="3599685"/>
          </a:xfrm>
        </p:spPr>
        <p:txBody>
          <a:bodyPr>
            <a:normAutofit fontScale="92500"/>
          </a:bodyPr>
          <a:lstStyle/>
          <a:p>
            <a:r>
              <a:rPr lang="en-US" dirty="0"/>
              <a:t>The task of compiler is to translate source code into machine code </a:t>
            </a:r>
          </a:p>
          <a:p>
            <a:r>
              <a:rPr lang="en-US" dirty="0"/>
              <a:t>The compiler’s input is </a:t>
            </a:r>
            <a:r>
              <a:rPr lang="en-US" b="1" i="1" u="sng" dirty="0"/>
              <a:t>source code</a:t>
            </a:r>
            <a:r>
              <a:rPr lang="en-US" dirty="0"/>
              <a:t> and its output is </a:t>
            </a:r>
            <a:r>
              <a:rPr lang="en-US" b="1" i="1" u="sng" dirty="0"/>
              <a:t>object code</a:t>
            </a:r>
            <a:r>
              <a:rPr lang="en-US" dirty="0"/>
              <a:t>.</a:t>
            </a:r>
          </a:p>
          <a:p>
            <a:r>
              <a:rPr lang="en-US" dirty="0"/>
              <a:t>The linker combines separate object files into a single file</a:t>
            </a:r>
          </a:p>
          <a:p>
            <a:r>
              <a:rPr lang="en-US" dirty="0"/>
              <a:t>The linker also links in the functions from the runtime library, if necessary.</a:t>
            </a:r>
          </a:p>
          <a:p>
            <a:r>
              <a:rPr lang="en-US" dirty="0"/>
              <a:t>Linking usually handled automatically.</a:t>
            </a:r>
          </a:p>
        </p:txBody>
      </p:sp>
      <p:grpSp>
        <p:nvGrpSpPr>
          <p:cNvPr id="23" name="Group 22"/>
          <p:cNvGrpSpPr/>
          <p:nvPr/>
        </p:nvGrpSpPr>
        <p:grpSpPr>
          <a:xfrm>
            <a:off x="4471118" y="1912116"/>
            <a:ext cx="4536503" cy="3445073"/>
            <a:chOff x="5967128" y="1197765"/>
            <a:chExt cx="7020357" cy="5138407"/>
          </a:xfrm>
        </p:grpSpPr>
        <p:cxnSp>
          <p:nvCxnSpPr>
            <p:cNvPr id="25" name="Straight Arrow Connector 24"/>
            <p:cNvCxnSpPr>
              <a:stCxn id="12" idx="2"/>
              <a:endCxn id="20" idx="0"/>
            </p:cNvCxnSpPr>
            <p:nvPr/>
          </p:nvCxnSpPr>
          <p:spPr>
            <a:xfrm>
              <a:off x="8519958" y="3500849"/>
              <a:ext cx="7496" cy="44611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967128" y="1197765"/>
              <a:ext cx="7020357" cy="5138407"/>
              <a:chOff x="5967128" y="1197765"/>
              <a:chExt cx="7020357" cy="5138407"/>
            </a:xfrm>
          </p:grpSpPr>
          <p:grpSp>
            <p:nvGrpSpPr>
              <p:cNvPr id="9" name="Group 8"/>
              <p:cNvGrpSpPr/>
              <p:nvPr/>
            </p:nvGrpSpPr>
            <p:grpSpPr>
              <a:xfrm>
                <a:off x="5967128" y="1197765"/>
                <a:ext cx="1766603" cy="2303084"/>
                <a:chOff x="376555" y="2065867"/>
                <a:chExt cx="1766603" cy="2303084"/>
              </a:xfrm>
            </p:grpSpPr>
            <p:sp>
              <p:nvSpPr>
                <p:cNvPr id="4" name="Rectangle 3"/>
                <p:cNvSpPr/>
                <p:nvPr/>
              </p:nvSpPr>
              <p:spPr>
                <a:xfrm>
                  <a:off x="376555" y="2065867"/>
                  <a:ext cx="1448642" cy="71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source file</a:t>
                  </a:r>
                </a:p>
              </p:txBody>
            </p:sp>
            <p:sp>
              <p:nvSpPr>
                <p:cNvPr id="5" name="Rectangle 4"/>
                <p:cNvSpPr/>
                <p:nvPr/>
              </p:nvSpPr>
              <p:spPr>
                <a:xfrm>
                  <a:off x="406343" y="3652854"/>
                  <a:ext cx="1409442" cy="71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object</a:t>
                  </a:r>
                </a:p>
                <a:p>
                  <a:pPr algn="ctr" fontAlgn="auto">
                    <a:spcBef>
                      <a:spcPts val="0"/>
                    </a:spcBef>
                    <a:spcAft>
                      <a:spcPts val="0"/>
                    </a:spcAft>
                  </a:pPr>
                  <a:r>
                    <a:rPr lang="en-US" dirty="0">
                      <a:solidFill>
                        <a:prstClr val="white"/>
                      </a:solidFill>
                    </a:rPr>
                    <a:t>file</a:t>
                  </a:r>
                </a:p>
              </p:txBody>
            </p:sp>
            <p:cxnSp>
              <p:nvCxnSpPr>
                <p:cNvPr id="7" name="Straight Arrow Connector 6"/>
                <p:cNvCxnSpPr>
                  <a:stCxn id="4" idx="2"/>
                  <a:endCxn id="5" idx="0"/>
                </p:cNvCxnSpPr>
                <p:nvPr/>
              </p:nvCxnSpPr>
              <p:spPr>
                <a:xfrm>
                  <a:off x="1100876" y="2781964"/>
                  <a:ext cx="10189" cy="870890"/>
                </a:xfrm>
                <a:prstGeom prst="straightConnector1">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5801" y="3032743"/>
                  <a:ext cx="1457357" cy="550867"/>
                </a:xfrm>
                <a:prstGeom prst="rect">
                  <a:avLst/>
                </a:prstGeom>
                <a:noFill/>
              </p:spPr>
              <p:txBody>
                <a:bodyPr wrap="none" rtlCol="0">
                  <a:spAutoFit/>
                </a:bodyPr>
                <a:lstStyle/>
                <a:p>
                  <a:pPr fontAlgn="auto">
                    <a:spcBef>
                      <a:spcPts val="0"/>
                    </a:spcBef>
                    <a:spcAft>
                      <a:spcPts val="0"/>
                    </a:spcAft>
                  </a:pPr>
                  <a:r>
                    <a:rPr lang="en-US" b="1" dirty="0">
                      <a:solidFill>
                        <a:prstClr val="white"/>
                      </a:solidFill>
                      <a:latin typeface="Calibri" panose="020F0502020204030204"/>
                    </a:rPr>
                    <a:t>compile</a:t>
                  </a:r>
                </a:p>
              </p:txBody>
            </p:sp>
          </p:grpSp>
          <p:grpSp>
            <p:nvGrpSpPr>
              <p:cNvPr id="10" name="Group 9"/>
              <p:cNvGrpSpPr/>
              <p:nvPr/>
            </p:nvGrpSpPr>
            <p:grpSpPr>
              <a:xfrm>
                <a:off x="7675306" y="1197765"/>
                <a:ext cx="1513305" cy="2303084"/>
                <a:chOff x="685800" y="2065867"/>
                <a:chExt cx="1513305" cy="2303084"/>
              </a:xfrm>
            </p:grpSpPr>
            <p:sp>
              <p:nvSpPr>
                <p:cNvPr id="11" name="Rectangle 10"/>
                <p:cNvSpPr/>
                <p:nvPr/>
              </p:nvSpPr>
              <p:spPr>
                <a:xfrm>
                  <a:off x="902754" y="2065867"/>
                  <a:ext cx="1239710" cy="71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source file</a:t>
                  </a:r>
                </a:p>
              </p:txBody>
            </p:sp>
            <p:sp>
              <p:nvSpPr>
                <p:cNvPr id="12" name="Rectangle 11"/>
                <p:cNvSpPr/>
                <p:nvPr/>
              </p:nvSpPr>
              <p:spPr>
                <a:xfrm>
                  <a:off x="861799" y="3652854"/>
                  <a:ext cx="1337306" cy="71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object</a:t>
                  </a:r>
                </a:p>
                <a:p>
                  <a:pPr algn="ctr" fontAlgn="auto">
                    <a:spcBef>
                      <a:spcPts val="0"/>
                    </a:spcBef>
                    <a:spcAft>
                      <a:spcPts val="0"/>
                    </a:spcAft>
                  </a:pPr>
                  <a:r>
                    <a:rPr lang="en-US" dirty="0">
                      <a:solidFill>
                        <a:prstClr val="white"/>
                      </a:solidFill>
                    </a:rPr>
                    <a:t>file</a:t>
                  </a:r>
                </a:p>
              </p:txBody>
            </p:sp>
            <p:cxnSp>
              <p:nvCxnSpPr>
                <p:cNvPr id="13" name="Straight Arrow Connector 12"/>
                <p:cNvCxnSpPr>
                  <a:stCxn id="11" idx="2"/>
                  <a:endCxn id="12" idx="0"/>
                </p:cNvCxnSpPr>
                <p:nvPr/>
              </p:nvCxnSpPr>
              <p:spPr>
                <a:xfrm>
                  <a:off x="1522609" y="2781964"/>
                  <a:ext cx="7843" cy="870890"/>
                </a:xfrm>
                <a:prstGeom prst="straightConnector1">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800" y="3032743"/>
                  <a:ext cx="1457358" cy="550867"/>
                </a:xfrm>
                <a:prstGeom prst="rect">
                  <a:avLst/>
                </a:prstGeom>
                <a:noFill/>
              </p:spPr>
              <p:txBody>
                <a:bodyPr wrap="none" rtlCol="0">
                  <a:spAutoFit/>
                </a:bodyPr>
                <a:lstStyle/>
                <a:p>
                  <a:pPr fontAlgn="auto">
                    <a:spcBef>
                      <a:spcPts val="0"/>
                    </a:spcBef>
                    <a:spcAft>
                      <a:spcPts val="0"/>
                    </a:spcAft>
                  </a:pPr>
                  <a:r>
                    <a:rPr lang="en-US" b="1" dirty="0">
                      <a:solidFill>
                        <a:prstClr val="white"/>
                      </a:solidFill>
                      <a:latin typeface="Calibri" panose="020F0502020204030204"/>
                    </a:rPr>
                    <a:t>compile</a:t>
                  </a:r>
                </a:p>
              </p:txBody>
            </p:sp>
          </p:grpSp>
          <p:grpSp>
            <p:nvGrpSpPr>
              <p:cNvPr id="15" name="Group 14"/>
              <p:cNvGrpSpPr/>
              <p:nvPr/>
            </p:nvGrpSpPr>
            <p:grpSpPr>
              <a:xfrm>
                <a:off x="9046906" y="1197765"/>
                <a:ext cx="1791749" cy="2303084"/>
                <a:chOff x="685800" y="2065867"/>
                <a:chExt cx="1791749" cy="2303084"/>
              </a:xfrm>
            </p:grpSpPr>
            <p:sp>
              <p:nvSpPr>
                <p:cNvPr id="16" name="Rectangle 15"/>
                <p:cNvSpPr/>
                <p:nvPr/>
              </p:nvSpPr>
              <p:spPr>
                <a:xfrm>
                  <a:off x="1008628" y="2065867"/>
                  <a:ext cx="1468921" cy="71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source file</a:t>
                  </a:r>
                </a:p>
              </p:txBody>
            </p:sp>
            <p:sp>
              <p:nvSpPr>
                <p:cNvPr id="17" name="Rectangle 16"/>
                <p:cNvSpPr/>
                <p:nvPr/>
              </p:nvSpPr>
              <p:spPr>
                <a:xfrm>
                  <a:off x="1105167" y="3652854"/>
                  <a:ext cx="1345893" cy="71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object</a:t>
                  </a:r>
                </a:p>
                <a:p>
                  <a:pPr algn="ctr" fontAlgn="auto">
                    <a:spcBef>
                      <a:spcPts val="0"/>
                    </a:spcBef>
                    <a:spcAft>
                      <a:spcPts val="0"/>
                    </a:spcAft>
                  </a:pPr>
                  <a:r>
                    <a:rPr lang="en-US" dirty="0">
                      <a:solidFill>
                        <a:prstClr val="white"/>
                      </a:solidFill>
                    </a:rPr>
                    <a:t>file</a:t>
                  </a:r>
                </a:p>
              </p:txBody>
            </p:sp>
            <p:cxnSp>
              <p:nvCxnSpPr>
                <p:cNvPr id="18" name="Straight Arrow Connector 17"/>
                <p:cNvCxnSpPr>
                  <a:stCxn id="16" idx="2"/>
                  <a:endCxn id="17" idx="0"/>
                </p:cNvCxnSpPr>
                <p:nvPr/>
              </p:nvCxnSpPr>
              <p:spPr>
                <a:xfrm>
                  <a:off x="1743088" y="2781964"/>
                  <a:ext cx="35025" cy="870890"/>
                </a:xfrm>
                <a:prstGeom prst="straightConnector1">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5800" y="3032743"/>
                  <a:ext cx="1457358" cy="550867"/>
                </a:xfrm>
                <a:prstGeom prst="rect">
                  <a:avLst/>
                </a:prstGeom>
                <a:noFill/>
              </p:spPr>
              <p:txBody>
                <a:bodyPr wrap="none" rtlCol="0">
                  <a:spAutoFit/>
                </a:bodyPr>
                <a:lstStyle/>
                <a:p>
                  <a:pPr fontAlgn="auto">
                    <a:spcBef>
                      <a:spcPts val="0"/>
                    </a:spcBef>
                    <a:spcAft>
                      <a:spcPts val="0"/>
                    </a:spcAft>
                  </a:pPr>
                  <a:r>
                    <a:rPr lang="en-US" b="1" dirty="0">
                      <a:solidFill>
                        <a:prstClr val="white"/>
                      </a:solidFill>
                      <a:latin typeface="Calibri" panose="020F0502020204030204"/>
                    </a:rPr>
                    <a:t>compile</a:t>
                  </a:r>
                </a:p>
              </p:txBody>
            </p:sp>
          </p:grpSp>
          <p:sp>
            <p:nvSpPr>
              <p:cNvPr id="20" name="Oval 19"/>
              <p:cNvSpPr/>
              <p:nvPr/>
            </p:nvSpPr>
            <p:spPr>
              <a:xfrm>
                <a:off x="7744754" y="3946966"/>
                <a:ext cx="1565400" cy="583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link</a:t>
                </a:r>
                <a:r>
                  <a:rPr lang="tr-TR" dirty="0">
                    <a:solidFill>
                      <a:prstClr val="white"/>
                    </a:solidFill>
                  </a:rPr>
                  <a:t>er</a:t>
                </a:r>
                <a:endParaRPr lang="en-US" dirty="0">
                  <a:solidFill>
                    <a:prstClr val="white"/>
                  </a:solidFill>
                </a:endParaRPr>
              </a:p>
            </p:txBody>
          </p:sp>
          <p:sp>
            <p:nvSpPr>
              <p:cNvPr id="21" name="Rectangle 20"/>
              <p:cNvSpPr/>
              <p:nvPr/>
            </p:nvSpPr>
            <p:spPr>
              <a:xfrm>
                <a:off x="11345767" y="3041585"/>
                <a:ext cx="1641718" cy="2394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Runtime Library</a:t>
                </a:r>
              </a:p>
            </p:txBody>
          </p:sp>
          <p:sp>
            <p:nvSpPr>
              <p:cNvPr id="22" name="Rectangle 21"/>
              <p:cNvSpPr/>
              <p:nvPr/>
            </p:nvSpPr>
            <p:spPr>
              <a:xfrm>
                <a:off x="7558353" y="5246219"/>
                <a:ext cx="1944880" cy="1089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rPr>
                  <a:t>Executable Code</a:t>
                </a:r>
              </a:p>
            </p:txBody>
          </p:sp>
          <p:cxnSp>
            <p:nvCxnSpPr>
              <p:cNvPr id="24" name="Straight Arrow Connector 23"/>
              <p:cNvCxnSpPr>
                <a:stCxn id="5" idx="2"/>
                <a:endCxn id="20" idx="1"/>
              </p:cNvCxnSpPr>
              <p:nvPr/>
            </p:nvCxnSpPr>
            <p:spPr>
              <a:xfrm>
                <a:off x="6701638" y="3500849"/>
                <a:ext cx="1272364" cy="53151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2"/>
                <a:endCxn id="20" idx="7"/>
              </p:cNvCxnSpPr>
              <p:nvPr/>
            </p:nvCxnSpPr>
            <p:spPr>
              <a:xfrm flipH="1">
                <a:off x="9080907" y="3500849"/>
                <a:ext cx="1058313" cy="53151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1"/>
                <a:endCxn id="20" idx="6"/>
              </p:cNvCxnSpPr>
              <p:nvPr/>
            </p:nvCxnSpPr>
            <p:spPr>
              <a:xfrm flipH="1" flipV="1">
                <a:off x="9310154" y="4238544"/>
                <a:ext cx="2035613" cy="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4"/>
                <a:endCxn id="22" idx="0"/>
              </p:cNvCxnSpPr>
              <p:nvPr/>
            </p:nvCxnSpPr>
            <p:spPr>
              <a:xfrm>
                <a:off x="8527454" y="4530122"/>
                <a:ext cx="3340" cy="71609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grpSp>
      <p:sp>
        <p:nvSpPr>
          <p:cNvPr id="36" name="Footer Placeholder 35"/>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3890027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Operator (? : )</a:t>
            </a:r>
          </a:p>
        </p:txBody>
      </p:sp>
      <p:sp>
        <p:nvSpPr>
          <p:cNvPr id="5" name="Content Placeholder 4"/>
          <p:cNvSpPr>
            <a:spLocks noGrp="1"/>
          </p:cNvSpPr>
          <p:nvPr>
            <p:ph idx="1"/>
          </p:nvPr>
        </p:nvSpPr>
        <p:spPr>
          <a:xfrm>
            <a:off x="514350" y="3278347"/>
            <a:ext cx="4721147" cy="1922300"/>
          </a:xfrm>
        </p:spPr>
        <p:txBody>
          <a:bodyPr>
            <a:normAutofit/>
          </a:bodyPr>
          <a:lstStyle/>
          <a:p>
            <a:r>
              <a:rPr lang="en-US" dirty="0"/>
              <a:t>The conditional operator is the only ternary operator. </a:t>
            </a:r>
          </a:p>
          <a:p>
            <a:r>
              <a:rPr lang="en-US" dirty="0"/>
              <a:t>It is really just a shorthand for a common type of </a:t>
            </a:r>
            <a:r>
              <a:rPr lang="en-US" b="1" i="1" dirty="0"/>
              <a:t>if...else</a:t>
            </a:r>
            <a:r>
              <a:rPr lang="en-US" dirty="0"/>
              <a:t> branch</a:t>
            </a:r>
          </a:p>
          <a:p>
            <a:pPr marL="0" indent="0">
              <a:buNone/>
            </a:pPr>
            <a:r>
              <a:rPr lang="en-US" b="1" dirty="0"/>
              <a:t>	</a:t>
            </a:r>
            <a:r>
              <a:rPr lang="en-US" sz="1500" b="1" dirty="0">
                <a:solidFill>
                  <a:srgbClr val="FF0000"/>
                </a:solidFill>
              </a:rPr>
              <a:t>z = ( (x&lt;y) ? x : y );</a:t>
            </a:r>
          </a:p>
          <a:p>
            <a:endParaRPr lang="en-US" dirty="0"/>
          </a:p>
        </p:txBody>
      </p:sp>
      <p:sp>
        <p:nvSpPr>
          <p:cNvPr id="7" name="Content Placeholder 6"/>
          <p:cNvSpPr>
            <a:spLocks noGrp="1"/>
          </p:cNvSpPr>
          <p:nvPr>
            <p:ph idx="2"/>
          </p:nvPr>
        </p:nvSpPr>
        <p:spPr>
          <a:xfrm>
            <a:off x="5636941" y="3278346"/>
            <a:ext cx="2475976" cy="1860972"/>
          </a:xfrm>
        </p:spPr>
        <p:txBody>
          <a:bodyPr>
            <a:normAutofit/>
          </a:bodyPr>
          <a:lstStyle/>
          <a:p>
            <a:pPr marL="0" indent="0">
              <a:buNone/>
            </a:pPr>
            <a:r>
              <a:rPr lang="en-US" b="1" dirty="0"/>
              <a:t>if (x&lt;y) </a:t>
            </a:r>
          </a:p>
          <a:p>
            <a:pPr marL="0" indent="0">
              <a:buNone/>
            </a:pPr>
            <a:r>
              <a:rPr lang="en-US" b="1" dirty="0"/>
              <a:t>	z = x;</a:t>
            </a:r>
          </a:p>
          <a:p>
            <a:pPr marL="0" indent="0">
              <a:buNone/>
            </a:pPr>
            <a:r>
              <a:rPr lang="en-US" b="1" dirty="0"/>
              <a:t>else </a:t>
            </a:r>
          </a:p>
          <a:p>
            <a:pPr marL="0" indent="0">
              <a:buNone/>
            </a:pPr>
            <a:r>
              <a:rPr lang="en-US" b="1" dirty="0"/>
              <a:t>	z = y;</a:t>
            </a:r>
          </a:p>
        </p:txBody>
      </p:sp>
      <p:graphicFrame>
        <p:nvGraphicFramePr>
          <p:cNvPr id="6" name="Content Placeholder 3"/>
          <p:cNvGraphicFramePr>
            <a:graphicFrameLocks/>
          </p:cNvGraphicFramePr>
          <p:nvPr>
            <p:extLst>
              <p:ext uri="{D42A27DB-BD31-4B8C-83A1-F6EECF244321}">
                <p14:modId xmlns:p14="http://schemas.microsoft.com/office/powerpoint/2010/main" val="4256377877"/>
              </p:ext>
            </p:extLst>
          </p:nvPr>
        </p:nvGraphicFramePr>
        <p:xfrm>
          <a:off x="628650" y="2404859"/>
          <a:ext cx="7598568" cy="77724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899642">
                  <a:extLst>
                    <a:ext uri="{9D8B030D-6E8A-4147-A177-3AD203B41FA5}">
                      <a16:colId xmlns:a16="http://schemas.microsoft.com/office/drawing/2014/main" val="20001"/>
                    </a:ext>
                  </a:extLst>
                </a:gridCol>
                <a:gridCol w="1899642">
                  <a:extLst>
                    <a:ext uri="{9D8B030D-6E8A-4147-A177-3AD203B41FA5}">
                      <a16:colId xmlns:a16="http://schemas.microsoft.com/office/drawing/2014/main" val="20002"/>
                    </a:ext>
                  </a:extLst>
                </a:gridCol>
                <a:gridCol w="1899642">
                  <a:extLst>
                    <a:ext uri="{9D8B030D-6E8A-4147-A177-3AD203B41FA5}">
                      <a16:colId xmlns:a16="http://schemas.microsoft.com/office/drawing/2014/main" val="20003"/>
                    </a:ext>
                  </a:extLst>
                </a:gridCol>
              </a:tblGrid>
              <a:tr h="278130">
                <a:tc>
                  <a:txBody>
                    <a:bodyPr/>
                    <a:lstStyle/>
                    <a:p>
                      <a:pPr algn="ctr"/>
                      <a:r>
                        <a:rPr lang="en-US" sz="1400" dirty="0"/>
                        <a:t>Operator</a:t>
                      </a:r>
                    </a:p>
                  </a:txBody>
                  <a:tcPr marL="68580" marR="68580" marT="34290" marB="34290"/>
                </a:tc>
                <a:tc>
                  <a:txBody>
                    <a:bodyPr/>
                    <a:lstStyle/>
                    <a:p>
                      <a:pPr algn="ctr"/>
                      <a:r>
                        <a:rPr lang="en-US" sz="1400" dirty="0"/>
                        <a:t>Symbol</a:t>
                      </a:r>
                    </a:p>
                  </a:txBody>
                  <a:tcPr marL="68580" marR="68580" marT="34290" marB="34290"/>
                </a:tc>
                <a:tc>
                  <a:txBody>
                    <a:bodyPr/>
                    <a:lstStyle/>
                    <a:p>
                      <a:pPr algn="ctr"/>
                      <a:r>
                        <a:rPr lang="en-US" sz="1400" dirty="0"/>
                        <a:t>Form</a:t>
                      </a:r>
                    </a:p>
                  </a:txBody>
                  <a:tcPr marL="68580" marR="68580" marT="34290" marB="34290"/>
                </a:tc>
                <a:tc>
                  <a:txBody>
                    <a:bodyPr/>
                    <a:lstStyle/>
                    <a:p>
                      <a:pPr algn="ctr"/>
                      <a:r>
                        <a:rPr lang="en-US" sz="1400" dirty="0"/>
                        <a:t>Operation</a:t>
                      </a:r>
                    </a:p>
                  </a:txBody>
                  <a:tcPr marL="68580" marR="68580" marT="34290" marB="34290"/>
                </a:tc>
                <a:extLst>
                  <a:ext uri="{0D108BD9-81ED-4DB2-BD59-A6C34878D82A}">
                    <a16:rowId xmlns:a16="http://schemas.microsoft.com/office/drawing/2014/main" val="10000"/>
                  </a:ext>
                </a:extLst>
              </a:tr>
              <a:tr h="377190">
                <a:tc>
                  <a:txBody>
                    <a:bodyPr/>
                    <a:lstStyle/>
                    <a:p>
                      <a:r>
                        <a:rPr lang="en-US" sz="1400" dirty="0"/>
                        <a:t>conditional</a:t>
                      </a:r>
                    </a:p>
                  </a:txBody>
                  <a:tcPr marL="68580" marR="68580" marT="34290" marB="34290"/>
                </a:tc>
                <a:tc>
                  <a:txBody>
                    <a:bodyPr/>
                    <a:lstStyle/>
                    <a:p>
                      <a:pPr algn="ctr"/>
                      <a:r>
                        <a:rPr lang="en-US" sz="1400" b="1" dirty="0"/>
                        <a:t>? : </a:t>
                      </a:r>
                    </a:p>
                  </a:txBody>
                  <a:tcPr marL="68580" marR="68580" marT="34290" marB="34290"/>
                </a:tc>
                <a:tc>
                  <a:txBody>
                    <a:bodyPr/>
                    <a:lstStyle/>
                    <a:p>
                      <a:pPr algn="ctr"/>
                      <a:r>
                        <a:rPr lang="en-US" sz="1400" b="1" dirty="0"/>
                        <a:t>a ? b : c</a:t>
                      </a:r>
                    </a:p>
                  </a:txBody>
                  <a:tcPr marL="68580" marR="68580" marT="34290" marB="34290"/>
                </a:tc>
                <a:tc>
                  <a:txBody>
                    <a:bodyPr/>
                    <a:lstStyle/>
                    <a:p>
                      <a:r>
                        <a:rPr lang="en-US" sz="1400" dirty="0"/>
                        <a:t>if a is nonzero</a:t>
                      </a:r>
                      <a:r>
                        <a:rPr lang="en-US" sz="1400" baseline="0" dirty="0"/>
                        <a:t> result is b; otherwise result is c</a:t>
                      </a:r>
                      <a:endParaRPr lang="en-US" sz="14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13910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Memory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0927060"/>
              </p:ext>
            </p:extLst>
          </p:nvPr>
        </p:nvGraphicFramePr>
        <p:xfrm>
          <a:off x="628650" y="2455040"/>
          <a:ext cx="7598569" cy="2606040"/>
        </p:xfrm>
        <a:graphic>
          <a:graphicData uri="http://schemas.openxmlformats.org/drawingml/2006/table">
            <a:tbl>
              <a:tblPr firstRow="1" bandRow="1">
                <a:tableStyleId>{5C22544A-7EE6-4342-B048-85BDC9FD1C3A}</a:tableStyleId>
              </a:tblPr>
              <a:tblGrid>
                <a:gridCol w="1899642">
                  <a:extLst>
                    <a:ext uri="{9D8B030D-6E8A-4147-A177-3AD203B41FA5}">
                      <a16:colId xmlns:a16="http://schemas.microsoft.com/office/drawing/2014/main" val="20000"/>
                    </a:ext>
                  </a:extLst>
                </a:gridCol>
                <a:gridCol w="137093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2956397">
                  <a:extLst>
                    <a:ext uri="{9D8B030D-6E8A-4147-A177-3AD203B41FA5}">
                      <a16:colId xmlns:a16="http://schemas.microsoft.com/office/drawing/2014/main" val="20003"/>
                    </a:ext>
                  </a:extLst>
                </a:gridCol>
              </a:tblGrid>
              <a:tr h="278130">
                <a:tc>
                  <a:txBody>
                    <a:bodyPr/>
                    <a:lstStyle/>
                    <a:p>
                      <a:pPr algn="ctr"/>
                      <a:r>
                        <a:rPr lang="en-US" sz="1600" dirty="0"/>
                        <a:t>Operator</a:t>
                      </a:r>
                    </a:p>
                  </a:txBody>
                  <a:tcPr marL="68580" marR="68580" marT="34290" marB="34290"/>
                </a:tc>
                <a:tc>
                  <a:txBody>
                    <a:bodyPr/>
                    <a:lstStyle/>
                    <a:p>
                      <a:pPr algn="ctr"/>
                      <a:r>
                        <a:rPr lang="en-US" sz="1600" dirty="0"/>
                        <a:t>Symbol</a:t>
                      </a:r>
                    </a:p>
                  </a:txBody>
                  <a:tcPr marL="68580" marR="68580" marT="34290" marB="34290"/>
                </a:tc>
                <a:tc>
                  <a:txBody>
                    <a:bodyPr/>
                    <a:lstStyle/>
                    <a:p>
                      <a:pPr algn="ctr"/>
                      <a:r>
                        <a:rPr lang="en-US" sz="1600" dirty="0"/>
                        <a:t>Form</a:t>
                      </a:r>
                    </a:p>
                  </a:txBody>
                  <a:tcPr marL="68580" marR="68580" marT="34290" marB="34290"/>
                </a:tc>
                <a:tc>
                  <a:txBody>
                    <a:bodyPr/>
                    <a:lstStyle/>
                    <a:p>
                      <a:pPr algn="ctr"/>
                      <a:r>
                        <a:rPr lang="en-US" sz="1600" dirty="0"/>
                        <a:t>Operation</a:t>
                      </a:r>
                    </a:p>
                  </a:txBody>
                  <a:tcPr marL="68580" marR="68580" marT="34290" marB="34290"/>
                </a:tc>
                <a:extLst>
                  <a:ext uri="{0D108BD9-81ED-4DB2-BD59-A6C34878D82A}">
                    <a16:rowId xmlns:a16="http://schemas.microsoft.com/office/drawing/2014/main" val="10000"/>
                  </a:ext>
                </a:extLst>
              </a:tr>
              <a:tr h="278130">
                <a:tc>
                  <a:txBody>
                    <a:bodyPr/>
                    <a:lstStyle/>
                    <a:p>
                      <a:r>
                        <a:rPr lang="en-US" sz="1600" dirty="0"/>
                        <a:t>address of</a:t>
                      </a:r>
                    </a:p>
                  </a:txBody>
                  <a:tcPr marL="68580" marR="68580" marT="34290" marB="34290"/>
                </a:tc>
                <a:tc>
                  <a:txBody>
                    <a:bodyPr/>
                    <a:lstStyle/>
                    <a:p>
                      <a:pPr algn="ctr"/>
                      <a:r>
                        <a:rPr lang="en-US" sz="1600" b="1" dirty="0"/>
                        <a:t>&amp;</a:t>
                      </a:r>
                    </a:p>
                  </a:txBody>
                  <a:tcPr marL="68580" marR="68580" marT="34290" marB="34290"/>
                </a:tc>
                <a:tc>
                  <a:txBody>
                    <a:bodyPr/>
                    <a:lstStyle/>
                    <a:p>
                      <a:pPr algn="ctr"/>
                      <a:r>
                        <a:rPr lang="en-US" sz="1600" b="1" dirty="0"/>
                        <a:t>&amp;x</a:t>
                      </a:r>
                    </a:p>
                  </a:txBody>
                  <a:tcPr marL="68580" marR="68580" marT="34290" marB="34290"/>
                </a:tc>
                <a:tc>
                  <a:txBody>
                    <a:bodyPr/>
                    <a:lstStyle/>
                    <a:p>
                      <a:r>
                        <a:rPr lang="en-US" sz="1600" dirty="0"/>
                        <a:t>Get the address of x.</a:t>
                      </a:r>
                    </a:p>
                  </a:txBody>
                  <a:tcPr marL="68580" marR="68580" marT="34290" marB="34290"/>
                </a:tc>
                <a:extLst>
                  <a:ext uri="{0D108BD9-81ED-4DB2-BD59-A6C34878D82A}">
                    <a16:rowId xmlns:a16="http://schemas.microsoft.com/office/drawing/2014/main" val="10001"/>
                  </a:ext>
                </a:extLst>
              </a:tr>
              <a:tr h="278130">
                <a:tc>
                  <a:txBody>
                    <a:bodyPr/>
                    <a:lstStyle/>
                    <a:p>
                      <a:r>
                        <a:rPr lang="en-US" sz="1600" dirty="0"/>
                        <a:t>dereference</a:t>
                      </a:r>
                    </a:p>
                  </a:txBody>
                  <a:tcPr marL="68580" marR="68580" marT="34290" marB="34290"/>
                </a:tc>
                <a:tc>
                  <a:txBody>
                    <a:bodyPr/>
                    <a:lstStyle/>
                    <a:p>
                      <a:pPr algn="ctr"/>
                      <a:r>
                        <a:rPr lang="en-US" sz="1600" b="1" dirty="0"/>
                        <a:t>*</a:t>
                      </a:r>
                    </a:p>
                  </a:txBody>
                  <a:tcPr marL="68580" marR="68580" marT="34290" marB="34290"/>
                </a:tc>
                <a:tc>
                  <a:txBody>
                    <a:bodyPr/>
                    <a:lstStyle/>
                    <a:p>
                      <a:pPr algn="ctr"/>
                      <a:r>
                        <a:rPr lang="en-US" sz="1600" b="1" dirty="0"/>
                        <a:t>*a</a:t>
                      </a:r>
                    </a:p>
                  </a:txBody>
                  <a:tcPr marL="68580" marR="68580" marT="34290" marB="34290"/>
                </a:tc>
                <a:tc>
                  <a:txBody>
                    <a:bodyPr/>
                    <a:lstStyle/>
                    <a:p>
                      <a:r>
                        <a:rPr lang="en-US" sz="1600" dirty="0"/>
                        <a:t>Get the value of the object stored at address a.</a:t>
                      </a:r>
                    </a:p>
                  </a:txBody>
                  <a:tcPr marL="68580" marR="68580" marT="34290" marB="34290"/>
                </a:tc>
                <a:extLst>
                  <a:ext uri="{0D108BD9-81ED-4DB2-BD59-A6C34878D82A}">
                    <a16:rowId xmlns:a16="http://schemas.microsoft.com/office/drawing/2014/main" val="10002"/>
                  </a:ext>
                </a:extLst>
              </a:tr>
              <a:tr h="278130">
                <a:tc>
                  <a:txBody>
                    <a:bodyPr/>
                    <a:lstStyle/>
                    <a:p>
                      <a:r>
                        <a:rPr lang="en-US" sz="1600" dirty="0"/>
                        <a:t>array elements</a:t>
                      </a:r>
                    </a:p>
                  </a:txBody>
                  <a:tcPr marL="68580" marR="68580" marT="34290" marB="34290"/>
                </a:tc>
                <a:tc>
                  <a:txBody>
                    <a:bodyPr/>
                    <a:lstStyle/>
                    <a:p>
                      <a:pPr algn="ctr"/>
                      <a:r>
                        <a:rPr lang="en-US" sz="1600" b="1" dirty="0"/>
                        <a:t>[]</a:t>
                      </a:r>
                    </a:p>
                  </a:txBody>
                  <a:tcPr marL="68580" marR="68580" marT="34290" marB="34290"/>
                </a:tc>
                <a:tc>
                  <a:txBody>
                    <a:bodyPr/>
                    <a:lstStyle/>
                    <a:p>
                      <a:pPr algn="ctr"/>
                      <a:r>
                        <a:rPr lang="en-US" sz="1600" b="1" dirty="0"/>
                        <a:t>x[5]</a:t>
                      </a:r>
                    </a:p>
                  </a:txBody>
                  <a:tcPr marL="68580" marR="68580" marT="34290" marB="34290"/>
                </a:tc>
                <a:tc>
                  <a:txBody>
                    <a:bodyPr/>
                    <a:lstStyle/>
                    <a:p>
                      <a:r>
                        <a:rPr lang="en-US" sz="1600" dirty="0"/>
                        <a:t>Get the value of array element 5.</a:t>
                      </a:r>
                    </a:p>
                  </a:txBody>
                  <a:tcPr marL="68580" marR="68580" marT="34290" marB="34290"/>
                </a:tc>
                <a:extLst>
                  <a:ext uri="{0D108BD9-81ED-4DB2-BD59-A6C34878D82A}">
                    <a16:rowId xmlns:a16="http://schemas.microsoft.com/office/drawing/2014/main" val="10003"/>
                  </a:ext>
                </a:extLst>
              </a:tr>
              <a:tr h="278130">
                <a:tc>
                  <a:txBody>
                    <a:bodyPr/>
                    <a:lstStyle/>
                    <a:p>
                      <a:r>
                        <a:rPr lang="en-US" sz="1600" dirty="0"/>
                        <a:t>dot</a:t>
                      </a:r>
                    </a:p>
                  </a:txBody>
                  <a:tcPr marL="68580" marR="68580" marT="34290" marB="34290"/>
                </a:tc>
                <a:tc>
                  <a:txBody>
                    <a:bodyPr/>
                    <a:lstStyle/>
                    <a:p>
                      <a:pPr algn="ctr"/>
                      <a:r>
                        <a:rPr lang="en-US" sz="1600" b="1" dirty="0"/>
                        <a:t>.</a:t>
                      </a:r>
                    </a:p>
                  </a:txBody>
                  <a:tcPr marL="68580" marR="68580" marT="34290" marB="34290"/>
                </a:tc>
                <a:tc>
                  <a:txBody>
                    <a:bodyPr/>
                    <a:lstStyle/>
                    <a:p>
                      <a:pPr algn="ctr"/>
                      <a:r>
                        <a:rPr lang="en-US" sz="1600" b="1" dirty="0" err="1"/>
                        <a:t>x.y</a:t>
                      </a:r>
                      <a:endParaRPr lang="en-US" sz="1600" b="1" dirty="0"/>
                    </a:p>
                  </a:txBody>
                  <a:tcPr marL="68580" marR="68580" marT="34290" marB="34290"/>
                </a:tc>
                <a:tc>
                  <a:txBody>
                    <a:bodyPr/>
                    <a:lstStyle/>
                    <a:p>
                      <a:r>
                        <a:rPr lang="en-US" sz="1600" dirty="0"/>
                        <a:t>Get the value of member y in structure x.</a:t>
                      </a:r>
                    </a:p>
                  </a:txBody>
                  <a:tcPr marL="68580" marR="68580" marT="34290" marB="34290"/>
                </a:tc>
                <a:extLst>
                  <a:ext uri="{0D108BD9-81ED-4DB2-BD59-A6C34878D82A}">
                    <a16:rowId xmlns:a16="http://schemas.microsoft.com/office/drawing/2014/main" val="10004"/>
                  </a:ext>
                </a:extLst>
              </a:tr>
              <a:tr h="377190">
                <a:tc>
                  <a:txBody>
                    <a:bodyPr/>
                    <a:lstStyle/>
                    <a:p>
                      <a:r>
                        <a:rPr lang="en-US" sz="1600" dirty="0"/>
                        <a:t>right-arrow</a:t>
                      </a:r>
                    </a:p>
                  </a:txBody>
                  <a:tcPr marL="68580" marR="68580" marT="34290" marB="34290"/>
                </a:tc>
                <a:tc>
                  <a:txBody>
                    <a:bodyPr/>
                    <a:lstStyle/>
                    <a:p>
                      <a:pPr algn="ctr"/>
                      <a:r>
                        <a:rPr lang="en-US" sz="1600" b="1" dirty="0"/>
                        <a:t>-&gt;</a:t>
                      </a:r>
                    </a:p>
                  </a:txBody>
                  <a:tcPr marL="68580" marR="68580" marT="34290" marB="34290"/>
                </a:tc>
                <a:tc>
                  <a:txBody>
                    <a:bodyPr/>
                    <a:lstStyle/>
                    <a:p>
                      <a:pPr algn="ctr"/>
                      <a:r>
                        <a:rPr lang="en-US" sz="1600" b="1" dirty="0"/>
                        <a:t>p</a:t>
                      </a:r>
                      <a:r>
                        <a:rPr lang="en-US" sz="1600" b="1" baseline="0" dirty="0"/>
                        <a:t> -&gt; y</a:t>
                      </a:r>
                      <a:endParaRPr lang="en-US" sz="1600" b="1" dirty="0"/>
                    </a:p>
                  </a:txBody>
                  <a:tcPr marL="68580" marR="68580" marT="34290" marB="34290"/>
                </a:tc>
                <a:tc>
                  <a:txBody>
                    <a:bodyPr/>
                    <a:lstStyle/>
                    <a:p>
                      <a:r>
                        <a:rPr lang="en-US" sz="1600" dirty="0"/>
                        <a:t>Get the value of</a:t>
                      </a:r>
                      <a:r>
                        <a:rPr lang="en-US" sz="1600" baseline="0" dirty="0"/>
                        <a:t> member y in the structure pointed to by p</a:t>
                      </a:r>
                      <a:endParaRPr lang="en-US" sz="1600" dirty="0"/>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20117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Flow</a:t>
            </a:r>
          </a:p>
        </p:txBody>
      </p:sp>
      <p:sp>
        <p:nvSpPr>
          <p:cNvPr id="3" name="Content Placeholder 2"/>
          <p:cNvSpPr>
            <a:spLocks noGrp="1"/>
          </p:cNvSpPr>
          <p:nvPr>
            <p:ph idx="1"/>
          </p:nvPr>
        </p:nvSpPr>
        <p:spPr/>
        <p:txBody>
          <a:bodyPr/>
          <a:lstStyle/>
          <a:p>
            <a:r>
              <a:rPr lang="en-US" b="1" dirty="0"/>
              <a:t>Conditional branching</a:t>
            </a:r>
          </a:p>
          <a:p>
            <a:pPr lvl="1"/>
            <a:r>
              <a:rPr lang="en-US" dirty="0"/>
              <a:t>if, nested IF</a:t>
            </a:r>
          </a:p>
          <a:p>
            <a:pPr lvl="1"/>
            <a:r>
              <a:rPr lang="en-US" dirty="0"/>
              <a:t>switch</a:t>
            </a:r>
          </a:p>
          <a:p>
            <a:r>
              <a:rPr lang="en-US" b="1" dirty="0"/>
              <a:t>Looping</a:t>
            </a:r>
          </a:p>
          <a:p>
            <a:pPr lvl="1"/>
            <a:r>
              <a:rPr lang="en-US" dirty="0"/>
              <a:t>for</a:t>
            </a:r>
          </a:p>
          <a:p>
            <a:pPr lvl="1"/>
            <a:r>
              <a:rPr lang="en-US" dirty="0"/>
              <a:t>while</a:t>
            </a:r>
          </a:p>
          <a:p>
            <a:pPr lvl="1"/>
            <a:r>
              <a:rPr lang="en-US" dirty="0"/>
              <a:t>do...while</a:t>
            </a:r>
          </a:p>
          <a:p>
            <a:pPr lvl="1"/>
            <a:endParaRPr lang="en-US" dirty="0"/>
          </a:p>
        </p:txBody>
      </p:sp>
    </p:spTree>
    <p:extLst>
      <p:ext uri="{BB962C8B-B14F-4D97-AF65-F5344CB8AC3E}">
        <p14:creationId xmlns:p14="http://schemas.microsoft.com/office/powerpoint/2010/main" val="403158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if...else statement</a:t>
            </a:r>
          </a:p>
        </p:txBody>
      </p:sp>
      <p:sp>
        <p:nvSpPr>
          <p:cNvPr id="28" name="Content Placeholder 27"/>
          <p:cNvSpPr>
            <a:spLocks noGrp="1"/>
          </p:cNvSpPr>
          <p:nvPr>
            <p:ph idx="1"/>
          </p:nvPr>
        </p:nvSpPr>
        <p:spPr>
          <a:xfrm>
            <a:off x="4991372" y="2345937"/>
            <a:ext cx="3958542" cy="2626747"/>
          </a:xfrm>
        </p:spPr>
        <p:txBody>
          <a:bodyPr>
            <a:normAutofit fontScale="70000" lnSpcReduction="20000"/>
          </a:bodyPr>
          <a:lstStyle/>
          <a:p>
            <a:pPr marL="0" indent="0">
              <a:buNone/>
            </a:pPr>
            <a:r>
              <a:rPr lang="en-US" b="1" dirty="0">
                <a:solidFill>
                  <a:srgbClr val="FF0000"/>
                </a:solidFill>
              </a:rPr>
              <a:t>Ex1 :</a:t>
            </a:r>
          </a:p>
          <a:p>
            <a:pPr marL="0" indent="0">
              <a:buNone/>
            </a:pPr>
            <a:r>
              <a:rPr lang="en-US" dirty="0"/>
              <a:t>if (x) </a:t>
            </a:r>
          </a:p>
          <a:p>
            <a:pPr marL="0" indent="0">
              <a:buNone/>
            </a:pPr>
            <a:r>
              <a:rPr lang="en-US" dirty="0"/>
              <a:t>    statement1;	// executed only if x is nonzero</a:t>
            </a:r>
          </a:p>
          <a:p>
            <a:pPr marL="0" indent="0">
              <a:buNone/>
            </a:pPr>
            <a:r>
              <a:rPr lang="en-US" dirty="0"/>
              <a:t>statement2;	//always executed</a:t>
            </a:r>
          </a:p>
          <a:p>
            <a:pPr marL="0" indent="0">
              <a:buNone/>
            </a:pPr>
            <a:r>
              <a:rPr lang="en-US" b="1" dirty="0">
                <a:solidFill>
                  <a:srgbClr val="FF0000"/>
                </a:solidFill>
              </a:rPr>
              <a:t>Ex2:</a:t>
            </a:r>
            <a:r>
              <a:rPr lang="en-US" dirty="0"/>
              <a:t> </a:t>
            </a:r>
          </a:p>
          <a:p>
            <a:pPr marL="0" indent="0">
              <a:buNone/>
            </a:pPr>
            <a:r>
              <a:rPr lang="en-US" dirty="0"/>
              <a:t>if (x) </a:t>
            </a:r>
          </a:p>
          <a:p>
            <a:pPr marL="0" indent="0">
              <a:buNone/>
            </a:pPr>
            <a:r>
              <a:rPr lang="en-US" dirty="0"/>
              <a:t>    statement1;	// executed only if x is nonzero</a:t>
            </a:r>
          </a:p>
          <a:p>
            <a:pPr marL="0" indent="0">
              <a:buNone/>
            </a:pPr>
            <a:r>
              <a:rPr lang="en-US" dirty="0"/>
              <a:t>else</a:t>
            </a:r>
          </a:p>
          <a:p>
            <a:pPr marL="0" indent="0">
              <a:buNone/>
            </a:pPr>
            <a:r>
              <a:rPr lang="en-US" dirty="0"/>
              <a:t>    statement2;	// executed only if x is zero</a:t>
            </a:r>
          </a:p>
          <a:p>
            <a:pPr marL="0" indent="0">
              <a:buNone/>
            </a:pPr>
            <a:r>
              <a:rPr lang="en-US" dirty="0"/>
              <a:t>statement3;	//always executed</a:t>
            </a:r>
          </a:p>
        </p:txBody>
      </p:sp>
      <p:grpSp>
        <p:nvGrpSpPr>
          <p:cNvPr id="45" name="Group 44"/>
          <p:cNvGrpSpPr/>
          <p:nvPr/>
        </p:nvGrpSpPr>
        <p:grpSpPr>
          <a:xfrm>
            <a:off x="662451" y="2630609"/>
            <a:ext cx="4190236" cy="1676804"/>
            <a:chOff x="1357829" y="2156134"/>
            <a:chExt cx="5586981" cy="2235739"/>
          </a:xfrm>
        </p:grpSpPr>
        <p:sp>
          <p:nvSpPr>
            <p:cNvPr id="7" name="Rectangle 6"/>
            <p:cNvSpPr/>
            <p:nvPr/>
          </p:nvSpPr>
          <p:spPr>
            <a:xfrm>
              <a:off x="4006061" y="2156134"/>
              <a:ext cx="1674737"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expression</a:t>
              </a:r>
            </a:p>
          </p:txBody>
        </p:sp>
        <p:sp>
          <p:nvSpPr>
            <p:cNvPr id="8" name="Oval 7"/>
            <p:cNvSpPr/>
            <p:nvPr/>
          </p:nvSpPr>
          <p:spPr>
            <a:xfrm>
              <a:off x="3027059" y="2234152"/>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
          <p:nvSpPr>
            <p:cNvPr id="9" name="Oval 8"/>
            <p:cNvSpPr/>
            <p:nvPr/>
          </p:nvSpPr>
          <p:spPr>
            <a:xfrm>
              <a:off x="6101119" y="2247819"/>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16" name="Straight Arrow Connector 15"/>
            <p:cNvCxnSpPr/>
            <p:nvPr/>
          </p:nvCxnSpPr>
          <p:spPr>
            <a:xfrm>
              <a:off x="2489812" y="2505620"/>
              <a:ext cx="5372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6"/>
              <a:endCxn id="7" idx="1"/>
            </p:cNvCxnSpPr>
            <p:nvPr/>
          </p:nvCxnSpPr>
          <p:spPr>
            <a:xfrm>
              <a:off x="3605446" y="2515082"/>
              <a:ext cx="400615" cy="46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563871" y="2528749"/>
              <a:ext cx="5372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9" idx="6"/>
            </p:cNvCxnSpPr>
            <p:nvPr/>
          </p:nvCxnSpPr>
          <p:spPr>
            <a:xfrm flipH="1">
              <a:off x="1357829" y="2528749"/>
              <a:ext cx="5321676" cy="732085"/>
            </a:xfrm>
            <a:prstGeom prst="bentConnector4">
              <a:avLst>
                <a:gd name="adj1" fmla="val -4296"/>
                <a:gd name="adj2" fmla="val 69187"/>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357829" y="2192178"/>
              <a:ext cx="1131982" cy="665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if</a:t>
              </a:r>
            </a:p>
          </p:txBody>
        </p:sp>
        <p:cxnSp>
          <p:nvCxnSpPr>
            <p:cNvPr id="29" name="Elbow Connector 28"/>
            <p:cNvCxnSpPr/>
            <p:nvPr/>
          </p:nvCxnSpPr>
          <p:spPr>
            <a:xfrm flipV="1">
              <a:off x="1357829" y="3255861"/>
              <a:ext cx="5586981" cy="1"/>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54785" y="3695615"/>
              <a:ext cx="1131982" cy="665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else</a:t>
              </a:r>
            </a:p>
          </p:txBody>
        </p:sp>
        <p:sp>
          <p:nvSpPr>
            <p:cNvPr id="35" name="Rectangle 34"/>
            <p:cNvSpPr/>
            <p:nvPr/>
          </p:nvSpPr>
          <p:spPr>
            <a:xfrm>
              <a:off x="3889133" y="3664760"/>
              <a:ext cx="1674737"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statement</a:t>
              </a:r>
            </a:p>
          </p:txBody>
        </p:sp>
        <p:cxnSp>
          <p:nvCxnSpPr>
            <p:cNvPr id="36" name="Elbow Connector 35"/>
            <p:cNvCxnSpPr>
              <a:endCxn id="34" idx="2"/>
            </p:cNvCxnSpPr>
            <p:nvPr/>
          </p:nvCxnSpPr>
          <p:spPr>
            <a:xfrm rot="16200000" flipH="1">
              <a:off x="1334130" y="3307661"/>
              <a:ext cx="744355" cy="696956"/>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5" idx="1"/>
            </p:cNvCxnSpPr>
            <p:nvPr/>
          </p:nvCxnSpPr>
          <p:spPr>
            <a:xfrm>
              <a:off x="3186768" y="4028316"/>
              <a:ext cx="702365" cy="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5" idx="3"/>
            </p:cNvCxnSpPr>
            <p:nvPr/>
          </p:nvCxnSpPr>
          <p:spPr>
            <a:xfrm flipV="1">
              <a:off x="5563870" y="3283962"/>
              <a:ext cx="448807" cy="744355"/>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0171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if statements</a:t>
            </a:r>
          </a:p>
        </p:txBody>
      </p:sp>
      <p:sp>
        <p:nvSpPr>
          <p:cNvPr id="4" name="Content Placeholder 3"/>
          <p:cNvSpPr>
            <a:spLocks noGrp="1"/>
          </p:cNvSpPr>
          <p:nvPr>
            <p:ph idx="1"/>
          </p:nvPr>
        </p:nvSpPr>
        <p:spPr>
          <a:xfrm>
            <a:off x="514350" y="2463798"/>
            <a:ext cx="4711619" cy="2736849"/>
          </a:xfrm>
        </p:spPr>
        <p:txBody>
          <a:bodyPr>
            <a:normAutofit fontScale="85000" lnSpcReduction="20000"/>
          </a:bodyPr>
          <a:lstStyle/>
          <a:p>
            <a:r>
              <a:rPr lang="en-US" dirty="0"/>
              <a:t>Note that when an </a:t>
            </a:r>
            <a:r>
              <a:rPr lang="en-US" b="1" i="1" dirty="0"/>
              <a:t>else</a:t>
            </a:r>
            <a:r>
              <a:rPr lang="en-US" dirty="0"/>
              <a:t> is immediately followed by an </a:t>
            </a:r>
            <a:r>
              <a:rPr lang="en-US" b="1" i="1" dirty="0"/>
              <a:t>if</a:t>
            </a:r>
            <a:r>
              <a:rPr lang="en-US" dirty="0"/>
              <a:t>, </a:t>
            </a:r>
          </a:p>
          <a:p>
            <a:pPr lvl="1"/>
            <a:r>
              <a:rPr lang="en-US" dirty="0"/>
              <a:t>they are usually placed on the same line.</a:t>
            </a:r>
          </a:p>
          <a:p>
            <a:pPr lvl="1"/>
            <a:r>
              <a:rPr lang="en-US" dirty="0"/>
              <a:t>this is commonly called an </a:t>
            </a:r>
            <a:r>
              <a:rPr lang="en-US" b="1" i="1" dirty="0"/>
              <a:t>else if</a:t>
            </a:r>
            <a:r>
              <a:rPr lang="en-US" dirty="0"/>
              <a:t> statement.</a:t>
            </a:r>
          </a:p>
          <a:p>
            <a:endParaRPr lang="en-US" dirty="0"/>
          </a:p>
          <a:p>
            <a:r>
              <a:rPr lang="en-US" dirty="0"/>
              <a:t>Nested if statements create the problem of matching each else phrase to the right if statement.</a:t>
            </a:r>
          </a:p>
          <a:p>
            <a:pPr lvl="1"/>
            <a:r>
              <a:rPr lang="en-US" dirty="0"/>
              <a:t>This is often called the</a:t>
            </a:r>
            <a:r>
              <a:rPr lang="en-US" b="1" i="1" dirty="0"/>
              <a:t> </a:t>
            </a:r>
            <a:r>
              <a:rPr lang="en-US" b="1" i="1" dirty="0">
                <a:solidFill>
                  <a:srgbClr val="FF0000"/>
                </a:solidFill>
              </a:rPr>
              <a:t>dangling else</a:t>
            </a:r>
            <a:r>
              <a:rPr lang="en-US" dirty="0"/>
              <a:t> problem !</a:t>
            </a:r>
          </a:p>
          <a:p>
            <a:pPr lvl="1"/>
            <a:r>
              <a:rPr lang="en-US" dirty="0"/>
              <a:t>An else is always associated with the nearest previous if.</a:t>
            </a:r>
          </a:p>
        </p:txBody>
      </p:sp>
      <p:sp>
        <p:nvSpPr>
          <p:cNvPr id="5" name="Content Placeholder 4"/>
          <p:cNvSpPr>
            <a:spLocks noGrp="1"/>
          </p:cNvSpPr>
          <p:nvPr>
            <p:ph idx="2"/>
          </p:nvPr>
        </p:nvSpPr>
        <p:spPr>
          <a:xfrm>
            <a:off x="5703425" y="2463798"/>
            <a:ext cx="2409492" cy="2736849"/>
          </a:xfrm>
        </p:spPr>
        <p:txBody>
          <a:bodyPr>
            <a:normAutofit fontScale="85000" lnSpcReduction="20000"/>
          </a:bodyPr>
          <a:lstStyle/>
          <a:p>
            <a:pPr marL="0" indent="0">
              <a:buNone/>
            </a:pPr>
            <a:r>
              <a:rPr lang="en-US" b="1" dirty="0"/>
              <a:t>if(a&lt;b)</a:t>
            </a:r>
          </a:p>
          <a:p>
            <a:pPr marL="0" indent="0">
              <a:buNone/>
            </a:pPr>
            <a:r>
              <a:rPr lang="en-US" b="1" dirty="0"/>
              <a:t>    if(a&lt;c)</a:t>
            </a:r>
          </a:p>
          <a:p>
            <a:pPr marL="0" indent="0">
              <a:buNone/>
            </a:pPr>
            <a:r>
              <a:rPr lang="en-US" b="1" dirty="0"/>
              <a:t>	return a;</a:t>
            </a:r>
          </a:p>
          <a:p>
            <a:pPr marL="0" indent="0">
              <a:buNone/>
            </a:pPr>
            <a:r>
              <a:rPr lang="en-US" b="1" dirty="0"/>
              <a:t>    else </a:t>
            </a:r>
          </a:p>
          <a:p>
            <a:pPr marL="0" indent="0">
              <a:buNone/>
            </a:pPr>
            <a:r>
              <a:rPr lang="en-US" b="1" dirty="0"/>
              <a:t>	return c;</a:t>
            </a:r>
          </a:p>
          <a:p>
            <a:pPr marL="0" indent="0">
              <a:buNone/>
            </a:pPr>
            <a:r>
              <a:rPr lang="en-US" b="1" dirty="0"/>
              <a:t>else if (b&lt;c)</a:t>
            </a:r>
          </a:p>
          <a:p>
            <a:pPr marL="0" indent="0">
              <a:buNone/>
            </a:pPr>
            <a:r>
              <a:rPr lang="en-US" b="1" dirty="0"/>
              <a:t>	return b;</a:t>
            </a:r>
          </a:p>
          <a:p>
            <a:pPr marL="0" indent="0">
              <a:buNone/>
            </a:pPr>
            <a:r>
              <a:rPr lang="en-US" b="1" dirty="0"/>
              <a:t>else</a:t>
            </a:r>
          </a:p>
          <a:p>
            <a:pPr marL="0" indent="0">
              <a:buNone/>
            </a:pPr>
            <a:r>
              <a:rPr lang="en-US" b="1" dirty="0"/>
              <a:t>    return c; </a:t>
            </a:r>
          </a:p>
        </p:txBody>
      </p:sp>
    </p:spTree>
    <p:extLst>
      <p:ext uri="{BB962C8B-B14F-4D97-AF65-F5344CB8AC3E}">
        <p14:creationId xmlns:p14="http://schemas.microsoft.com/office/powerpoint/2010/main" val="2926758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switch Statement</a:t>
            </a:r>
          </a:p>
        </p:txBody>
      </p:sp>
      <p:sp>
        <p:nvSpPr>
          <p:cNvPr id="3" name="Content Placeholder 2"/>
          <p:cNvSpPr>
            <a:spLocks noGrp="1"/>
          </p:cNvSpPr>
          <p:nvPr>
            <p:ph idx="1"/>
          </p:nvPr>
        </p:nvSpPr>
        <p:spPr>
          <a:xfrm>
            <a:off x="5850321" y="1675082"/>
            <a:ext cx="3134520" cy="3020432"/>
          </a:xfrm>
        </p:spPr>
        <p:txBody>
          <a:bodyPr>
            <a:noAutofit/>
          </a:bodyPr>
          <a:lstStyle/>
          <a:p>
            <a:r>
              <a:rPr lang="en-US" sz="1600" dirty="0"/>
              <a:t>The </a:t>
            </a:r>
            <a:r>
              <a:rPr lang="en-US" sz="1600" b="1" i="1" dirty="0"/>
              <a:t>switch</a:t>
            </a:r>
            <a:r>
              <a:rPr lang="en-US" sz="1600" dirty="0"/>
              <a:t> expression is evaluated,</a:t>
            </a:r>
          </a:p>
          <a:p>
            <a:pPr lvl="1"/>
            <a:r>
              <a:rPr lang="en-US" sz="1600" dirty="0"/>
              <a:t>if it matches one of the case labels, program flow continues with the statement that follows the matching case label. </a:t>
            </a:r>
          </a:p>
          <a:p>
            <a:pPr lvl="1"/>
            <a:r>
              <a:rPr lang="en-US" sz="1600" dirty="0"/>
              <a:t>If none of the case labels match the switch expression, program flow continues at the default label, </a:t>
            </a:r>
            <a:r>
              <a:rPr lang="en-US" sz="1600" b="1" dirty="0">
                <a:solidFill>
                  <a:srgbClr val="FF0000"/>
                </a:solidFill>
              </a:rPr>
              <a:t>if exists!</a:t>
            </a:r>
          </a:p>
          <a:p>
            <a:r>
              <a:rPr lang="en-US" sz="1600" dirty="0"/>
              <a:t>No two case labels may have the same value!</a:t>
            </a:r>
          </a:p>
          <a:p>
            <a:r>
              <a:rPr lang="en-US" sz="1600" dirty="0"/>
              <a:t>The default label need not be the last label,  though it is good style to put it last</a:t>
            </a:r>
          </a:p>
        </p:txBody>
      </p:sp>
      <p:grpSp>
        <p:nvGrpSpPr>
          <p:cNvPr id="99" name="Group 98"/>
          <p:cNvGrpSpPr/>
          <p:nvPr/>
        </p:nvGrpSpPr>
        <p:grpSpPr>
          <a:xfrm>
            <a:off x="628650" y="1628800"/>
            <a:ext cx="4969602" cy="3354586"/>
            <a:chOff x="867202" y="2338812"/>
            <a:chExt cx="6626136" cy="4472781"/>
          </a:xfrm>
        </p:grpSpPr>
        <p:sp>
          <p:nvSpPr>
            <p:cNvPr id="5" name="Rectangle 4"/>
            <p:cNvSpPr/>
            <p:nvPr/>
          </p:nvSpPr>
          <p:spPr>
            <a:xfrm>
              <a:off x="3448207" y="2338812"/>
              <a:ext cx="1516513" cy="72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expression</a:t>
              </a:r>
            </a:p>
          </p:txBody>
        </p:sp>
        <p:sp>
          <p:nvSpPr>
            <p:cNvPr id="6" name="Oval 5"/>
            <p:cNvSpPr/>
            <p:nvPr/>
          </p:nvSpPr>
          <p:spPr>
            <a:xfrm>
              <a:off x="2436747" y="2442496"/>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t>
              </a:r>
            </a:p>
          </p:txBody>
        </p:sp>
        <p:sp>
          <p:nvSpPr>
            <p:cNvPr id="7" name="Oval 6"/>
            <p:cNvSpPr/>
            <p:nvPr/>
          </p:nvSpPr>
          <p:spPr>
            <a:xfrm>
              <a:off x="6468513" y="2423004"/>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t>
              </a:r>
            </a:p>
          </p:txBody>
        </p:sp>
        <p:cxnSp>
          <p:nvCxnSpPr>
            <p:cNvPr id="8" name="Straight Arrow Connector 7"/>
            <p:cNvCxnSpPr/>
            <p:nvPr/>
          </p:nvCxnSpPr>
          <p:spPr>
            <a:xfrm>
              <a:off x="2024178" y="2737114"/>
              <a:ext cx="4036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024065" y="2737093"/>
              <a:ext cx="4036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93809" y="2737093"/>
              <a:ext cx="48840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6"/>
            </p:cNvCxnSpPr>
            <p:nvPr/>
          </p:nvCxnSpPr>
          <p:spPr>
            <a:xfrm flipH="1">
              <a:off x="883263" y="2703934"/>
              <a:ext cx="6163636" cy="541037"/>
            </a:xfrm>
            <a:prstGeom prst="bentConnector3">
              <a:avLst>
                <a:gd name="adj1" fmla="val -3709"/>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83267" y="2400523"/>
              <a:ext cx="1131983" cy="665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switch</a:t>
              </a:r>
            </a:p>
          </p:txBody>
        </p:sp>
        <p:sp>
          <p:nvSpPr>
            <p:cNvPr id="20" name="Oval 19"/>
            <p:cNvSpPr/>
            <p:nvPr/>
          </p:nvSpPr>
          <p:spPr>
            <a:xfrm>
              <a:off x="5377295" y="2430989"/>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t>
              </a:r>
            </a:p>
          </p:txBody>
        </p:sp>
        <p:cxnSp>
          <p:nvCxnSpPr>
            <p:cNvPr id="35" name="Elbow Connector 34"/>
            <p:cNvCxnSpPr/>
            <p:nvPr/>
          </p:nvCxnSpPr>
          <p:spPr>
            <a:xfrm rot="16200000" flipH="1">
              <a:off x="-445128" y="4557301"/>
              <a:ext cx="3285692" cy="661031"/>
            </a:xfrm>
            <a:prstGeom prst="bentConnector3">
              <a:avLst>
                <a:gd name="adj1" fmla="val 9967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883264" y="3467127"/>
              <a:ext cx="6610074" cy="1332715"/>
              <a:chOff x="883264" y="3467127"/>
              <a:chExt cx="6610074" cy="1332715"/>
            </a:xfrm>
          </p:grpSpPr>
          <p:sp>
            <p:nvSpPr>
              <p:cNvPr id="14" name="Oval 13"/>
              <p:cNvSpPr/>
              <p:nvPr/>
            </p:nvSpPr>
            <p:spPr>
              <a:xfrm>
                <a:off x="1097741" y="3581316"/>
                <a:ext cx="1085940" cy="498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case</a:t>
                </a:r>
              </a:p>
            </p:txBody>
          </p:sp>
          <p:sp>
            <p:nvSpPr>
              <p:cNvPr id="15" name="Rectangle 14"/>
              <p:cNvSpPr/>
              <p:nvPr/>
            </p:nvSpPr>
            <p:spPr>
              <a:xfrm>
                <a:off x="2519773" y="3467127"/>
                <a:ext cx="1537748" cy="727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constant expression</a:t>
                </a:r>
              </a:p>
            </p:txBody>
          </p:sp>
          <p:cxnSp>
            <p:nvCxnSpPr>
              <p:cNvPr id="17" name="Straight Arrow Connector 16"/>
              <p:cNvCxnSpPr/>
              <p:nvPr/>
            </p:nvCxnSpPr>
            <p:spPr>
              <a:xfrm>
                <a:off x="2099720" y="3830684"/>
                <a:ext cx="420055"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0800000" flipV="1">
                <a:off x="883264" y="3794526"/>
                <a:ext cx="4131838" cy="1005316"/>
              </a:xfrm>
              <a:prstGeom prst="bentConnector3">
                <a:avLst>
                  <a:gd name="adj1" fmla="val -65695"/>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418595" y="3518192"/>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t>
                </a:r>
              </a:p>
            </p:txBody>
          </p:sp>
          <p:cxnSp>
            <p:nvCxnSpPr>
              <p:cNvPr id="24" name="Straight Arrow Connector 23"/>
              <p:cNvCxnSpPr/>
              <p:nvPr/>
            </p:nvCxnSpPr>
            <p:spPr>
              <a:xfrm>
                <a:off x="3930188" y="3826505"/>
                <a:ext cx="48840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75457" y="4279360"/>
                <a:ext cx="1421176" cy="363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statement</a:t>
                </a:r>
              </a:p>
            </p:txBody>
          </p:sp>
          <p:cxnSp>
            <p:nvCxnSpPr>
              <p:cNvPr id="43" name="Elbow Connector 42"/>
              <p:cNvCxnSpPr>
                <a:endCxn id="25" idx="1"/>
              </p:cNvCxnSpPr>
              <p:nvPr/>
            </p:nvCxnSpPr>
            <p:spPr>
              <a:xfrm rot="16200000" flipH="1">
                <a:off x="5181134" y="3966816"/>
                <a:ext cx="634632" cy="354013"/>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5" idx="3"/>
              </p:cNvCxnSpPr>
              <p:nvPr/>
            </p:nvCxnSpPr>
            <p:spPr>
              <a:xfrm flipV="1">
                <a:off x="7096633" y="3857183"/>
                <a:ext cx="396705" cy="603956"/>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0800000">
                <a:off x="5492746" y="4036229"/>
                <a:ext cx="1802242" cy="424912"/>
              </a:xfrm>
              <a:prstGeom prst="bentConnector3">
                <a:avLst>
                  <a:gd name="adj1" fmla="val 3759"/>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492745" y="4080052"/>
                <a:ext cx="10168" cy="3810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608" y="3826505"/>
                <a:ext cx="33358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885324" y="4943211"/>
              <a:ext cx="5367349" cy="1281650"/>
              <a:chOff x="885324" y="5047386"/>
              <a:chExt cx="5367349" cy="1281650"/>
            </a:xfrm>
          </p:grpSpPr>
          <p:sp>
            <p:nvSpPr>
              <p:cNvPr id="78" name="Oval 77"/>
              <p:cNvSpPr/>
              <p:nvPr/>
            </p:nvSpPr>
            <p:spPr>
              <a:xfrm>
                <a:off x="1245255" y="5110511"/>
                <a:ext cx="1576756" cy="498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default</a:t>
                </a:r>
              </a:p>
            </p:txBody>
          </p:sp>
          <p:cxnSp>
            <p:nvCxnSpPr>
              <p:cNvPr id="81" name="Elbow Connector 80"/>
              <p:cNvCxnSpPr>
                <a:stCxn id="82" idx="6"/>
              </p:cNvCxnSpPr>
              <p:nvPr/>
            </p:nvCxnSpPr>
            <p:spPr>
              <a:xfrm flipH="1">
                <a:off x="885324" y="5328316"/>
                <a:ext cx="2870992" cy="1000720"/>
              </a:xfrm>
              <a:prstGeom prst="bentConnector3">
                <a:avLst>
                  <a:gd name="adj1" fmla="val -9585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177930" y="5047386"/>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t>
                </a:r>
              </a:p>
            </p:txBody>
          </p:sp>
          <p:cxnSp>
            <p:nvCxnSpPr>
              <p:cNvPr id="83" name="Straight Arrow Connector 82"/>
              <p:cNvCxnSpPr/>
              <p:nvPr/>
            </p:nvCxnSpPr>
            <p:spPr>
              <a:xfrm>
                <a:off x="2689523" y="5355699"/>
                <a:ext cx="48840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4434792" y="5808554"/>
                <a:ext cx="1421176" cy="363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statement</a:t>
                </a:r>
              </a:p>
            </p:txBody>
          </p:sp>
          <p:cxnSp>
            <p:nvCxnSpPr>
              <p:cNvPr id="85" name="Elbow Connector 84"/>
              <p:cNvCxnSpPr>
                <a:endCxn id="84" idx="1"/>
              </p:cNvCxnSpPr>
              <p:nvPr/>
            </p:nvCxnSpPr>
            <p:spPr>
              <a:xfrm rot="16200000" flipH="1">
                <a:off x="3940469" y="5496010"/>
                <a:ext cx="634632" cy="354013"/>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84" idx="3"/>
              </p:cNvCxnSpPr>
              <p:nvPr/>
            </p:nvCxnSpPr>
            <p:spPr>
              <a:xfrm flipV="1">
                <a:off x="5855968" y="5386377"/>
                <a:ext cx="396705" cy="603956"/>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0800000">
                <a:off x="4252081" y="5565423"/>
                <a:ext cx="1802242" cy="424912"/>
              </a:xfrm>
              <a:prstGeom prst="bentConnector3">
                <a:avLst>
                  <a:gd name="adj1" fmla="val 3759"/>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4252080" y="5609246"/>
                <a:ext cx="10168" cy="3810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911668" y="5355699"/>
                <a:ext cx="33358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a:off x="5980106" y="2719248"/>
              <a:ext cx="48840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1524784" y="6249733"/>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t>
              </a:r>
            </a:p>
          </p:txBody>
        </p:sp>
      </p:grpSp>
    </p:spTree>
    <p:extLst>
      <p:ext uri="{BB962C8B-B14F-4D97-AF65-F5344CB8AC3E}">
        <p14:creationId xmlns:p14="http://schemas.microsoft.com/office/powerpoint/2010/main" val="10226370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while Statement</a:t>
            </a:r>
          </a:p>
        </p:txBody>
      </p:sp>
      <p:sp>
        <p:nvSpPr>
          <p:cNvPr id="3" name="Content Placeholder 2"/>
          <p:cNvSpPr>
            <a:spLocks noGrp="1"/>
          </p:cNvSpPr>
          <p:nvPr>
            <p:ph idx="1"/>
          </p:nvPr>
        </p:nvSpPr>
        <p:spPr>
          <a:xfrm>
            <a:off x="4899753" y="2195800"/>
            <a:ext cx="3213164" cy="3004847"/>
          </a:xfrm>
        </p:spPr>
        <p:txBody>
          <a:bodyPr>
            <a:normAutofit fontScale="85000" lnSpcReduction="20000"/>
          </a:bodyPr>
          <a:lstStyle/>
          <a:p>
            <a:r>
              <a:rPr lang="en-US" dirty="0"/>
              <a:t>First the expression is evaluated. If it is a </a:t>
            </a:r>
            <a:r>
              <a:rPr lang="en-US" b="1" i="1" dirty="0"/>
              <a:t>nonzero</a:t>
            </a:r>
            <a:r>
              <a:rPr lang="en-US" dirty="0"/>
              <a:t> value, statement is executed.</a:t>
            </a:r>
          </a:p>
          <a:p>
            <a:endParaRPr lang="en-US" dirty="0"/>
          </a:p>
          <a:p>
            <a:r>
              <a:rPr lang="en-US" dirty="0"/>
              <a:t>After statement is executed, program control returns to the top of the while statement, and the process is repeated.</a:t>
            </a:r>
          </a:p>
          <a:p>
            <a:endParaRPr lang="en-US" dirty="0"/>
          </a:p>
          <a:p>
            <a:r>
              <a:rPr lang="en-US" dirty="0"/>
              <a:t>This continues indefinitely until the expression evaluated to zero.</a:t>
            </a:r>
          </a:p>
          <a:p>
            <a:endParaRPr lang="en-US" dirty="0"/>
          </a:p>
        </p:txBody>
      </p:sp>
      <p:grpSp>
        <p:nvGrpSpPr>
          <p:cNvPr id="51" name="Group 50"/>
          <p:cNvGrpSpPr/>
          <p:nvPr/>
        </p:nvGrpSpPr>
        <p:grpSpPr>
          <a:xfrm>
            <a:off x="467544" y="2881699"/>
            <a:ext cx="4362090" cy="1265057"/>
            <a:chOff x="470991" y="2127577"/>
            <a:chExt cx="5816120" cy="1686742"/>
          </a:xfrm>
        </p:grpSpPr>
        <p:sp>
          <p:nvSpPr>
            <p:cNvPr id="5" name="Rectangle 4"/>
            <p:cNvSpPr/>
            <p:nvPr/>
          </p:nvSpPr>
          <p:spPr>
            <a:xfrm>
              <a:off x="3168724" y="2169552"/>
              <a:ext cx="1657479" cy="56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expression</a:t>
              </a:r>
            </a:p>
          </p:txBody>
        </p:sp>
        <p:sp>
          <p:nvSpPr>
            <p:cNvPr id="6" name="Oval 5"/>
            <p:cNvSpPr/>
            <p:nvPr/>
          </p:nvSpPr>
          <p:spPr>
            <a:xfrm>
              <a:off x="2255345" y="2169551"/>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8" name="Straight Arrow Connector 7"/>
            <p:cNvCxnSpPr/>
            <p:nvPr/>
          </p:nvCxnSpPr>
          <p:spPr>
            <a:xfrm>
              <a:off x="1842776" y="2464169"/>
              <a:ext cx="4036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42663" y="2464148"/>
              <a:ext cx="4036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12407" y="2464148"/>
              <a:ext cx="48840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flipV="1">
              <a:off x="701861" y="2464148"/>
              <a:ext cx="5585250" cy="507878"/>
            </a:xfrm>
            <a:prstGeom prst="bentConnector3">
              <a:avLst>
                <a:gd name="adj1" fmla="val 96"/>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70991" y="2127577"/>
              <a:ext cx="1362856" cy="665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while</a:t>
              </a:r>
            </a:p>
          </p:txBody>
        </p:sp>
        <p:sp>
          <p:nvSpPr>
            <p:cNvPr id="13" name="Oval 12"/>
            <p:cNvSpPr/>
            <p:nvPr/>
          </p:nvSpPr>
          <p:spPr>
            <a:xfrm>
              <a:off x="5195893" y="2158044"/>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14" name="Elbow Connector 13"/>
            <p:cNvCxnSpPr/>
            <p:nvPr/>
          </p:nvCxnSpPr>
          <p:spPr>
            <a:xfrm>
              <a:off x="685800" y="2972026"/>
              <a:ext cx="1693843" cy="561363"/>
            </a:xfrm>
            <a:prstGeom prst="bentConnector3">
              <a:avLst>
                <a:gd name="adj1" fmla="val 317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98704" y="2446303"/>
              <a:ext cx="48840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379642" y="3252459"/>
              <a:ext cx="1643743" cy="56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statement</a:t>
              </a:r>
            </a:p>
          </p:txBody>
        </p:sp>
        <p:cxnSp>
          <p:nvCxnSpPr>
            <p:cNvPr id="48" name="Straight Arrow Connector 47"/>
            <p:cNvCxnSpPr/>
            <p:nvPr/>
          </p:nvCxnSpPr>
          <p:spPr>
            <a:xfrm>
              <a:off x="3800819" y="3533389"/>
              <a:ext cx="1244906"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42064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do...while Statement</a:t>
            </a:r>
          </a:p>
        </p:txBody>
      </p:sp>
      <p:sp>
        <p:nvSpPr>
          <p:cNvPr id="3" name="Content Placeholder 2"/>
          <p:cNvSpPr>
            <a:spLocks noGrp="1"/>
          </p:cNvSpPr>
          <p:nvPr>
            <p:ph idx="1"/>
          </p:nvPr>
        </p:nvSpPr>
        <p:spPr>
          <a:xfrm>
            <a:off x="865415" y="3928314"/>
            <a:ext cx="7247502" cy="1272334"/>
          </a:xfrm>
        </p:spPr>
        <p:txBody>
          <a:bodyPr>
            <a:normAutofit/>
          </a:bodyPr>
          <a:lstStyle/>
          <a:p>
            <a:r>
              <a:rPr lang="en-US" dirty="0"/>
              <a:t>The only difference between a </a:t>
            </a:r>
            <a:r>
              <a:rPr lang="en-US" dirty="0" err="1"/>
              <a:t>do..while</a:t>
            </a:r>
            <a:r>
              <a:rPr lang="en-US" dirty="0"/>
              <a:t> and a regular while loop is that the test condition is at the bottom of the loop.</a:t>
            </a:r>
          </a:p>
          <a:p>
            <a:pPr lvl="1"/>
            <a:r>
              <a:rPr lang="en-US" dirty="0"/>
              <a:t>This means that the program always executes statement </a:t>
            </a:r>
            <a:r>
              <a:rPr lang="en-US" b="1" i="1" dirty="0">
                <a:solidFill>
                  <a:srgbClr val="FF0000"/>
                </a:solidFill>
              </a:rPr>
              <a:t>at least one.</a:t>
            </a:r>
          </a:p>
        </p:txBody>
      </p:sp>
      <p:sp>
        <p:nvSpPr>
          <p:cNvPr id="5" name="Rectangle 4"/>
          <p:cNvSpPr/>
          <p:nvPr/>
        </p:nvSpPr>
        <p:spPr>
          <a:xfrm>
            <a:off x="3660462" y="3281284"/>
            <a:ext cx="1302703" cy="274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expression</a:t>
            </a:r>
          </a:p>
        </p:txBody>
      </p:sp>
      <p:sp>
        <p:nvSpPr>
          <p:cNvPr id="6" name="Oval 5"/>
          <p:cNvSpPr/>
          <p:nvPr/>
        </p:nvSpPr>
        <p:spPr>
          <a:xfrm>
            <a:off x="2909711" y="3225008"/>
            <a:ext cx="433790" cy="4213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8" name="Straight Arrow Connector 7"/>
          <p:cNvCxnSpPr/>
          <p:nvPr/>
        </p:nvCxnSpPr>
        <p:spPr>
          <a:xfrm>
            <a:off x="2600284" y="3445971"/>
            <a:ext cx="30273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50200" y="3445955"/>
            <a:ext cx="30273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13" idx="2"/>
          </p:cNvCxnSpPr>
          <p:nvPr/>
        </p:nvCxnSpPr>
        <p:spPr>
          <a:xfrm>
            <a:off x="4963165" y="3418595"/>
            <a:ext cx="543197" cy="1483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flipV="1">
            <a:off x="1183823" y="2547986"/>
            <a:ext cx="3092365" cy="360206"/>
          </a:xfrm>
          <a:prstGeom prst="bentConnector3">
            <a:avLst>
              <a:gd name="adj1" fmla="val -465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547665" y="3193527"/>
            <a:ext cx="1045924" cy="499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while</a:t>
            </a:r>
          </a:p>
        </p:txBody>
      </p:sp>
      <p:sp>
        <p:nvSpPr>
          <p:cNvPr id="13" name="Oval 12"/>
          <p:cNvSpPr/>
          <p:nvPr/>
        </p:nvSpPr>
        <p:spPr>
          <a:xfrm>
            <a:off x="5506362" y="3222733"/>
            <a:ext cx="433790" cy="4213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17" name="Straight Arrow Connector 16"/>
          <p:cNvCxnSpPr/>
          <p:nvPr/>
        </p:nvCxnSpPr>
        <p:spPr>
          <a:xfrm>
            <a:off x="1917016" y="2525383"/>
            <a:ext cx="366305"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276624" y="2325086"/>
            <a:ext cx="1287264" cy="421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statement</a:t>
            </a:r>
          </a:p>
        </p:txBody>
      </p:sp>
      <p:cxnSp>
        <p:nvCxnSpPr>
          <p:cNvPr id="48" name="Straight Arrow Connector 47"/>
          <p:cNvCxnSpPr>
            <a:stCxn id="45" idx="3"/>
          </p:cNvCxnSpPr>
          <p:nvPr/>
        </p:nvCxnSpPr>
        <p:spPr>
          <a:xfrm>
            <a:off x="3563888" y="2535784"/>
            <a:ext cx="71229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24984" y="2286257"/>
            <a:ext cx="848987" cy="499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do</a:t>
            </a:r>
          </a:p>
        </p:txBody>
      </p:sp>
      <p:cxnSp>
        <p:nvCxnSpPr>
          <p:cNvPr id="23" name="Elbow Connector 22"/>
          <p:cNvCxnSpPr>
            <a:endCxn id="12" idx="2"/>
          </p:cNvCxnSpPr>
          <p:nvPr/>
        </p:nvCxnSpPr>
        <p:spPr>
          <a:xfrm rot="16200000" flipH="1">
            <a:off x="1109614" y="3005003"/>
            <a:ext cx="512260" cy="363842"/>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442466" y="3232355"/>
            <a:ext cx="433790" cy="4213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28" name="Straight Arrow Connector 27"/>
          <p:cNvCxnSpPr>
            <a:stCxn id="13" idx="6"/>
            <a:endCxn id="27" idx="2"/>
          </p:cNvCxnSpPr>
          <p:nvPr/>
        </p:nvCxnSpPr>
        <p:spPr>
          <a:xfrm>
            <a:off x="5940152" y="3433431"/>
            <a:ext cx="502314" cy="962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2436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for Statement</a:t>
            </a:r>
          </a:p>
        </p:txBody>
      </p:sp>
      <p:sp>
        <p:nvSpPr>
          <p:cNvPr id="3" name="Content Placeholder 2"/>
          <p:cNvSpPr>
            <a:spLocks noGrp="1"/>
          </p:cNvSpPr>
          <p:nvPr>
            <p:ph idx="1"/>
          </p:nvPr>
        </p:nvSpPr>
        <p:spPr>
          <a:xfrm>
            <a:off x="5464924" y="2339746"/>
            <a:ext cx="3206641" cy="2736849"/>
          </a:xfrm>
        </p:spPr>
        <p:txBody>
          <a:bodyPr>
            <a:normAutofit fontScale="77500" lnSpcReduction="20000"/>
          </a:bodyPr>
          <a:lstStyle/>
          <a:p>
            <a:r>
              <a:rPr lang="en-US" dirty="0"/>
              <a:t>First, </a:t>
            </a:r>
            <a:r>
              <a:rPr lang="en-US" b="1" i="1" u="sng" dirty="0"/>
              <a:t>expression1</a:t>
            </a:r>
            <a:r>
              <a:rPr lang="en-US" dirty="0"/>
              <a:t> is evaluated.</a:t>
            </a:r>
          </a:p>
          <a:p>
            <a:r>
              <a:rPr lang="en-US" dirty="0"/>
              <a:t>Then </a:t>
            </a:r>
            <a:r>
              <a:rPr lang="en-US" b="1" i="1" u="sng" dirty="0"/>
              <a:t>expression2</a:t>
            </a:r>
            <a:r>
              <a:rPr lang="en-US" dirty="0"/>
              <a:t> is evaluated. </a:t>
            </a:r>
          </a:p>
          <a:p>
            <a:pPr lvl="1"/>
            <a:r>
              <a:rPr lang="en-US" dirty="0"/>
              <a:t>This is the conditional part of the statement.</a:t>
            </a:r>
          </a:p>
          <a:p>
            <a:pPr lvl="1"/>
            <a:r>
              <a:rPr lang="en-US" dirty="0"/>
              <a:t>If </a:t>
            </a:r>
            <a:r>
              <a:rPr lang="en-US" b="1" i="1" u="sng" dirty="0"/>
              <a:t>expression2</a:t>
            </a:r>
            <a:r>
              <a:rPr lang="en-US" dirty="0"/>
              <a:t> is </a:t>
            </a:r>
            <a:r>
              <a:rPr lang="en-US" b="1" dirty="0">
                <a:solidFill>
                  <a:srgbClr val="FF0000"/>
                </a:solidFill>
              </a:rPr>
              <a:t>false</a:t>
            </a:r>
            <a:r>
              <a:rPr lang="en-US" dirty="0"/>
              <a:t>, program control exists the for statement. </a:t>
            </a:r>
          </a:p>
          <a:p>
            <a:pPr lvl="1"/>
            <a:r>
              <a:rPr lang="en-US" dirty="0"/>
              <a:t>If </a:t>
            </a:r>
            <a:r>
              <a:rPr lang="en-US" b="1" i="1" u="sng" dirty="0"/>
              <a:t>expression2</a:t>
            </a:r>
            <a:r>
              <a:rPr lang="en-US" dirty="0"/>
              <a:t> is </a:t>
            </a:r>
            <a:r>
              <a:rPr lang="en-US" b="1" dirty="0">
                <a:solidFill>
                  <a:srgbClr val="FF0000"/>
                </a:solidFill>
              </a:rPr>
              <a:t>true</a:t>
            </a:r>
            <a:r>
              <a:rPr lang="en-US" dirty="0"/>
              <a:t>, the </a:t>
            </a:r>
            <a:r>
              <a:rPr lang="en-US" b="1" i="1" u="sng" dirty="0"/>
              <a:t>statement</a:t>
            </a:r>
            <a:r>
              <a:rPr lang="en-US" dirty="0"/>
              <a:t> is executed.</a:t>
            </a:r>
          </a:p>
          <a:p>
            <a:r>
              <a:rPr lang="en-US" dirty="0"/>
              <a:t>After </a:t>
            </a:r>
            <a:r>
              <a:rPr lang="en-US" b="1" i="1" u="sng" dirty="0"/>
              <a:t>statement</a:t>
            </a:r>
            <a:r>
              <a:rPr lang="en-US" dirty="0"/>
              <a:t> is executed, </a:t>
            </a:r>
            <a:r>
              <a:rPr lang="en-US" b="1" i="1" u="sng" dirty="0"/>
              <a:t>expression3</a:t>
            </a:r>
            <a:r>
              <a:rPr lang="en-US" dirty="0"/>
              <a:t> is evaluated. </a:t>
            </a:r>
          </a:p>
          <a:p>
            <a:r>
              <a:rPr lang="en-US" dirty="0"/>
              <a:t>Then the statement loops back to test </a:t>
            </a:r>
            <a:r>
              <a:rPr lang="en-US" b="1" i="1" u="sng" dirty="0"/>
              <a:t>expression2</a:t>
            </a:r>
            <a:r>
              <a:rPr lang="en-US" dirty="0"/>
              <a:t> again.</a:t>
            </a:r>
          </a:p>
        </p:txBody>
      </p:sp>
      <p:grpSp>
        <p:nvGrpSpPr>
          <p:cNvPr id="4" name="Group 3"/>
          <p:cNvGrpSpPr/>
          <p:nvPr/>
        </p:nvGrpSpPr>
        <p:grpSpPr>
          <a:xfrm>
            <a:off x="628650" y="2258455"/>
            <a:ext cx="4651776" cy="3147535"/>
            <a:chOff x="572020" y="2164604"/>
            <a:chExt cx="6202368" cy="4196713"/>
          </a:xfrm>
        </p:grpSpPr>
        <p:sp>
          <p:nvSpPr>
            <p:cNvPr id="5" name="Rectangle 4"/>
            <p:cNvSpPr/>
            <p:nvPr/>
          </p:nvSpPr>
          <p:spPr>
            <a:xfrm>
              <a:off x="2723133" y="2775491"/>
              <a:ext cx="1666527" cy="56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expression1</a:t>
              </a:r>
            </a:p>
          </p:txBody>
        </p:sp>
        <p:sp>
          <p:nvSpPr>
            <p:cNvPr id="6" name="Oval 5"/>
            <p:cNvSpPr/>
            <p:nvPr/>
          </p:nvSpPr>
          <p:spPr>
            <a:xfrm>
              <a:off x="1840595" y="2228166"/>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7" name="Straight Arrow Connector 6"/>
            <p:cNvCxnSpPr/>
            <p:nvPr/>
          </p:nvCxnSpPr>
          <p:spPr>
            <a:xfrm>
              <a:off x="1436953" y="2493342"/>
              <a:ext cx="4036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6"/>
              <a:endCxn id="12" idx="2"/>
            </p:cNvCxnSpPr>
            <p:nvPr/>
          </p:nvCxnSpPr>
          <p:spPr>
            <a:xfrm>
              <a:off x="2418981" y="2509096"/>
              <a:ext cx="2362799" cy="251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2" idx="6"/>
            </p:cNvCxnSpPr>
            <p:nvPr/>
          </p:nvCxnSpPr>
          <p:spPr>
            <a:xfrm flipH="1">
              <a:off x="707015" y="2511607"/>
              <a:ext cx="4653151" cy="1028808"/>
            </a:xfrm>
            <a:prstGeom prst="bentConnector3">
              <a:avLst>
                <a:gd name="adj1" fmla="val -491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2020" y="2164604"/>
              <a:ext cx="864933" cy="657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a:t>
              </a:r>
            </a:p>
          </p:txBody>
        </p:sp>
        <p:sp>
          <p:nvSpPr>
            <p:cNvPr id="12" name="Oval 11"/>
            <p:cNvSpPr/>
            <p:nvPr/>
          </p:nvSpPr>
          <p:spPr>
            <a:xfrm>
              <a:off x="4781780" y="2230677"/>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13" name="Elbow Connector 12"/>
            <p:cNvCxnSpPr>
              <a:endCxn id="26" idx="2"/>
            </p:cNvCxnSpPr>
            <p:nvPr/>
          </p:nvCxnSpPr>
          <p:spPr>
            <a:xfrm>
              <a:off x="685385" y="3540415"/>
              <a:ext cx="2387711" cy="810238"/>
            </a:xfrm>
            <a:prstGeom prst="bentConnector3">
              <a:avLst>
                <a:gd name="adj1" fmla="val -629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6" idx="6"/>
              <a:endCxn id="33" idx="2"/>
            </p:cNvCxnSpPr>
            <p:nvPr/>
          </p:nvCxnSpPr>
          <p:spPr>
            <a:xfrm flipV="1">
              <a:off x="3651482" y="4350405"/>
              <a:ext cx="2544520" cy="2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33277" y="4683272"/>
              <a:ext cx="1597307" cy="56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expression2</a:t>
              </a:r>
            </a:p>
          </p:txBody>
        </p:sp>
        <p:sp>
          <p:nvSpPr>
            <p:cNvPr id="25" name="Rectangle 24"/>
            <p:cNvSpPr/>
            <p:nvPr/>
          </p:nvSpPr>
          <p:spPr>
            <a:xfrm>
              <a:off x="4085881" y="4683272"/>
              <a:ext cx="1708684" cy="56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expression3</a:t>
              </a:r>
            </a:p>
          </p:txBody>
        </p:sp>
        <p:sp>
          <p:nvSpPr>
            <p:cNvPr id="26" name="Oval 25"/>
            <p:cNvSpPr/>
            <p:nvPr/>
          </p:nvSpPr>
          <p:spPr>
            <a:xfrm>
              <a:off x="3073096" y="4069723"/>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
          <p:nvSpPr>
            <p:cNvPr id="33" name="Oval 32"/>
            <p:cNvSpPr/>
            <p:nvPr/>
          </p:nvSpPr>
          <p:spPr>
            <a:xfrm>
              <a:off x="6196002" y="4069475"/>
              <a:ext cx="578386" cy="561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cxnSp>
          <p:nvCxnSpPr>
            <p:cNvPr id="35" name="Elbow Connector 34"/>
            <p:cNvCxnSpPr>
              <a:stCxn id="33" idx="6"/>
            </p:cNvCxnSpPr>
            <p:nvPr/>
          </p:nvCxnSpPr>
          <p:spPr>
            <a:xfrm flipH="1">
              <a:off x="707015" y="4350405"/>
              <a:ext cx="6067373" cy="1193122"/>
            </a:xfrm>
            <a:prstGeom prst="bentConnector3">
              <a:avLst>
                <a:gd name="adj1" fmla="val -3768"/>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707015" y="5543775"/>
              <a:ext cx="2326575" cy="528812"/>
            </a:xfrm>
            <a:prstGeom prst="bentConnector3">
              <a:avLst>
                <a:gd name="adj1" fmla="val -682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033589" y="5799457"/>
              <a:ext cx="1660217" cy="56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statement</a:t>
              </a:r>
            </a:p>
          </p:txBody>
        </p:sp>
        <p:cxnSp>
          <p:nvCxnSpPr>
            <p:cNvPr id="46" name="Elbow Connector 45"/>
            <p:cNvCxnSpPr>
              <a:endCxn id="5" idx="1"/>
            </p:cNvCxnSpPr>
            <p:nvPr/>
          </p:nvCxnSpPr>
          <p:spPr>
            <a:xfrm rot="16200000" flipH="1">
              <a:off x="2370744" y="2704032"/>
              <a:ext cx="512227" cy="192552"/>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24" idx="1"/>
            </p:cNvCxnSpPr>
            <p:nvPr/>
          </p:nvCxnSpPr>
          <p:spPr>
            <a:xfrm rot="16200000" flipH="1">
              <a:off x="488440" y="4519365"/>
              <a:ext cx="641781" cy="247893"/>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25" idx="1"/>
            </p:cNvCxnSpPr>
            <p:nvPr/>
          </p:nvCxnSpPr>
          <p:spPr>
            <a:xfrm rot="16200000" flipH="1">
              <a:off x="3609139" y="4487460"/>
              <a:ext cx="581211" cy="372275"/>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5" idx="3"/>
            </p:cNvCxnSpPr>
            <p:nvPr/>
          </p:nvCxnSpPr>
          <p:spPr>
            <a:xfrm flipV="1">
              <a:off x="4389660" y="2532984"/>
              <a:ext cx="141355" cy="523437"/>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4" idx="3"/>
            </p:cNvCxnSpPr>
            <p:nvPr/>
          </p:nvCxnSpPr>
          <p:spPr>
            <a:xfrm flipV="1">
              <a:off x="2530584" y="4378637"/>
              <a:ext cx="192549" cy="585565"/>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5" idx="3"/>
            </p:cNvCxnSpPr>
            <p:nvPr/>
          </p:nvCxnSpPr>
          <p:spPr>
            <a:xfrm flipV="1">
              <a:off x="5794565" y="4378637"/>
              <a:ext cx="102115" cy="585565"/>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97109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NULL Statements</a:t>
            </a:r>
          </a:p>
        </p:txBody>
      </p:sp>
      <p:sp>
        <p:nvSpPr>
          <p:cNvPr id="4" name="Content Placeholder 3"/>
          <p:cNvSpPr>
            <a:spLocks noGrp="1"/>
          </p:cNvSpPr>
          <p:nvPr>
            <p:ph idx="1"/>
          </p:nvPr>
        </p:nvSpPr>
        <p:spPr/>
        <p:txBody>
          <a:bodyPr>
            <a:normAutofit/>
          </a:bodyPr>
          <a:lstStyle/>
          <a:p>
            <a:r>
              <a:rPr lang="en-US" dirty="0"/>
              <a:t>It is possible to omit one of the expressions in a for loop, it is also possible to omit the body of the for loop.</a:t>
            </a:r>
          </a:p>
          <a:p>
            <a:endParaRPr lang="en-US" dirty="0"/>
          </a:p>
          <a:p>
            <a:r>
              <a:rPr lang="en-US" b="1" dirty="0">
                <a:solidFill>
                  <a:srgbClr val="FF0000"/>
                </a:solidFill>
              </a:rPr>
              <a:t>ATTENTION</a:t>
            </a:r>
          </a:p>
          <a:p>
            <a:r>
              <a:rPr lang="en-US" dirty="0"/>
              <a:t>Placing a semicolon after the test condition causes compiler to execute a null statement whenever the if expression is </a:t>
            </a:r>
            <a:r>
              <a:rPr lang="en-US" b="1" dirty="0"/>
              <a:t>true</a:t>
            </a:r>
          </a:p>
          <a:p>
            <a:endParaRPr lang="en-US" dirty="0"/>
          </a:p>
        </p:txBody>
      </p:sp>
      <p:sp>
        <p:nvSpPr>
          <p:cNvPr id="5" name="Content Placeholder 4"/>
          <p:cNvSpPr>
            <a:spLocks noGrp="1"/>
          </p:cNvSpPr>
          <p:nvPr>
            <p:ph idx="2"/>
          </p:nvPr>
        </p:nvSpPr>
        <p:spPr>
          <a:noFill/>
          <a:ln w="25400">
            <a:solidFill>
              <a:schemeClr val="bg1"/>
            </a:solidFill>
          </a:ln>
        </p:spPr>
        <p:txBody>
          <a:bodyPr vert="horz" wrap="square" lIns="68580" tIns="34290" rIns="68580" bIns="34290" rtlCol="0" anchor="ctr" anchorCtr="0" compatLnSpc="1">
            <a:normAutofit/>
          </a:bodyPr>
          <a:lstStyle/>
          <a:p>
            <a:pPr marL="0" indent="0">
              <a:buNone/>
            </a:pPr>
            <a:r>
              <a:rPr lang="en-US" sz="1500" b="1" dirty="0"/>
              <a:t>for(c = </a:t>
            </a:r>
            <a:r>
              <a:rPr lang="en-US" sz="1500" b="1" dirty="0" err="1"/>
              <a:t>getchar</a:t>
            </a:r>
            <a:r>
              <a:rPr lang="en-US" sz="1500" b="1" dirty="0"/>
              <a:t>(); </a:t>
            </a:r>
            <a:r>
              <a:rPr lang="en-US" sz="1500" b="1" dirty="0" err="1"/>
              <a:t>isspace</a:t>
            </a:r>
            <a:r>
              <a:rPr lang="en-US" sz="1500" b="1" dirty="0"/>
              <a:t>(c); c = </a:t>
            </a:r>
            <a:r>
              <a:rPr lang="en-US" sz="1500" b="1" dirty="0" err="1"/>
              <a:t>getchar</a:t>
            </a:r>
            <a:r>
              <a:rPr lang="en-US" sz="1500" b="1" dirty="0"/>
              <a:t>());</a:t>
            </a:r>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if ( j == 1);</a:t>
            </a:r>
          </a:p>
          <a:p>
            <a:pPr marL="0" indent="0">
              <a:buNone/>
            </a:pPr>
            <a:r>
              <a:rPr lang="en-US" dirty="0">
                <a:solidFill>
                  <a:srgbClr val="FF0000"/>
                </a:solidFill>
              </a:rPr>
              <a:t>	j = 0;</a:t>
            </a:r>
          </a:p>
          <a:p>
            <a:pPr marL="0" indent="0">
              <a:buNone/>
            </a:pPr>
            <a:endParaRPr lang="en-US" dirty="0"/>
          </a:p>
        </p:txBody>
      </p:sp>
    </p:spTree>
    <p:extLst>
      <p:ext uri="{BB962C8B-B14F-4D97-AF65-F5344CB8AC3E}">
        <p14:creationId xmlns:p14="http://schemas.microsoft.com/office/powerpoint/2010/main" val="90746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Development CONT’D</a:t>
            </a:r>
          </a:p>
        </p:txBody>
      </p:sp>
      <p:sp>
        <p:nvSpPr>
          <p:cNvPr id="3" name="Content Placeholder 2"/>
          <p:cNvSpPr>
            <a:spLocks noGrp="1"/>
          </p:cNvSpPr>
          <p:nvPr>
            <p:ph idx="1"/>
          </p:nvPr>
        </p:nvSpPr>
        <p:spPr>
          <a:xfrm>
            <a:off x="514351" y="1556792"/>
            <a:ext cx="7802066" cy="4032448"/>
          </a:xfrm>
        </p:spPr>
        <p:txBody>
          <a:bodyPr>
            <a:normAutofit lnSpcReduction="10000"/>
          </a:bodyPr>
          <a:lstStyle/>
          <a:p>
            <a:r>
              <a:rPr lang="en-US" dirty="0"/>
              <a:t>One of the reasons C is such a small language is that it defers many operations to </a:t>
            </a:r>
            <a:r>
              <a:rPr lang="en-US" b="1" i="1" u="sng" dirty="0"/>
              <a:t>a large runtime library.</a:t>
            </a:r>
          </a:p>
          <a:p>
            <a:r>
              <a:rPr lang="en-US" dirty="0"/>
              <a:t>The runtime library is a collection of object files</a:t>
            </a:r>
          </a:p>
          <a:p>
            <a:pPr lvl="1"/>
            <a:r>
              <a:rPr lang="en-US" dirty="0"/>
              <a:t>Each file contains the machine instructions for a function that performs one of a wide variety of services</a:t>
            </a:r>
          </a:p>
          <a:p>
            <a:pPr lvl="2"/>
            <a:r>
              <a:rPr lang="en-US" dirty="0"/>
              <a:t>The functions are divided into groups, such as I/O, memory management, mathematical operations, and string manipulation.</a:t>
            </a:r>
          </a:p>
          <a:p>
            <a:pPr lvl="1"/>
            <a:r>
              <a:rPr lang="en-US" dirty="0"/>
              <a:t>For each group there is a source file, called a </a:t>
            </a:r>
            <a:r>
              <a:rPr lang="en-US" b="1" i="1" u="sng" dirty="0"/>
              <a:t>header file</a:t>
            </a:r>
            <a:r>
              <a:rPr lang="en-US" dirty="0"/>
              <a:t>, that contains information  you need to use these functions</a:t>
            </a:r>
          </a:p>
          <a:p>
            <a:pPr lvl="2"/>
            <a:r>
              <a:rPr lang="en-US" dirty="0"/>
              <a:t>by convention , the names for header files end with </a:t>
            </a:r>
            <a:r>
              <a:rPr lang="en-US" i="1" u="sng" dirty="0"/>
              <a:t>.h</a:t>
            </a:r>
            <a:r>
              <a:rPr lang="en-US" dirty="0"/>
              <a:t> </a:t>
            </a:r>
            <a:r>
              <a:rPr lang="en-US" dirty="0" err="1"/>
              <a:t>extention</a:t>
            </a:r>
            <a:endParaRPr lang="en-US" dirty="0"/>
          </a:p>
          <a:p>
            <a:r>
              <a:rPr lang="en-US" dirty="0"/>
              <a:t>For example, one of the I/O runtime routines, called </a:t>
            </a:r>
            <a:r>
              <a:rPr lang="en-US" b="1" i="1" u="sng" dirty="0" err="1"/>
              <a:t>printf</a:t>
            </a:r>
            <a:r>
              <a:rPr lang="en-US" b="1" i="1" u="sng" dirty="0"/>
              <a:t>()</a:t>
            </a:r>
            <a:r>
              <a:rPr lang="en-US" dirty="0"/>
              <a:t>, enables you to display data on your terminal. To use this function you must enter the following line in your source file</a:t>
            </a:r>
          </a:p>
          <a:p>
            <a:pPr lvl="1"/>
            <a:r>
              <a:rPr lang="en-US" dirty="0"/>
              <a:t>#include &lt;</a:t>
            </a:r>
            <a:r>
              <a:rPr lang="en-US" dirty="0" err="1"/>
              <a:t>stdio.h</a:t>
            </a:r>
            <a:r>
              <a:rPr lang="en-US" dirty="0"/>
              <a:t>&gt; </a:t>
            </a:r>
          </a:p>
        </p:txBody>
      </p:sp>
      <p:sp>
        <p:nvSpPr>
          <p:cNvPr id="4" name="Footer Placeholder 3"/>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38555170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Loops</a:t>
            </a:r>
          </a:p>
        </p:txBody>
      </p:sp>
      <p:sp>
        <p:nvSpPr>
          <p:cNvPr id="4" name="Content Placeholder 3"/>
          <p:cNvSpPr>
            <a:spLocks noGrp="1"/>
          </p:cNvSpPr>
          <p:nvPr>
            <p:ph idx="1"/>
          </p:nvPr>
        </p:nvSpPr>
        <p:spPr/>
        <p:txBody>
          <a:bodyPr/>
          <a:lstStyle/>
          <a:p>
            <a:r>
              <a:rPr lang="en-US" dirty="0"/>
              <a:t>It is possible to nest looping statements to any depth</a:t>
            </a:r>
          </a:p>
          <a:p>
            <a:r>
              <a:rPr lang="en-US" dirty="0"/>
              <a:t>However, keep that in mind inner loops must finish before the outer loops can resume iterating</a:t>
            </a:r>
          </a:p>
          <a:p>
            <a:r>
              <a:rPr lang="en-US" dirty="0"/>
              <a:t>It is also possible to nest control and loop statements together.</a:t>
            </a:r>
          </a:p>
          <a:p>
            <a:endParaRPr lang="en-US" dirty="0"/>
          </a:p>
        </p:txBody>
      </p:sp>
      <p:sp>
        <p:nvSpPr>
          <p:cNvPr id="5" name="Content Placeholder 4"/>
          <p:cNvSpPr>
            <a:spLocks noGrp="1"/>
          </p:cNvSpPr>
          <p:nvPr>
            <p:ph idx="2"/>
          </p:nvPr>
        </p:nvSpPr>
        <p:spPr>
          <a:noFill/>
          <a:ln w="25400">
            <a:solidFill>
              <a:schemeClr val="bg1"/>
            </a:solidFill>
          </a:ln>
        </p:spPr>
        <p:txBody>
          <a:bodyPr vert="horz" wrap="square" lIns="68580" tIns="34290" rIns="68580" bIns="34290" rtlCol="0" anchor="ctr" anchorCtr="0" compatLnSpc="1">
            <a:normAutofit/>
          </a:bodyPr>
          <a:lstStyle/>
          <a:p>
            <a:pPr marL="0" indent="0">
              <a:buNone/>
            </a:pPr>
            <a:r>
              <a:rPr lang="en-US" dirty="0"/>
              <a:t>for( j = 1; j &lt;= 10; </a:t>
            </a:r>
            <a:r>
              <a:rPr lang="en-US" dirty="0" err="1"/>
              <a:t>j++</a:t>
            </a:r>
            <a:r>
              <a:rPr lang="en-US" dirty="0"/>
              <a:t>)  {			// outer loop</a:t>
            </a:r>
          </a:p>
          <a:p>
            <a:pPr marL="0" indent="0">
              <a:buNone/>
            </a:pPr>
            <a:r>
              <a:rPr lang="en-US" dirty="0"/>
              <a:t>	</a:t>
            </a:r>
            <a:r>
              <a:rPr lang="en-US" dirty="0" err="1"/>
              <a:t>printf</a:t>
            </a:r>
            <a:r>
              <a:rPr lang="en-US" dirty="0"/>
              <a:t>(“%5d|”, j);</a:t>
            </a:r>
          </a:p>
          <a:p>
            <a:pPr marL="0" indent="0">
              <a:buNone/>
            </a:pPr>
            <a:r>
              <a:rPr lang="en-US" dirty="0"/>
              <a:t>	for( k=1; k &lt;=10; k++)  {</a:t>
            </a:r>
          </a:p>
          <a:p>
            <a:pPr marL="0" indent="0">
              <a:buNone/>
            </a:pPr>
            <a:r>
              <a:rPr lang="en-US" dirty="0"/>
              <a:t>		</a:t>
            </a:r>
            <a:r>
              <a:rPr lang="en-US" dirty="0" err="1"/>
              <a:t>printf</a:t>
            </a:r>
            <a:r>
              <a:rPr lang="en-US" dirty="0"/>
              <a:t>(“%5d”, j*k); 		// inner loop</a:t>
            </a:r>
          </a:p>
          <a:p>
            <a:pPr marL="0" indent="0">
              <a:buNone/>
            </a:pPr>
            <a:r>
              <a:rPr lang="en-US" dirty="0"/>
              <a:t>	}</a:t>
            </a:r>
          </a:p>
          <a:p>
            <a:pPr marL="0" indent="0">
              <a:buNone/>
            </a:pPr>
            <a:r>
              <a:rPr lang="en-US" dirty="0"/>
              <a:t>	</a:t>
            </a:r>
            <a:r>
              <a:rPr lang="en-US" dirty="0" err="1"/>
              <a:t>printf</a:t>
            </a:r>
            <a:r>
              <a:rPr lang="en-US" dirty="0"/>
              <a:t>(“\n”);</a:t>
            </a:r>
          </a:p>
          <a:p>
            <a:pPr marL="0" indent="0">
              <a:buNone/>
            </a:pPr>
            <a:r>
              <a:rPr lang="en-US" dirty="0"/>
              <a:t>} </a:t>
            </a:r>
          </a:p>
        </p:txBody>
      </p:sp>
    </p:spTree>
    <p:extLst>
      <p:ext uri="{BB962C8B-B14F-4D97-AF65-F5344CB8AC3E}">
        <p14:creationId xmlns:p14="http://schemas.microsoft.com/office/powerpoint/2010/main" val="3485662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 </a:t>
            </a:r>
            <a:r>
              <a:rPr lang="en-US" b="1"/>
              <a:t>&amp; continue </a:t>
            </a:r>
            <a:r>
              <a:rPr lang="en-US" b="1" dirty="0"/>
              <a:t>&amp; </a:t>
            </a:r>
            <a:r>
              <a:rPr lang="en-US" b="1" dirty="0" err="1"/>
              <a:t>goto</a:t>
            </a:r>
            <a:endParaRPr lang="en-US" b="1" dirty="0"/>
          </a:p>
        </p:txBody>
      </p:sp>
      <p:sp>
        <p:nvSpPr>
          <p:cNvPr id="3" name="Content Placeholder 2"/>
          <p:cNvSpPr>
            <a:spLocks noGrp="1"/>
          </p:cNvSpPr>
          <p:nvPr>
            <p:ph idx="1"/>
          </p:nvPr>
        </p:nvSpPr>
        <p:spPr/>
        <p:txBody>
          <a:bodyPr>
            <a:normAutofit/>
          </a:bodyPr>
          <a:lstStyle/>
          <a:p>
            <a:r>
              <a:rPr lang="en-US" b="1" i="1" dirty="0"/>
              <a:t>break</a:t>
            </a:r>
          </a:p>
          <a:p>
            <a:pPr lvl="1"/>
            <a:r>
              <a:rPr lang="en-US" dirty="0"/>
              <a:t>We have already talked about it in </a:t>
            </a:r>
            <a:r>
              <a:rPr lang="en-US" b="1" i="1" u="sng" dirty="0"/>
              <a:t>switch statement</a:t>
            </a:r>
          </a:p>
          <a:p>
            <a:pPr lvl="1"/>
            <a:r>
              <a:rPr lang="en-US" dirty="0"/>
              <a:t>When used in a loop, it causes program control jump to the statement following the loop</a:t>
            </a:r>
          </a:p>
          <a:p>
            <a:r>
              <a:rPr lang="en-US" b="1" i="1" dirty="0"/>
              <a:t>continue</a:t>
            </a:r>
          </a:p>
          <a:p>
            <a:pPr lvl="1"/>
            <a:r>
              <a:rPr lang="en-US" dirty="0"/>
              <a:t>continue statement provides a means for returning to the top of a loop earlier than normal.</a:t>
            </a:r>
          </a:p>
          <a:p>
            <a:pPr lvl="1"/>
            <a:r>
              <a:rPr lang="en-US" dirty="0"/>
              <a:t>it is useful, when you want to bypass the reminder of the loop for some reason.</a:t>
            </a:r>
          </a:p>
          <a:p>
            <a:pPr lvl="1"/>
            <a:r>
              <a:rPr lang="en-US" dirty="0"/>
              <a:t>Please do NOT use it in any of your C programs.</a:t>
            </a:r>
          </a:p>
          <a:p>
            <a:r>
              <a:rPr lang="en-US" b="1" i="1" dirty="0" err="1"/>
              <a:t>goto</a:t>
            </a:r>
            <a:endParaRPr lang="en-US" b="1" i="1" dirty="0"/>
          </a:p>
          <a:p>
            <a:pPr lvl="1"/>
            <a:r>
              <a:rPr lang="en-US" dirty="0" err="1"/>
              <a:t>goto</a:t>
            </a:r>
            <a:r>
              <a:rPr lang="en-US" dirty="0"/>
              <a:t> statement is necessary in more rudimentary languages!</a:t>
            </a:r>
          </a:p>
          <a:p>
            <a:pPr lvl="1"/>
            <a:r>
              <a:rPr lang="en-US" dirty="0"/>
              <a:t>Please do NOT use it in any of your C programs.</a:t>
            </a:r>
          </a:p>
        </p:txBody>
      </p:sp>
    </p:spTree>
    <p:extLst>
      <p:ext uri="{BB962C8B-B14F-4D97-AF65-F5344CB8AC3E}">
        <p14:creationId xmlns:p14="http://schemas.microsoft.com/office/powerpoint/2010/main" val="42563742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4 Slayt Numarası Yer Tutucusu"/>
          <p:cNvSpPr>
            <a:spLocks noGrp="1"/>
          </p:cNvSpPr>
          <p:nvPr>
            <p:ph type="sldNum" sz="quarter" idx="11"/>
          </p:nvPr>
        </p:nvSpPr>
        <p:spPr>
          <a:noFill/>
        </p:spPr>
        <p:txBody>
          <a:bodyPr/>
          <a:lstStyle/>
          <a:p>
            <a:fld id="{B893C1EF-69B2-4D72-AC3E-9CE1B9DE9622}" type="slidenum">
              <a:rPr lang="tr-TR" altLang="tr-TR" smtClean="0"/>
              <a:pPr/>
              <a:t>82</a:t>
            </a:fld>
            <a:endParaRPr lang="tr-TR" altLang="tr-TR"/>
          </a:p>
        </p:txBody>
      </p:sp>
      <p:sp>
        <p:nvSpPr>
          <p:cNvPr id="5" name="4 Dikdörtgen"/>
          <p:cNvSpPr/>
          <p:nvPr/>
        </p:nvSpPr>
        <p:spPr>
          <a:xfrm>
            <a:off x="179512" y="620688"/>
            <a:ext cx="8784976" cy="369332"/>
          </a:xfrm>
          <a:prstGeom prst="rect">
            <a:avLst/>
          </a:prstGeom>
        </p:spPr>
        <p:txBody>
          <a:bodyPr wrap="square">
            <a:spAutoFit/>
          </a:bodyPr>
          <a:lstStyle/>
          <a:p>
            <a:pPr algn="ctr"/>
            <a:r>
              <a:rPr lang="tr-TR" dirty="0">
                <a:solidFill>
                  <a:srgbClr val="002060"/>
                </a:solidFill>
              </a:rPr>
              <a:t>Bu yansı ders notlarının düzeni için boş bırakılmıştır.</a:t>
            </a:r>
          </a:p>
        </p:txBody>
      </p:sp>
    </p:spTree>
    <p:extLst>
      <p:ext uri="{BB962C8B-B14F-4D97-AF65-F5344CB8AC3E}">
        <p14:creationId xmlns:p14="http://schemas.microsoft.com/office/powerpoint/2010/main" val="27058589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Preprocessor</a:t>
            </a:r>
            <a:r>
              <a:rPr lang="tr-TR" dirty="0"/>
              <a:t> (</a:t>
            </a:r>
            <a:r>
              <a:rPr lang="en-US" dirty="0"/>
              <a:t>Part</a:t>
            </a:r>
            <a:r>
              <a:rPr lang="tr-TR" dirty="0"/>
              <a:t> I)</a:t>
            </a:r>
            <a:endParaRPr lang="en-US" dirty="0"/>
          </a:p>
        </p:txBody>
      </p:sp>
      <p:sp>
        <p:nvSpPr>
          <p:cNvPr id="3" name="Subtitle 2"/>
          <p:cNvSpPr>
            <a:spLocks noGrp="1"/>
          </p:cNvSpPr>
          <p:nvPr>
            <p:ph type="subTitle" idx="1"/>
          </p:nvPr>
        </p:nvSpPr>
        <p:spPr/>
        <p:txBody>
          <a:bodyPr>
            <a:normAutofit/>
          </a:bodyPr>
          <a:lstStyle/>
          <a:p>
            <a:r>
              <a:rPr lang="en-US" dirty="0"/>
              <a:t>Structural Programming</a:t>
            </a:r>
          </a:p>
          <a:p>
            <a:r>
              <a:rPr lang="en-US" dirty="0"/>
              <a:t>by</a:t>
            </a:r>
            <a:r>
              <a:rPr lang="tr-TR" dirty="0"/>
              <a:t> </a:t>
            </a:r>
            <a:r>
              <a:rPr lang="en-US" dirty="0"/>
              <a:t>Z. </a:t>
            </a:r>
            <a:r>
              <a:rPr lang="en-US" dirty="0" err="1"/>
              <a:t>Cihan</a:t>
            </a:r>
            <a:r>
              <a:rPr lang="en-US" dirty="0"/>
              <a:t> TAYSI</a:t>
            </a:r>
            <a:endParaRPr lang="tr-TR" dirty="0"/>
          </a:p>
          <a:p>
            <a:r>
              <a:rPr lang="en-US" dirty="0"/>
              <a:t>additions by </a:t>
            </a:r>
            <a:r>
              <a:rPr lang="tr-TR" dirty="0"/>
              <a:t>Yunus Emre SELÇUK</a:t>
            </a:r>
            <a:endParaRPr lang="en-US" dirty="0"/>
          </a:p>
        </p:txBody>
      </p:sp>
    </p:spTree>
    <p:extLst>
      <p:ext uri="{BB962C8B-B14F-4D97-AF65-F5344CB8AC3E}">
        <p14:creationId xmlns:p14="http://schemas.microsoft.com/office/powerpoint/2010/main" val="345109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normAutofit/>
          </a:bodyPr>
          <a:lstStyle/>
          <a:p>
            <a:r>
              <a:rPr lang="en-US" dirty="0"/>
              <a:t>Macro processing</a:t>
            </a:r>
          </a:p>
          <a:p>
            <a:pPr lvl="1"/>
            <a:r>
              <a:rPr lang="en-US" dirty="0"/>
              <a:t>Macro substitution</a:t>
            </a:r>
          </a:p>
          <a:p>
            <a:pPr lvl="1"/>
            <a:r>
              <a:rPr lang="en-US" dirty="0"/>
              <a:t>Removing a macro definition</a:t>
            </a:r>
          </a:p>
          <a:p>
            <a:pPr lvl="1"/>
            <a:r>
              <a:rPr lang="en-US" dirty="0"/>
              <a:t>Macros vs. functions</a:t>
            </a:r>
          </a:p>
          <a:p>
            <a:pPr lvl="1"/>
            <a:r>
              <a:rPr lang="en-US" dirty="0"/>
              <a:t>Built-in macros</a:t>
            </a:r>
          </a:p>
          <a:p>
            <a:r>
              <a:rPr lang="en-US" dirty="0"/>
              <a:t>Conditional compilation</a:t>
            </a:r>
          </a:p>
          <a:p>
            <a:pPr lvl="1"/>
            <a:r>
              <a:rPr lang="en-US" dirty="0"/>
              <a:t>Testing macro existence</a:t>
            </a:r>
          </a:p>
          <a:p>
            <a:r>
              <a:rPr lang="en-US" dirty="0"/>
              <a:t>Include facility</a:t>
            </a:r>
          </a:p>
          <a:p>
            <a:r>
              <a:rPr lang="en-US" dirty="0"/>
              <a:t>Line control</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37090973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Macros</a:t>
            </a:r>
          </a:p>
        </p:txBody>
      </p:sp>
      <p:sp>
        <p:nvSpPr>
          <p:cNvPr id="3" name="Content Placeholder 2"/>
          <p:cNvSpPr>
            <a:spLocks noGrp="1"/>
          </p:cNvSpPr>
          <p:nvPr>
            <p:ph idx="1"/>
          </p:nvPr>
        </p:nvSpPr>
        <p:spPr>
          <a:xfrm>
            <a:off x="514350" y="2463798"/>
            <a:ext cx="3533361" cy="2736849"/>
          </a:xfrm>
        </p:spPr>
        <p:txBody>
          <a:bodyPr>
            <a:normAutofit fontScale="92500" lnSpcReduction="10000"/>
          </a:bodyPr>
          <a:lstStyle/>
          <a:p>
            <a:r>
              <a:rPr lang="en-US" dirty="0"/>
              <a:t>All preprocessor directives begin with a pound sign (#), which must be the first </a:t>
            </a:r>
            <a:r>
              <a:rPr lang="en-US" dirty="0" err="1"/>
              <a:t>nonspace</a:t>
            </a:r>
            <a:r>
              <a:rPr lang="en-US" dirty="0"/>
              <a:t> character on the line</a:t>
            </a:r>
          </a:p>
          <a:p>
            <a:r>
              <a:rPr lang="en-US" b="1" dirty="0">
                <a:solidFill>
                  <a:srgbClr val="FF0000"/>
                </a:solidFill>
              </a:rPr>
              <a:t>Unlike C statements, a macro command ends with a newline, not a semicolon.</a:t>
            </a:r>
          </a:p>
          <a:p>
            <a:pPr lvl="1"/>
            <a:r>
              <a:rPr lang="en-US" dirty="0"/>
              <a:t>to span a macro over more than one line, enter a backslash immediately before the newline</a:t>
            </a:r>
          </a:p>
        </p:txBody>
      </p:sp>
      <p:sp>
        <p:nvSpPr>
          <p:cNvPr id="4" name="Content Placeholder 3"/>
          <p:cNvSpPr>
            <a:spLocks noGrp="1"/>
          </p:cNvSpPr>
          <p:nvPr>
            <p:ph idx="2"/>
          </p:nvPr>
        </p:nvSpPr>
        <p:spPr>
          <a:xfrm>
            <a:off x="4129708" y="2463798"/>
            <a:ext cx="4584425" cy="2736849"/>
          </a:xfrm>
          <a:noFill/>
          <a:ln w="50800">
            <a:solidFill>
              <a:schemeClr val="accent1"/>
            </a:solidFill>
          </a:ln>
        </p:spPr>
        <p:txBody>
          <a:bodyPr vert="horz" wrap="square" lIns="68580" tIns="34290" rIns="68580" bIns="34290" rtlCol="0" anchor="ctr" anchorCtr="0" compatLnSpc="1">
            <a:normAutofit fontScale="92500" lnSpcReduction="10000"/>
          </a:bodyPr>
          <a:lstStyle/>
          <a:p>
            <a:pPr marL="0" indent="0">
              <a:buNone/>
            </a:pPr>
            <a:r>
              <a:rPr lang="en-US" sz="1950" dirty="0"/>
              <a:t>#define LONG_MACRO “This is a very long \ </a:t>
            </a:r>
          </a:p>
          <a:p>
            <a:pPr marL="0" indent="0">
              <a:buNone/>
            </a:pPr>
            <a:r>
              <a:rPr lang="en-US" sz="1950" dirty="0"/>
              <a:t>macro that spans two lines”</a:t>
            </a:r>
          </a:p>
          <a:p>
            <a:pPr marL="0" indent="0">
              <a:buNone/>
            </a:pPr>
            <a:endParaRPr lang="en-US" dirty="0"/>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7979079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Macro Substitution</a:t>
            </a:r>
          </a:p>
        </p:txBody>
      </p:sp>
      <p:sp>
        <p:nvSpPr>
          <p:cNvPr id="3" name="Content Placeholder 2"/>
          <p:cNvSpPr>
            <a:spLocks noGrp="1"/>
          </p:cNvSpPr>
          <p:nvPr>
            <p:ph idx="1"/>
          </p:nvPr>
        </p:nvSpPr>
        <p:spPr>
          <a:xfrm>
            <a:off x="514350" y="2463798"/>
            <a:ext cx="3435511" cy="2736849"/>
          </a:xfrm>
        </p:spPr>
        <p:txBody>
          <a:bodyPr>
            <a:normAutofit/>
          </a:bodyPr>
          <a:lstStyle/>
          <a:p>
            <a:r>
              <a:rPr lang="en-US" dirty="0"/>
              <a:t>The simplest and most common use of macros is to represent numeric constant values.</a:t>
            </a:r>
          </a:p>
          <a:p>
            <a:pPr lvl="1"/>
            <a:r>
              <a:rPr lang="en-US" dirty="0"/>
              <a:t>It is also possible to create function like macros</a:t>
            </a:r>
          </a:p>
          <a:p>
            <a:pPr marL="342900" lvl="1" indent="0">
              <a:buNone/>
            </a:pPr>
            <a:endParaRPr lang="en-US" dirty="0"/>
          </a:p>
        </p:txBody>
      </p:sp>
      <p:sp>
        <p:nvSpPr>
          <p:cNvPr id="4" name="Content Placeholder 3"/>
          <p:cNvSpPr>
            <a:spLocks noGrp="1"/>
          </p:cNvSpPr>
          <p:nvPr>
            <p:ph idx="2"/>
          </p:nvPr>
        </p:nvSpPr>
        <p:spPr>
          <a:xfrm>
            <a:off x="3949861" y="2463798"/>
            <a:ext cx="4163057" cy="2736849"/>
          </a:xfrm>
          <a:noFill/>
          <a:ln w="50800">
            <a:solidFill>
              <a:schemeClr val="accent1"/>
            </a:solidFill>
          </a:ln>
        </p:spPr>
        <p:txBody>
          <a:bodyPr vert="horz" wrap="square" lIns="68580" tIns="34290" rIns="68580" bIns="34290" rtlCol="0" anchor="ctr" anchorCtr="0" compatLnSpc="1">
            <a:normAutofit/>
          </a:bodyPr>
          <a:lstStyle/>
          <a:p>
            <a:pPr marL="0" indent="0">
              <a:buNone/>
            </a:pPr>
            <a:r>
              <a:rPr lang="en-US" dirty="0"/>
              <a:t>#define BUFF_LEN	(512)</a:t>
            </a:r>
          </a:p>
          <a:p>
            <a:pPr marL="0" indent="0">
              <a:buNone/>
            </a:pPr>
            <a:endParaRPr lang="en-US" dirty="0"/>
          </a:p>
          <a:p>
            <a:pPr marL="0" indent="0">
              <a:buNone/>
            </a:pPr>
            <a:r>
              <a:rPr lang="en-US" dirty="0"/>
              <a:t>char </a:t>
            </a:r>
            <a:r>
              <a:rPr lang="en-US" dirty="0" err="1"/>
              <a:t>buf</a:t>
            </a:r>
            <a:r>
              <a:rPr lang="en-US" dirty="0"/>
              <a:t>[BUFF_LEN];</a:t>
            </a:r>
          </a:p>
          <a:p>
            <a:pPr marL="0" indent="0">
              <a:buNone/>
            </a:pPr>
            <a:endParaRPr lang="en-US" dirty="0"/>
          </a:p>
          <a:p>
            <a:pPr marL="0" indent="0">
              <a:buNone/>
            </a:pPr>
            <a:r>
              <a:rPr lang="en-US" dirty="0"/>
              <a:t>char </a:t>
            </a:r>
            <a:r>
              <a:rPr lang="en-US" dirty="0" err="1"/>
              <a:t>buf</a:t>
            </a:r>
            <a:r>
              <a:rPr lang="en-US" dirty="0"/>
              <a:t>[(512)];</a:t>
            </a:r>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18313867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Like Macros</a:t>
            </a:r>
          </a:p>
        </p:txBody>
      </p:sp>
      <p:sp>
        <p:nvSpPr>
          <p:cNvPr id="3" name="Content Placeholder 2"/>
          <p:cNvSpPr>
            <a:spLocks noGrp="1"/>
          </p:cNvSpPr>
          <p:nvPr>
            <p:ph idx="1"/>
          </p:nvPr>
        </p:nvSpPr>
        <p:spPr/>
        <p:txBody>
          <a:bodyPr>
            <a:normAutofit fontScale="92500"/>
          </a:bodyPr>
          <a:lstStyle/>
          <a:p>
            <a:r>
              <a:rPr lang="en-US" b="1" dirty="0">
                <a:solidFill>
                  <a:srgbClr val="FF0000"/>
                </a:solidFill>
              </a:rPr>
              <a:t>Be careful not to use </a:t>
            </a:r>
          </a:p>
          <a:p>
            <a:pPr lvl="1"/>
            <a:r>
              <a:rPr lang="en-US" dirty="0"/>
              <a:t>‘;’ at the end of macro</a:t>
            </a:r>
          </a:p>
          <a:p>
            <a:pPr lvl="1"/>
            <a:r>
              <a:rPr lang="en-US" dirty="0"/>
              <a:t>or ‘=‘ in macro definition</a:t>
            </a:r>
          </a:p>
          <a:p>
            <a:pPr lvl="1"/>
            <a:endParaRPr lang="en-US" dirty="0"/>
          </a:p>
          <a:p>
            <a:r>
              <a:rPr lang="en-US" dirty="0"/>
              <a:t>No type checking for macro arguments</a:t>
            </a:r>
          </a:p>
          <a:p>
            <a:endParaRPr lang="en-US" dirty="0"/>
          </a:p>
          <a:p>
            <a:r>
              <a:rPr lang="en-US" dirty="0"/>
              <a:t>Try to expand min macro example for three numbers</a:t>
            </a:r>
          </a:p>
        </p:txBody>
      </p:sp>
      <p:sp>
        <p:nvSpPr>
          <p:cNvPr id="4" name="Content Placeholder 3"/>
          <p:cNvSpPr>
            <a:spLocks noGrp="1"/>
          </p:cNvSpPr>
          <p:nvPr>
            <p:ph idx="2"/>
          </p:nvPr>
        </p:nvSpPr>
        <p:spPr>
          <a:xfrm>
            <a:off x="4514850" y="2125266"/>
            <a:ext cx="3886200" cy="3263504"/>
          </a:xfrm>
          <a:noFill/>
          <a:ln w="50800">
            <a:solidFill>
              <a:schemeClr val="accent1"/>
            </a:solidFill>
          </a:ln>
        </p:spPr>
        <p:txBody>
          <a:bodyPr vert="horz" wrap="square" lIns="68580" tIns="34290" rIns="68580" bIns="34290" rtlCol="0" anchor="ctr" anchorCtr="0" compatLnSpc="1">
            <a:normAutofit fontScale="92500"/>
          </a:bodyPr>
          <a:lstStyle/>
          <a:p>
            <a:pPr marL="0" indent="0">
              <a:buNone/>
            </a:pPr>
            <a:r>
              <a:rPr lang="en-US" b="1" dirty="0">
                <a:solidFill>
                  <a:srgbClr val="FF0000"/>
                </a:solidFill>
              </a:rPr>
              <a:t>Example 1 : </a:t>
            </a:r>
          </a:p>
          <a:p>
            <a:pPr marL="0" indent="0">
              <a:buNone/>
            </a:pPr>
            <a:r>
              <a:rPr lang="en-US" dirty="0"/>
              <a:t>#define MUL_BY_TWO(a)  ((a) + (a))</a:t>
            </a:r>
          </a:p>
          <a:p>
            <a:pPr marL="0" indent="0">
              <a:buNone/>
            </a:pPr>
            <a:endParaRPr lang="en-US" dirty="0"/>
          </a:p>
          <a:p>
            <a:pPr marL="0" indent="0">
              <a:buNone/>
            </a:pPr>
            <a:r>
              <a:rPr lang="en-US" dirty="0"/>
              <a:t>j = MUL_BY_TWO(5);</a:t>
            </a:r>
          </a:p>
          <a:p>
            <a:pPr marL="0" indent="0">
              <a:buNone/>
            </a:pPr>
            <a:r>
              <a:rPr lang="en-US" dirty="0"/>
              <a:t>f = MUL_BY_TWO(2.5);</a:t>
            </a:r>
          </a:p>
          <a:p>
            <a:pPr marL="0" indent="0">
              <a:buNone/>
            </a:pPr>
            <a:endParaRPr lang="en-US" dirty="0"/>
          </a:p>
          <a:p>
            <a:pPr marL="0" indent="0">
              <a:buNone/>
            </a:pPr>
            <a:r>
              <a:rPr lang="en-US" b="1" dirty="0">
                <a:solidFill>
                  <a:srgbClr val="FF0000"/>
                </a:solidFill>
              </a:rPr>
              <a:t>Example 2 :</a:t>
            </a:r>
          </a:p>
          <a:p>
            <a:pPr marL="0" indent="0">
              <a:buNone/>
            </a:pPr>
            <a:r>
              <a:rPr lang="en-US" dirty="0"/>
              <a:t>#define </a:t>
            </a:r>
            <a:r>
              <a:rPr lang="tr-TR" dirty="0"/>
              <a:t>MIN</a:t>
            </a:r>
            <a:r>
              <a:rPr lang="en-US" dirty="0"/>
              <a:t>(a, b) ( (a) &lt; (b) ? (a) : (b))</a:t>
            </a:r>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35689717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Side Effect</a:t>
            </a:r>
          </a:p>
        </p:txBody>
      </p:sp>
      <p:sp>
        <p:nvSpPr>
          <p:cNvPr id="3" name="Content Placeholder 2"/>
          <p:cNvSpPr>
            <a:spLocks noGrp="1"/>
          </p:cNvSpPr>
          <p:nvPr>
            <p:ph idx="1"/>
          </p:nvPr>
        </p:nvSpPr>
        <p:spPr>
          <a:xfrm>
            <a:off x="514351" y="1700808"/>
            <a:ext cx="4277105" cy="2736849"/>
          </a:xfrm>
          <a:ln w="50800">
            <a:solidFill>
              <a:schemeClr val="accent1"/>
            </a:solidFill>
          </a:ln>
        </p:spPr>
        <p:txBody>
          <a:bodyPr>
            <a:normAutofit/>
          </a:bodyPr>
          <a:lstStyle/>
          <a:p>
            <a:pPr marL="0" indent="0">
              <a:buNone/>
            </a:pPr>
            <a:r>
              <a:rPr lang="en-US" dirty="0"/>
              <a:t>#define </a:t>
            </a:r>
            <a:r>
              <a:rPr lang="tr-TR" dirty="0"/>
              <a:t>MIN</a:t>
            </a:r>
            <a:r>
              <a:rPr lang="en-US" dirty="0"/>
              <a:t>(</a:t>
            </a:r>
            <a:r>
              <a:rPr lang="en-US" dirty="0" err="1"/>
              <a:t>a,b</a:t>
            </a:r>
            <a:r>
              <a:rPr lang="en-US" dirty="0"/>
              <a:t>)  ((a) &lt; (b) ? (a) : (b))</a:t>
            </a:r>
          </a:p>
          <a:p>
            <a:pPr marL="0" indent="0">
              <a:buNone/>
            </a:pPr>
            <a:endParaRPr lang="en-US" dirty="0"/>
          </a:p>
          <a:p>
            <a:pPr marL="0" indent="0">
              <a:buNone/>
            </a:pPr>
            <a:r>
              <a:rPr lang="en-US" dirty="0"/>
              <a:t>a = </a:t>
            </a:r>
            <a:r>
              <a:rPr lang="tr-TR" dirty="0"/>
              <a:t>MIN</a:t>
            </a:r>
            <a:r>
              <a:rPr lang="en-US" dirty="0"/>
              <a:t>(b++, c);</a:t>
            </a:r>
          </a:p>
          <a:p>
            <a:pPr marL="0" indent="0">
              <a:buNone/>
            </a:pPr>
            <a:endParaRPr lang="en-US" dirty="0"/>
          </a:p>
          <a:p>
            <a:pPr marL="0" indent="0">
              <a:buNone/>
            </a:pPr>
            <a:endParaRPr lang="en-US" dirty="0"/>
          </a:p>
          <a:p>
            <a:pPr marL="0" indent="0">
              <a:buNone/>
            </a:pPr>
            <a:r>
              <a:rPr lang="en-US" dirty="0"/>
              <a:t>a =  ((b++) &lt; (c) ? (b++) : (c));</a:t>
            </a:r>
          </a:p>
        </p:txBody>
      </p:sp>
      <p:sp>
        <p:nvSpPr>
          <p:cNvPr id="4" name="Content Placeholder 3"/>
          <p:cNvSpPr>
            <a:spLocks noGrp="1"/>
          </p:cNvSpPr>
          <p:nvPr>
            <p:ph idx="2"/>
          </p:nvPr>
        </p:nvSpPr>
        <p:spPr>
          <a:xfrm>
            <a:off x="4791455" y="1700808"/>
            <a:ext cx="3321462" cy="2736849"/>
          </a:xfrm>
        </p:spPr>
        <p:txBody>
          <a:bodyPr>
            <a:noAutofit/>
          </a:bodyPr>
          <a:lstStyle/>
          <a:p>
            <a:r>
              <a:rPr lang="en-US" dirty="0"/>
              <a:t>Remember min macro</a:t>
            </a:r>
          </a:p>
          <a:p>
            <a:pPr marL="0" indent="0">
              <a:buNone/>
            </a:pPr>
            <a:endParaRPr lang="en-US" dirty="0"/>
          </a:p>
          <a:p>
            <a:r>
              <a:rPr lang="en-US" dirty="0"/>
              <a:t>Suppose, for instance, that we invoked the </a:t>
            </a:r>
            <a:r>
              <a:rPr lang="en-US" b="1" i="1" dirty="0"/>
              <a:t>min macro</a:t>
            </a:r>
            <a:r>
              <a:rPr lang="en-US" dirty="0"/>
              <a:t> like this!</a:t>
            </a:r>
          </a:p>
          <a:p>
            <a:endParaRPr lang="en-US" dirty="0"/>
          </a:p>
          <a:p>
            <a:r>
              <a:rPr lang="en-US" dirty="0">
                <a:solidFill>
                  <a:srgbClr val="FF0000"/>
                </a:solidFill>
              </a:rPr>
              <a:t>The preprocessor translates this into !</a:t>
            </a:r>
            <a:endParaRPr lang="tr-TR" dirty="0">
              <a:solidFill>
                <a:srgbClr val="FF0000"/>
              </a:solidFill>
            </a:endParaRPr>
          </a:p>
          <a:p>
            <a:r>
              <a:rPr lang="en-US" dirty="0"/>
              <a:t>Try macro and corresponding function with x=6, y=7 and see the difference</a:t>
            </a:r>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6934851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Macros vs. Functions</a:t>
            </a:r>
          </a:p>
        </p:txBody>
      </p:sp>
      <p:sp>
        <p:nvSpPr>
          <p:cNvPr id="4" name="Text Placeholder 3"/>
          <p:cNvSpPr>
            <a:spLocks noGrp="1"/>
          </p:cNvSpPr>
          <p:nvPr>
            <p:ph type="body" idx="1"/>
          </p:nvPr>
        </p:nvSpPr>
        <p:spPr>
          <a:xfrm>
            <a:off x="629842" y="1213446"/>
            <a:ext cx="3868340" cy="617934"/>
          </a:xfrm>
        </p:spPr>
        <p:txBody>
          <a:bodyPr/>
          <a:lstStyle/>
          <a:p>
            <a:r>
              <a:rPr lang="en-US" dirty="0"/>
              <a:t>Advantages</a:t>
            </a:r>
          </a:p>
        </p:txBody>
      </p:sp>
      <p:sp>
        <p:nvSpPr>
          <p:cNvPr id="5" name="Content Placeholder 4"/>
          <p:cNvSpPr>
            <a:spLocks noGrp="1"/>
          </p:cNvSpPr>
          <p:nvPr>
            <p:ph idx="2"/>
          </p:nvPr>
        </p:nvSpPr>
        <p:spPr>
          <a:xfrm>
            <a:off x="629841" y="1788517"/>
            <a:ext cx="3767385" cy="3440683"/>
          </a:xfrm>
        </p:spPr>
        <p:txBody>
          <a:bodyPr>
            <a:normAutofit/>
          </a:bodyPr>
          <a:lstStyle/>
          <a:p>
            <a:r>
              <a:rPr lang="en-US" dirty="0"/>
              <a:t>Macros are usually faster than functions, since they avoid the </a:t>
            </a:r>
            <a:r>
              <a:rPr lang="en-US" b="1" dirty="0">
                <a:solidFill>
                  <a:srgbClr val="FF0000"/>
                </a:solidFill>
              </a:rPr>
              <a:t>function call overhead</a:t>
            </a:r>
            <a:r>
              <a:rPr lang="en-US" dirty="0"/>
              <a:t>.</a:t>
            </a:r>
          </a:p>
          <a:p>
            <a:r>
              <a:rPr lang="en-US" dirty="0"/>
              <a:t>No type restriction is placed on arguments so that one macro </a:t>
            </a:r>
            <a:r>
              <a:rPr lang="en-US" b="1" dirty="0">
                <a:solidFill>
                  <a:srgbClr val="FF0000"/>
                </a:solidFill>
              </a:rPr>
              <a:t>may serve for several data types.</a:t>
            </a:r>
          </a:p>
        </p:txBody>
      </p:sp>
      <p:sp>
        <p:nvSpPr>
          <p:cNvPr id="6" name="Text Placeholder 5"/>
          <p:cNvSpPr>
            <a:spLocks noGrp="1"/>
          </p:cNvSpPr>
          <p:nvPr>
            <p:ph type="body" idx="3"/>
          </p:nvPr>
        </p:nvSpPr>
        <p:spPr>
          <a:xfrm>
            <a:off x="4629150" y="1213446"/>
            <a:ext cx="3887391" cy="617934"/>
          </a:xfrm>
        </p:spPr>
        <p:txBody>
          <a:bodyPr/>
          <a:lstStyle/>
          <a:p>
            <a:r>
              <a:rPr lang="en-US" dirty="0"/>
              <a:t>Disadvantages</a:t>
            </a:r>
          </a:p>
        </p:txBody>
      </p:sp>
      <p:sp>
        <p:nvSpPr>
          <p:cNvPr id="7" name="Content Placeholder 6"/>
          <p:cNvSpPr>
            <a:spLocks noGrp="1"/>
          </p:cNvSpPr>
          <p:nvPr>
            <p:ph idx="4"/>
          </p:nvPr>
        </p:nvSpPr>
        <p:spPr>
          <a:xfrm>
            <a:off x="4499992" y="1788517"/>
            <a:ext cx="4119314" cy="3296667"/>
          </a:xfrm>
        </p:spPr>
        <p:txBody>
          <a:bodyPr vert="horz" lIns="68580" tIns="34290" rIns="68580" bIns="34290" rtlCol="0">
            <a:noAutofit/>
          </a:bodyPr>
          <a:lstStyle/>
          <a:p>
            <a:r>
              <a:rPr lang="en-US" sz="1800" dirty="0"/>
              <a:t>Macro arguments are reevaluated at each mention in the macro body, which can lead to unexpected behavior if an argument contains side effects!</a:t>
            </a:r>
          </a:p>
          <a:p>
            <a:r>
              <a:rPr lang="en-US" sz="1800" dirty="0"/>
              <a:t>Function bodies are compiled once so that multiple calls to the same function can share the same code. Macros, on the other hand, are expanded each time they appear in a program.</a:t>
            </a:r>
          </a:p>
          <a:p>
            <a:r>
              <a:rPr lang="en-US" sz="1800" dirty="0"/>
              <a:t>Though macros check the number of arguments, they don’t check the argument types. </a:t>
            </a:r>
          </a:p>
          <a:p>
            <a:r>
              <a:rPr lang="en-US" sz="1800" dirty="0"/>
              <a:t>It is more difficult to debug programs that contain macros, because the source code goes through an additional layer of translation. </a:t>
            </a:r>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34439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&amp; Constants</a:t>
            </a:r>
          </a:p>
        </p:txBody>
      </p:sp>
      <p:sp>
        <p:nvSpPr>
          <p:cNvPr id="3" name="Content Placeholder 2"/>
          <p:cNvSpPr>
            <a:spLocks noGrp="1"/>
          </p:cNvSpPr>
          <p:nvPr>
            <p:ph idx="1"/>
          </p:nvPr>
        </p:nvSpPr>
        <p:spPr/>
        <p:txBody>
          <a:bodyPr/>
          <a:lstStyle/>
          <a:p>
            <a:r>
              <a:rPr lang="en-US" dirty="0"/>
              <a:t>The statement</a:t>
            </a:r>
          </a:p>
          <a:p>
            <a:pPr lvl="1"/>
            <a:r>
              <a:rPr lang="en-US" dirty="0"/>
              <a:t>j = 5 + 10;</a:t>
            </a:r>
          </a:p>
          <a:p>
            <a:r>
              <a:rPr lang="en-US" b="1" i="1" u="sng" dirty="0"/>
              <a:t>A constant</a:t>
            </a:r>
            <a:r>
              <a:rPr lang="en-US" dirty="0"/>
              <a:t> is a value that never changes </a:t>
            </a:r>
          </a:p>
          <a:p>
            <a:r>
              <a:rPr lang="en-US" b="1" i="1" u="sng" dirty="0"/>
              <a:t>A variable</a:t>
            </a:r>
            <a:r>
              <a:rPr lang="en-US" dirty="0"/>
              <a:t> achieves its variableness by representing a location, </a:t>
            </a:r>
            <a:r>
              <a:rPr lang="en-US" b="1" i="1" u="sng" dirty="0"/>
              <a:t>or address</a:t>
            </a:r>
            <a:r>
              <a:rPr lang="en-US" dirty="0"/>
              <a:t>, in computer memory.</a:t>
            </a:r>
          </a:p>
          <a:p>
            <a:endParaRPr lang="en-US" dirty="0"/>
          </a:p>
          <a:p>
            <a:endParaRPr lang="en-US" dirty="0"/>
          </a:p>
          <a:p>
            <a:endParaRPr lang="en-US" dirty="0"/>
          </a:p>
          <a:p>
            <a:endParaRPr lang="en-US" dirty="0"/>
          </a:p>
        </p:txBody>
      </p:sp>
      <p:sp>
        <p:nvSpPr>
          <p:cNvPr id="4" name="Rectangle 3"/>
          <p:cNvSpPr/>
          <p:nvPr/>
        </p:nvSpPr>
        <p:spPr>
          <a:xfrm>
            <a:off x="6805916" y="3360271"/>
            <a:ext cx="1241385" cy="329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5" name="Rectangle 4"/>
          <p:cNvSpPr/>
          <p:nvPr/>
        </p:nvSpPr>
        <p:spPr>
          <a:xfrm>
            <a:off x="6805916" y="3690150"/>
            <a:ext cx="1241385" cy="329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15</a:t>
            </a:r>
          </a:p>
        </p:txBody>
      </p:sp>
      <p:sp>
        <p:nvSpPr>
          <p:cNvPr id="6" name="Rectangle 5"/>
          <p:cNvSpPr/>
          <p:nvPr/>
        </p:nvSpPr>
        <p:spPr>
          <a:xfrm>
            <a:off x="6805916" y="4029069"/>
            <a:ext cx="1241385" cy="329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 name="TextBox 6"/>
          <p:cNvSpPr txBox="1"/>
          <p:nvPr/>
        </p:nvSpPr>
        <p:spPr>
          <a:xfrm>
            <a:off x="6111435" y="3413151"/>
            <a:ext cx="652743" cy="369332"/>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2482</a:t>
            </a:r>
          </a:p>
        </p:txBody>
      </p:sp>
      <p:sp>
        <p:nvSpPr>
          <p:cNvPr id="8" name="TextBox 7"/>
          <p:cNvSpPr txBox="1"/>
          <p:nvPr/>
        </p:nvSpPr>
        <p:spPr>
          <a:xfrm>
            <a:off x="6111435" y="3737239"/>
            <a:ext cx="652743" cy="369332"/>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2486</a:t>
            </a:r>
          </a:p>
        </p:txBody>
      </p:sp>
      <p:sp>
        <p:nvSpPr>
          <p:cNvPr id="9" name="TextBox 8"/>
          <p:cNvSpPr txBox="1"/>
          <p:nvPr/>
        </p:nvSpPr>
        <p:spPr>
          <a:xfrm>
            <a:off x="6111435" y="4061327"/>
            <a:ext cx="652743" cy="369332"/>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2490</a:t>
            </a:r>
          </a:p>
        </p:txBody>
      </p:sp>
      <p:sp>
        <p:nvSpPr>
          <p:cNvPr id="10" name="TextBox 9"/>
          <p:cNvSpPr txBox="1"/>
          <p:nvPr/>
        </p:nvSpPr>
        <p:spPr>
          <a:xfrm>
            <a:off x="4860743" y="3687647"/>
            <a:ext cx="243978" cy="369332"/>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j</a:t>
            </a:r>
          </a:p>
        </p:txBody>
      </p:sp>
      <p:sp>
        <p:nvSpPr>
          <p:cNvPr id="11" name="TextBox 10"/>
          <p:cNvSpPr txBox="1"/>
          <p:nvPr/>
        </p:nvSpPr>
        <p:spPr>
          <a:xfrm>
            <a:off x="7099956" y="3004784"/>
            <a:ext cx="871072" cy="369332"/>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4 bytes</a:t>
            </a:r>
          </a:p>
        </p:txBody>
      </p:sp>
      <p:cxnSp>
        <p:nvCxnSpPr>
          <p:cNvPr id="13" name="Straight Arrow Connector 12"/>
          <p:cNvCxnSpPr/>
          <p:nvPr/>
        </p:nvCxnSpPr>
        <p:spPr>
          <a:xfrm>
            <a:off x="6805916" y="3281783"/>
            <a:ext cx="1241385" cy="0"/>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33741" y="2606462"/>
            <a:ext cx="1036822" cy="369332"/>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Contents</a:t>
            </a:r>
          </a:p>
        </p:txBody>
      </p:sp>
      <p:sp>
        <p:nvSpPr>
          <p:cNvPr id="16" name="TextBox 15"/>
          <p:cNvSpPr txBox="1"/>
          <p:nvPr/>
        </p:nvSpPr>
        <p:spPr>
          <a:xfrm>
            <a:off x="6000586" y="2606462"/>
            <a:ext cx="948337" cy="369332"/>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Address</a:t>
            </a:r>
          </a:p>
        </p:txBody>
      </p:sp>
      <p:sp>
        <p:nvSpPr>
          <p:cNvPr id="17" name="TextBox 16"/>
          <p:cNvSpPr txBox="1"/>
          <p:nvPr/>
        </p:nvSpPr>
        <p:spPr>
          <a:xfrm>
            <a:off x="4563427" y="2606462"/>
            <a:ext cx="968598" cy="369332"/>
          </a:xfrm>
          <a:prstGeom prst="rect">
            <a:avLst/>
          </a:prstGeom>
          <a:noFill/>
        </p:spPr>
        <p:txBody>
          <a:bodyPr wrap="none" rtlCol="0">
            <a:spAutoFit/>
          </a:bodyPr>
          <a:lstStyle/>
          <a:p>
            <a:pPr fontAlgn="auto">
              <a:spcBef>
                <a:spcPts val="0"/>
              </a:spcBef>
              <a:spcAft>
                <a:spcPts val="0"/>
              </a:spcAft>
            </a:pPr>
            <a:r>
              <a:rPr lang="en-US" b="1" dirty="0">
                <a:solidFill>
                  <a:srgbClr val="4472C4"/>
                </a:solidFill>
                <a:latin typeface="Calibri" panose="020F0502020204030204"/>
              </a:rPr>
              <a:t>Variable</a:t>
            </a:r>
          </a:p>
        </p:txBody>
      </p:sp>
      <p:sp>
        <p:nvSpPr>
          <p:cNvPr id="12" name="Footer Placeholder 11"/>
          <p:cNvSpPr>
            <a:spLocks noGrp="1"/>
          </p:cNvSpPr>
          <p:nvPr>
            <p:ph type="ftr" sz="quarter" idx="11"/>
          </p:nvPr>
        </p:nvSpPr>
        <p:spPr/>
        <p:txBody>
          <a:bodyPr/>
          <a:lstStyle/>
          <a:p>
            <a:r>
              <a:rPr lang="tr-TR">
                <a:solidFill>
                  <a:prstClr val="white"/>
                </a:solidFill>
              </a:rPr>
              <a:t>Yıldız Teknik Üniversitesi - Bilgisayar Mühendisliği Bölümü</a:t>
            </a:r>
          </a:p>
        </p:txBody>
      </p:sp>
    </p:spTree>
    <p:extLst>
      <p:ext uri="{BB962C8B-B14F-4D97-AF65-F5344CB8AC3E}">
        <p14:creationId xmlns:p14="http://schemas.microsoft.com/office/powerpoint/2010/main" val="19189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Removing a Macro Definition</a:t>
            </a:r>
          </a:p>
        </p:txBody>
      </p:sp>
      <p:sp>
        <p:nvSpPr>
          <p:cNvPr id="3" name="Content Placeholder 2"/>
          <p:cNvSpPr>
            <a:spLocks noGrp="1"/>
          </p:cNvSpPr>
          <p:nvPr>
            <p:ph idx="1"/>
          </p:nvPr>
        </p:nvSpPr>
        <p:spPr>
          <a:xfrm>
            <a:off x="514350" y="1956592"/>
            <a:ext cx="3550445" cy="2736849"/>
          </a:xfrm>
        </p:spPr>
        <p:txBody>
          <a:bodyPr>
            <a:normAutofit lnSpcReduction="10000"/>
          </a:bodyPr>
          <a:lstStyle/>
          <a:p>
            <a:r>
              <a:rPr lang="en-US" dirty="0"/>
              <a:t>Once defined a macro name retains its meaning until the end of the source file. </a:t>
            </a:r>
          </a:p>
          <a:p>
            <a:pPr lvl="1"/>
            <a:r>
              <a:rPr lang="en-US" dirty="0"/>
              <a:t>or until it is explicitly removed with an </a:t>
            </a:r>
            <a:r>
              <a:rPr lang="en-US" b="1" i="1" dirty="0"/>
              <a:t>#</a:t>
            </a:r>
            <a:r>
              <a:rPr lang="en-US" b="1" i="1" dirty="0" err="1"/>
              <a:t>undef</a:t>
            </a:r>
            <a:r>
              <a:rPr lang="en-US" dirty="0"/>
              <a:t> directive.</a:t>
            </a:r>
          </a:p>
          <a:p>
            <a:r>
              <a:rPr lang="en-US" dirty="0"/>
              <a:t>The most typical use of </a:t>
            </a:r>
            <a:r>
              <a:rPr lang="en-US" b="1" i="1" dirty="0"/>
              <a:t>#</a:t>
            </a:r>
            <a:r>
              <a:rPr lang="en-US" b="1" i="1" dirty="0" err="1"/>
              <a:t>undef</a:t>
            </a:r>
            <a:r>
              <a:rPr lang="en-US" dirty="0"/>
              <a:t> is to remove a definition so you can </a:t>
            </a:r>
            <a:r>
              <a:rPr lang="en-US" b="1" dirty="0">
                <a:solidFill>
                  <a:srgbClr val="FF0000"/>
                </a:solidFill>
              </a:rPr>
              <a:t>redefine</a:t>
            </a:r>
            <a:r>
              <a:rPr lang="en-US" dirty="0"/>
              <a:t> it. </a:t>
            </a:r>
            <a:endParaRPr lang="tr-TR" dirty="0"/>
          </a:p>
          <a:p>
            <a:endParaRPr lang="en-US" dirty="0"/>
          </a:p>
          <a:p>
            <a:endParaRPr lang="en-US" dirty="0"/>
          </a:p>
        </p:txBody>
      </p:sp>
      <p:sp>
        <p:nvSpPr>
          <p:cNvPr id="4" name="Content Placeholder 3"/>
          <p:cNvSpPr>
            <a:spLocks noGrp="1"/>
          </p:cNvSpPr>
          <p:nvPr>
            <p:ph idx="2"/>
          </p:nvPr>
        </p:nvSpPr>
        <p:spPr>
          <a:xfrm>
            <a:off x="5286375" y="1963736"/>
            <a:ext cx="3648073" cy="2736849"/>
          </a:xfrm>
          <a:noFill/>
          <a:ln w="50800">
            <a:solidFill>
              <a:schemeClr val="accent1"/>
            </a:solidFill>
          </a:ln>
        </p:spPr>
        <p:txBody>
          <a:bodyPr vert="horz" wrap="square" lIns="68580" tIns="34290" rIns="68580" bIns="34290" rtlCol="0" anchor="ctr" anchorCtr="0" compatLnSpc="1">
            <a:normAutofit lnSpcReduction="10000"/>
          </a:bodyPr>
          <a:lstStyle/>
          <a:p>
            <a:pPr marL="0" indent="0">
              <a:buNone/>
            </a:pPr>
            <a:r>
              <a:rPr lang="da-DK" dirty="0"/>
              <a:t>#define FALSE </a:t>
            </a:r>
            <a:r>
              <a:rPr lang="tr-TR" dirty="0"/>
              <a:t>1</a:t>
            </a:r>
          </a:p>
          <a:p>
            <a:pPr marL="0" indent="0">
              <a:buNone/>
            </a:pPr>
            <a:r>
              <a:rPr lang="tr-TR" dirty="0"/>
              <a:t>/* </a:t>
            </a:r>
            <a:r>
              <a:rPr lang="tr-TR" dirty="0" err="1"/>
              <a:t>code</a:t>
            </a:r>
            <a:r>
              <a:rPr lang="tr-TR" dirty="0"/>
              <a:t> </a:t>
            </a:r>
            <a:r>
              <a:rPr lang="tr-TR" dirty="0" err="1"/>
              <a:t>requiring</a:t>
            </a:r>
            <a:r>
              <a:rPr lang="tr-TR" dirty="0"/>
              <a:t> FALSE = 1*/</a:t>
            </a:r>
          </a:p>
          <a:p>
            <a:pPr marL="0" indent="0">
              <a:buNone/>
            </a:pPr>
            <a:r>
              <a:rPr lang="da-DK" dirty="0"/>
              <a:t>#undef FALSE</a:t>
            </a:r>
          </a:p>
          <a:p>
            <a:pPr marL="0" indent="0">
              <a:buNone/>
            </a:pPr>
            <a:r>
              <a:rPr lang="da-DK" dirty="0"/>
              <a:t>#define FALSE 0</a:t>
            </a:r>
            <a:endParaRPr lang="tr-TR" dirty="0"/>
          </a:p>
          <a:p>
            <a:pPr marL="0" indent="0">
              <a:buNone/>
            </a:pPr>
            <a:r>
              <a:rPr lang="tr-TR" dirty="0"/>
              <a:t>/* </a:t>
            </a:r>
            <a:r>
              <a:rPr lang="tr-TR" dirty="0" err="1"/>
              <a:t>code</a:t>
            </a:r>
            <a:r>
              <a:rPr lang="tr-TR" dirty="0"/>
              <a:t> </a:t>
            </a:r>
            <a:r>
              <a:rPr lang="tr-TR" dirty="0" err="1"/>
              <a:t>requiring</a:t>
            </a:r>
            <a:r>
              <a:rPr lang="tr-TR" dirty="0"/>
              <a:t> FALSE = 0*/</a:t>
            </a:r>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7148984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Built-in Macros </a:t>
            </a:r>
            <a:r>
              <a:rPr lang="mr-IN" b="1" dirty="0"/>
              <a:t>–</a:t>
            </a:r>
            <a:r>
              <a:rPr lang="en-US" b="1" dirty="0"/>
              <a:t> I </a:t>
            </a:r>
          </a:p>
        </p:txBody>
      </p:sp>
      <p:sp>
        <p:nvSpPr>
          <p:cNvPr id="3" name="Content Placeholder 2"/>
          <p:cNvSpPr>
            <a:spLocks noGrp="1"/>
          </p:cNvSpPr>
          <p:nvPr>
            <p:ph idx="1"/>
          </p:nvPr>
        </p:nvSpPr>
        <p:spPr/>
        <p:txBody>
          <a:bodyPr>
            <a:normAutofit/>
          </a:bodyPr>
          <a:lstStyle/>
          <a:p>
            <a:r>
              <a:rPr lang="en-US" dirty="0"/>
              <a:t>__LINE__ </a:t>
            </a:r>
          </a:p>
          <a:p>
            <a:pPr lvl="1"/>
            <a:r>
              <a:rPr lang="en-US" dirty="0"/>
              <a:t>expands to the source file line number on which it is invoked.</a:t>
            </a:r>
          </a:p>
          <a:p>
            <a:r>
              <a:rPr lang="en-US" dirty="0"/>
              <a:t>__FILE__</a:t>
            </a:r>
          </a:p>
          <a:p>
            <a:pPr lvl="1"/>
            <a:r>
              <a:rPr lang="en-US" dirty="0"/>
              <a:t>expands to the name of the file in which it is invoked.</a:t>
            </a:r>
          </a:p>
          <a:p>
            <a:r>
              <a:rPr lang="en-US" dirty="0"/>
              <a:t>__TIME__</a:t>
            </a:r>
          </a:p>
          <a:p>
            <a:pPr lvl="1"/>
            <a:r>
              <a:rPr lang="en-US" dirty="0"/>
              <a:t>expands to the time of program compilation.</a:t>
            </a:r>
          </a:p>
          <a:p>
            <a:r>
              <a:rPr lang="en-US" dirty="0"/>
              <a:t>__DATE__</a:t>
            </a:r>
          </a:p>
          <a:p>
            <a:pPr lvl="1"/>
            <a:r>
              <a:rPr lang="en-US" dirty="0"/>
              <a:t>expands to the date of program compilation.</a:t>
            </a:r>
          </a:p>
          <a:p>
            <a:r>
              <a:rPr lang="en-US" dirty="0"/>
              <a:t>__STDC__</a:t>
            </a:r>
          </a:p>
          <a:p>
            <a:pPr lvl="1"/>
            <a:r>
              <a:rPr lang="en-US" dirty="0"/>
              <a:t>Expands to the constant 1, if the compiler conforms to the ANSI Standard.</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8864011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Built-in Macros </a:t>
            </a:r>
            <a:r>
              <a:rPr lang="mr-IN" b="1" dirty="0"/>
              <a:t>–</a:t>
            </a:r>
            <a:r>
              <a:rPr lang="en-US" b="1" dirty="0"/>
              <a:t> II</a:t>
            </a:r>
            <a:endParaRPr lang="en-US" dirty="0"/>
          </a:p>
        </p:txBody>
      </p:sp>
      <p:sp>
        <p:nvSpPr>
          <p:cNvPr id="3" name="Content Placeholder 2"/>
          <p:cNvSpPr>
            <a:spLocks noGrp="1"/>
          </p:cNvSpPr>
          <p:nvPr>
            <p:ph idx="1"/>
          </p:nvPr>
        </p:nvSpPr>
        <p:spPr>
          <a:xfrm>
            <a:off x="637274" y="1387887"/>
            <a:ext cx="7391110" cy="1609066"/>
          </a:xfrm>
          <a:ln w="50800">
            <a:solidFill>
              <a:schemeClr val="accent1"/>
            </a:solidFill>
          </a:ln>
        </p:spPr>
        <p:txBody>
          <a:bodyPr>
            <a:normAutofit/>
          </a:bodyPr>
          <a:lstStyle/>
          <a:p>
            <a:pPr marL="0" indent="0">
              <a:buNone/>
            </a:pPr>
            <a:r>
              <a:rPr lang="en-US" dirty="0"/>
              <a:t>void print_</a:t>
            </a:r>
            <a:r>
              <a:rPr lang="tr-TR" dirty="0" err="1"/>
              <a:t>comp</a:t>
            </a:r>
            <a:r>
              <a:rPr lang="en-US" dirty="0"/>
              <a:t>( )  {</a:t>
            </a:r>
          </a:p>
          <a:p>
            <a:pPr marL="0" indent="0">
              <a:buNone/>
            </a:pPr>
            <a:r>
              <a:rPr lang="en-US" dirty="0"/>
              <a:t>	</a:t>
            </a:r>
            <a:r>
              <a:rPr lang="en-US" dirty="0" err="1"/>
              <a:t>printf</a:t>
            </a:r>
            <a:r>
              <a:rPr lang="en-US" dirty="0"/>
              <a:t>(“This utility compiled on %s at %s\n”, </a:t>
            </a:r>
          </a:p>
          <a:p>
            <a:pPr marL="0" indent="0">
              <a:buNone/>
            </a:pPr>
            <a:r>
              <a:rPr lang="en-US" dirty="0"/>
              <a:t>			__DATE__, __TIME__);</a:t>
            </a:r>
          </a:p>
          <a:p>
            <a:pPr marL="0" indent="0">
              <a:buNone/>
            </a:pPr>
            <a:r>
              <a:rPr lang="en-US" dirty="0"/>
              <a:t>}</a:t>
            </a:r>
          </a:p>
        </p:txBody>
      </p:sp>
      <p:sp>
        <p:nvSpPr>
          <p:cNvPr id="5" name="Content Placeholder 2"/>
          <p:cNvSpPr>
            <a:spLocks noGrp="1"/>
          </p:cNvSpPr>
          <p:nvPr>
            <p:ph idx="2"/>
          </p:nvPr>
        </p:nvSpPr>
        <p:spPr>
          <a:xfrm>
            <a:off x="637274" y="3170277"/>
            <a:ext cx="7391110" cy="1698883"/>
          </a:xfrm>
          <a:ln w="50800">
            <a:solidFill>
              <a:schemeClr val="accent1"/>
            </a:solidFill>
          </a:ln>
        </p:spPr>
        <p:txBody>
          <a:bodyPr>
            <a:normAutofit/>
          </a:bodyPr>
          <a:lstStyle/>
          <a:p>
            <a:pPr marL="0" indent="0">
              <a:buNone/>
            </a:pPr>
            <a:r>
              <a:rPr lang="en-US" dirty="0"/>
              <a:t>void print_</a:t>
            </a:r>
            <a:r>
              <a:rPr lang="tr-TR" dirty="0" err="1"/>
              <a:t>loc</a:t>
            </a:r>
            <a:r>
              <a:rPr lang="en-US" dirty="0"/>
              <a:t>( )  {</a:t>
            </a:r>
          </a:p>
          <a:p>
            <a:pPr marL="0" indent="0">
              <a:buNone/>
            </a:pPr>
            <a:r>
              <a:rPr lang="en-US" dirty="0"/>
              <a:t>	</a:t>
            </a:r>
            <a:r>
              <a:rPr lang="en-US" dirty="0" err="1"/>
              <a:t>printf</a:t>
            </a:r>
            <a:r>
              <a:rPr lang="en-US" dirty="0"/>
              <a:t>(“This me</a:t>
            </a:r>
            <a:r>
              <a:rPr lang="tr-TR" dirty="0"/>
              <a:t>s</a:t>
            </a:r>
            <a:r>
              <a:rPr lang="en-US" dirty="0"/>
              <a:t>sage is at %d line in %s\n”, </a:t>
            </a:r>
          </a:p>
          <a:p>
            <a:pPr marL="0" indent="0">
              <a:buNone/>
            </a:pPr>
            <a:r>
              <a:rPr lang="en-US" dirty="0"/>
              <a:t>			__LINE__, __FILE__);</a:t>
            </a:r>
          </a:p>
          <a:p>
            <a:pPr marL="0" indent="0">
              <a:buNone/>
            </a:pPr>
            <a:r>
              <a:rPr lang="en-US" dirty="0"/>
              <a:t>}</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440683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Compilation </a:t>
            </a:r>
            <a:r>
              <a:rPr lang="mr-IN" b="1" dirty="0"/>
              <a:t>–</a:t>
            </a:r>
            <a:r>
              <a:rPr lang="en-US" b="1" dirty="0"/>
              <a:t> I </a:t>
            </a:r>
          </a:p>
        </p:txBody>
      </p:sp>
      <p:sp>
        <p:nvSpPr>
          <p:cNvPr id="3" name="Content Placeholder 2"/>
          <p:cNvSpPr>
            <a:spLocks noGrp="1"/>
          </p:cNvSpPr>
          <p:nvPr>
            <p:ph idx="1"/>
          </p:nvPr>
        </p:nvSpPr>
        <p:spPr/>
        <p:txBody>
          <a:bodyPr>
            <a:normAutofit/>
          </a:bodyPr>
          <a:lstStyle/>
          <a:p>
            <a:r>
              <a:rPr lang="en-US" dirty="0"/>
              <a:t>The preprocessor enables you to screen out portions of source code that you do not want compiled. </a:t>
            </a:r>
          </a:p>
          <a:p>
            <a:pPr lvl="1"/>
            <a:r>
              <a:rPr lang="en-US" dirty="0"/>
              <a:t>This is done through a set of preprocessor directives that are similar to </a:t>
            </a:r>
            <a:r>
              <a:rPr lang="en-US" b="1" i="1" dirty="0"/>
              <a:t>if</a:t>
            </a:r>
            <a:r>
              <a:rPr lang="en-US" dirty="0"/>
              <a:t> and </a:t>
            </a:r>
            <a:r>
              <a:rPr lang="en-US" b="1" i="1" dirty="0"/>
              <a:t>else</a:t>
            </a:r>
            <a:r>
              <a:rPr lang="en-US" dirty="0"/>
              <a:t> statements.</a:t>
            </a:r>
          </a:p>
          <a:p>
            <a:r>
              <a:rPr lang="en-US" dirty="0"/>
              <a:t>The preprocessor versions are </a:t>
            </a:r>
          </a:p>
          <a:p>
            <a:pPr lvl="1"/>
            <a:r>
              <a:rPr lang="en-US" dirty="0"/>
              <a:t>#if, #else, #</a:t>
            </a:r>
            <a:r>
              <a:rPr lang="en-US" dirty="0" err="1"/>
              <a:t>elif</a:t>
            </a:r>
            <a:r>
              <a:rPr lang="en-US" dirty="0"/>
              <a:t>, #</a:t>
            </a:r>
            <a:r>
              <a:rPr lang="en-US" dirty="0" err="1"/>
              <a:t>endif</a:t>
            </a:r>
            <a:endParaRPr lang="en-US" dirty="0"/>
          </a:p>
          <a:p>
            <a:r>
              <a:rPr lang="en-US" dirty="0"/>
              <a:t>Conditional compilation particularly useful during the debugging stage of program development, since you can turn sections of your code on or off by changing the value of a macro</a:t>
            </a:r>
          </a:p>
          <a:p>
            <a:pPr lvl="1"/>
            <a:r>
              <a:rPr lang="en-US" dirty="0"/>
              <a:t>Most compilers have a command line option that lets you define macros before compilation begins.</a:t>
            </a:r>
          </a:p>
          <a:p>
            <a:pPr lvl="1"/>
            <a:r>
              <a:rPr lang="en-US" dirty="0" err="1"/>
              <a:t>gcc</a:t>
            </a:r>
            <a:r>
              <a:rPr lang="en-US" dirty="0"/>
              <a:t> –DDEBUG=1 </a:t>
            </a:r>
            <a:r>
              <a:rPr lang="en-US" dirty="0" err="1"/>
              <a:t>test.c</a:t>
            </a:r>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5728985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Compilation </a:t>
            </a:r>
            <a:r>
              <a:rPr lang="mr-IN" b="1" dirty="0"/>
              <a:t>–</a:t>
            </a:r>
            <a:r>
              <a:rPr lang="en-US" b="1" dirty="0"/>
              <a:t> II</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conditional expression in an  #if or  #</a:t>
            </a:r>
            <a:r>
              <a:rPr lang="en-US" dirty="0" err="1"/>
              <a:t>elif</a:t>
            </a:r>
            <a:r>
              <a:rPr lang="en-US" dirty="0"/>
              <a:t> statement </a:t>
            </a:r>
            <a:r>
              <a:rPr lang="en-US" b="1" dirty="0"/>
              <a:t>need </a:t>
            </a:r>
            <a:r>
              <a:rPr lang="en-US" b="1" dirty="0">
                <a:solidFill>
                  <a:srgbClr val="FF0000"/>
                </a:solidFill>
              </a:rPr>
              <a:t>not</a:t>
            </a:r>
            <a:r>
              <a:rPr lang="en-US" b="1" dirty="0"/>
              <a:t> be</a:t>
            </a:r>
            <a:r>
              <a:rPr lang="en-US" dirty="0"/>
              <a:t> enclosed in parenthesis. </a:t>
            </a:r>
          </a:p>
          <a:p>
            <a:r>
              <a:rPr lang="en-US" dirty="0"/>
              <a:t>Blocks of statements under the control of a conditional preprocessor directive </a:t>
            </a:r>
            <a:r>
              <a:rPr lang="en-US" b="1" dirty="0"/>
              <a:t>are </a:t>
            </a:r>
            <a:r>
              <a:rPr lang="en-US" b="1" dirty="0">
                <a:solidFill>
                  <a:srgbClr val="FF0000"/>
                </a:solidFill>
              </a:rPr>
              <a:t>not</a:t>
            </a:r>
            <a:r>
              <a:rPr lang="en-US" b="1" dirty="0"/>
              <a:t> enclosed</a:t>
            </a:r>
            <a:r>
              <a:rPr lang="en-US" dirty="0"/>
              <a:t> in braces.</a:t>
            </a:r>
          </a:p>
          <a:p>
            <a:r>
              <a:rPr lang="en-US" dirty="0"/>
              <a:t>Every #if block may contain </a:t>
            </a:r>
            <a:r>
              <a:rPr lang="en-US" b="1" dirty="0"/>
              <a:t>any number</a:t>
            </a:r>
            <a:r>
              <a:rPr lang="en-US" dirty="0"/>
              <a:t> of #</a:t>
            </a:r>
            <a:r>
              <a:rPr lang="en-US" dirty="0" err="1"/>
              <a:t>elif</a:t>
            </a:r>
            <a:r>
              <a:rPr lang="en-US" dirty="0"/>
              <a:t> blocks, but </a:t>
            </a:r>
            <a:r>
              <a:rPr lang="en-US" b="1" dirty="0"/>
              <a:t>no more than one</a:t>
            </a:r>
            <a:r>
              <a:rPr lang="en-US" dirty="0"/>
              <a:t> #else block, which should be </a:t>
            </a:r>
            <a:r>
              <a:rPr lang="en-US" b="1" dirty="0"/>
              <a:t>the last one!</a:t>
            </a:r>
          </a:p>
          <a:p>
            <a:r>
              <a:rPr lang="en-US" dirty="0">
                <a:solidFill>
                  <a:srgbClr val="FF0000"/>
                </a:solidFill>
              </a:rPr>
              <a:t>Every #if block must end with an #</a:t>
            </a:r>
            <a:r>
              <a:rPr lang="en-US" dirty="0" err="1">
                <a:solidFill>
                  <a:srgbClr val="FF0000"/>
                </a:solidFill>
              </a:rPr>
              <a:t>endif</a:t>
            </a:r>
            <a:r>
              <a:rPr lang="en-US" dirty="0">
                <a:solidFill>
                  <a:srgbClr val="FF0000"/>
                </a:solidFill>
              </a:rPr>
              <a:t> directive!</a:t>
            </a:r>
          </a:p>
        </p:txBody>
      </p:sp>
      <p:sp>
        <p:nvSpPr>
          <p:cNvPr id="4" name="Content Placeholder 3"/>
          <p:cNvSpPr>
            <a:spLocks noGrp="1"/>
          </p:cNvSpPr>
          <p:nvPr>
            <p:ph idx="2"/>
          </p:nvPr>
        </p:nvSpPr>
        <p:spPr>
          <a:xfrm>
            <a:off x="4629150" y="2226469"/>
            <a:ext cx="3886200" cy="2974181"/>
          </a:xfrm>
          <a:noFill/>
          <a:ln w="50800">
            <a:solidFill>
              <a:schemeClr val="accent1"/>
            </a:solidFill>
          </a:ln>
        </p:spPr>
        <p:txBody>
          <a:bodyPr vert="horz" wrap="square" lIns="68580" tIns="34290" rIns="68580" bIns="34290" rtlCol="0" anchor="ctr" anchorCtr="0" compatLnSpc="1">
            <a:normAutofit fontScale="92500" lnSpcReduction="10000"/>
          </a:bodyPr>
          <a:lstStyle/>
          <a:p>
            <a:pPr marL="0" indent="0">
              <a:buNone/>
            </a:pPr>
            <a:r>
              <a:rPr lang="en-US" b="1" dirty="0"/>
              <a:t>#if</a:t>
            </a:r>
            <a:r>
              <a:rPr lang="en-US" dirty="0"/>
              <a:t>    x==1</a:t>
            </a:r>
          </a:p>
          <a:p>
            <a:pPr marL="0" indent="0">
              <a:buNone/>
            </a:pPr>
            <a:r>
              <a:rPr lang="en-US" dirty="0"/>
              <a:t>	#</a:t>
            </a:r>
            <a:r>
              <a:rPr lang="en-US" dirty="0" err="1"/>
              <a:t>undef</a:t>
            </a:r>
            <a:r>
              <a:rPr lang="en-US" dirty="0"/>
              <a:t> 	x</a:t>
            </a:r>
          </a:p>
          <a:p>
            <a:pPr marL="0" indent="0">
              <a:buNone/>
            </a:pPr>
            <a:r>
              <a:rPr lang="en-US" dirty="0"/>
              <a:t>	</a:t>
            </a:r>
            <a:r>
              <a:rPr lang="tr-TR" dirty="0"/>
              <a:t>#</a:t>
            </a:r>
            <a:r>
              <a:rPr lang="en-US" dirty="0"/>
              <a:t>define 	x 	0</a:t>
            </a:r>
          </a:p>
          <a:p>
            <a:pPr marL="0" indent="0">
              <a:buNone/>
            </a:pPr>
            <a:r>
              <a:rPr lang="en-US" b="1" dirty="0"/>
              <a:t>#</a:t>
            </a:r>
            <a:r>
              <a:rPr lang="en-US" b="1" dirty="0" err="1"/>
              <a:t>elif</a:t>
            </a:r>
            <a:r>
              <a:rPr lang="en-US" dirty="0"/>
              <a:t>    x == 2</a:t>
            </a:r>
          </a:p>
          <a:p>
            <a:pPr marL="0" indent="0">
              <a:buNone/>
            </a:pPr>
            <a:r>
              <a:rPr lang="en-US" dirty="0"/>
              <a:t>	#</a:t>
            </a:r>
            <a:r>
              <a:rPr lang="en-US" dirty="0" err="1"/>
              <a:t>undef</a:t>
            </a:r>
            <a:r>
              <a:rPr lang="en-US" dirty="0"/>
              <a:t> 	x</a:t>
            </a:r>
          </a:p>
          <a:p>
            <a:pPr marL="0" indent="0">
              <a:buNone/>
            </a:pPr>
            <a:r>
              <a:rPr lang="en-US" dirty="0"/>
              <a:t>	#define 	x 	3</a:t>
            </a:r>
          </a:p>
          <a:p>
            <a:pPr marL="0" indent="0">
              <a:buNone/>
            </a:pPr>
            <a:r>
              <a:rPr lang="en-US" b="1" dirty="0"/>
              <a:t>#else</a:t>
            </a:r>
          </a:p>
          <a:p>
            <a:pPr marL="0" indent="0">
              <a:buNone/>
            </a:pPr>
            <a:r>
              <a:rPr lang="en-US" dirty="0"/>
              <a:t>	#define 	y	4</a:t>
            </a:r>
          </a:p>
          <a:p>
            <a:pPr marL="0" indent="0">
              <a:buNone/>
            </a:pPr>
            <a:r>
              <a:rPr lang="en-US" b="1" dirty="0"/>
              <a:t>#</a:t>
            </a:r>
            <a:r>
              <a:rPr lang="en-US" b="1" dirty="0" err="1"/>
              <a:t>endif</a:t>
            </a:r>
            <a:endParaRPr lang="en-US" b="1" dirty="0"/>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5723460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Compilation </a:t>
            </a:r>
            <a:r>
              <a:rPr lang="mr-IN" b="1" dirty="0"/>
              <a:t>–</a:t>
            </a:r>
            <a:r>
              <a:rPr lang="en-US" b="1" dirty="0"/>
              <a:t> III</a:t>
            </a:r>
            <a:endParaRPr lang="en-US" dirty="0"/>
          </a:p>
        </p:txBody>
      </p:sp>
      <p:sp>
        <p:nvSpPr>
          <p:cNvPr id="3" name="Content Placeholder 2"/>
          <p:cNvSpPr>
            <a:spLocks noGrp="1"/>
          </p:cNvSpPr>
          <p:nvPr>
            <p:ph idx="1"/>
          </p:nvPr>
        </p:nvSpPr>
        <p:spPr>
          <a:noFill/>
          <a:ln w="50800">
            <a:solidFill>
              <a:schemeClr val="accent1"/>
            </a:solidFill>
          </a:ln>
        </p:spPr>
        <p:txBody>
          <a:bodyPr vert="horz" wrap="square" lIns="68580" tIns="34290" rIns="68580" bIns="34290" rtlCol="0" anchor="ctr" anchorCtr="0" compatLnSpc="1">
            <a:normAutofit/>
          </a:bodyPr>
          <a:lstStyle/>
          <a:p>
            <a:pPr marL="0" indent="0">
              <a:buNone/>
            </a:pPr>
            <a:r>
              <a:rPr lang="en-US" dirty="0"/>
              <a:t>#if defined TEST</a:t>
            </a:r>
          </a:p>
          <a:p>
            <a:pPr marL="0" indent="0">
              <a:buNone/>
            </a:pPr>
            <a:endParaRPr lang="en-US" dirty="0"/>
          </a:p>
          <a:p>
            <a:pPr marL="0" indent="0">
              <a:buNone/>
            </a:pPr>
            <a:r>
              <a:rPr lang="en-US" dirty="0"/>
              <a:t>#if defined </a:t>
            </a:r>
            <a:r>
              <a:rPr lang="en-US" i="1" dirty="0" err="1"/>
              <a:t>macro_name</a:t>
            </a:r>
            <a:endParaRPr lang="en-US" i="1" dirty="0"/>
          </a:p>
          <a:p>
            <a:pPr marL="0" indent="0">
              <a:buNone/>
            </a:pPr>
            <a:endParaRPr lang="en-US" i="1" dirty="0"/>
          </a:p>
          <a:p>
            <a:pPr marL="0" indent="0">
              <a:buNone/>
            </a:pPr>
            <a:r>
              <a:rPr lang="en-US" dirty="0"/>
              <a:t>#if !defined </a:t>
            </a:r>
            <a:r>
              <a:rPr lang="en-US" dirty="0" err="1"/>
              <a:t>macro_name</a:t>
            </a:r>
            <a:endParaRPr lang="en-US" dirty="0"/>
          </a:p>
        </p:txBody>
      </p:sp>
      <p:sp>
        <p:nvSpPr>
          <p:cNvPr id="4" name="Content Placeholder 3"/>
          <p:cNvSpPr>
            <a:spLocks noGrp="1"/>
          </p:cNvSpPr>
          <p:nvPr>
            <p:ph idx="2"/>
          </p:nvPr>
        </p:nvSpPr>
        <p:spPr>
          <a:noFill/>
          <a:ln w="50800">
            <a:solidFill>
              <a:schemeClr val="accent1"/>
            </a:solidFill>
          </a:ln>
        </p:spPr>
        <p:txBody>
          <a:bodyPr vert="horz" wrap="square" lIns="68580" tIns="34290" rIns="68580" bIns="34290" rtlCol="0" anchor="ctr" anchorCtr="0" compatLnSpc="1">
            <a:normAutofit/>
          </a:bodyPr>
          <a:lstStyle/>
          <a:p>
            <a:pPr marL="0" indent="0">
              <a:buNone/>
            </a:pPr>
            <a:r>
              <a:rPr lang="en-US" dirty="0"/>
              <a:t>#if defined (TEST)</a:t>
            </a:r>
          </a:p>
          <a:p>
            <a:pPr marL="0" indent="0">
              <a:buNone/>
            </a:pPr>
            <a:endParaRPr lang="en-US" dirty="0"/>
          </a:p>
          <a:p>
            <a:pPr marL="0" indent="0">
              <a:buNone/>
            </a:pPr>
            <a:r>
              <a:rPr lang="en-US" dirty="0"/>
              <a:t>#</a:t>
            </a:r>
            <a:r>
              <a:rPr lang="en-US" dirty="0" err="1"/>
              <a:t>ifdef</a:t>
            </a:r>
            <a:r>
              <a:rPr lang="en-US" dirty="0"/>
              <a:t> </a:t>
            </a:r>
            <a:r>
              <a:rPr lang="en-US" i="1" dirty="0" err="1"/>
              <a:t>macro_name</a:t>
            </a:r>
            <a:endParaRPr lang="en-US" i="1" dirty="0"/>
          </a:p>
          <a:p>
            <a:pPr marL="0" indent="0">
              <a:buNone/>
            </a:pPr>
            <a:endParaRPr lang="en-US" i="1" dirty="0"/>
          </a:p>
          <a:p>
            <a:pPr marL="0" indent="0">
              <a:buNone/>
            </a:pPr>
            <a:r>
              <a:rPr lang="en-US" dirty="0"/>
              <a:t>#</a:t>
            </a:r>
            <a:r>
              <a:rPr lang="en-US" dirty="0" err="1"/>
              <a:t>ifndef</a:t>
            </a:r>
            <a:r>
              <a:rPr lang="en-US" i="1" dirty="0"/>
              <a:t> </a:t>
            </a:r>
            <a:r>
              <a:rPr lang="en-US" i="1" dirty="0" err="1"/>
              <a:t>macro_name</a:t>
            </a:r>
            <a:endParaRPr lang="en-US" i="1" dirty="0"/>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0449184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Include Facility</a:t>
            </a:r>
          </a:p>
        </p:txBody>
      </p:sp>
      <p:sp>
        <p:nvSpPr>
          <p:cNvPr id="3" name="Content Placeholder 2"/>
          <p:cNvSpPr>
            <a:spLocks noGrp="1"/>
          </p:cNvSpPr>
          <p:nvPr>
            <p:ph idx="1"/>
          </p:nvPr>
        </p:nvSpPr>
        <p:spPr/>
        <p:txBody>
          <a:bodyPr>
            <a:normAutofit/>
          </a:bodyPr>
          <a:lstStyle/>
          <a:p>
            <a:r>
              <a:rPr lang="en-US" dirty="0"/>
              <a:t>The #include command has two forms</a:t>
            </a:r>
          </a:p>
          <a:p>
            <a:pPr lvl="1"/>
            <a:r>
              <a:rPr lang="en-US" dirty="0"/>
              <a:t>#include &lt;filename&gt; : the preprocessor looks in a list of implementation-defined places for the file. In UNIX systems, standard include files are often located in the directory </a:t>
            </a:r>
            <a:r>
              <a:rPr lang="en-US" b="1" i="1" dirty="0"/>
              <a:t>/</a:t>
            </a:r>
            <a:r>
              <a:rPr lang="en-US" b="1" i="1" dirty="0" err="1"/>
              <a:t>usr</a:t>
            </a:r>
            <a:r>
              <a:rPr lang="en-US" b="1" i="1" dirty="0"/>
              <a:t>/include</a:t>
            </a:r>
          </a:p>
          <a:p>
            <a:pPr lvl="1"/>
            <a:r>
              <a:rPr lang="en-US" dirty="0"/>
              <a:t>#include “filename” : the preprocessor looks for the file according to the file specification rules of operating system. If it can not find the file there, it searches for the file as if it had been enclosed in angle brackets.</a:t>
            </a:r>
          </a:p>
          <a:p>
            <a:endParaRPr lang="en-US" dirty="0"/>
          </a:p>
          <a:p>
            <a:r>
              <a:rPr lang="en-US" dirty="0"/>
              <a:t>The #include command enables you to create common definition files, called header files, to be shared by several source files.</a:t>
            </a:r>
          </a:p>
          <a:p>
            <a:pPr lvl="1"/>
            <a:r>
              <a:rPr lang="en-US" dirty="0"/>
              <a:t>Traditionally have a .h </a:t>
            </a:r>
            <a:r>
              <a:rPr lang="en-US" dirty="0" err="1"/>
              <a:t>extention</a:t>
            </a:r>
            <a:endParaRPr lang="en-US" dirty="0"/>
          </a:p>
          <a:p>
            <a:pPr lvl="1"/>
            <a:r>
              <a:rPr lang="en-US" dirty="0"/>
              <a:t>contain data structure definitions, macro definitions, function prototypes and global data</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29364407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 Control</a:t>
            </a:r>
          </a:p>
        </p:txBody>
      </p:sp>
      <p:sp>
        <p:nvSpPr>
          <p:cNvPr id="3" name="Content Placeholder 2"/>
          <p:cNvSpPr>
            <a:spLocks noGrp="1"/>
          </p:cNvSpPr>
          <p:nvPr>
            <p:ph idx="1"/>
          </p:nvPr>
        </p:nvSpPr>
        <p:spPr>
          <a:xfrm>
            <a:off x="514350" y="1556792"/>
            <a:ext cx="3655314" cy="2736850"/>
          </a:xfrm>
        </p:spPr>
        <p:txBody>
          <a:bodyPr vert="horz" lIns="68580" tIns="34290" rIns="68580" bIns="34290" rtlCol="0" anchor="ctr" anchorCtr="0">
            <a:noAutofit/>
          </a:bodyPr>
          <a:lstStyle/>
          <a:p>
            <a:r>
              <a:rPr lang="en-US" sz="1800" dirty="0"/>
              <a:t>Allows you to change compiler’s knowledge of the current line number of the source file and the name of the source file.</a:t>
            </a:r>
          </a:p>
          <a:p>
            <a:r>
              <a:rPr lang="en-US" sz="1800" dirty="0"/>
              <a:t>The #line feature is particularly useful for programs that produce C source text.</a:t>
            </a:r>
          </a:p>
          <a:p>
            <a:r>
              <a:rPr lang="en-US" sz="1800" dirty="0"/>
              <a:t>For example </a:t>
            </a:r>
            <a:r>
              <a:rPr lang="en-US" sz="1800" dirty="0" err="1"/>
              <a:t>yacc</a:t>
            </a:r>
            <a:r>
              <a:rPr lang="en-US" sz="1800" dirty="0"/>
              <a:t> (Yet Another Compiler Compiler) is a UNIX utility that facilitates building compilers.</a:t>
            </a:r>
          </a:p>
        </p:txBody>
      </p:sp>
      <p:sp>
        <p:nvSpPr>
          <p:cNvPr id="4" name="Content Placeholder 3"/>
          <p:cNvSpPr>
            <a:spLocks noGrp="1"/>
          </p:cNvSpPr>
          <p:nvPr>
            <p:ph idx="2"/>
          </p:nvPr>
        </p:nvSpPr>
        <p:spPr>
          <a:xfrm>
            <a:off x="4572000" y="1556792"/>
            <a:ext cx="4320480" cy="2736849"/>
          </a:xfrm>
          <a:noFill/>
          <a:ln w="50800">
            <a:solidFill>
              <a:schemeClr val="accent1"/>
            </a:solidFill>
          </a:ln>
        </p:spPr>
        <p:txBody>
          <a:bodyPr vert="horz" wrap="square" lIns="68580" tIns="34290" rIns="68580" bIns="34290" rtlCol="0" anchor="ctr" anchorCtr="0" compatLnSpc="1">
            <a:noAutofit/>
          </a:bodyPr>
          <a:lstStyle/>
          <a:p>
            <a:pPr marL="0" indent="0">
              <a:buNone/>
            </a:pPr>
            <a:r>
              <a:rPr lang="en-US" sz="1600" dirty="0">
                <a:latin typeface="Consolas" panose="020B0609020204030204" pitchFamily="49" charset="0"/>
              </a:rPr>
              <a:t>main()  {</a:t>
            </a:r>
          </a:p>
          <a:p>
            <a:pPr marL="0" indent="0">
              <a:buNone/>
            </a:pPr>
            <a:r>
              <a:rPr lang="en-US" sz="1600" dirty="0">
                <a:latin typeface="Consolas" panose="020B0609020204030204" pitchFamily="49" charset="0"/>
              </a:rPr>
              <a:t>#line 100 </a:t>
            </a:r>
          </a:p>
          <a:p>
            <a:pPr marL="0" indent="0">
              <a:buNone/>
            </a:pPr>
            <a:r>
              <a:rPr lang="en-US" sz="1600" dirty="0" err="1">
                <a:latin typeface="Consolas" panose="020B0609020204030204" pitchFamily="49" charset="0"/>
              </a:rPr>
              <a:t>printf</a:t>
            </a:r>
            <a:r>
              <a:rPr lang="en-US" sz="1600" dirty="0">
                <a:latin typeface="Consolas" panose="020B0609020204030204" pitchFamily="49" charset="0"/>
              </a:rPr>
              <a:t>(“Current line :%d\</a:t>
            </a:r>
            <a:r>
              <a:rPr lang="en-US" sz="1600" dirty="0" err="1">
                <a:latin typeface="Consolas" panose="020B0609020204030204" pitchFamily="49" charset="0"/>
              </a:rPr>
              <a:t>nFilename</a:t>
            </a:r>
            <a:r>
              <a:rPr lang="en-US" sz="1600" dirty="0">
                <a:latin typeface="Consolas" panose="020B0609020204030204" pitchFamily="49" charset="0"/>
              </a:rPr>
              <a:t> : %s\n\n”, __LINE__, __FILE__);</a:t>
            </a:r>
          </a:p>
          <a:p>
            <a:pPr marL="0" indent="0">
              <a:buNone/>
            </a:pPr>
            <a:r>
              <a:rPr lang="en-US" sz="1600" dirty="0">
                <a:latin typeface="Consolas" panose="020B0609020204030204" pitchFamily="49" charset="0"/>
              </a:rPr>
              <a:t>#line 200  “new name”</a:t>
            </a:r>
          </a:p>
          <a:p>
            <a:pPr marL="0" indent="0">
              <a:buNone/>
            </a:pPr>
            <a:r>
              <a:rPr lang="en-US" sz="1600" dirty="0" err="1">
                <a:latin typeface="Consolas" panose="020B0609020204030204" pitchFamily="49" charset="0"/>
              </a:rPr>
              <a:t>printf</a:t>
            </a:r>
            <a:r>
              <a:rPr lang="en-US" sz="1600" dirty="0">
                <a:latin typeface="Consolas" panose="020B0609020204030204" pitchFamily="49" charset="0"/>
              </a:rPr>
              <a:t>(“Current line :%d\</a:t>
            </a:r>
            <a:r>
              <a:rPr lang="en-US" sz="1600" dirty="0" err="1">
                <a:latin typeface="Consolas" panose="020B0609020204030204" pitchFamily="49" charset="0"/>
              </a:rPr>
              <a:t>nFilename</a:t>
            </a:r>
            <a:r>
              <a:rPr lang="en-US" sz="1600" dirty="0">
                <a:latin typeface="Consolas" panose="020B0609020204030204" pitchFamily="49" charset="0"/>
              </a:rPr>
              <a:t> : %s\n\n”, __LINE__, __FILE__);</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a:t>
            </a:r>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sp>
        <p:nvSpPr>
          <p:cNvPr id="6" name="Content Placeholder 2"/>
          <p:cNvSpPr txBox="1">
            <a:spLocks/>
          </p:cNvSpPr>
          <p:nvPr/>
        </p:nvSpPr>
        <p:spPr>
          <a:xfrm>
            <a:off x="516275" y="4611180"/>
            <a:ext cx="5583353" cy="576064"/>
          </a:xfrm>
          <a:prstGeom prst="rect">
            <a:avLst/>
          </a:prstGeom>
        </p:spPr>
        <p:txBody>
          <a:bodyPr vert="horz" lIns="68580" tIns="34290" rIns="68580" bIns="34290" rtlCol="0" anchor="ctr"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sz="1800" dirty="0"/>
              <a:t>We will not delve into further detail.</a:t>
            </a:r>
          </a:p>
        </p:txBody>
      </p:sp>
    </p:spTree>
    <p:extLst>
      <p:ext uri="{BB962C8B-B14F-4D97-AF65-F5344CB8AC3E}">
        <p14:creationId xmlns:p14="http://schemas.microsoft.com/office/powerpoint/2010/main" val="31914714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4 Slayt Numarası Yer Tutucusu"/>
          <p:cNvSpPr>
            <a:spLocks noGrp="1"/>
          </p:cNvSpPr>
          <p:nvPr>
            <p:ph type="sldNum" sz="quarter" idx="11"/>
          </p:nvPr>
        </p:nvSpPr>
        <p:spPr>
          <a:noFill/>
        </p:spPr>
        <p:txBody>
          <a:bodyPr/>
          <a:lstStyle/>
          <a:p>
            <a:fld id="{B893C1EF-69B2-4D72-AC3E-9CE1B9DE9622}" type="slidenum">
              <a:rPr lang="tr-TR" altLang="tr-TR" smtClean="0"/>
              <a:pPr/>
              <a:t>98</a:t>
            </a:fld>
            <a:endParaRPr lang="tr-TR" altLang="tr-TR"/>
          </a:p>
        </p:txBody>
      </p:sp>
      <p:sp>
        <p:nvSpPr>
          <p:cNvPr id="5" name="4 Dikdörtgen"/>
          <p:cNvSpPr/>
          <p:nvPr/>
        </p:nvSpPr>
        <p:spPr>
          <a:xfrm>
            <a:off x="179512" y="620688"/>
            <a:ext cx="8784976" cy="369332"/>
          </a:xfrm>
          <a:prstGeom prst="rect">
            <a:avLst/>
          </a:prstGeom>
        </p:spPr>
        <p:txBody>
          <a:bodyPr wrap="square">
            <a:spAutoFit/>
          </a:bodyPr>
          <a:lstStyle/>
          <a:p>
            <a:pPr algn="ctr"/>
            <a:r>
              <a:rPr lang="tr-TR" dirty="0">
                <a:solidFill>
                  <a:srgbClr val="002060"/>
                </a:solidFill>
              </a:rPr>
              <a:t>Bu yansı ders notlarının düzeni için boş bırakılmıştır.</a:t>
            </a:r>
          </a:p>
        </p:txBody>
      </p:sp>
    </p:spTree>
    <p:extLst>
      <p:ext uri="{BB962C8B-B14F-4D97-AF65-F5344CB8AC3E}">
        <p14:creationId xmlns:p14="http://schemas.microsoft.com/office/powerpoint/2010/main" val="29054412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Storage Classes</a:t>
            </a:r>
            <a:endParaRPr lang="en-US" dirty="0"/>
          </a:p>
        </p:txBody>
      </p:sp>
      <p:sp>
        <p:nvSpPr>
          <p:cNvPr id="3" name="Subtitle 2"/>
          <p:cNvSpPr>
            <a:spLocks noGrp="1"/>
          </p:cNvSpPr>
          <p:nvPr>
            <p:ph type="subTitle" idx="1"/>
          </p:nvPr>
        </p:nvSpPr>
        <p:spPr/>
        <p:txBody>
          <a:bodyPr>
            <a:normAutofit/>
          </a:bodyPr>
          <a:lstStyle/>
          <a:p>
            <a:r>
              <a:rPr lang="en-US" dirty="0"/>
              <a:t>Structural Programming</a:t>
            </a:r>
          </a:p>
          <a:p>
            <a:r>
              <a:rPr lang="en-US" dirty="0"/>
              <a:t>by Z. </a:t>
            </a:r>
            <a:r>
              <a:rPr lang="en-US" dirty="0" err="1"/>
              <a:t>Cihan</a:t>
            </a:r>
            <a:r>
              <a:rPr lang="en-US" dirty="0"/>
              <a:t> TAYSI</a:t>
            </a:r>
          </a:p>
          <a:p>
            <a:r>
              <a:rPr lang="en-US" dirty="0"/>
              <a:t>Additions by Yunus E. SELÇUK</a:t>
            </a:r>
          </a:p>
        </p:txBody>
      </p:sp>
    </p:spTree>
    <p:extLst>
      <p:ext uri="{BB962C8B-B14F-4D97-AF65-F5344CB8AC3E}">
        <p14:creationId xmlns:p14="http://schemas.microsoft.com/office/powerpoint/2010/main" val="3805758644"/>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rikbeyazv2.potx" id="{19856DBC-3302-4290-92EC-F9168926D7FB}" vid="{A8E84A39-DA59-42C5-99AB-7763C349BE42}"/>
    </a:ext>
  </a:extLst>
</a:theme>
</file>

<file path=ppt/theme/theme3.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rikbeyazv2.potx" id="{19856DBC-3302-4290-92EC-F9168926D7FB}" vid="{A8E84A39-DA59-42C5-99AB-7763C349BE42}"/>
    </a:ext>
  </a:extLst>
</a:theme>
</file>

<file path=ppt/theme/theme4.xml><?xml version="1.0" encoding="utf-8"?>
<a:theme xmlns:a="http://schemas.openxmlformats.org/drawingml/2006/main" name="2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rikbeyazv2.potx" id="{19856DBC-3302-4290-92EC-F9168926D7FB}" vid="{A8E84A39-DA59-42C5-99AB-7763C349BE42}"/>
    </a:ext>
  </a:extLst>
</a:theme>
</file>

<file path=ppt/theme/theme5.xml><?xml version="1.0" encoding="utf-8"?>
<a:theme xmlns:a="http://schemas.openxmlformats.org/drawingml/2006/main" name="3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rikbeyazv2.potx" id="{19856DBC-3302-4290-92EC-F9168926D7FB}" vid="{A8E84A39-DA59-42C5-99AB-7763C349BE42}"/>
    </a:ext>
  </a:extLst>
</a:theme>
</file>

<file path=ppt/theme/theme6.xml><?xml version="1.0" encoding="utf-8"?>
<a:theme xmlns:a="http://schemas.openxmlformats.org/drawingml/2006/main" name="4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rikbeyazv2.potx" id="{19856DBC-3302-4290-92EC-F9168926D7FB}" vid="{A8E84A39-DA59-42C5-99AB-7763C349BE42}"/>
    </a:ext>
  </a:extLst>
</a:theme>
</file>

<file path=ppt/theme/theme7.xml><?xml version="1.0" encoding="utf-8"?>
<a:theme xmlns:a="http://schemas.openxmlformats.org/drawingml/2006/main" name="5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rikbeyazv2.potx" id="{19856DBC-3302-4290-92EC-F9168926D7FB}" vid="{A8E84A39-DA59-42C5-99AB-7763C349BE42}"/>
    </a:ext>
  </a:extLst>
</a:theme>
</file>

<file path=ppt/theme/theme8.xml><?xml version="1.0" encoding="utf-8"?>
<a:theme xmlns:a="http://schemas.openxmlformats.org/drawingml/2006/main" name="6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rikbeyazv2.potx" id="{19856DBC-3302-4290-92EC-F9168926D7FB}" vid="{A8E84A39-DA59-42C5-99AB-7763C349BE42}"/>
    </a:ext>
  </a:extLst>
</a:theme>
</file>

<file path=ppt/theme/theme9.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11338</TotalTime>
  <Words>30513</Words>
  <Application>Microsoft Macintosh PowerPoint</Application>
  <PresentationFormat>Ekran Gösterisi (4:3)</PresentationFormat>
  <Paragraphs>3848</Paragraphs>
  <Slides>305</Slides>
  <Notes>18</Notes>
  <HiddenSlides>0</HiddenSlides>
  <MMClips>0</MMClips>
  <ScaleCrop>false</ScaleCrop>
  <HeadingPairs>
    <vt:vector size="6" baseType="variant">
      <vt:variant>
        <vt:lpstr>Kullanılan Yazı Tipleri</vt:lpstr>
      </vt:variant>
      <vt:variant>
        <vt:i4>11</vt:i4>
      </vt:variant>
      <vt:variant>
        <vt:lpstr>Tema</vt:lpstr>
      </vt:variant>
      <vt:variant>
        <vt:i4>8</vt:i4>
      </vt:variant>
      <vt:variant>
        <vt:lpstr>Slayt Başlıkları</vt:lpstr>
      </vt:variant>
      <vt:variant>
        <vt:i4>305</vt:i4>
      </vt:variant>
    </vt:vector>
  </HeadingPairs>
  <TitlesOfParts>
    <vt:vector size="324" baseType="lpstr">
      <vt:lpstr>Arial</vt:lpstr>
      <vt:lpstr>Arial Black</vt:lpstr>
      <vt:lpstr>Calibri</vt:lpstr>
      <vt:lpstr>Calibri Light</vt:lpstr>
      <vt:lpstr>Consolas</vt:lpstr>
      <vt:lpstr>Courier</vt:lpstr>
      <vt:lpstr>Courier New</vt:lpstr>
      <vt:lpstr>Monotype Corsiva</vt:lpstr>
      <vt:lpstr>Times New Roman</vt:lpstr>
      <vt:lpstr>Wingdings</vt:lpstr>
      <vt:lpstr>Wingdings 2</vt:lpstr>
      <vt:lpstr>Pixel</vt:lpstr>
      <vt:lpstr>Office Teması</vt:lpstr>
      <vt:lpstr>1_Office Teması</vt:lpstr>
      <vt:lpstr>2_Office Teması</vt:lpstr>
      <vt:lpstr>3_Office Teması</vt:lpstr>
      <vt:lpstr>4_Office Teması</vt:lpstr>
      <vt:lpstr>5_Office Teması</vt:lpstr>
      <vt:lpstr>6_Office Teması</vt:lpstr>
      <vt:lpstr>PowerPoint Sunusu</vt:lpstr>
      <vt:lpstr>PowerPoint Sunusu</vt:lpstr>
      <vt:lpstr>PowerPoint Sunusu</vt:lpstr>
      <vt:lpstr>PowerPoint Sunusu</vt:lpstr>
      <vt:lpstr>A Fast Review of C Essentials Part I</vt:lpstr>
      <vt:lpstr>Outline</vt:lpstr>
      <vt:lpstr>Program Development</vt:lpstr>
      <vt:lpstr>Program Development CONT’D</vt:lpstr>
      <vt:lpstr>Variables &amp; Constants</vt:lpstr>
      <vt:lpstr>Names</vt:lpstr>
      <vt:lpstr>Names cont’d</vt:lpstr>
      <vt:lpstr>Names cont’d</vt:lpstr>
      <vt:lpstr>Expressions</vt:lpstr>
      <vt:lpstr>Assignment Statements</vt:lpstr>
      <vt:lpstr>Comments</vt:lpstr>
      <vt:lpstr>Functions</vt:lpstr>
      <vt:lpstr>Functions</vt:lpstr>
      <vt:lpstr>Functions</vt:lpstr>
      <vt:lpstr>Functions</vt:lpstr>
      <vt:lpstr>Formatting Source Code</vt:lpstr>
      <vt:lpstr>The main() Function</vt:lpstr>
      <vt:lpstr>printf() and scanf() Functions</vt:lpstr>
      <vt:lpstr>Preprocessor</vt:lpstr>
      <vt:lpstr>Preprocessor cont’d</vt:lpstr>
      <vt:lpstr>Preprocessor cont’d</vt:lpstr>
      <vt:lpstr>hello world!!!</vt:lpstr>
      <vt:lpstr>Data Types</vt:lpstr>
      <vt:lpstr>Data Types cont’d</vt:lpstr>
      <vt:lpstr>Different Types of Integers</vt:lpstr>
      <vt:lpstr>Format Strings for Integers</vt:lpstr>
      <vt:lpstr>Different Types of Integers cont’d</vt:lpstr>
      <vt:lpstr>Floating Point Types</vt:lpstr>
      <vt:lpstr>Format Strings for Real Numbers</vt:lpstr>
      <vt:lpstr>Initialization</vt:lpstr>
      <vt:lpstr>Mixing Types</vt:lpstr>
      <vt:lpstr>Mixing Types cont’d</vt:lpstr>
      <vt:lpstr>Implicit Conversions</vt:lpstr>
      <vt:lpstr>Mixing Signed and Unsigned Variables</vt:lpstr>
      <vt:lpstr>Mixing Integers with Floating Types</vt:lpstr>
      <vt:lpstr>Explicit Conversions - Cast</vt:lpstr>
      <vt:lpstr>Enumeration Data Type</vt:lpstr>
      <vt:lpstr>void Data Type </vt:lpstr>
      <vt:lpstr>typedef</vt:lpstr>
      <vt:lpstr>PowerPoint Sunusu</vt:lpstr>
      <vt:lpstr>A Fast Review of C Essentials Part II</vt:lpstr>
      <vt:lpstr>Outline</vt:lpstr>
      <vt:lpstr>Expressions</vt:lpstr>
      <vt:lpstr>Precedence &amp; Associativity</vt:lpstr>
      <vt:lpstr>Precedence &amp; Associativity</vt:lpstr>
      <vt:lpstr>Precedence &amp; Associativity</vt:lpstr>
      <vt:lpstr>Parenthesis</vt:lpstr>
      <vt:lpstr>Binary Arithmetic Operators</vt:lpstr>
      <vt:lpstr>The Remainder Operator</vt:lpstr>
      <vt:lpstr>Arithmetic Assignment Operators</vt:lpstr>
      <vt:lpstr>Arithmetic Assignment Operators</vt:lpstr>
      <vt:lpstr>Increment &amp; Decrement Operators</vt:lpstr>
      <vt:lpstr>Increment &amp; Decrement Operators</vt:lpstr>
      <vt:lpstr>Increment &amp; Decrement Operators</vt:lpstr>
      <vt:lpstr>Comma Operator</vt:lpstr>
      <vt:lpstr>Relational Operators</vt:lpstr>
      <vt:lpstr>Relational Operators</vt:lpstr>
      <vt:lpstr>Logical Operators</vt:lpstr>
      <vt:lpstr>Logical Operators</vt:lpstr>
      <vt:lpstr>Bit Manipulation Operators</vt:lpstr>
      <vt:lpstr>Bit Manipulation Operators cont’d</vt:lpstr>
      <vt:lpstr>Bit Manipulation Operators cont’d</vt:lpstr>
      <vt:lpstr>Bit Manipulation Operators cont’d</vt:lpstr>
      <vt:lpstr>Bitwise Assignment Operators</vt:lpstr>
      <vt:lpstr>cast &amp; sizeof Operators</vt:lpstr>
      <vt:lpstr>Conditional Operator (? : )</vt:lpstr>
      <vt:lpstr>Memory Operators</vt:lpstr>
      <vt:lpstr>Control Flow</vt:lpstr>
      <vt:lpstr>The if...else statement</vt:lpstr>
      <vt:lpstr>Nested if statements</vt:lpstr>
      <vt:lpstr>The switch Statement</vt:lpstr>
      <vt:lpstr>The while Statement</vt:lpstr>
      <vt:lpstr>The do...while Statement</vt:lpstr>
      <vt:lpstr>The for Statement</vt:lpstr>
      <vt:lpstr>NULL Statements</vt:lpstr>
      <vt:lpstr>Nested Loops</vt:lpstr>
      <vt:lpstr>break &amp; continue &amp; goto</vt:lpstr>
      <vt:lpstr>PowerPoint Sunusu</vt:lpstr>
      <vt:lpstr>Preprocessor (Part I)</vt:lpstr>
      <vt:lpstr>Outline</vt:lpstr>
      <vt:lpstr>Macros</vt:lpstr>
      <vt:lpstr>Macro Substitution</vt:lpstr>
      <vt:lpstr>Function Like Macros</vt:lpstr>
      <vt:lpstr>Side Effect</vt:lpstr>
      <vt:lpstr>Macros vs. Functions</vt:lpstr>
      <vt:lpstr>Removing a Macro Definition</vt:lpstr>
      <vt:lpstr>Built-in Macros – I </vt:lpstr>
      <vt:lpstr>Built-in Macros – II</vt:lpstr>
      <vt:lpstr>Conditional Compilation – I </vt:lpstr>
      <vt:lpstr>Conditional Compilation – II</vt:lpstr>
      <vt:lpstr>Conditional Compilation – III</vt:lpstr>
      <vt:lpstr>Include Facility</vt:lpstr>
      <vt:lpstr>Line Control</vt:lpstr>
      <vt:lpstr>PowerPoint Sunusu</vt:lpstr>
      <vt:lpstr>Storage Classes</vt:lpstr>
      <vt:lpstr>Outline</vt:lpstr>
      <vt:lpstr>Fixed vs. Automatic Duration – I </vt:lpstr>
      <vt:lpstr>Fixed vs. Automatic Duration – II</vt:lpstr>
      <vt:lpstr>Fixed vs. Automatic Duration – III</vt:lpstr>
      <vt:lpstr>Scope – I </vt:lpstr>
      <vt:lpstr>Scope – II</vt:lpstr>
      <vt:lpstr>Scope – III</vt:lpstr>
      <vt:lpstr>Scope – IV</vt:lpstr>
      <vt:lpstr>Scope – V</vt:lpstr>
      <vt:lpstr>Global Variables</vt:lpstr>
      <vt:lpstr>The register Specifier</vt:lpstr>
      <vt:lpstr>Storage classes summary </vt:lpstr>
      <vt:lpstr>PowerPoint Sunusu</vt:lpstr>
      <vt:lpstr>Pointers and Arrays</vt:lpstr>
      <vt:lpstr>Outline</vt:lpstr>
      <vt:lpstr>Basics</vt:lpstr>
      <vt:lpstr>Basics</vt:lpstr>
      <vt:lpstr>Basics</vt:lpstr>
      <vt:lpstr>Declaration</vt:lpstr>
      <vt:lpstr>How Arrays Stored in Memory</vt:lpstr>
      <vt:lpstr>Initializing Arrays</vt:lpstr>
      <vt:lpstr>Accessing Array Elements Through Pointers</vt:lpstr>
      <vt:lpstr>Strings</vt:lpstr>
      <vt:lpstr>String Assignments</vt:lpstr>
      <vt:lpstr>String Assignments</vt:lpstr>
      <vt:lpstr>String Assignments</vt:lpstr>
      <vt:lpstr>Strings vs. Chars</vt:lpstr>
      <vt:lpstr>Reading &amp; Writing Strings</vt:lpstr>
      <vt:lpstr>String Length Function</vt:lpstr>
      <vt:lpstr>Other String Functions Defined in string.h</vt:lpstr>
      <vt:lpstr>Pattern Matching Example</vt:lpstr>
      <vt:lpstr>Pattern Matching Example, Answer 1:</vt:lpstr>
      <vt:lpstr>Pattern Matching Example, main function:</vt:lpstr>
      <vt:lpstr>Pattern Matching Example, Answer 2:</vt:lpstr>
      <vt:lpstr>Soru 2: </vt:lpstr>
      <vt:lpstr>PowerPoint Sunusu</vt:lpstr>
      <vt:lpstr>PowerPoint Sunusu</vt:lpstr>
      <vt:lpstr>Multi-Dimensional Arrays</vt:lpstr>
      <vt:lpstr>Initialization of Multi-Dimensional Arrays</vt:lpstr>
      <vt:lpstr>Array of Pointers</vt:lpstr>
      <vt:lpstr>Pointers to Pointers</vt:lpstr>
      <vt:lpstr>PowerPoint Sunusu</vt:lpstr>
      <vt:lpstr>Dynamic Memory Allocation</vt:lpstr>
      <vt:lpstr>Outline</vt:lpstr>
      <vt:lpstr>Memory Allocation Functions (in stdlib.h)</vt:lpstr>
      <vt:lpstr>Array Allocation</vt:lpstr>
      <vt:lpstr>Matrix Allocation</vt:lpstr>
      <vt:lpstr>Matrix Allocation (cont’d)</vt:lpstr>
      <vt:lpstr>Example 1, 2</vt:lpstr>
      <vt:lpstr>Example 3</vt:lpstr>
      <vt:lpstr>Functions</vt:lpstr>
      <vt:lpstr>Outline</vt:lpstr>
      <vt:lpstr>Passing Arguments</vt:lpstr>
      <vt:lpstr>Passing Arguments: Demonstration</vt:lpstr>
      <vt:lpstr>Declarations and Calls</vt:lpstr>
      <vt:lpstr>Function Allusion Examples</vt:lpstr>
      <vt:lpstr>Function Definition</vt:lpstr>
      <vt:lpstr>Function Call</vt:lpstr>
      <vt:lpstr>Order of Functions </vt:lpstr>
      <vt:lpstr>Example</vt:lpstr>
      <vt:lpstr>Example</vt:lpstr>
      <vt:lpstr>Passing Arrays as Function Parameter</vt:lpstr>
      <vt:lpstr>Passing Arrays as Function Parameter</vt:lpstr>
      <vt:lpstr>Example </vt:lpstr>
      <vt:lpstr>How to Return an Array from a Function</vt:lpstr>
      <vt:lpstr>Example (concatenation)</vt:lpstr>
      <vt:lpstr>Example (concatenation) (cont’d.)</vt:lpstr>
      <vt:lpstr>Example (concatenation) (cont’d.)</vt:lpstr>
      <vt:lpstr>Example (concatenation) (cont’d.)</vt:lpstr>
      <vt:lpstr>Alternative to Returning an Array from a Function</vt:lpstr>
      <vt:lpstr>Example (concatenation)(alternative)</vt:lpstr>
      <vt:lpstr>Example (concatenation)(alternative)(cont’d.)</vt:lpstr>
      <vt:lpstr>Example</vt:lpstr>
      <vt:lpstr>More on the Main Function</vt:lpstr>
      <vt:lpstr>More on the Main Function</vt:lpstr>
      <vt:lpstr>PowerPoint Sunusu</vt:lpstr>
      <vt:lpstr>Structures and Unions</vt:lpstr>
      <vt:lpstr>Outline</vt:lpstr>
      <vt:lpstr>Structure Definition – I</vt:lpstr>
      <vt:lpstr>Structure Definition – II</vt:lpstr>
      <vt:lpstr>Structure Definition – III</vt:lpstr>
      <vt:lpstr>Accessing to the Fields of a Structure</vt:lpstr>
      <vt:lpstr>Nested Structures</vt:lpstr>
      <vt:lpstr>Passing structures as function parameters</vt:lpstr>
      <vt:lpstr>Structure example: Linked List Implementation</vt:lpstr>
      <vt:lpstr>Structure example: Linked List Implementation</vt:lpstr>
      <vt:lpstr>Structure example: Linked List Implementation</vt:lpstr>
      <vt:lpstr>Structure example: Linked List Implementation</vt:lpstr>
      <vt:lpstr>Structure example: Linked List Implementation</vt:lpstr>
      <vt:lpstr>Structure example: Linked List Implementation</vt:lpstr>
      <vt:lpstr>Structure example: Linked List Implementation</vt:lpstr>
      <vt:lpstr>Structure example: Linked List Implementation</vt:lpstr>
      <vt:lpstr>Structure example: Linked List Implementation</vt:lpstr>
      <vt:lpstr>Structure example: Linked List Implementation</vt:lpstr>
      <vt:lpstr>Structure example: Linked List Implementation</vt:lpstr>
      <vt:lpstr>Structure example: Linked List Implementation</vt:lpstr>
      <vt:lpstr>Structure example: Linked List Implementation</vt:lpstr>
      <vt:lpstr>Structure Alignment</vt:lpstr>
      <vt:lpstr>Structure Alignment</vt:lpstr>
      <vt:lpstr>Bit fields</vt:lpstr>
      <vt:lpstr>Bit fields</vt:lpstr>
      <vt:lpstr>Bit fields</vt:lpstr>
      <vt:lpstr>Bit fields</vt:lpstr>
      <vt:lpstr>Bit fields</vt:lpstr>
      <vt:lpstr>Example: A Struct having a bit field </vt:lpstr>
      <vt:lpstr>Example: A Struct having a bit field </vt:lpstr>
      <vt:lpstr>Example: A Struct having a bit field </vt:lpstr>
      <vt:lpstr>Example: A Struct having a bit field </vt:lpstr>
      <vt:lpstr>Unions</vt:lpstr>
      <vt:lpstr>Unions</vt:lpstr>
      <vt:lpstr>Real life example for Unions in Structures</vt:lpstr>
      <vt:lpstr>Real life example for Unions in Structures</vt:lpstr>
      <vt:lpstr>Recursion</vt:lpstr>
      <vt:lpstr>Recursion</vt:lpstr>
      <vt:lpstr>Recursion</vt:lpstr>
      <vt:lpstr>Recursion Example: Factorial Calculation</vt:lpstr>
      <vt:lpstr>Function Pointers</vt:lpstr>
      <vt:lpstr>Function Pointers</vt:lpstr>
      <vt:lpstr>Function Pointers</vt:lpstr>
      <vt:lpstr>Function Pointers</vt:lpstr>
      <vt:lpstr>Function Pointers</vt:lpstr>
      <vt:lpstr>PowerPoint Sunusu</vt:lpstr>
      <vt:lpstr>File Input-Output (I/O)</vt:lpstr>
      <vt:lpstr>Input and Output (I/O)</vt:lpstr>
      <vt:lpstr>I/O  and Streams</vt:lpstr>
      <vt:lpstr>Standard Streams</vt:lpstr>
      <vt:lpstr>Text and Binary Formats</vt:lpstr>
      <vt:lpstr>Text Format</vt:lpstr>
      <vt:lpstr>Binary Format</vt:lpstr>
      <vt:lpstr>Using Streams via the FILE Structure</vt:lpstr>
      <vt:lpstr>Using Streams via the FILE Structure</vt:lpstr>
      <vt:lpstr>Using Streams via the FILE Structure</vt:lpstr>
      <vt:lpstr>The &lt;stdio.h&gt; Header File</vt:lpstr>
      <vt:lpstr>Opening a File: fopen function</vt:lpstr>
      <vt:lpstr>Opening a File:  fopen function</vt:lpstr>
      <vt:lpstr>Opening a File: fopen function</vt:lpstr>
      <vt:lpstr>Opening a File: fopen function</vt:lpstr>
      <vt:lpstr>I/O Operations: Reading and Writing Data</vt:lpstr>
      <vt:lpstr>I/O Operations: Reading and Writing Data</vt:lpstr>
      <vt:lpstr>Closing a File: fclose function</vt:lpstr>
      <vt:lpstr>I/O Example #1: Copy operation</vt:lpstr>
      <vt:lpstr>I/O Example #1: Copy operation</vt:lpstr>
      <vt:lpstr>I/O Example #1: Copy operation</vt:lpstr>
      <vt:lpstr>Character I/O:</vt:lpstr>
      <vt:lpstr>I/O Example #2: Copy operation</vt:lpstr>
      <vt:lpstr>Line I/O:</vt:lpstr>
      <vt:lpstr>Line I/O:</vt:lpstr>
      <vt:lpstr>Block I/O:</vt:lpstr>
      <vt:lpstr>Block I/O:</vt:lpstr>
      <vt:lpstr>I/O Example #2: Copy operation</vt:lpstr>
      <vt:lpstr>I/O Example #2: Copy operation</vt:lpstr>
      <vt:lpstr>Random Access:</vt:lpstr>
      <vt:lpstr>Random Access:</vt:lpstr>
      <vt:lpstr>Random Access: fseek</vt:lpstr>
      <vt:lpstr>Random Access: fseek</vt:lpstr>
      <vt:lpstr>Random Access: ftell</vt:lpstr>
      <vt:lpstr>PowerPoint Sunusu</vt:lpstr>
      <vt:lpstr>PowerPoint Sunusu</vt:lpstr>
      <vt:lpstr>PowerPoint Sunusu</vt:lpstr>
      <vt:lpstr>PowerPoint Sunusu</vt:lpstr>
      <vt:lpstr>PowerPoint Sunusu</vt:lpstr>
      <vt:lpstr>Random Access Example</vt:lpstr>
      <vt:lpstr>Random Access Example</vt:lpstr>
      <vt:lpstr>Random Access Example</vt:lpstr>
      <vt:lpstr>Random Access Example</vt:lpstr>
      <vt:lpstr>Random Access Example</vt:lpstr>
      <vt:lpstr>Random Access Example</vt:lpstr>
      <vt:lpstr>Random Access Example</vt:lpstr>
      <vt:lpstr>Random Access Example</vt:lpstr>
      <vt:lpstr>Random Access Example</vt:lpstr>
      <vt:lpstr>File Management Functions</vt:lpstr>
      <vt:lpstr>Splitting a Program &amp; Makefile</vt:lpstr>
      <vt:lpstr>Splitting Your C Program</vt:lpstr>
      <vt:lpstr>Splitting Your C Program</vt:lpstr>
      <vt:lpstr>An EXAMPLE</vt:lpstr>
      <vt:lpstr>Compiling with Several Files</vt:lpstr>
      <vt:lpstr>Compiling with Several Files</vt:lpstr>
      <vt:lpstr>Compiling with Several Files</vt:lpstr>
      <vt:lpstr>The Make Command</vt:lpstr>
      <vt:lpstr>How does make do it?</vt:lpstr>
      <vt:lpstr>How Dependency Works</vt:lpstr>
      <vt:lpstr>Translating The Dependency Graph</vt:lpstr>
      <vt:lpstr>Listing Dependencies</vt:lpstr>
      <vt:lpstr>Using the Makefile with make</vt:lpstr>
      <vt:lpstr>Macros in make</vt:lpstr>
      <vt:lpstr>Special macros, which are used by the make program</vt:lpstr>
      <vt:lpstr>References &amp; more Reading </vt:lpstr>
      <vt:lpstr>Multithread Programming</vt:lpstr>
      <vt:lpstr>Outline</vt:lpstr>
      <vt:lpstr>Threading in C</vt:lpstr>
      <vt:lpstr>Use of Threads - Examples </vt:lpstr>
      <vt:lpstr>Why Threads are Required?</vt:lpstr>
      <vt:lpstr>Why Threads are Required -2 </vt:lpstr>
      <vt:lpstr>Difference between threads and processes</vt:lpstr>
      <vt:lpstr>Problems with Threads -1 </vt:lpstr>
      <vt:lpstr>Problems with Threads -2</vt:lpstr>
      <vt:lpstr>Identifying a thread</vt:lpstr>
      <vt:lpstr>Creating a Thread ( pthread_create ) </vt:lpstr>
      <vt:lpstr>PowerPoint Sunusu</vt:lpstr>
      <vt:lpstr>PowerPoint Sunusu</vt:lpstr>
      <vt:lpstr>How to compile &amp; execute?</vt:lpstr>
      <vt:lpstr>PowerPoint Sunusu</vt:lpstr>
      <vt:lpstr>PowerPoint Sunusu</vt:lpstr>
      <vt:lpstr>PowerPoint Sunusu</vt:lpstr>
      <vt:lpstr>Terminating a thread</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yunus</dc:creator>
  <cp:lastModifiedBy>Hatice Erdirik</cp:lastModifiedBy>
  <cp:revision>572</cp:revision>
  <dcterms:created xsi:type="dcterms:W3CDTF">1601-01-01T00:00:00Z</dcterms:created>
  <dcterms:modified xsi:type="dcterms:W3CDTF">2023-10-26T11:08:37Z</dcterms:modified>
</cp:coreProperties>
</file>