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1.xml" ContentType="application/vnd.openxmlformats-officedocument.presentationml.tags+xml"/>
  <Override PartName="/ppt/tags/tag54.xml" ContentType="application/vnd.openxmlformats-officedocument.presentationml.tags+xml"/>
  <Override PartName="/ppt/tags/tag2.xml" ContentType="application/vnd.openxmlformats-officedocument.presentationml.tags+xml"/>
  <Override PartName="/ppt/tags/tag55.xml" ContentType="application/vnd.openxmlformats-officedocument.presentationml.tags+xml"/>
  <Override PartName="/ppt/tags/tag6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60.xml" ContentType="application/vnd.openxmlformats-officedocument.presentationml.tags+xml"/>
  <Override PartName="/ppt/tags/tag67.xml" ContentType="application/vnd.openxmlformats-officedocument.presentationml.tags+xml"/>
  <Override PartName="/ppt/tags/tag5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1.xml" ContentType="application/vnd.openxmlformats-officedocument.presentationml.tags+xml"/>
  <Override PartName="/ppt/tags/tag56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ppt/tags/tag63.xml" ContentType="application/vnd.openxmlformats-officedocument.presentationml.tags+xml"/>
  <Override PartName="/docProps/app.xml" ContentType="application/vnd.openxmlformats-officedocument.extended-properties+xml"/>
  <Override PartName="/ppt/tags/tag64.xml" ContentType="application/vnd.openxmlformats-officedocument.presentationml.tags+xml"/>
  <Override PartName="/ppt/tags/tag59.xml" ContentType="application/vnd.openxmlformats-officedocument.presentationml.tags+xml"/>
  <Override PartName="/ppt/tags/tag6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86" r:id="rId2"/>
    <p:sldId id="257" r:id="rId3"/>
    <p:sldId id="385" r:id="rId4"/>
    <p:sldId id="387" r:id="rId5"/>
    <p:sldId id="1239" r:id="rId6"/>
    <p:sldId id="388" r:id="rId7"/>
    <p:sldId id="1240" r:id="rId8"/>
    <p:sldId id="389" r:id="rId9"/>
    <p:sldId id="390" r:id="rId10"/>
    <p:sldId id="391" r:id="rId11"/>
    <p:sldId id="392" r:id="rId12"/>
    <p:sldId id="1254" r:id="rId13"/>
    <p:sldId id="393" r:id="rId14"/>
    <p:sldId id="1241" r:id="rId15"/>
    <p:sldId id="394" r:id="rId16"/>
    <p:sldId id="395" r:id="rId17"/>
    <p:sldId id="396" r:id="rId18"/>
    <p:sldId id="397" r:id="rId19"/>
    <p:sldId id="398" r:id="rId20"/>
    <p:sldId id="1243" r:id="rId21"/>
    <p:sldId id="399" r:id="rId22"/>
    <p:sldId id="400" r:id="rId23"/>
    <p:sldId id="401" r:id="rId24"/>
    <p:sldId id="402" r:id="rId25"/>
    <p:sldId id="403" r:id="rId26"/>
    <p:sldId id="1255" r:id="rId27"/>
    <p:sldId id="1244" r:id="rId28"/>
    <p:sldId id="404" r:id="rId29"/>
    <p:sldId id="409" r:id="rId30"/>
    <p:sldId id="414" r:id="rId31"/>
    <p:sldId id="410" r:id="rId32"/>
    <p:sldId id="411" r:id="rId33"/>
    <p:sldId id="1245" r:id="rId34"/>
    <p:sldId id="405" r:id="rId35"/>
    <p:sldId id="412" r:id="rId36"/>
    <p:sldId id="413" r:id="rId37"/>
    <p:sldId id="415" r:id="rId38"/>
    <p:sldId id="1246" r:id="rId39"/>
    <p:sldId id="406" r:id="rId40"/>
    <p:sldId id="416" r:id="rId41"/>
    <p:sldId id="407" r:id="rId42"/>
    <p:sldId id="408" r:id="rId43"/>
    <p:sldId id="417" r:id="rId44"/>
    <p:sldId id="1247" r:id="rId45"/>
    <p:sldId id="420" r:id="rId46"/>
    <p:sldId id="421" r:id="rId47"/>
    <p:sldId id="423" r:id="rId48"/>
    <p:sldId id="424" r:id="rId49"/>
    <p:sldId id="1248" r:id="rId50"/>
    <p:sldId id="422" r:id="rId51"/>
    <p:sldId id="441" r:id="rId52"/>
    <p:sldId id="442" r:id="rId53"/>
    <p:sldId id="443" r:id="rId54"/>
    <p:sldId id="1249" r:id="rId55"/>
    <p:sldId id="444" r:id="rId56"/>
    <p:sldId id="445" r:id="rId57"/>
    <p:sldId id="446" r:id="rId58"/>
    <p:sldId id="458" r:id="rId59"/>
    <p:sldId id="459" r:id="rId60"/>
    <p:sldId id="460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61" r:id="rId73"/>
    <p:sldId id="467" r:id="rId74"/>
    <p:sldId id="434" r:id="rId75"/>
    <p:sldId id="1256" r:id="rId76"/>
    <p:sldId id="435" r:id="rId77"/>
    <p:sldId id="440" r:id="rId78"/>
    <p:sldId id="468" r:id="rId79"/>
    <p:sldId id="1251" r:id="rId80"/>
    <p:sldId id="439" r:id="rId81"/>
    <p:sldId id="438" r:id="rId82"/>
    <p:sldId id="469" r:id="rId83"/>
    <p:sldId id="470" r:id="rId84"/>
    <p:sldId id="757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0877" autoAdjust="0"/>
  </p:normalViewPr>
  <p:slideViewPr>
    <p:cSldViewPr>
      <p:cViewPr varScale="1">
        <p:scale>
          <a:sx n="81" d="100"/>
          <a:sy n="81" d="100"/>
        </p:scale>
        <p:origin x="11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9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9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3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4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1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0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8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5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7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6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0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6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33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8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3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8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6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3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7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3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5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7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1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3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7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8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77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607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5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0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0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51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8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77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99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79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7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09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74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87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9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3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6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8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3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28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83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5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40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60960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4495800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Lecture 12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64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021-F9C9-314B-AC84-EE91F0E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mailto:David_Harris@hmc.ed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mailto:David_Harris@hmc.edu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Appendix C: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C Programming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Global and Local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variables are declared outside of any function </a:t>
            </a:r>
          </a:p>
          <a:p>
            <a:pPr lvl="1"/>
            <a:r>
              <a:rPr lang="en-US" dirty="0"/>
              <a:t>Accessible from all functions</a:t>
            </a:r>
          </a:p>
          <a:p>
            <a:pPr lvl="1"/>
            <a:r>
              <a:rPr lang="en-US" dirty="0"/>
              <a:t>Often lead to hard-to-debug code</a:t>
            </a:r>
          </a:p>
          <a:p>
            <a:pPr lvl="1"/>
            <a:r>
              <a:rPr lang="en-US" dirty="0"/>
              <a:t>Should be avoided, especially in large programs</a:t>
            </a:r>
          </a:p>
          <a:p>
            <a:r>
              <a:rPr lang="en-US" dirty="0"/>
              <a:t>Local variables are declared inside a function</a:t>
            </a:r>
          </a:p>
          <a:p>
            <a:pPr lvl="1"/>
            <a:r>
              <a:rPr lang="en-US" dirty="0"/>
              <a:t>Only accessible in that function</a:t>
            </a:r>
          </a:p>
          <a:p>
            <a:pPr lvl="1"/>
            <a:r>
              <a:rPr lang="en-US" dirty="0"/>
              <a:t>Should be your preferred choice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Primitive Data 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F8A0F-71B8-D94C-9239-0419068F41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1232"/>
            <a:ext cx="8458201" cy="467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59951-0652-7646-8DD9-3C2289F3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Integer Sizes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Integer sizes in C may vary with the machine</a:t>
            </a:r>
          </a:p>
          <a:p>
            <a:pPr lvl="1"/>
            <a:r>
              <a:rPr lang="en-US" dirty="0"/>
              <a:t>int may be 16 or 32 bits</a:t>
            </a:r>
          </a:p>
          <a:p>
            <a:pPr lvl="1"/>
            <a:r>
              <a:rPr lang="en-US" dirty="0"/>
              <a:t>long may be 32 or 64 bits</a:t>
            </a:r>
          </a:p>
          <a:p>
            <a:pPr lvl="1"/>
            <a:r>
              <a:rPr lang="en-US" dirty="0"/>
              <a:t>Best to use sized types if size truly matters</a:t>
            </a:r>
          </a:p>
          <a:p>
            <a:pPr lvl="1"/>
            <a:r>
              <a:rPr lang="en-US" dirty="0"/>
              <a:t>But their names are a bit cumbersome</a:t>
            </a:r>
          </a:p>
          <a:p>
            <a:pPr lvl="1"/>
            <a:r>
              <a:rPr lang="en-US" dirty="0"/>
              <a:t>#include &lt;stdint.h&gt;</a:t>
            </a:r>
          </a:p>
          <a:p>
            <a:r>
              <a:rPr lang="en-US" dirty="0"/>
              <a:t>Signed: 		int16_t, int32_t, int64_t</a:t>
            </a:r>
          </a:p>
          <a:p>
            <a:r>
              <a:rPr lang="en-US" dirty="0"/>
              <a:t>Unsigned: 	uint16_t, uint32_t, uint64_t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0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89F00-861D-F141-8DA5-625D5003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" y="914399"/>
            <a:ext cx="6511837" cy="528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Table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4A070-27BF-F04B-8902-C6835B8D62E5}"/>
              </a:ext>
            </a:extLst>
          </p:cNvPr>
          <p:cNvSpPr/>
          <p:nvPr/>
        </p:nvSpPr>
        <p:spPr>
          <a:xfrm>
            <a:off x="5105400" y="5410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https://commons.wikimedia.org/wiki/File:ASCII-Table.svg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2B88-108C-DD49-BD66-D501F5BA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4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616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may take some inputs and may return at most one output</a:t>
            </a:r>
          </a:p>
          <a:p>
            <a:r>
              <a:rPr lang="en-US" dirty="0"/>
              <a:t>The type of the inputs is declared in the function declaration</a:t>
            </a:r>
          </a:p>
          <a:p>
            <a:r>
              <a:rPr lang="en-US" dirty="0"/>
              <a:t>Functions pass variables by </a:t>
            </a:r>
            <a:r>
              <a:rPr lang="en-US" i="1" dirty="0"/>
              <a:t>value</a:t>
            </a:r>
            <a:r>
              <a:rPr lang="en-US" dirty="0"/>
              <a:t> not </a:t>
            </a:r>
            <a:r>
              <a:rPr lang="en-US" i="1" dirty="0"/>
              <a:t>reference</a:t>
            </a:r>
            <a:endParaRPr lang="en-US" dirty="0"/>
          </a:p>
          <a:p>
            <a:r>
              <a:rPr lang="en-US" dirty="0"/>
              <a:t>Curly braces {} enclose the body of the function, which may contain zero or more statements</a:t>
            </a:r>
          </a:p>
          <a:p>
            <a:r>
              <a:rPr lang="en-US" dirty="0"/>
              <a:t>The type of returned value is declared in the function declaration</a:t>
            </a:r>
          </a:p>
          <a:p>
            <a:r>
              <a:rPr lang="en-US" dirty="0"/>
              <a:t>The return statement indicates the value that the function should return to its caller</a:t>
            </a:r>
          </a:p>
          <a:p>
            <a:r>
              <a:rPr lang="en-US" dirty="0"/>
              <a:t>A function must be either declared BEFORE it is used or a function prototype declared BEFORE it is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87BDE-BC89-EE41-A779-FA74480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// Return the sum of the three input variables</a:t>
            </a:r>
          </a:p>
          <a:p>
            <a:pPr marL="0" indent="0">
              <a:buNone/>
            </a:pP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int sum3(int a, int b, int c) {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return result;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28FBA-4231-9F42-ACBE-9E1B641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5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Prototypes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sum3example.c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sum3(int, int, int); // needed because sum3 is called before declared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sum3(6, 7, 8);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other functions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 not needed if these were moved before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int sum3(int a, int b, int c)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04C31-DE11-CC44-807A-6CA0183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Prototypes are Sometimes Unavoidable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 needed for f1 and/or f2 because they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can’t both be declared before each other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f2(n-1) 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f1(n-1)*2;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f1(5);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783E-D2E3-114B-9259-5226C29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Includes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function prototypes for the standard libraries are included at the top of a file with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</a:t>
            </a:r>
            <a:r>
              <a:rPr lang="en-US" dirty="0"/>
              <a:t>directive: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&lt;stdio.h&gt;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#include 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math.h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</a:p>
          <a:p>
            <a:endParaRPr lang="en-US" dirty="0"/>
          </a:p>
          <a:p>
            <a:r>
              <a:rPr lang="en-US" dirty="0"/>
              <a:t>Your own function prototypes (or anything else you want to include) is done with quotes instead of brackets for relative or absolute path: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"other/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myFuncs.h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D5CC8-E5C3-8841-8C92-9D02AD3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 C :: Topics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633749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Basics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 &amp; Strings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06C12-173A-4C40-8FA5-A4399583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296649"/>
            <a:ext cx="1600200" cy="42936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2714-D77D-584A-AEB3-65A0C2B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Operators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8384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(True/False) in C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variable or expression is considered FALSE if its value is 0</a:t>
            </a:r>
          </a:p>
          <a:p>
            <a:r>
              <a:rPr lang="en-US" sz="2800" dirty="0"/>
              <a:t>A variable is considered TRUE if it has any other value</a:t>
            </a:r>
          </a:p>
          <a:p>
            <a:pPr lvl="1"/>
            <a:r>
              <a:rPr lang="en-US" sz="2400" dirty="0"/>
              <a:t>1, 42, and -1 are all TRUE for C</a:t>
            </a:r>
          </a:p>
          <a:p>
            <a:r>
              <a:rPr lang="en-US" sz="2800" dirty="0"/>
              <a:t>Logical operators assign FALSE as 0 and TRUE as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and Precedence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1110B-9D0E-304D-994D-B77B65F2B35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8" b="50536"/>
          <a:stretch/>
        </p:blipFill>
        <p:spPr bwMode="auto">
          <a:xfrm>
            <a:off x="43125" y="1070854"/>
            <a:ext cx="9133952" cy="4750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17C52-D96E-F34D-99D5-90F62F06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A157C-447F-2E48-B5AC-FF350DED5F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49464"/>
          <a:stretch/>
        </p:blipFill>
        <p:spPr bwMode="auto">
          <a:xfrm>
            <a:off x="48300" y="1124474"/>
            <a:ext cx="9123601" cy="4867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0512F-9EC2-4743-881D-C52ABB2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B1B8F-F3B7-4C4C-B110-1BF0C360D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13583" r="7089" b="64439"/>
          <a:stretch/>
        </p:blipFill>
        <p:spPr>
          <a:xfrm>
            <a:off x="-228600" y="1066800"/>
            <a:ext cx="9372600" cy="31879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EC39E-740F-5A49-9031-656DB539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9A7A8-6F3F-E643-8EA0-D1D3333F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35561" r="7689" b="35574"/>
          <a:stretch/>
        </p:blipFill>
        <p:spPr>
          <a:xfrm>
            <a:off x="304800" y="1143000"/>
            <a:ext cx="8774210" cy="4038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815FC-395C-004B-B6A6-B42D8687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42;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0x15; 		// hexadecimal; = 21 in decimal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c = 0b00001010; 	// binary; = 10 in decimal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d = !c; 			// 0, because c was nonzero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e = ~c; 			// 0b11110101 bitwise NOT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f = e | c; 		// 0b11111111 bitwise OR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g = c &lt;&lt; 2; 		// 0b00101000 shift left by 2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 = (a &gt; b); 		// 1 because a is greater than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(a &gt; b)&amp;&amp;(c != e);	// 1 because both are TRUE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 = (a &gt; b) ? a : b; 	// 42 because a &gt;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(a); 		// 4 on most computers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&amp;= c; 			// 0b00001000 bitwise 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Control Flow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024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Control Flow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14400"/>
            <a:ext cx="8299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statement; </a:t>
            </a:r>
          </a:p>
          <a:p>
            <a:endParaRPr lang="en-US" sz="2000" dirty="0"/>
          </a:p>
          <a:p>
            <a:r>
              <a:rPr lang="en-US" sz="2000" dirty="0"/>
              <a:t>if/else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statement1; 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statement2;</a:t>
            </a: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/>
              <a:t>switch/case</a:t>
            </a:r>
            <a:endParaRPr lang="en-US" sz="1400" dirty="0"/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switch (variable)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(expression1): statement1;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(expression2): statement2;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(expression3): statement3;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default: statement4;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endParaRPr lang="en-US" sz="1400" dirty="0"/>
          </a:p>
          <a:p>
            <a:r>
              <a:rPr lang="en-US" sz="2000" dirty="0"/>
              <a:t>Don’t forget “break” or “default”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454F-E74B-F749-9BA8-F8D7D2E3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E08E6-F290-9E41-9923-4683B6CC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programming language developed at Bell Labs around 1973</a:t>
            </a:r>
          </a:p>
          <a:p>
            <a:r>
              <a:rPr lang="en-US" dirty="0"/>
              <a:t>Capable of controlling a computer to do nearly anything, including directly interacting with the hardware</a:t>
            </a:r>
          </a:p>
          <a:p>
            <a:r>
              <a:rPr lang="en-US" dirty="0"/>
              <a:t>Suitable for generating high performance code</a:t>
            </a:r>
          </a:p>
          <a:p>
            <a:r>
              <a:rPr lang="en-US" dirty="0"/>
              <a:t>Relatively easy to use</a:t>
            </a:r>
          </a:p>
          <a:p>
            <a:r>
              <a:rPr lang="en-US" dirty="0"/>
              <a:t>Available from supercomputers to microcontrollers</a:t>
            </a:r>
          </a:p>
          <a:p>
            <a:r>
              <a:rPr lang="en-US" dirty="0"/>
              <a:t>Closely related to other important languages including C++, C#, Objective C, Java, Arduino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BB107-6850-5749-B800-01E993C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Compound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statement has more than one line, enclose it in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(answer == 42)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ultimateQuestion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hitchhikersGuide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77339-FF2A-7144-AE10-BC164F7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1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return fact(n-1);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EE5C-DA31-3D4C-BE57-20F96E64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7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Switch/case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switch (state) {</a:t>
            </a:r>
            <a:b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(0): if (ta) state = 0; else state = 1;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(1): state = 2;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(2): if (</a:t>
            </a:r>
            <a:r>
              <a:rPr lang="en-US" sz="16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tb</a:t>
            </a: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 state = 2; else state = 3;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(3): state = 0;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default:  state = 0;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89B1-1B8F-FE47-A5E7-24182F88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7646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09891-678F-3C4E-9C76-BFA2625BD561}"/>
              </a:ext>
            </a:extLst>
          </p:cNvPr>
          <p:cNvSpPr/>
          <p:nvPr/>
        </p:nvSpPr>
        <p:spPr>
          <a:xfrm>
            <a:off x="457200" y="11430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while (condition)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do {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 while (condition); 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for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(initialization; condition; loop operation)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B2AD-66F4-B842-90CB-86B0A77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n; // or write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– 1;           // or write n--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Alternative while loop is shorter but less clear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result *= n--;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92AD-41F0-9A49-A6B8-40520DF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Do/while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(n-- &gt; 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always executes the statement at least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Longer and not preferred for this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D09A-F0CB-7847-800F-9ACF98C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99848"/>
            <a:ext cx="82995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First do initialization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check condition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&lt;=n)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satisfied, do body (result *=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do loop operation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repeat from checking condition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C549B-EC12-6344-8A55-F99B8082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1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 &amp; Strings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7406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contains multiple elements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float accel[3];</a:t>
            </a:r>
          </a:p>
          <a:p>
            <a:r>
              <a:rPr lang="en-US" dirty="0"/>
              <a:t>The elements are numbered from 0 to N−1, where N is the length of the array</a:t>
            </a:r>
          </a:p>
          <a:p>
            <a:r>
              <a:rPr lang="en-US" dirty="0"/>
              <a:t>Initialize your arrays. </a:t>
            </a:r>
          </a:p>
          <a:p>
            <a:pPr lvl="1"/>
            <a:r>
              <a:rPr lang="en-US" dirty="0"/>
              <a:t>An uninitialized array can contain anything</a:t>
            </a:r>
          </a:p>
          <a:p>
            <a:r>
              <a:rPr lang="en-US" dirty="0"/>
              <a:t>Arrays can be multidimensional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NUMSTUDENTS 120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NUMLABS 11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grades[NUMSTUDENTS][NUMLABS];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4D4B0-0E3E-FB42-84F7-8E1ED0E1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 is Libertarian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Lets you do just about anything</a:t>
            </a:r>
          </a:p>
          <a:p>
            <a:r>
              <a:rPr lang="en-US" dirty="0"/>
              <a:t>Interacts directly with the hardware</a:t>
            </a:r>
          </a:p>
          <a:p>
            <a:r>
              <a:rPr lang="en-US" dirty="0"/>
              <a:t>Does NOT protect you from your own stupidity</a:t>
            </a:r>
          </a:p>
          <a:p>
            <a:r>
              <a:rPr lang="en-US" dirty="0"/>
              <a:t>Assumes YOU know the size of arrays and variables</a:t>
            </a:r>
          </a:p>
          <a:p>
            <a:r>
              <a:rPr lang="en-US" dirty="0"/>
              <a:t>Unless sandboxed, can write ANYWHERE in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65437-F7BE-1749-BC91-B73DFC9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3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mag(double v[3])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sqrt(v[0]*v[0] + v[1]*v[1] + v[2]*v[2]);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A09F4-18EC-6044-8536-A9872FC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string is an array of characters</a:t>
            </a:r>
          </a:p>
          <a:p>
            <a:r>
              <a:rPr lang="en-US" sz="2800" dirty="0"/>
              <a:t>Last entry is zero to indicate end (”NULL terminated”)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 = "BOB";</a:t>
            </a:r>
            <a:endParaRPr lang="en-US" sz="2800" dirty="0"/>
          </a:p>
          <a:p>
            <a:pPr marL="514350" indent="-457200"/>
            <a:r>
              <a:rPr lang="en-US" sz="2800" dirty="0"/>
              <a:t>Stored as:</a:t>
            </a:r>
          </a:p>
          <a:p>
            <a:pPr marL="57150" indent="0">
              <a:buNone/>
            </a:pPr>
            <a:r>
              <a:rPr lang="en-US" sz="2800" dirty="0"/>
              <a:t>	</a:t>
            </a:r>
            <a:r>
              <a:rPr lang="en-US" sz="2400" dirty="0"/>
              <a:t>name[0] = 66; // ASCII value for B</a:t>
            </a:r>
          </a:p>
          <a:p>
            <a:pPr marL="57150" indent="0">
              <a:buNone/>
            </a:pPr>
            <a:r>
              <a:rPr lang="en-US" sz="2400" dirty="0"/>
              <a:t>	name[1] = 79; // ASCII value for O</a:t>
            </a:r>
          </a:p>
          <a:p>
            <a:pPr marL="57150" indent="0">
              <a:buNone/>
            </a:pPr>
            <a:r>
              <a:rPr lang="en-US" sz="2400" dirty="0"/>
              <a:t>	name[2] = 66; // ASCII value for B</a:t>
            </a:r>
          </a:p>
          <a:p>
            <a:pPr marL="57150" indent="0">
              <a:buNone/>
            </a:pPr>
            <a:r>
              <a:rPr lang="en-US" sz="2400" dirty="0"/>
              <a:t>	name[3] = 0;   // NULL termination</a:t>
            </a:r>
          </a:p>
          <a:p>
            <a:pPr marL="57150" indent="0">
              <a:buNone/>
            </a:pPr>
            <a:r>
              <a:rPr lang="en-US" sz="2400" dirty="0"/>
              <a:t>	other entries are junk, ignored</a:t>
            </a:r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C5B90-C0C5-864A-B4B9-2450AECD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String Handling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MAXLEN)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[],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++] &amp;&amp;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MAXLEN);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7BBAF-2352-4340-A077-14F8FDB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9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Using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295400"/>
            <a:ext cx="8991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name[80];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c;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"BOB"); // copy BOB into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(name);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 = name[1];         // c = 'O' (79)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6D2E1-A091-B146-AC32-6B670E3A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Structures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3217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a collection of related information</a:t>
            </a:r>
          </a:p>
          <a:p>
            <a:r>
              <a:rPr lang="en-US" dirty="0"/>
              <a:t>General format: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struct name {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type1 element1;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type2 element2;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 </a:t>
            </a:r>
          </a:p>
          <a:p>
            <a:endParaRPr lang="en-US" dirty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0ABE8-2ABC-2F4F-B822-ED573E23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6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320D9-63DC-094F-B2F4-6710C70490A0}"/>
              </a:ext>
            </a:extLst>
          </p:cNvPr>
          <p:cNvSpPr/>
          <p:nvPr/>
        </p:nvSpPr>
        <p:spPr>
          <a:xfrm>
            <a:off x="533400" y="10668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{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age;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float height; // in meters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c1;</a:t>
            </a:r>
          </a:p>
          <a:p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strcpy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(c1.name, "Ben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Bitdiddle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”);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c1.age = 20;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c1.height = 1.82;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9437-8BF5-7949-8996-8CC2515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8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Typedef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you’re using lots of the same structure, you can shorten your typing by using 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800" dirty="0"/>
              <a:t>.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typedef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type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typedef struct contact {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float height; // in meters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contact; // defines contact as shorthand for "struct contact”</a:t>
            </a:r>
          </a:p>
          <a:p>
            <a:pPr marL="0" indent="0">
              <a:buNone/>
            </a:pP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contact c1; // now we can declare the variable as type contact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74A47-7BA3-8440-8906-E8E8CC7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09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 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CC9A9-91D2-784D-994C-346D942F4FF9}"/>
              </a:ext>
            </a:extLst>
          </p:cNvPr>
          <p:cNvSpPr txBox="1"/>
          <p:nvPr/>
        </p:nvSpPr>
        <p:spPr>
          <a:xfrm>
            <a:off x="217437" y="1219200"/>
            <a:ext cx="35702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point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x;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y;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point;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point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p1.x = 42; p1.y = 9;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0392E-68BF-1745-A665-1AD14525109C}"/>
              </a:ext>
            </a:extLst>
          </p:cNvPr>
          <p:cNvSpPr txBox="1"/>
          <p:nvPr/>
        </p:nvSpPr>
        <p:spPr>
          <a:xfrm>
            <a:off x="4267200" y="1219200"/>
            <a:ext cx="433965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ll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ur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color;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r1.color = 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r1.ll =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r1.ur.x = r1.ll.x + width;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r1.ur.y = r1.ll.y + height;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063CA-16B6-A845-9677-EDD5320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4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53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404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factorial.c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fact(int n)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(n &lt;= 1) return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return n*fact(n-1);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result;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fact(4);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389AF-5799-F943-9259-0781A3A4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295400"/>
            <a:ext cx="8610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Variables are stored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primitive data type has a size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		1 byte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		at least 2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long		at least 4 bytes, 8 on some 64-bit computers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at least 2 bytes, 4 on most 32 &amp; 64-bit computers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		4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		8 bytes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Arrays &amp; structs stored in multiple consecutive 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A9880-8BF6-0642-8DDD-B018B3F2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87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Sizeof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operator returns size of a datatype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 p;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  // s1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(d); // s2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s3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(p); // s3 = 4 + 4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s4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(r); // s4 = 8 + 8 + 4 =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1C54C-78AA-E747-9EB4-F3F3FCD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8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Array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818B3-354E-234E-809B-100CBB91FD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57817" r="11459" b="10206"/>
          <a:stretch/>
        </p:blipFill>
        <p:spPr>
          <a:xfrm>
            <a:off x="221852" y="1175987"/>
            <a:ext cx="8776498" cy="46453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0DD58-242F-114F-B5AD-FAEFE55B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9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Structure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09FE0-E84A-5C4E-9777-08106370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39479"/>
            <a:ext cx="7467600" cy="47818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D6ED2-B128-1942-A9FD-F9FFC09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92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Pointers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39862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pointer is an address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Pointer variables are declared with * and a data type to which the pointer points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salary1, salary2; 	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	// a pointer to an integer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&amp; returns address of a variable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salary1 = 98500;	// suppose this is at address 100 in memory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&amp;salary1;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100 (the address of salary1)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 dereferences a pointer (finds value it points to)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salary2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+ 1000; // salary2 gets 99500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CFF30-F8FB-0A4E-A37D-252994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9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 and 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array in C is viewed as the address of the zeroth element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 to a pointer to the beginning of the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6DFD-564B-9C46-903A-D365A61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47760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534C8A-3EE9-2841-92D7-7C7A0B4808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813228504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1980068048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74190286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26532920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779373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153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35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887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7879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976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286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27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80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718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28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715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03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65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133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087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759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375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6E56C-4E33-A041-A781-DE222F1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66586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956F9-2842-DB47-A2C3-85FD4481130C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159918450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19481695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8249082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96578028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0989664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2676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9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93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59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39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118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316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711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2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33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979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3217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3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95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8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92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416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30605-D504-4946-81BC-C370C47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82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846491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AF0CB4-1495-304B-9A46-D8B5C0279117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453265488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3007240775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252928718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25227397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4000914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16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84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087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66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08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868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95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427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641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00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24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997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56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98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1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58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8405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9DAF-404A-6049-BE2F-6D2E9C2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Steps to C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code</a:t>
            </a:r>
          </a:p>
          <a:p>
            <a:r>
              <a:rPr lang="en-US" dirty="0"/>
              <a:t>Compile code</a:t>
            </a:r>
          </a:p>
          <a:p>
            <a:r>
              <a:rPr lang="en-US" dirty="0"/>
              <a:t>Execute code</a:t>
            </a:r>
          </a:p>
          <a:p>
            <a:r>
              <a:rPr lang="en-US" dirty="0"/>
              <a:t>Debug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F327A-5C42-224F-99D8-E8A1025C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2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suppose at addresses 0x102C, 0x1030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03533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EA1708-A1AE-D045-BAF1-87BF41E5CF71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086069535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87948210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57804078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12347351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1987031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61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29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03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688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983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5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116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386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37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29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31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4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08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15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37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832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64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6CEBB-8E96-5B4C-B1BD-D6039B95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2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210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E0BA7-7403-2447-B7EA-03840C08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6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371510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C921-C245-A143-A140-25F095A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9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// Note: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not changed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57321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5B9E7-F71A-F44D-B470-F9399DCD28C8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827953271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530704217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5746370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01821019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53457438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995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6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405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49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3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74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48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555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96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66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828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93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2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24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474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985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4499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AC597-9DA8-8F43-85C4-BD1D2520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2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77446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E28D8-34F4-0848-86DE-3D2429B7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4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96272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D460-FF42-F54E-B0EE-2D57FB1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6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11745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8DC-1B4E-DA45-85C6-AF029C1E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7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31965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991A-C5F9-444F-8F62-C956F20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488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89FF-1D0D-7940-B2B5-AC0C816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6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66295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4DCF4-A9E0-4A4E-BDC9-56062BE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4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 Basics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706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   // a = 1, BAD: trash variable past end of array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86466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67EE-A538-0F49-9AA8-017DEC66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31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 = 1, BAD: trash variable past end of array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 // b = 2, BAD: trash variable past end of array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403947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7F40-D55B-3546-A7AB-ABF37C5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6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3C4-B366-CC42-AA16-9E739A2A1709}"/>
              </a:ext>
            </a:extLst>
          </p:cNvPr>
          <p:cNvSpPr/>
          <p:nvPr/>
        </p:nvSpPr>
        <p:spPr>
          <a:xfrm>
            <a:off x="6835363" y="2036119"/>
            <a:ext cx="1705467" cy="1722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CBB9A-4A00-8F45-96F2-564B03EF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1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385E3-37EB-C245-B2FD-8DF70FD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62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 and 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D698D-2D9C-824E-8F39-7805F834E0F8}"/>
              </a:ext>
            </a:extLst>
          </p:cNvPr>
          <p:cNvSpPr/>
          <p:nvPr/>
        </p:nvSpPr>
        <p:spPr>
          <a:xfrm>
            <a:off x="89342" y="1498270"/>
            <a:ext cx="67143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; // Let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know it’s pointing to a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= &amp;r1; // Have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point at r1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).color = 3;  // Change r1.color to 3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-&gt;color = 4;    // Change r1.color to 4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Use dot “.” when you are using the structure name.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Arrow “-&gt;” (member access operator) is preferred when you are using the pointer.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CE67EC-FE8A-AD40-AF91-87B816F905AC}"/>
              </a:ext>
            </a:extLst>
          </p:cNvPr>
          <p:cNvGraphicFramePr>
            <a:graphicFrameLocks noGrp="1"/>
          </p:cNvGraphicFramePr>
          <p:nvPr/>
        </p:nvGraphicFramePr>
        <p:xfrm>
          <a:off x="6803653" y="1295400"/>
          <a:ext cx="2343212" cy="3773796"/>
        </p:xfrm>
        <a:graphic>
          <a:graphicData uri="http://schemas.openxmlformats.org/drawingml/2006/table">
            <a:tbl>
              <a:tblPr/>
              <a:tblGrid>
                <a:gridCol w="589642">
                  <a:extLst>
                    <a:ext uri="{9D8B030D-6E8A-4147-A177-3AD203B41FA5}">
                      <a16:colId xmlns:a16="http://schemas.microsoft.com/office/drawing/2014/main" val="1339236508"/>
                    </a:ext>
                  </a:extLst>
                </a:gridCol>
                <a:gridCol w="749337">
                  <a:extLst>
                    <a:ext uri="{9D8B030D-6E8A-4147-A177-3AD203B41FA5}">
                      <a16:colId xmlns:a16="http://schemas.microsoft.com/office/drawing/2014/main" val="353140165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1953290248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4135047367"/>
                    </a:ext>
                  </a:extLst>
                </a:gridCol>
                <a:gridCol w="801545">
                  <a:extLst>
                    <a:ext uri="{9D8B030D-6E8A-4147-A177-3AD203B41FA5}">
                      <a16:colId xmlns:a16="http://schemas.microsoft.com/office/drawing/2014/main" val="2537720408"/>
                    </a:ext>
                  </a:extLst>
                </a:gridCol>
              </a:tblGrid>
              <a:tr h="221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3886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92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6088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17642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4276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21680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651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176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285897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455208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9736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93147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780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48850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6754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9107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9359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C159-490C-BA47-BE40-1E314AED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Odds &amp; Ends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8551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Passing Structures to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5E311D-3D4E-EF4D-B68B-E99A36C0C97A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417300" cy="8974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/>
              <a:t>Complex data structures and arrays are normally passed to C programs by address rather than copied; it’s more efficient.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D67A9-7C35-8743-8777-5E43F4B3020D}"/>
              </a:ext>
            </a:extLst>
          </p:cNvPr>
          <p:cNvSpPr txBox="1"/>
          <p:nvPr/>
        </p:nvSpPr>
        <p:spPr>
          <a:xfrm>
            <a:off x="228600" y="2372074"/>
            <a:ext cx="8534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xl,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width,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height,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color,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*r)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x1;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;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xl + width;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+ height;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r-&gt;color = color;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5, 10, 20, 1, &amp;r1);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700AD-E480-DE46-8B3C-2322123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20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Multidimensional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Stored in consecutive addresses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last dimension first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field[2][3][3];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Address0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297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992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3393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445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9114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F5E5D-4E1E-6746-8150-F9E38761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8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Complex Structures in 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foo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d[4][5];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short s[16];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foo;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z[10];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(z[0]);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8*4*5 + 2*16 = 192 = 0xC0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10*192 = 1920 = 0x780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0x277E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z[9].s[15]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0x217E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z[1][s[15]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z[0].d[3][4]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87F2-7167-7A4B-8D15-C08913E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6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Dynamic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Allocation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95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Single-line comments begin with “//” and continue to the end of the line.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 += 2; //This is a single-line comment.</a:t>
            </a:r>
          </a:p>
          <a:p>
            <a:endParaRPr lang="en-US" dirty="0"/>
          </a:p>
          <a:p>
            <a:r>
              <a:rPr lang="en-US" dirty="0"/>
              <a:t>Multi-line comments begin with “/*” end with “*/”.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/* You can hide or disable a section of code such as this block with a multi-line comment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x = bob ? x : y;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y -= 5;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</a:p>
          <a:p>
            <a:r>
              <a:rPr lang="en-US" dirty="0">
                <a:latin typeface="Calibri" panose="020F0502020204030204" pitchFamily="34" charset="0"/>
                <a:ea typeface="Andale Mono" charset="0"/>
                <a:cs typeface="Calibri" panose="020F0502020204030204" pitchFamily="34" charset="0"/>
              </a:rPr>
              <a:t>Always start code with the file name, your name, email, and date.  This gives you copyright ownership &amp; helps the next programmer track you down.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28AD0-604E-0E4F-A223-9F71A83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49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Allocation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malloc</a:t>
            </a:r>
            <a:r>
              <a:rPr lang="en-US" sz="2800" dirty="0"/>
              <a:t> returns a pointer to allocated memory of a certain number of bytes.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free</a:t>
            </a:r>
            <a:r>
              <a:rPr lang="en-US" sz="2800" dirty="0"/>
              <a:t> frees this memory.</a:t>
            </a:r>
          </a:p>
          <a:p>
            <a:r>
              <a:rPr lang="en-US" sz="2800" dirty="0"/>
              <a:t>These functions are declared in </a:t>
            </a:r>
            <a:r>
              <a:rPr lang="en-US" sz="2800" dirty="0" err="1"/>
              <a:t>stdlib</a:t>
            </a:r>
            <a:endParaRPr lang="en-US" sz="2800" dirty="0"/>
          </a:p>
          <a:p>
            <a:endParaRPr lang="en-US" sz="2800" dirty="0"/>
          </a:p>
          <a:p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ary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= 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*)malloc(10*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));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965CD-041F-7041-8A15-B7049C5B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1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Example: Variable Sized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standard C, multidimensional array sizes must be declared at compile time.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Treat variable-sized M row x N column array as 1-dimensional array of M x N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7CE58-935B-CC4F-8C53-4C0A9C96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4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56614-E2BC-894E-AE49-3DD2DE14FA3F}"/>
              </a:ext>
            </a:extLst>
          </p:cNvPr>
          <p:cNvSpPr/>
          <p:nvPr/>
        </p:nvSpPr>
        <p:spPr>
          <a:xfrm>
            <a:off x="228600" y="1166842"/>
            <a:ext cx="8534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#include &lt;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stdlib.h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&gt; // for malloc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mat = (double*)malloc(m*n*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(double));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600" dirty="0"/>
              <a:t> 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 =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(n, n);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  mat[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*n] =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==j);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19B2-D43D-8847-B9AC-C982AF9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1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68759"/>
            <a:ext cx="830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(double *mat, double *scaled,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n, double c)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&lt;m;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scaled[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 = mat[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*n]*c;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double *m1, *m2;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m1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m2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(m1, m2, 3, 3, 10);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free(m1);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10C34-5BC6-A949-B6CA-98DEEA5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32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Constants, Defines, or Macros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Constants are named using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</a:t>
            </a:r>
            <a:r>
              <a:rPr lang="en-US" dirty="0"/>
              <a:t> directive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MAXGUESSES 5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PI 3.14159</a:t>
            </a:r>
          </a:p>
          <a:p>
            <a:r>
              <a:rPr lang="en-US" dirty="0"/>
              <a:t>The # indicates that this line in the program will be handled by the preprocessor.</a:t>
            </a:r>
          </a:p>
          <a:p>
            <a:r>
              <a:rPr lang="en-US" dirty="0"/>
              <a:t>Before compilation, the preprocessor replaces each occurrence of the identifier MAXGUESSES in the program with 5.</a:t>
            </a:r>
          </a:p>
          <a:p>
            <a:r>
              <a:rPr lang="en-US" dirty="0"/>
              <a:t>By convention,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</a:t>
            </a:r>
            <a:r>
              <a:rPr lang="en-US" dirty="0"/>
              <a:t>lines are located at the top of the file and identifiers are written in all capital letters.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0624F-11FC-BE41-B23D-68A8CCA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AAD32E29ADA364EB869E66C158BD4B8" ma:contentTypeVersion="4" ma:contentTypeDescription="Yeni belge oluşturun." ma:contentTypeScope="" ma:versionID="0399b85fc66a895885b2ca7a6017b85e">
  <xsd:schema xmlns:xsd="http://www.w3.org/2001/XMLSchema" xmlns:xs="http://www.w3.org/2001/XMLSchema" xmlns:p="http://schemas.microsoft.com/office/2006/metadata/properties" xmlns:ns2="452ffae8-01d1-437b-bb8f-010ac3ae5cc7" targetNamespace="http://schemas.microsoft.com/office/2006/metadata/properties" ma:root="true" ma:fieldsID="046a53b7377480cc06aba8c626d755a5" ns2:_="">
    <xsd:import namespace="452ffae8-01d1-437b-bb8f-010ac3ae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fae8-01d1-437b-bb8f-010ac3ae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F59D8B-D6D1-44C3-BF88-01559933F510}"/>
</file>

<file path=customXml/itemProps2.xml><?xml version="1.0" encoding="utf-8"?>
<ds:datastoreItem xmlns:ds="http://schemas.openxmlformats.org/officeDocument/2006/customXml" ds:itemID="{3F0DF811-85A4-43CA-BAE1-68B05969CDA0}"/>
</file>

<file path=customXml/itemProps3.xml><?xml version="1.0" encoding="utf-8"?>
<ds:datastoreItem xmlns:ds="http://schemas.openxmlformats.org/officeDocument/2006/customXml" ds:itemID="{D04237E0-92D5-4397-93F7-4EDD75A0C34C}"/>
</file>

<file path=docProps/app.xml><?xml version="1.0" encoding="utf-8"?>
<Properties xmlns="http://schemas.openxmlformats.org/officeDocument/2006/extended-properties" xmlns:vt="http://schemas.openxmlformats.org/officeDocument/2006/docPropsVTypes">
  <TotalTime>41674</TotalTime>
  <Words>7345</Words>
  <Application>Microsoft Office PowerPoint</Application>
  <PresentationFormat>On-screen Show (4:3)</PresentationFormat>
  <Paragraphs>1991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Andale Mono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AppC</dc:title>
  <dc:creator>sharris</dc:creator>
  <cp:lastModifiedBy>Sarah Harris</cp:lastModifiedBy>
  <cp:revision>569</cp:revision>
  <cp:lastPrinted>2020-10-02T04:18:36Z</cp:lastPrinted>
  <dcterms:created xsi:type="dcterms:W3CDTF">2012-08-07T04:56:47Z</dcterms:created>
  <dcterms:modified xsi:type="dcterms:W3CDTF">2023-07-29T03:36:47Z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0x0101002AAD32E29ADA364EB869E66C158BD4B8</vt:lpwstr>
  </property>
</Properties>
</file>