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Slides/notesSlide8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05.xml" ContentType="application/vnd.openxmlformats-officedocument.presentationml.tags+xml"/>
  <Override PartName="/ppt/tags/tag359.xml" ContentType="application/vnd.openxmlformats-officedocument.presentationml.tags+xml"/>
  <Override PartName="/ppt/tags/tag204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203.xml" ContentType="application/vnd.openxmlformats-officedocument.presentationml.tags+xml"/>
  <Override PartName="/ppt/tags/tag202.xml" ContentType="application/vnd.openxmlformats-officedocument.presentationml.tags+xml"/>
  <Override PartName="/ppt/tags/tag201.xml" ContentType="application/vnd.openxmlformats-officedocument.presentationml.tags+xml"/>
  <Override PartName="/ppt/tags/tag200.xml" ContentType="application/vnd.openxmlformats-officedocument.presentationml.tags+xml"/>
  <Override PartName="/ppt/tags/tag199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198.xml" ContentType="application/vnd.openxmlformats-officedocument.presentationml.tags+xml"/>
  <Override PartName="/ppt/tags/tag197.xml" ContentType="application/vnd.openxmlformats-officedocument.presentationml.tags+xml"/>
  <Override PartName="/ppt/tags/tag196.xml" ContentType="application/vnd.openxmlformats-officedocument.presentationml.tags+xml"/>
  <Override PartName="/ppt/tags/tag195.xml" ContentType="application/vnd.openxmlformats-officedocument.presentationml.tags+xml"/>
  <Override PartName="/ppt/tags/tag194.xml" ContentType="application/vnd.openxmlformats-officedocument.presentationml.tags+xml"/>
  <Override PartName="/ppt/tags/tag364.xml" ContentType="application/vnd.openxmlformats-officedocument.presentationml.tags+xml"/>
  <Override PartName="/ppt/tags/tag193.xml" ContentType="application/vnd.openxmlformats-officedocument.presentationml.tags+xml"/>
  <Override PartName="/ppt/tags/tag365.xml" ContentType="application/vnd.openxmlformats-officedocument.presentationml.tags+xml"/>
  <Override PartName="/ppt/tags/tag192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191.xml" ContentType="application/vnd.openxmlformats-officedocument.presentationml.tags+xml"/>
  <Override PartName="/ppt/tags/tag190.xml" ContentType="application/vnd.openxmlformats-officedocument.presentationml.tags+xml"/>
  <Override PartName="/ppt/tags/tag189.xml" ContentType="application/vnd.openxmlformats-officedocument.presentationml.tags+xml"/>
  <Override PartName="/ppt/tags/tag188.xml" ContentType="application/vnd.openxmlformats-officedocument.presentationml.tags+xml"/>
  <Override PartName="/ppt/tags/tag18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186.xml" ContentType="application/vnd.openxmlformats-officedocument.presentationml.tags+xml"/>
  <Override PartName="/ppt/tags/tag185.xml" ContentType="application/vnd.openxmlformats-officedocument.presentationml.tags+xml"/>
  <Override PartName="/ppt/tags/tag184.xml" ContentType="application/vnd.openxmlformats-officedocument.presentationml.tags+xml"/>
  <Override PartName="/ppt/tags/tag183.xml" ContentType="application/vnd.openxmlformats-officedocument.presentationml.tags+xml"/>
  <Override PartName="/ppt/tags/tag182.xml" ContentType="application/vnd.openxmlformats-officedocument.presentationml.tags+xml"/>
  <Override PartName="/ppt/tags/tag370.xml" ContentType="application/vnd.openxmlformats-officedocument.presentationml.tags+xml"/>
  <Override PartName="/ppt/tags/tag181.xml" ContentType="application/vnd.openxmlformats-officedocument.presentationml.tags+xml"/>
  <Override PartName="/ppt/tags/tag371.xml" ContentType="application/vnd.openxmlformats-officedocument.presentationml.tags+xml"/>
  <Override PartName="/ppt/tags/tag180.xml" ContentType="application/vnd.openxmlformats-officedocument.presentationml.tags+xml"/>
  <Override PartName="/ppt/tags/tag179.xml" ContentType="application/vnd.openxmlformats-officedocument.presentationml.tags+xml"/>
  <Override PartName="/ppt/tags/tag178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177.xml" ContentType="application/vnd.openxmlformats-officedocument.presentationml.tags+xml"/>
  <Override PartName="/ppt/tags/tag176.xml" ContentType="application/vnd.openxmlformats-officedocument.presentationml.tags+xml"/>
  <Override PartName="/ppt/tags/tag175.xml" ContentType="application/vnd.openxmlformats-officedocument.presentationml.tags+xml"/>
  <Override PartName="/ppt/tags/tag174.xml" ContentType="application/vnd.openxmlformats-officedocument.presentationml.tags+xml"/>
  <Override PartName="/ppt/tags/tag173.xml" ContentType="application/vnd.openxmlformats-officedocument.presentationml.tags+xml"/>
  <Override PartName="/ppt/tags/tag172.xml" ContentType="application/vnd.openxmlformats-officedocument.presentationml.tags+xml"/>
  <Override PartName="/ppt/tags/tag171.xml" ContentType="application/vnd.openxmlformats-officedocument.presentationml.tags+xml"/>
  <Override PartName="/ppt/tags/tag170.xml" ContentType="application/vnd.openxmlformats-officedocument.presentationml.tags+xml"/>
  <Override PartName="/ppt/tags/tag375.xml" ContentType="application/vnd.openxmlformats-officedocument.presentationml.tags+xml"/>
  <Override PartName="/ppt/tags/tag169.xml" ContentType="application/vnd.openxmlformats-officedocument.presentationml.tags+xml"/>
  <Override PartName="/ppt/tags/tag168.xml" ContentType="application/vnd.openxmlformats-officedocument.presentationml.tags+xml"/>
  <Override PartName="/ppt/tags/tag167.xml" ContentType="application/vnd.openxmlformats-officedocument.presentationml.tags+xml"/>
  <Override PartName="/ppt/tags/tag376.xml" ContentType="application/vnd.openxmlformats-officedocument.presentationml.tags+xml"/>
  <Override PartName="/ppt/tags/tag16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165.xml" ContentType="application/vnd.openxmlformats-officedocument.presentationml.tags+xml"/>
  <Override PartName="/ppt/tags/tag163.xml" ContentType="application/vnd.openxmlformats-officedocument.presentationml.tags+xml"/>
  <Override PartName="/ppt/tags/tag162.xml" ContentType="application/vnd.openxmlformats-officedocument.presentationml.tags+xml"/>
  <Override PartName="/ppt/tags/tag379.xml" ContentType="application/vnd.openxmlformats-officedocument.presentationml.tags+xml"/>
  <Override PartName="/ppt/tags/tag161.xml" ContentType="application/vnd.openxmlformats-officedocument.presentationml.tags+xml"/>
  <Override PartName="/ppt/tags/tag160.xml" ContentType="application/vnd.openxmlformats-officedocument.presentationml.tags+xml"/>
  <Override PartName="/ppt/tags/tag15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158.xml" ContentType="application/vnd.openxmlformats-officedocument.presentationml.tags+xml"/>
  <Override PartName="/ppt/tags/tag157.xml" ContentType="application/vnd.openxmlformats-officedocument.presentationml.tags+xml"/>
  <Override PartName="/ppt/tags/tag156.xml" ContentType="application/vnd.openxmlformats-officedocument.presentationml.tags+xml"/>
  <Override PartName="/ppt/tags/tag382.xml" ContentType="application/vnd.openxmlformats-officedocument.presentationml.tags+xml"/>
  <Override PartName="/ppt/tags/tag155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154.xml" ContentType="application/vnd.openxmlformats-officedocument.presentationml.tags+xml"/>
  <Override PartName="/ppt/tags/tag153.xml" ContentType="application/vnd.openxmlformats-officedocument.presentationml.tags+xml"/>
  <Override PartName="/ppt/tags/tag152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151.xml" ContentType="application/vnd.openxmlformats-officedocument.presentationml.tags+xml"/>
  <Override PartName="/ppt/tags/tag150.xml" ContentType="application/vnd.openxmlformats-officedocument.presentationml.tags+xml"/>
  <Override PartName="/ppt/tags/tag149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14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147.xml" ContentType="application/vnd.openxmlformats-officedocument.presentationml.tags+xml"/>
  <Override PartName="/ppt/tags/tag146.xml" ContentType="application/vnd.openxmlformats-officedocument.presentationml.tags+xml"/>
  <Override PartName="/ppt/tags/tag145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144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143.xml" ContentType="application/vnd.openxmlformats-officedocument.presentationml.tags+xml"/>
  <Override PartName="/ppt/tags/tag142.xml" ContentType="application/vnd.openxmlformats-officedocument.presentationml.tags+xml"/>
  <Override PartName="/ppt/tags/tag141.xml" ContentType="application/vnd.openxmlformats-officedocument.presentationml.tags+xml"/>
  <Override PartName="/ppt/tags/tag397.xml" ContentType="application/vnd.openxmlformats-officedocument.presentationml.tags+xml"/>
  <Override PartName="/ppt/tags/tag140.xml" ContentType="application/vnd.openxmlformats-officedocument.presentationml.tags+xml"/>
  <Override PartName="/ppt/tags/tag139.xml" ContentType="application/vnd.openxmlformats-officedocument.presentationml.tags+xml"/>
  <Override PartName="/ppt/tags/tag138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137.xml" ContentType="application/vnd.openxmlformats-officedocument.presentationml.tags+xml"/>
  <Override PartName="/ppt/tags/tag136.xml" ContentType="application/vnd.openxmlformats-officedocument.presentationml.tags+xml"/>
  <Override PartName="/ppt/tags/tag135.xml" ContentType="application/vnd.openxmlformats-officedocument.presentationml.tags+xml"/>
  <Override PartName="/ppt/tags/tag134.xml" ContentType="application/vnd.openxmlformats-officedocument.presentationml.tags+xml"/>
  <Override PartName="/ppt/tags/tag133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132.xml" ContentType="application/vnd.openxmlformats-officedocument.presentationml.tags+xml"/>
  <Override PartName="/ppt/tags/tag404.xml" ContentType="application/vnd.openxmlformats-officedocument.presentationml.tags+xml"/>
  <Override PartName="/ppt/tags/tag131.xml" ContentType="application/vnd.openxmlformats-officedocument.presentationml.tags+xml"/>
  <Override PartName="/ppt/tags/tag1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58.xml" ContentType="application/vnd.openxmlformats-officedocument.presentationml.tags+xml"/>
  <Override PartName="/ppt/tags/tag129.xml" ContentType="application/vnd.openxmlformats-officedocument.presentationml.tags+xml"/>
  <Override PartName="/ppt/tags/tag128.xml" ContentType="application/vnd.openxmlformats-officedocument.presentationml.tags+xml"/>
  <Override PartName="/ppt/tags/tag127.xml" ContentType="application/vnd.openxmlformats-officedocument.presentationml.tags+xml"/>
  <Override PartName="/ppt/tags/tag126.xml" ContentType="application/vnd.openxmlformats-officedocument.presentationml.tags+xml"/>
  <Override PartName="/ppt/tags/tag125.xml" ContentType="application/vnd.openxmlformats-officedocument.presentationml.tags+xml"/>
  <Override PartName="/ppt/tags/tag124.xml" ContentType="application/vnd.openxmlformats-officedocument.presentationml.tags+xml"/>
  <Override PartName="/ppt/tags/tag123.xml" ContentType="application/vnd.openxmlformats-officedocument.presentationml.tags+xml"/>
  <Override PartName="/ppt/tags/tag122.xml" ContentType="application/vnd.openxmlformats-officedocument.presentationml.tags+xml"/>
  <Override PartName="/ppt/tags/tag121.xml" ContentType="application/vnd.openxmlformats-officedocument.presentationml.tags+xml"/>
  <Override PartName="/ppt/tags/tag120.xml" ContentType="application/vnd.openxmlformats-officedocument.presentationml.tags+xml"/>
  <Override PartName="/ppt/tags/tag119.xml" ContentType="application/vnd.openxmlformats-officedocument.presentationml.tags+xml"/>
  <Override PartName="/ppt/tags/tag118.xml" ContentType="application/vnd.openxmlformats-officedocument.presentationml.tags+xml"/>
  <Override PartName="/ppt/tags/tag117.xml" ContentType="application/vnd.openxmlformats-officedocument.presentationml.tags+xml"/>
  <Override PartName="/ppt/tags/tag116.xml" ContentType="application/vnd.openxmlformats-officedocument.presentationml.tags+xml"/>
  <Override PartName="/ppt/tags/tag115.xml" ContentType="application/vnd.openxmlformats-officedocument.presentationml.tags+xml"/>
  <Override PartName="/ppt/tags/tag114.xml" ContentType="application/vnd.openxmlformats-officedocument.presentationml.tags+xml"/>
  <Override PartName="/ppt/tags/tag113.xml" ContentType="application/vnd.openxmlformats-officedocument.presentationml.tags+xml"/>
  <Override PartName="/ppt/tags/tag112.xml" ContentType="application/vnd.openxmlformats-officedocument.presentationml.tags+xml"/>
  <Override PartName="/ppt/tags/tag111.xml" ContentType="application/vnd.openxmlformats-officedocument.presentationml.tags+xml"/>
  <Override PartName="/ppt/tags/tag110.xml" ContentType="application/vnd.openxmlformats-officedocument.presentationml.tags+xml"/>
  <Override PartName="/ppt/tags/tag109.xml" ContentType="application/vnd.openxmlformats-officedocument.presentationml.tags+xml"/>
  <Override PartName="/ppt/tags/tag108.xml" ContentType="application/vnd.openxmlformats-officedocument.presentationml.tags+xml"/>
  <Override PartName="/ppt/tags/tag107.xml" ContentType="application/vnd.openxmlformats-officedocument.presentationml.tags+xml"/>
  <Override PartName="/ppt/tags/tag106.xml" ContentType="application/vnd.openxmlformats-officedocument.presentationml.tags+xml"/>
  <Override PartName="/ppt/tags/tag105.xml" ContentType="application/vnd.openxmlformats-officedocument.presentationml.tags+xml"/>
  <Override PartName="/ppt/tags/tag104.xml" ContentType="application/vnd.openxmlformats-officedocument.presentationml.tags+xml"/>
  <Override PartName="/ppt/tags/tag103.xml" ContentType="application/vnd.openxmlformats-officedocument.presentationml.tags+xml"/>
  <Override PartName="/ppt/tags/tag102.xml" ContentType="application/vnd.openxmlformats-officedocument.presentationml.tags+xml"/>
  <Override PartName="/ppt/tags/tag101.xml" ContentType="application/vnd.openxmlformats-officedocument.presentationml.tags+xml"/>
  <Override PartName="/ppt/tags/tag100.xml" ContentType="application/vnd.openxmlformats-officedocument.presentationml.tags+xml"/>
  <Override PartName="/ppt/tags/tag99.xml" ContentType="application/vnd.openxmlformats-officedocument.presentationml.tags+xml"/>
  <Override PartName="/ppt/tags/tag98.xml" ContentType="application/vnd.openxmlformats-officedocument.presentationml.tags+xml"/>
  <Override PartName="/ppt/tags/tag97.xml" ContentType="application/vnd.openxmlformats-officedocument.presentationml.tags+xml"/>
  <Override PartName="/ppt/tags/tag96.xml" ContentType="application/vnd.openxmlformats-officedocument.presentationml.tags+xml"/>
  <Override PartName="/ppt/tags/tag95.xml" ContentType="application/vnd.openxmlformats-officedocument.presentationml.tags+xml"/>
  <Override PartName="/ppt/tags/tag94.xml" ContentType="application/vnd.openxmlformats-officedocument.presentationml.tags+xml"/>
  <Override PartName="/ppt/tags/tag93.xml" ContentType="application/vnd.openxmlformats-officedocument.presentationml.tags+xml"/>
  <Override PartName="/ppt/tags/tag92.xml" ContentType="application/vnd.openxmlformats-officedocument.presentationml.tags+xml"/>
  <Override PartName="/ppt/tags/tag91.xml" ContentType="application/vnd.openxmlformats-officedocument.presentationml.tags+xml"/>
  <Override PartName="/ppt/tags/tag90.xml" ContentType="application/vnd.openxmlformats-officedocument.presentationml.tags+xml"/>
  <Override PartName="/ppt/tags/tag89.xml" ContentType="application/vnd.openxmlformats-officedocument.presentationml.tags+xml"/>
  <Override PartName="/ppt/tags/tag88.xml" ContentType="application/vnd.openxmlformats-officedocument.presentationml.tags+xml"/>
  <Override PartName="/ppt/tags/tag87.xml" ContentType="application/vnd.openxmlformats-officedocument.presentationml.tags+xml"/>
  <Override PartName="/ppt/tags/tag86.xml" ContentType="application/vnd.openxmlformats-officedocument.presentationml.tags+xml"/>
  <Override PartName="/ppt/tags/tag85.xml" ContentType="application/vnd.openxmlformats-officedocument.presentationml.tags+xml"/>
  <Override PartName="/ppt/tags/tag84.xml" ContentType="application/vnd.openxmlformats-officedocument.presentationml.tags+xml"/>
  <Override PartName="/ppt/tags/tag83.xml" ContentType="application/vnd.openxmlformats-officedocument.presentationml.tags+xml"/>
  <Override PartName="/ppt/tags/tag82.xml" ContentType="application/vnd.openxmlformats-officedocument.presentationml.tags+xml"/>
  <Override PartName="/ppt/tags/tag81.xml" ContentType="application/vnd.openxmlformats-officedocument.presentationml.tags+xml"/>
  <Override PartName="/ppt/tags/tag80.xml" ContentType="application/vnd.openxmlformats-officedocument.presentationml.tags+xml"/>
  <Override PartName="/ppt/tags/tag79.xml" ContentType="application/vnd.openxmlformats-officedocument.presentationml.tags+xml"/>
  <Override PartName="/ppt/tags/tag78.xml" ContentType="application/vnd.openxmlformats-officedocument.presentationml.tags+xml"/>
  <Override PartName="/ppt/tags/tag77.xml" ContentType="application/vnd.openxmlformats-officedocument.presentationml.tags+xml"/>
  <Override PartName="/ppt/tags/tag76.xml" ContentType="application/vnd.openxmlformats-officedocument.presentationml.tags+xml"/>
  <Override PartName="/ppt/tags/tag75.xml" ContentType="application/vnd.openxmlformats-officedocument.presentationml.tags+xml"/>
  <Override PartName="/ppt/tags/tag74.xml" ContentType="application/vnd.openxmlformats-officedocument.presentationml.tags+xml"/>
  <Override PartName="/ppt/tags/tag73.xml" ContentType="application/vnd.openxmlformats-officedocument.presentationml.tags+xml"/>
  <Override PartName="/ppt/tags/tag72.xml" ContentType="application/vnd.openxmlformats-officedocument.presentationml.tags+xml"/>
  <Override PartName="/ppt/tags/tag71.xml" ContentType="application/vnd.openxmlformats-officedocument.presentationml.tags+xml"/>
  <Override PartName="/ppt/tags/tag70.xml" ContentType="application/vnd.openxmlformats-officedocument.presentationml.tags+xml"/>
  <Override PartName="/ppt/tags/tag69.xml" ContentType="application/vnd.openxmlformats-officedocument.presentationml.tags+xml"/>
  <Override PartName="/ppt/tags/tag68.xml" ContentType="application/vnd.openxmlformats-officedocument.presentationml.tags+xml"/>
  <Override PartName="/ppt/tags/tag67.xml" ContentType="application/vnd.openxmlformats-officedocument.presentationml.tags+xml"/>
  <Override PartName="/ppt/tags/tag66.xml" ContentType="application/vnd.openxmlformats-officedocument.presentationml.tags+xml"/>
  <Override PartName="/ppt/tags/tag65.xml" ContentType="application/vnd.openxmlformats-officedocument.presentationml.tags+xml"/>
  <Override PartName="/ppt/tags/tag64.xml" ContentType="application/vnd.openxmlformats-officedocument.presentationml.tags+xml"/>
  <Override PartName="/ppt/tags/tag63.xml" ContentType="application/vnd.openxmlformats-officedocument.presentationml.tags+xml"/>
  <Override PartName="/ppt/tags/tag62.xml" ContentType="application/vnd.openxmlformats-officedocument.presentationml.tags+xml"/>
  <Override PartName="/ppt/tags/tag61.xml" ContentType="application/vnd.openxmlformats-officedocument.presentationml.tags+xml"/>
  <Override PartName="/ppt/tags/tag60.xml" ContentType="application/vnd.openxmlformats-officedocument.presentationml.tags+xml"/>
  <Override PartName="/ppt/tags/tag59.xml" ContentType="application/vnd.openxmlformats-officedocument.presentationml.tags+xml"/>
  <Override PartName="/ppt/tags/tag58.xml" ContentType="application/vnd.openxmlformats-officedocument.presentationml.tags+xml"/>
  <Override PartName="/ppt/tags/tag57.xml" ContentType="application/vnd.openxmlformats-officedocument.presentationml.tags+xml"/>
  <Override PartName="/ppt/tags/tag56.xml" ContentType="application/vnd.openxmlformats-officedocument.presentationml.tags+xml"/>
  <Override PartName="/ppt/tags/tag55.xml" ContentType="application/vnd.openxmlformats-officedocument.presentationml.tags+xml"/>
  <Override PartName="/ppt/tags/tag54.xml" ContentType="application/vnd.openxmlformats-officedocument.presentationml.tags+xml"/>
  <Override PartName="/ppt/tags/tag53.xml" ContentType="application/vnd.openxmlformats-officedocument.presentationml.tags+xml"/>
  <Override PartName="/ppt/tags/tag52.xml" ContentType="application/vnd.openxmlformats-officedocument.presentationml.tags+xml"/>
  <Override PartName="/ppt/tags/tag51.xml" ContentType="application/vnd.openxmlformats-officedocument.presentationml.tags+xml"/>
  <Override PartName="/ppt/tags/tag50.xml" ContentType="application/vnd.openxmlformats-officedocument.presentationml.tags+xml"/>
  <Override PartName="/ppt/tags/tag49.xml" ContentType="application/vnd.openxmlformats-officedocument.presentationml.tags+xml"/>
  <Override PartName="/ppt/tags/tag48.xml" ContentType="application/vnd.openxmlformats-officedocument.presentationml.tags+xml"/>
  <Override PartName="/ppt/tags/tag47.xml" ContentType="application/vnd.openxmlformats-officedocument.presentationml.tags+xml"/>
  <Override PartName="/ppt/tags/tag46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42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ppt/tags/tag37.xml" ContentType="application/vnd.openxmlformats-officedocument.presentationml.tags+xml"/>
  <Override PartName="/ppt/tags/tag36.xml" ContentType="application/vnd.openxmlformats-officedocument.presentationml.tags+xml"/>
  <Override PartName="/ppt/tags/tag35.xml" ContentType="application/vnd.openxmlformats-officedocument.presentationml.tags+xml"/>
  <Override PartName="/ppt/tags/tag34.xml" ContentType="application/vnd.openxmlformats-officedocument.presentationml.tags+xml"/>
  <Override PartName="/ppt/tags/tag33.xml" ContentType="application/vnd.openxmlformats-officedocument.presentationml.tags+xml"/>
  <Override PartName="/ppt/tags/tag32.xml" ContentType="application/vnd.openxmlformats-officedocument.presentationml.tag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28.xml" ContentType="application/vnd.openxmlformats-officedocument.presentationml.tags+xml"/>
  <Override PartName="/ppt/tags/tag27.xml" ContentType="application/vnd.openxmlformats-officedocument.presentationml.tags+xml"/>
  <Override PartName="/ppt/tags/tag26.xml" ContentType="application/vnd.openxmlformats-officedocument.presentationml.tags+xml"/>
  <Override PartName="/ppt/tags/tag25.xml" ContentType="application/vnd.openxmlformats-officedocument.presentationml.tags+xml"/>
  <Override PartName="/ppt/tags/tag24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20.xml" ContentType="application/vnd.openxmlformats-officedocument.presentationml.tags+xml"/>
  <Override PartName="/ppt/tags/tag19.xml" ContentType="application/vnd.openxmlformats-officedocument.presentationml.tag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252.xml" ContentType="application/vnd.openxmlformats-officedocument.presentationml.tags+xml"/>
  <Override PartName="/ppt/tags/tag251.xml" ContentType="application/vnd.openxmlformats-officedocument.presentationml.tags+xml"/>
  <Override PartName="/ppt/tags/tag253.xml" ContentType="application/vnd.openxmlformats-officedocument.presentationml.tags+xml"/>
  <Override PartName="/ppt/tags/tag250.xml" ContentType="application/vnd.openxmlformats-officedocument.presentationml.tags+xml"/>
  <Override PartName="/ppt/tags/tag249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164.xml" ContentType="application/vnd.openxmlformats-officedocument.presentationml.tags+xml"/>
  <Override PartName="/ppt/tags/tag248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47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246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245.xml" ContentType="application/vnd.openxmlformats-officedocument.presentationml.tags+xml"/>
  <Override PartName="/ppt/tags/tag244.xml" ContentType="application/vnd.openxmlformats-officedocument.presentationml.tags+xml"/>
  <Override PartName="/ppt/tags/tag243.xml" ContentType="application/vnd.openxmlformats-officedocument.presentationml.tags+xml"/>
  <Override PartName="/ppt/tags/tag242.xml" ContentType="application/vnd.openxmlformats-officedocument.presentationml.tags+xml"/>
  <Override PartName="/ppt/tags/tag241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240.xml" ContentType="application/vnd.openxmlformats-officedocument.presentationml.tags+xml"/>
  <Override PartName="/ppt/tags/tag239.xml" ContentType="application/vnd.openxmlformats-officedocument.presentationml.tags+xml"/>
  <Override PartName="/ppt/tags/tag238.xml" ContentType="application/vnd.openxmlformats-officedocument.presentationml.tags+xml"/>
  <Override PartName="/ppt/tags/tag237.xml" ContentType="application/vnd.openxmlformats-officedocument.presentationml.tags+xml"/>
  <Override PartName="/ppt/tags/tag236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235.xml" ContentType="application/vnd.openxmlformats-officedocument.presentationml.tags+xml"/>
  <Override PartName="/ppt/tags/tag234.xml" ContentType="application/vnd.openxmlformats-officedocument.presentationml.tags+xml"/>
  <Override PartName="/ppt/tags/tag233.xml" ContentType="application/vnd.openxmlformats-officedocument.presentationml.tags+xml"/>
  <Override PartName="/ppt/tags/tag232.xml" ContentType="application/vnd.openxmlformats-officedocument.presentationml.tags+xml"/>
  <Override PartName="/ppt/tags/tag23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230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229.xml" ContentType="application/vnd.openxmlformats-officedocument.presentationml.tags+xml"/>
  <Override PartName="/ppt/tags/tag228.xml" ContentType="application/vnd.openxmlformats-officedocument.presentationml.tags+xml"/>
  <Override PartName="/ppt/tags/tag227.xml" ContentType="application/vnd.openxmlformats-officedocument.presentationml.tags+xml"/>
  <Override PartName="/ppt/tags/tag326.xml" ContentType="application/vnd.openxmlformats-officedocument.presentationml.tags+xml"/>
  <Override PartName="/ppt/tags/tag2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225.xml" ContentType="application/vnd.openxmlformats-officedocument.presentationml.tags+xml"/>
  <Override PartName="/ppt/tags/tag224.xml" ContentType="application/vnd.openxmlformats-officedocument.presentationml.tags+xml"/>
  <Override PartName="/ppt/tags/tag223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222.xml" ContentType="application/vnd.openxmlformats-officedocument.presentationml.tags+xml"/>
  <Override PartName="/ppt/tags/tag221.xml" ContentType="application/vnd.openxmlformats-officedocument.presentationml.tags+xml"/>
  <Override PartName="/ppt/tags/tag22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219.xml" ContentType="application/vnd.openxmlformats-officedocument.presentationml.tags+xml"/>
  <Override PartName="/ppt/tags/tag218.xml" ContentType="application/vnd.openxmlformats-officedocument.presentationml.tags+xml"/>
  <Override PartName="/ppt/tags/tag217.xml" ContentType="application/vnd.openxmlformats-officedocument.presentationml.tags+xml"/>
  <Override PartName="/ppt/tags/tag333.xml" ContentType="application/vnd.openxmlformats-officedocument.presentationml.tags+xml"/>
  <Override PartName="/ppt/tags/tag216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215.xml" ContentType="application/vnd.openxmlformats-officedocument.presentationml.tags+xml"/>
  <Override PartName="/ppt/tags/tag214.xml" ContentType="application/vnd.openxmlformats-officedocument.presentationml.tags+xml"/>
  <Override PartName="/ppt/tags/tag213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212.xml" ContentType="application/vnd.openxmlformats-officedocument.presentationml.tags+xml"/>
  <Override PartName="/ppt/tags/tag211.xml" ContentType="application/vnd.openxmlformats-officedocument.presentationml.tags+xml"/>
  <Override PartName="/ppt/tags/tag210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209.xml" ContentType="application/vnd.openxmlformats-officedocument.presentationml.tags+xml"/>
  <Override PartName="/ppt/tags/tag208.xml" ContentType="application/vnd.openxmlformats-officedocument.presentationml.tags+xml"/>
  <Override PartName="/ppt/tags/tag207.xml" ContentType="application/vnd.openxmlformats-officedocument.presentationml.tags+xml"/>
  <Override PartName="/ppt/tags/tag206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5"/>
  </p:notesMasterIdLst>
  <p:handoutMasterIdLst>
    <p:handoutMasterId r:id="rId136"/>
  </p:handoutMasterIdLst>
  <p:sldIdLst>
    <p:sldId id="386" r:id="rId2"/>
    <p:sldId id="257" r:id="rId3"/>
    <p:sldId id="759" r:id="rId4"/>
    <p:sldId id="568" r:id="rId5"/>
    <p:sldId id="569" r:id="rId6"/>
    <p:sldId id="570" r:id="rId7"/>
    <p:sldId id="571" r:id="rId8"/>
    <p:sldId id="760" r:id="rId9"/>
    <p:sldId id="572" r:id="rId10"/>
    <p:sldId id="573" r:id="rId11"/>
    <p:sldId id="576" r:id="rId12"/>
    <p:sldId id="577" r:id="rId13"/>
    <p:sldId id="581" r:id="rId14"/>
    <p:sldId id="582" r:id="rId15"/>
    <p:sldId id="585" r:id="rId16"/>
    <p:sldId id="721" r:id="rId17"/>
    <p:sldId id="814" r:id="rId18"/>
    <p:sldId id="816" r:id="rId19"/>
    <p:sldId id="817" r:id="rId20"/>
    <p:sldId id="818" r:id="rId21"/>
    <p:sldId id="819" r:id="rId22"/>
    <p:sldId id="761" r:id="rId23"/>
    <p:sldId id="586" r:id="rId24"/>
    <p:sldId id="588" r:id="rId25"/>
    <p:sldId id="589" r:id="rId26"/>
    <p:sldId id="762" r:id="rId27"/>
    <p:sldId id="591" r:id="rId28"/>
    <p:sldId id="592" r:id="rId29"/>
    <p:sldId id="594" r:id="rId30"/>
    <p:sldId id="596" r:id="rId31"/>
    <p:sldId id="598" r:id="rId32"/>
    <p:sldId id="600" r:id="rId33"/>
    <p:sldId id="602" r:id="rId34"/>
    <p:sldId id="603" r:id="rId35"/>
    <p:sldId id="820" r:id="rId36"/>
    <p:sldId id="625" r:id="rId37"/>
    <p:sldId id="606" r:id="rId38"/>
    <p:sldId id="607" r:id="rId39"/>
    <p:sldId id="614" r:id="rId40"/>
    <p:sldId id="616" r:id="rId41"/>
    <p:sldId id="619" r:id="rId42"/>
    <p:sldId id="621" r:id="rId43"/>
    <p:sldId id="771" r:id="rId44"/>
    <p:sldId id="772" r:id="rId45"/>
    <p:sldId id="763" r:id="rId46"/>
    <p:sldId id="629" r:id="rId47"/>
    <p:sldId id="640" r:id="rId48"/>
    <p:sldId id="731" r:id="rId49"/>
    <p:sldId id="773" r:id="rId50"/>
    <p:sldId id="632" r:id="rId51"/>
    <p:sldId id="723" r:id="rId52"/>
    <p:sldId id="636" r:id="rId53"/>
    <p:sldId id="724" r:id="rId54"/>
    <p:sldId id="725" r:id="rId55"/>
    <p:sldId id="726" r:id="rId56"/>
    <p:sldId id="727" r:id="rId57"/>
    <p:sldId id="729" r:id="rId58"/>
    <p:sldId id="730" r:id="rId59"/>
    <p:sldId id="658" r:id="rId60"/>
    <p:sldId id="735" r:id="rId61"/>
    <p:sldId id="732" r:id="rId62"/>
    <p:sldId id="808" r:id="rId63"/>
    <p:sldId id="733" r:id="rId64"/>
    <p:sldId id="734" r:id="rId65"/>
    <p:sldId id="660" r:id="rId66"/>
    <p:sldId id="736" r:id="rId67"/>
    <p:sldId id="737" r:id="rId68"/>
    <p:sldId id="782" r:id="rId69"/>
    <p:sldId id="783" r:id="rId70"/>
    <p:sldId id="810" r:id="rId71"/>
    <p:sldId id="811" r:id="rId72"/>
    <p:sldId id="812" r:id="rId73"/>
    <p:sldId id="813" r:id="rId74"/>
    <p:sldId id="792" r:id="rId75"/>
    <p:sldId id="682" r:id="rId76"/>
    <p:sldId id="683" r:id="rId77"/>
    <p:sldId id="684" r:id="rId78"/>
    <p:sldId id="804" r:id="rId79"/>
    <p:sldId id="823" r:id="rId80"/>
    <p:sldId id="686" r:id="rId81"/>
    <p:sldId id="687" r:id="rId82"/>
    <p:sldId id="688" r:id="rId83"/>
    <p:sldId id="796" r:id="rId84"/>
    <p:sldId id="805" r:id="rId85"/>
    <p:sldId id="803" r:id="rId86"/>
    <p:sldId id="806" r:id="rId87"/>
    <p:sldId id="807" r:id="rId88"/>
    <p:sldId id="784" r:id="rId89"/>
    <p:sldId id="795" r:id="rId90"/>
    <p:sldId id="775" r:id="rId91"/>
    <p:sldId id="776" r:id="rId92"/>
    <p:sldId id="781" r:id="rId93"/>
    <p:sldId id="786" r:id="rId94"/>
    <p:sldId id="787" r:id="rId95"/>
    <p:sldId id="788" r:id="rId96"/>
    <p:sldId id="790" r:id="rId97"/>
    <p:sldId id="791" r:id="rId98"/>
    <p:sldId id="794" r:id="rId99"/>
    <p:sldId id="689" r:id="rId100"/>
    <p:sldId id="690" r:id="rId101"/>
    <p:sldId id="691" r:id="rId102"/>
    <p:sldId id="797" r:id="rId103"/>
    <p:sldId id="692" r:id="rId104"/>
    <p:sldId id="743" r:id="rId105"/>
    <p:sldId id="695" r:id="rId106"/>
    <p:sldId id="745" r:id="rId107"/>
    <p:sldId id="697" r:id="rId108"/>
    <p:sldId id="700" r:id="rId109"/>
    <p:sldId id="755" r:id="rId110"/>
    <p:sldId id="798" r:id="rId111"/>
    <p:sldId id="809" r:id="rId112"/>
    <p:sldId id="703" r:id="rId113"/>
    <p:sldId id="756" r:id="rId114"/>
    <p:sldId id="799" r:id="rId115"/>
    <p:sldId id="705" r:id="rId116"/>
    <p:sldId id="706" r:id="rId117"/>
    <p:sldId id="824" r:id="rId118"/>
    <p:sldId id="748" r:id="rId119"/>
    <p:sldId id="800" r:id="rId120"/>
    <p:sldId id="709" r:id="rId121"/>
    <p:sldId id="710" r:id="rId122"/>
    <p:sldId id="711" r:id="rId123"/>
    <p:sldId id="801" r:id="rId124"/>
    <p:sldId id="712" r:id="rId125"/>
    <p:sldId id="713" r:id="rId126"/>
    <p:sldId id="714" r:id="rId127"/>
    <p:sldId id="715" r:id="rId128"/>
    <p:sldId id="716" r:id="rId129"/>
    <p:sldId id="754" r:id="rId130"/>
    <p:sldId id="718" r:id="rId131"/>
    <p:sldId id="719" r:id="rId132"/>
    <p:sldId id="720" r:id="rId133"/>
    <p:sldId id="757" r:id="rId1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1" autoAdjust="0"/>
    <p:restoredTop sz="77102" autoAdjust="0"/>
  </p:normalViewPr>
  <p:slideViewPr>
    <p:cSldViewPr>
      <p:cViewPr varScale="1">
        <p:scale>
          <a:sx n="62" d="100"/>
          <a:sy n="62" d="100"/>
        </p:scale>
        <p:origin x="1562" y="1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92" d="100"/>
          <a:sy n="192" d="100"/>
        </p:scale>
        <p:origin x="15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customXml" Target="../customXml/item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customXml" Target="../customXml/item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58DC7-2DB0-F743-B206-666BD2CB356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4F19-52D0-CA4D-A6ED-ADA89533F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06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5B791-7938-4EF5-B09A-81FCA0ECAB92}" type="slidenum">
              <a:rPr lang="en-US"/>
              <a:pPr/>
              <a:t>10</a:t>
            </a:fld>
            <a:endParaRPr lang="en-US"/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4B1C5-B02C-4267-9730-3C06857664A8}" type="slidenum">
              <a:rPr lang="en-US"/>
              <a:pPr/>
              <a:t>100</a:t>
            </a:fld>
            <a:endParaRPr lang="en-US"/>
          </a:p>
        </p:txBody>
      </p:sp>
      <p:sp>
        <p:nvSpPr>
          <p:cNvPr id="99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00E77-0698-40BD-8209-D26986EB6F56}" type="slidenum">
              <a:rPr lang="en-US"/>
              <a:pPr/>
              <a:t>101</a:t>
            </a:fld>
            <a:endParaRPr lang="en-US"/>
          </a:p>
        </p:txBody>
      </p:sp>
      <p:sp>
        <p:nvSpPr>
          <p:cNvPr id="105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0D880-5E42-413F-8304-55CEB24A0ADC}" type="slidenum">
              <a:rPr lang="en-US"/>
              <a:pPr/>
              <a:t>103</a:t>
            </a:fld>
            <a:endParaRPr lang="en-US"/>
          </a:p>
        </p:txBody>
      </p:sp>
      <p:sp>
        <p:nvSpPr>
          <p:cNvPr id="99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0D880-5E42-413F-8304-55CEB24A0ADC}" type="slidenum">
              <a:rPr lang="en-US"/>
              <a:pPr/>
              <a:t>104</a:t>
            </a:fld>
            <a:endParaRPr lang="en-US"/>
          </a:p>
        </p:txBody>
      </p:sp>
      <p:sp>
        <p:nvSpPr>
          <p:cNvPr id="99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94518-ED2A-4FE1-9A2F-282A916F9132}" type="slidenum">
              <a:rPr lang="en-US"/>
              <a:pPr/>
              <a:t>105</a:t>
            </a:fld>
            <a:endParaRPr lang="en-US"/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5B791-7938-4EF5-B09A-81FCA0ECAB92}" type="slidenum">
              <a:rPr lang="en-US"/>
              <a:pPr/>
              <a:t>106</a:t>
            </a:fld>
            <a:endParaRPr lang="en-US"/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BA3D7-4C80-4787-A38D-282410CAE6F1}" type="slidenum">
              <a:rPr lang="en-US"/>
              <a:pPr/>
              <a:t>107</a:t>
            </a:fld>
            <a:endParaRPr lang="en-US"/>
          </a:p>
        </p:txBody>
      </p:sp>
      <p:sp>
        <p:nvSpPr>
          <p:cNvPr id="100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6CE4F-088A-4127-841E-97C4EBD66B79}" type="slidenum">
              <a:rPr lang="en-US"/>
              <a:pPr/>
              <a:t>108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6CE4F-088A-4127-841E-97C4EBD66B79}" type="slidenum">
              <a:rPr lang="en-US"/>
              <a:pPr/>
              <a:t>109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11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BA3D7-4C80-4787-A38D-282410CAE6F1}" type="slidenum">
              <a:rPr lang="en-US"/>
              <a:pPr/>
              <a:t>111</a:t>
            </a:fld>
            <a:endParaRPr lang="en-US"/>
          </a:p>
        </p:txBody>
      </p:sp>
      <p:sp>
        <p:nvSpPr>
          <p:cNvPr id="100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112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113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2A010-D8B5-4956-AD77-7CB697F294E6}" type="slidenum">
              <a:rPr lang="en-US"/>
              <a:pPr/>
              <a:t>115</a:t>
            </a:fld>
            <a:endParaRPr lang="en-US"/>
          </a:p>
        </p:txBody>
      </p:sp>
      <p:sp>
        <p:nvSpPr>
          <p:cNvPr id="100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FED2E-1D6C-44A0-85F6-4B7E5EC7291D}" type="slidenum">
              <a:rPr lang="en-US"/>
              <a:pPr/>
              <a:t>116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FED2E-1D6C-44A0-85F6-4B7E5EC7291D}" type="slidenum">
              <a:rPr lang="en-US"/>
              <a:pPr/>
              <a:t>117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5064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85811-86C3-430D-A2C0-E389873C63E0}" type="slidenum">
              <a:rPr lang="en-US"/>
              <a:pPr/>
              <a:t>118</a:t>
            </a:fld>
            <a:endParaRPr lang="en-US"/>
          </a:p>
        </p:txBody>
      </p:sp>
      <p:sp>
        <p:nvSpPr>
          <p:cNvPr id="100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12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463B4-C7E6-4230-BF4B-6A95DDDD3D17}" type="slidenum">
              <a:rPr lang="en-US"/>
              <a:pPr/>
              <a:t>120</a:t>
            </a:fld>
            <a:endParaRPr lang="en-US"/>
          </a:p>
        </p:txBody>
      </p:sp>
      <p:sp>
        <p:nvSpPr>
          <p:cNvPr id="100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C8E213-DB51-472C-9866-EB9716505CA4}" type="slidenum">
              <a:rPr lang="en-US"/>
              <a:pPr/>
              <a:t>121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2706F-ED4F-4262-84D0-62C0EEC2865D}" type="slidenum">
              <a:rPr lang="en-US"/>
              <a:pPr/>
              <a:t>122</a:t>
            </a:fld>
            <a:endParaRPr lang="en-US"/>
          </a:p>
        </p:txBody>
      </p:sp>
      <p:sp>
        <p:nvSpPr>
          <p:cNvPr id="101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05186-FCC2-4A2D-A400-07B1D3379528}" type="slidenum">
              <a:rPr lang="en-US"/>
              <a:pPr/>
              <a:t>124</a:t>
            </a:fld>
            <a:endParaRPr lang="en-US"/>
          </a:p>
        </p:txBody>
      </p:sp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0DA16-AD53-4042-9247-495EB0C84AF1}" type="slidenum">
              <a:rPr lang="en-US"/>
              <a:pPr/>
              <a:t>125</a:t>
            </a:fld>
            <a:endParaRPr lang="en-US"/>
          </a:p>
        </p:txBody>
      </p:sp>
      <p:sp>
        <p:nvSpPr>
          <p:cNvPr id="101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252E0-C543-453A-A3CD-7D3E22E429E1}" type="slidenum">
              <a:rPr lang="en-US"/>
              <a:pPr/>
              <a:t>126</a:t>
            </a:fld>
            <a:endParaRPr lang="en-US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116A2-289C-46C5-9D36-D6AE93CCD44C}" type="slidenum">
              <a:rPr lang="en-US"/>
              <a:pPr/>
              <a:t>127</a:t>
            </a:fld>
            <a:endParaRPr 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9EDBB-1C0D-423E-BD1A-31C54EAD9EC4}" type="slidenum">
              <a:rPr lang="en-US"/>
              <a:pPr/>
              <a:t>128</a:t>
            </a:fld>
            <a:endParaRPr lang="en-US"/>
          </a:p>
        </p:txBody>
      </p:sp>
      <p:sp>
        <p:nvSpPr>
          <p:cNvPr id="101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F9E32-A147-4A89-84FC-CDED79CE5E5A}" type="slidenum">
              <a:rPr lang="en-US"/>
              <a:pPr/>
              <a:t>129</a:t>
            </a:fld>
            <a:endParaRPr lang="en-US"/>
          </a:p>
        </p:txBody>
      </p:sp>
      <p:sp>
        <p:nvSpPr>
          <p:cNvPr id="101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7FECA-8382-46E7-8BB7-9AD0B36C0195}" type="slidenum">
              <a:rPr lang="en-US"/>
              <a:pPr/>
              <a:t>13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EA0A7-C596-4378-9E3B-264C02717B05}" type="slidenum">
              <a:rPr lang="en-US"/>
              <a:pPr/>
              <a:t>130</a:t>
            </a:fld>
            <a:endParaRPr lang="en-US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157202-96F5-4EC5-94AB-A335E1449AAB}" type="slidenum">
              <a:rPr lang="en-US"/>
              <a:pPr/>
              <a:t>131</a:t>
            </a:fld>
            <a:endParaRPr lang="en-US"/>
          </a:p>
        </p:txBody>
      </p:sp>
      <p:sp>
        <p:nvSpPr>
          <p:cNvPr id="101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FF6C5-8D54-44FA-ADEE-D1E2AA125DCC}" type="slidenum">
              <a:rPr lang="en-US"/>
              <a:pPr/>
              <a:t>132</a:t>
            </a:fld>
            <a:endParaRPr lang="en-US"/>
          </a:p>
        </p:txBody>
      </p:sp>
      <p:sp>
        <p:nvSpPr>
          <p:cNvPr id="101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316B91-6EC7-44FA-904A-DEB4C956EB6A}" type="slidenum">
              <a:rPr lang="en-US" sz="1200">
                <a:latin typeface="Times New Roman" pitchFamily="18" charset="0"/>
              </a:rPr>
              <a:pPr eaLnBrk="1" hangingPunct="1"/>
              <a:t>133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33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09647-BF47-4C08-85D8-20F4CC8944FF}" type="slidenum">
              <a:rPr lang="en-US"/>
              <a:pPr/>
              <a:t>14</a:t>
            </a:fld>
            <a:endParaRPr lang="en-US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15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16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17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18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19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20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21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0F679-6A4D-4609-BE32-9BD48A7FABB3}" type="slidenum">
              <a:rPr lang="en-US"/>
              <a:pPr/>
              <a:t>23</a:t>
            </a:fld>
            <a:endParaRPr lang="en-US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24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25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27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28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78C3B-3C10-463C-90F4-47086DE2C62A}" type="slidenum">
              <a:rPr lang="en-US"/>
              <a:pPr/>
              <a:t>29</a:t>
            </a:fld>
            <a:endParaRPr lang="en-US"/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6891A-AFE6-4A33-85FD-C38964C21F99}" type="slidenum">
              <a:rPr lang="en-US"/>
              <a:pPr/>
              <a:t>30</a:t>
            </a:fld>
            <a:endParaRPr 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F9A22-37A2-4620-9F9D-88AF73FCF4CD}" type="slidenum">
              <a:rPr lang="en-US"/>
              <a:pPr/>
              <a:t>31</a:t>
            </a:fld>
            <a:endParaRPr lang="en-US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10F9D-3A68-4B10-9B41-9893A9FD386B}" type="slidenum">
              <a:rPr lang="en-US"/>
              <a:pPr/>
              <a:t>32</a:t>
            </a:fld>
            <a:endParaRPr lang="en-US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35C4-55E1-46AE-B7A8-3527592A7AC7}" type="slidenum">
              <a:rPr lang="en-US"/>
              <a:pPr/>
              <a:t>33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34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98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36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37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599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38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075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39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9F5EE0-56FA-4BE8-8AFE-4060AAC94837}" type="slidenum">
              <a:rPr lang="en-US"/>
              <a:pPr/>
              <a:t>4</a:t>
            </a:fld>
            <a:endParaRPr lang="en-US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40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41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42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43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44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46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47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48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37E0B-3DAB-475B-8FC7-B1D69D97DB55}" type="slidenum">
              <a:rPr lang="en-US"/>
              <a:pPr/>
              <a:t>5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50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51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52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53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54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55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56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57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58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59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D87C6-1B3F-4CCB-ACC2-0B5CA304ECE9}" type="slidenum">
              <a:rPr lang="en-US"/>
              <a:pPr/>
              <a:t>6</a:t>
            </a:fld>
            <a:endParaRPr lang="en-US"/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60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61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62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63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64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65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66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67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68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69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EC506-4CB4-4D2F-AA5C-3B96B8A4D501}" type="slidenum">
              <a:rPr lang="en-US"/>
              <a:pPr/>
              <a:t>7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71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72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73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75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ED704-C661-4772-A638-AF47A6F1FAD0}" type="slidenum">
              <a:rPr lang="en-US"/>
              <a:pPr/>
              <a:t>76</a:t>
            </a:fld>
            <a:endParaRPr lang="en-US"/>
          </a:p>
        </p:txBody>
      </p:sp>
      <p:sp>
        <p:nvSpPr>
          <p:cNvPr id="99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89123-87E4-4C2B-81D5-9EEE6DF63E2D}" type="slidenum">
              <a:rPr lang="en-US"/>
              <a:pPr/>
              <a:t>77</a:t>
            </a:fld>
            <a:endParaRPr lang="en-US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78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79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09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6AC56-9C0C-4A4B-A190-5BB108F95972}" type="slidenum">
              <a:rPr lang="en-US"/>
              <a:pPr/>
              <a:t>80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2BE79-137C-48FC-A69C-42DD13B43902}" type="slidenum">
              <a:rPr lang="en-US"/>
              <a:pPr/>
              <a:t>81</a:t>
            </a:fld>
            <a:endParaRPr lang="en-US"/>
          </a:p>
        </p:txBody>
      </p:sp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1C689-9B4B-4C58-92C8-6098F7B78CD9}" type="slidenum">
              <a:rPr lang="en-US"/>
              <a:pPr/>
              <a:t>82</a:t>
            </a:fld>
            <a:endParaRPr lang="en-US"/>
          </a:p>
        </p:txBody>
      </p:sp>
      <p:sp>
        <p:nvSpPr>
          <p:cNvPr id="99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84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85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86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87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89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D5204-050E-4BB4-9CAD-069BB89B7376}" type="slidenum">
              <a:rPr lang="en-US"/>
              <a:pPr/>
              <a:t>9</a:t>
            </a:fld>
            <a:endParaRPr 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90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6207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91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3813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92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2189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93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57AF8-CBE3-4774-8F45-08852C2DF296}" type="slidenum">
              <a:rPr lang="en-US"/>
              <a:pPr/>
              <a:t>94</a:t>
            </a:fld>
            <a:endParaRPr lang="en-US"/>
          </a:p>
        </p:txBody>
      </p:sp>
      <p:sp>
        <p:nvSpPr>
          <p:cNvPr id="98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A0E3C-FE7D-46F2-A3FA-F9402B1CFFCF}" type="slidenum">
              <a:rPr lang="en-US"/>
              <a:pPr/>
              <a:t>95</a:t>
            </a:fld>
            <a:endParaRPr lang="en-US"/>
          </a:p>
        </p:txBody>
      </p:sp>
      <p:sp>
        <p:nvSpPr>
          <p:cNvPr id="98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E26E5-1FF9-4B6E-ABC4-48A24A646364}" type="slidenum">
              <a:rPr lang="en-US"/>
              <a:pPr/>
              <a:t>96</a:t>
            </a:fld>
            <a:endParaRPr 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97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A5650-B954-431F-BC9D-AF5C892F4EA4}" type="slidenum">
              <a:rPr lang="en-US"/>
              <a:pPr/>
              <a:t>99</a:t>
            </a:fld>
            <a:endParaRPr lang="en-US"/>
          </a:p>
        </p:txBody>
      </p:sp>
      <p:sp>
        <p:nvSpPr>
          <p:cNvPr id="99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A13AD7-69E1-6248-A6EE-FE0CFBC4AE8F}"/>
              </a:ext>
            </a:extLst>
          </p:cNvPr>
          <p:cNvSpPr/>
          <p:nvPr userDrawn="1"/>
        </p:nvSpPr>
        <p:spPr>
          <a:xfrm>
            <a:off x="154744" y="126608"/>
            <a:ext cx="8820443" cy="6594867"/>
          </a:xfrm>
          <a:prstGeom prst="roundRect">
            <a:avLst/>
          </a:prstGeom>
          <a:solidFill>
            <a:srgbClr val="EEA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2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28846"/>
            <a:ext cx="9144000" cy="929154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91908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2064"/>
            <a:ext cx="990600" cy="88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427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6990"/>
            <a:ext cx="7886700" cy="6899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1686"/>
            <a:ext cx="78867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3462147-EDE9-BE4D-B854-4A088E87CB19}"/>
              </a:ext>
            </a:extLst>
          </p:cNvPr>
          <p:cNvSpPr/>
          <p:nvPr userDrawn="1"/>
        </p:nvSpPr>
        <p:spPr>
          <a:xfrm>
            <a:off x="166255" y="6356354"/>
            <a:ext cx="8811489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0D60CE-160C-7C4C-9296-D50FFDD4BB0A}"/>
              </a:ext>
            </a:extLst>
          </p:cNvPr>
          <p:cNvSpPr/>
          <p:nvPr userDrawn="1"/>
        </p:nvSpPr>
        <p:spPr>
          <a:xfrm>
            <a:off x="166255" y="336990"/>
            <a:ext cx="8811490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72E7C-10C9-4444-B1E4-C472D5E03086}"/>
              </a:ext>
            </a:extLst>
          </p:cNvPr>
          <p:cNvSpPr txBox="1"/>
          <p:nvPr userDrawn="1"/>
        </p:nvSpPr>
        <p:spPr>
          <a:xfrm>
            <a:off x="209551" y="6369051"/>
            <a:ext cx="18323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From Zero to 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8E1A1-02DD-FC4B-9FA6-051F4533EE86}"/>
              </a:ext>
            </a:extLst>
          </p:cNvPr>
          <p:cNvSpPr txBox="1"/>
          <p:nvPr userDrawn="1"/>
        </p:nvSpPr>
        <p:spPr>
          <a:xfrm>
            <a:off x="166255" y="6369203"/>
            <a:ext cx="8811489" cy="30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Number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54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9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8B95755-7905-5D42-BBB8-DA95748EB582}"/>
              </a:ext>
            </a:extLst>
          </p:cNvPr>
          <p:cNvSpPr/>
          <p:nvPr userDrawn="1"/>
        </p:nvSpPr>
        <p:spPr>
          <a:xfrm>
            <a:off x="154744" y="126608"/>
            <a:ext cx="8820443" cy="6594867"/>
          </a:xfrm>
          <a:prstGeom prst="roundRect">
            <a:avLst/>
          </a:prstGeom>
          <a:solidFill>
            <a:srgbClr val="EEA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1686"/>
            <a:ext cx="78867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166255" y="6356354"/>
            <a:ext cx="8811489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166255" y="148248"/>
            <a:ext cx="8811490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8E6EF9-CBB8-E14A-8F32-0E138FE95B27}"/>
              </a:ext>
            </a:extLst>
          </p:cNvPr>
          <p:cNvSpPr txBox="1"/>
          <p:nvPr userDrawn="1"/>
        </p:nvSpPr>
        <p:spPr>
          <a:xfrm>
            <a:off x="1095375" y="6369050"/>
            <a:ext cx="40576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1939DC-A761-BD4C-807B-E9FC1AA47780}"/>
              </a:ext>
            </a:extLst>
          </p:cNvPr>
          <p:cNvSpPr txBox="1"/>
          <p:nvPr userDrawn="1"/>
        </p:nvSpPr>
        <p:spPr>
          <a:xfrm>
            <a:off x="4267200" y="6369050"/>
            <a:ext cx="4629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Combinational Logic Design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893A605-5BCD-A541-8199-9350D8B2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757238" y="6316707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slideLayout" Target="../slideLayouts/slideLayout4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19" Type="http://schemas.openxmlformats.org/officeDocument/2006/relationships/notesSlide" Target="../notesSlides/notesSlide10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5.bin"/><Relationship Id="rId4" Type="http://schemas.openxmlformats.org/officeDocument/2006/relationships/notesSlide" Target="../notesSlides/notesSlide10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32.xml"/><Relationship Id="rId1" Type="http://schemas.openxmlformats.org/officeDocument/2006/relationships/tags" Target="../tags/tag331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6.bin"/><Relationship Id="rId4" Type="http://schemas.openxmlformats.org/officeDocument/2006/relationships/notesSlide" Target="../notesSlides/notesSlide10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tags" Target="../tags/tag336.xml"/><Relationship Id="rId7" Type="http://schemas.openxmlformats.org/officeDocument/2006/relationships/image" Target="../media/image44.emf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6" Type="http://schemas.openxmlformats.org/officeDocument/2006/relationships/oleObject" Target="../embeddings/oleObject47.bin"/><Relationship Id="rId5" Type="http://schemas.openxmlformats.org/officeDocument/2006/relationships/notesSlide" Target="../notesSlides/notesSlide103.xml"/><Relationship Id="rId4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tags" Target="../tags/tag344.xml"/><Relationship Id="rId13" Type="http://schemas.openxmlformats.org/officeDocument/2006/relationships/notesSlide" Target="../notesSlides/notesSlide104.xml"/><Relationship Id="rId3" Type="http://schemas.openxmlformats.org/officeDocument/2006/relationships/tags" Target="../tags/tag339.xml"/><Relationship Id="rId7" Type="http://schemas.openxmlformats.org/officeDocument/2006/relationships/tags" Target="../tags/tag343.xml"/><Relationship Id="rId12" Type="http://schemas.openxmlformats.org/officeDocument/2006/relationships/slideLayout" Target="../slideLayouts/slideLayout4.xml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6" Type="http://schemas.openxmlformats.org/officeDocument/2006/relationships/tags" Target="../tags/tag342.xml"/><Relationship Id="rId11" Type="http://schemas.openxmlformats.org/officeDocument/2006/relationships/tags" Target="../tags/tag347.xml"/><Relationship Id="rId5" Type="http://schemas.openxmlformats.org/officeDocument/2006/relationships/tags" Target="../tags/tag341.xml"/><Relationship Id="rId15" Type="http://schemas.openxmlformats.org/officeDocument/2006/relationships/image" Target="../media/image45.emf"/><Relationship Id="rId10" Type="http://schemas.openxmlformats.org/officeDocument/2006/relationships/tags" Target="../tags/tag346.xml"/><Relationship Id="rId4" Type="http://schemas.openxmlformats.org/officeDocument/2006/relationships/tags" Target="../tags/tag340.xml"/><Relationship Id="rId9" Type="http://schemas.openxmlformats.org/officeDocument/2006/relationships/tags" Target="../tags/tag345.xml"/><Relationship Id="rId14" Type="http://schemas.openxmlformats.org/officeDocument/2006/relationships/oleObject" Target="../embeddings/oleObject48.bin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50.bin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9.bin"/><Relationship Id="rId4" Type="http://schemas.openxmlformats.org/officeDocument/2006/relationships/notesSlide" Target="../notesSlides/notesSlide105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tags" Target="../tags/tag357.xml"/><Relationship Id="rId3" Type="http://schemas.openxmlformats.org/officeDocument/2006/relationships/tags" Target="../tags/tag352.xml"/><Relationship Id="rId7" Type="http://schemas.openxmlformats.org/officeDocument/2006/relationships/tags" Target="../tags/tag356.xml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6" Type="http://schemas.openxmlformats.org/officeDocument/2006/relationships/tags" Target="../tags/tag355.xml"/><Relationship Id="rId11" Type="http://schemas.openxmlformats.org/officeDocument/2006/relationships/notesSlide" Target="../notesSlides/notesSlide106.xml"/><Relationship Id="rId5" Type="http://schemas.openxmlformats.org/officeDocument/2006/relationships/tags" Target="../tags/tag354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353.xml"/><Relationship Id="rId9" Type="http://schemas.openxmlformats.org/officeDocument/2006/relationships/tags" Target="../tags/tag358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59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52.bin"/><Relationship Id="rId2" Type="http://schemas.openxmlformats.org/officeDocument/2006/relationships/tags" Target="../tags/tag361.xml"/><Relationship Id="rId1" Type="http://schemas.openxmlformats.org/officeDocument/2006/relationships/tags" Target="../tags/tag360.x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51.bin"/><Relationship Id="rId4" Type="http://schemas.openxmlformats.org/officeDocument/2006/relationships/notesSlide" Target="../notesSlides/notesSlide108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54.bin"/><Relationship Id="rId2" Type="http://schemas.openxmlformats.org/officeDocument/2006/relationships/tags" Target="../tags/tag363.xml"/><Relationship Id="rId1" Type="http://schemas.openxmlformats.org/officeDocument/2006/relationships/tags" Target="../tags/tag362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3.bin"/><Relationship Id="rId4" Type="http://schemas.openxmlformats.org/officeDocument/2006/relationships/notesSlide" Target="../notesSlides/notesSlide10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tags" Target="../tags/tag35.xml"/><Relationship Id="rId7" Type="http://schemas.openxmlformats.org/officeDocument/2006/relationships/oleObject" Target="../embeddings/oleObject6.bin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6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65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56.bin"/><Relationship Id="rId2" Type="http://schemas.openxmlformats.org/officeDocument/2006/relationships/tags" Target="../tags/tag367.xml"/><Relationship Id="rId1" Type="http://schemas.openxmlformats.org/officeDocument/2006/relationships/tags" Target="../tags/tag366.x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55.bin"/><Relationship Id="rId4" Type="http://schemas.openxmlformats.org/officeDocument/2006/relationships/notesSlide" Target="../notesSlides/notesSlide112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58.bin"/><Relationship Id="rId2" Type="http://schemas.openxmlformats.org/officeDocument/2006/relationships/tags" Target="../tags/tag369.xml"/><Relationship Id="rId1" Type="http://schemas.openxmlformats.org/officeDocument/2006/relationships/tags" Target="../tags/tag368.x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57.bin"/><Relationship Id="rId4" Type="http://schemas.openxmlformats.org/officeDocument/2006/relationships/notesSlide" Target="../notesSlides/notesSlide11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0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71.xml"/><Relationship Id="rId5" Type="http://schemas.openxmlformats.org/officeDocument/2006/relationships/image" Target="../media/image55.emf"/><Relationship Id="rId4" Type="http://schemas.openxmlformats.org/officeDocument/2006/relationships/oleObject" Target="../embeddings/oleObject59.bin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tags" Target="../tags/tag374.xml"/><Relationship Id="rId7" Type="http://schemas.openxmlformats.org/officeDocument/2006/relationships/image" Target="../media/image56.emf"/><Relationship Id="rId2" Type="http://schemas.openxmlformats.org/officeDocument/2006/relationships/tags" Target="../tags/tag373.xml"/><Relationship Id="rId1" Type="http://schemas.openxmlformats.org/officeDocument/2006/relationships/tags" Target="../tags/tag372.xml"/><Relationship Id="rId6" Type="http://schemas.openxmlformats.org/officeDocument/2006/relationships/oleObject" Target="../embeddings/oleObject60.bin"/><Relationship Id="rId5" Type="http://schemas.openxmlformats.org/officeDocument/2006/relationships/notesSlide" Target="../notesSlides/notesSlide116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57.emf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e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75.xml"/><Relationship Id="rId5" Type="http://schemas.openxmlformats.org/officeDocument/2006/relationships/image" Target="../media/image60.emf"/><Relationship Id="rId4" Type="http://schemas.openxmlformats.org/officeDocument/2006/relationships/oleObject" Target="../embeddings/oleObject62.bin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39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image" Target="../media/image10.emf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78.xml"/><Relationship Id="rId1" Type="http://schemas.openxmlformats.org/officeDocument/2006/relationships/tags" Target="../tags/tag377.x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63.bin"/><Relationship Id="rId4" Type="http://schemas.openxmlformats.org/officeDocument/2006/relationships/notesSlide" Target="../notesSlides/notesSlide120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79.x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4.bin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81.xml"/><Relationship Id="rId1" Type="http://schemas.openxmlformats.org/officeDocument/2006/relationships/tags" Target="../tags/tag380.x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5.bin"/><Relationship Id="rId4" Type="http://schemas.openxmlformats.org/officeDocument/2006/relationships/notesSlide" Target="../notesSlides/notesSlide12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84.xml"/><Relationship Id="rId1" Type="http://schemas.openxmlformats.org/officeDocument/2006/relationships/tags" Target="../tags/tag383.x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6.bin"/><Relationship Id="rId4" Type="http://schemas.openxmlformats.org/officeDocument/2006/relationships/notesSlide" Target="../notesSlides/notesSlide124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86.xml"/><Relationship Id="rId1" Type="http://schemas.openxmlformats.org/officeDocument/2006/relationships/tags" Target="../tags/tag385.x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7.bin"/><Relationship Id="rId4" Type="http://schemas.openxmlformats.org/officeDocument/2006/relationships/notesSlide" Target="../notesSlides/notesSlide125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88.xml"/><Relationship Id="rId1" Type="http://schemas.openxmlformats.org/officeDocument/2006/relationships/tags" Target="../tags/tag387.xml"/><Relationship Id="rId4" Type="http://schemas.openxmlformats.org/officeDocument/2006/relationships/notesSlide" Target="../notesSlides/notesSlide12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tags" Target="../tags/tag391.xml"/><Relationship Id="rId7" Type="http://schemas.openxmlformats.org/officeDocument/2006/relationships/image" Target="../media/image66.wmf"/><Relationship Id="rId2" Type="http://schemas.openxmlformats.org/officeDocument/2006/relationships/tags" Target="../tags/tag390.xml"/><Relationship Id="rId1" Type="http://schemas.openxmlformats.org/officeDocument/2006/relationships/tags" Target="../tags/tag389.xml"/><Relationship Id="rId6" Type="http://schemas.openxmlformats.org/officeDocument/2006/relationships/oleObject" Target="../embeddings/oleObject68.bin"/><Relationship Id="rId5" Type="http://schemas.openxmlformats.org/officeDocument/2006/relationships/notesSlide" Target="../notesSlides/notesSlide127.xml"/><Relationship Id="rId4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93.xml"/><Relationship Id="rId1" Type="http://schemas.openxmlformats.org/officeDocument/2006/relationships/tags" Target="../tags/tag392.xml"/><Relationship Id="rId4" Type="http://schemas.openxmlformats.org/officeDocument/2006/relationships/notesSlide" Target="../notesSlides/notesSlide128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tags" Target="../tags/tag396.xml"/><Relationship Id="rId7" Type="http://schemas.openxmlformats.org/officeDocument/2006/relationships/image" Target="../media/image67.wmf"/><Relationship Id="rId2" Type="http://schemas.openxmlformats.org/officeDocument/2006/relationships/tags" Target="../tags/tag395.xml"/><Relationship Id="rId1" Type="http://schemas.openxmlformats.org/officeDocument/2006/relationships/tags" Target="../tags/tag394.xml"/><Relationship Id="rId6" Type="http://schemas.openxmlformats.org/officeDocument/2006/relationships/oleObject" Target="../embeddings/oleObject69.bin"/><Relationship Id="rId5" Type="http://schemas.openxmlformats.org/officeDocument/2006/relationships/notesSlide" Target="../notesSlides/notesSlide129.xml"/><Relationship Id="rId4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tags" Target="../tags/tag44.xml"/><Relationship Id="rId7" Type="http://schemas.openxmlformats.org/officeDocument/2006/relationships/oleObject" Target="../embeddings/oleObject8.bin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5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97.x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70.bin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tags" Target="../tags/tag400.xml"/><Relationship Id="rId7" Type="http://schemas.openxmlformats.org/officeDocument/2006/relationships/image" Target="../media/image69.wmf"/><Relationship Id="rId2" Type="http://schemas.openxmlformats.org/officeDocument/2006/relationships/tags" Target="../tags/tag399.xml"/><Relationship Id="rId1" Type="http://schemas.openxmlformats.org/officeDocument/2006/relationships/tags" Target="../tags/tag398.xml"/><Relationship Id="rId6" Type="http://schemas.openxmlformats.org/officeDocument/2006/relationships/oleObject" Target="../embeddings/oleObject71.bin"/><Relationship Id="rId5" Type="http://schemas.openxmlformats.org/officeDocument/2006/relationships/notesSlide" Target="../notesSlides/notesSlide13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70.wmf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tags" Target="../tags/tag403.xml"/><Relationship Id="rId2" Type="http://schemas.openxmlformats.org/officeDocument/2006/relationships/tags" Target="../tags/tag402.xml"/><Relationship Id="rId1" Type="http://schemas.openxmlformats.org/officeDocument/2006/relationships/tags" Target="../tags/tag401.xml"/><Relationship Id="rId5" Type="http://schemas.openxmlformats.org/officeDocument/2006/relationships/notesSlide" Target="../notesSlides/notesSlide132.xml"/><Relationship Id="rId4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0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6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tags" Target="../tags/tag49.xml"/><Relationship Id="rId7" Type="http://schemas.openxmlformats.org/officeDocument/2006/relationships/image" Target="../media/image13.emf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image" Target="../media/image15.emf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oleObject" Target="../embeddings/oleObject12.bin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notesSlide" Target="../notesSlides/notesSlide16.xml"/><Relationship Id="rId5" Type="http://schemas.openxmlformats.org/officeDocument/2006/relationships/tags" Target="../tags/tag54.xml"/><Relationship Id="rId15" Type="http://schemas.openxmlformats.org/officeDocument/2006/relationships/image" Target="../media/image16.emf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image" Target="../media/image17.wmf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image" Target="../media/image18.wmf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oleObject" Target="../embeddings/oleObject15.bin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7" Type="http://schemas.openxmlformats.org/officeDocument/2006/relationships/image" Target="../media/image19.wmf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oleObject" Target="../embeddings/oleObject16.bin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tags" Target="../tags/tag93.xml"/><Relationship Id="rId7" Type="http://schemas.openxmlformats.org/officeDocument/2006/relationships/oleObject" Target="../embeddings/oleObject17.bin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tags" Target="../tags/tag97.xml"/><Relationship Id="rId7" Type="http://schemas.openxmlformats.org/officeDocument/2006/relationships/notesSlide" Target="../notesSlides/notesSlide33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9" Type="http://schemas.openxmlformats.org/officeDocument/2006/relationships/image" Target="../media/image21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4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10" Type="http://schemas.openxmlformats.org/officeDocument/2006/relationships/notesSlide" Target="../notesSlides/notesSlide46.xml"/><Relationship Id="rId4" Type="http://schemas.openxmlformats.org/officeDocument/2006/relationships/tags" Target="../tags/tag112.xml"/><Relationship Id="rId9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9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4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9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10" Type="http://schemas.openxmlformats.org/officeDocument/2006/relationships/notesSlide" Target="../notesSlides/notesSlide62.xml"/><Relationship Id="rId4" Type="http://schemas.openxmlformats.org/officeDocument/2006/relationships/tags" Target="../tags/tag143.xml"/><Relationship Id="rId9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8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tags" Target="../tags/tag161.xml"/><Relationship Id="rId18" Type="http://schemas.openxmlformats.org/officeDocument/2006/relationships/tags" Target="../tags/tag166.xml"/><Relationship Id="rId26" Type="http://schemas.openxmlformats.org/officeDocument/2006/relationships/image" Target="../media/image16.emf"/><Relationship Id="rId3" Type="http://schemas.openxmlformats.org/officeDocument/2006/relationships/tags" Target="../tags/tag151.xml"/><Relationship Id="rId21" Type="http://schemas.openxmlformats.org/officeDocument/2006/relationships/slideLayout" Target="../slideLayouts/slideLayout4.xml"/><Relationship Id="rId7" Type="http://schemas.openxmlformats.org/officeDocument/2006/relationships/tags" Target="../tags/tag155.xml"/><Relationship Id="rId12" Type="http://schemas.openxmlformats.org/officeDocument/2006/relationships/tags" Target="../tags/tag160.xml"/><Relationship Id="rId17" Type="http://schemas.openxmlformats.org/officeDocument/2006/relationships/tags" Target="../tags/tag165.xml"/><Relationship Id="rId25" Type="http://schemas.openxmlformats.org/officeDocument/2006/relationships/oleObject" Target="../embeddings/oleObject20.bin"/><Relationship Id="rId2" Type="http://schemas.openxmlformats.org/officeDocument/2006/relationships/tags" Target="../tags/tag150.xml"/><Relationship Id="rId16" Type="http://schemas.openxmlformats.org/officeDocument/2006/relationships/tags" Target="../tags/tag164.xml"/><Relationship Id="rId20" Type="http://schemas.openxmlformats.org/officeDocument/2006/relationships/tags" Target="../tags/tag168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tags" Target="../tags/tag159.xml"/><Relationship Id="rId24" Type="http://schemas.openxmlformats.org/officeDocument/2006/relationships/image" Target="../media/image15.emf"/><Relationship Id="rId5" Type="http://schemas.openxmlformats.org/officeDocument/2006/relationships/tags" Target="../tags/tag153.xml"/><Relationship Id="rId15" Type="http://schemas.openxmlformats.org/officeDocument/2006/relationships/tags" Target="../tags/tag163.xml"/><Relationship Id="rId23" Type="http://schemas.openxmlformats.org/officeDocument/2006/relationships/oleObject" Target="../embeddings/oleObject19.bin"/><Relationship Id="rId10" Type="http://schemas.openxmlformats.org/officeDocument/2006/relationships/tags" Target="../tags/tag158.xml"/><Relationship Id="rId19" Type="http://schemas.openxmlformats.org/officeDocument/2006/relationships/tags" Target="../tags/tag167.xml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tags" Target="../tags/tag162.xml"/><Relationship Id="rId2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0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tags" Target="../tags/tag183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5" Type="http://schemas.openxmlformats.org/officeDocument/2006/relationships/notesSlide" Target="../notesSlides/notesSlide68.xml"/><Relationship Id="rId10" Type="http://schemas.openxmlformats.org/officeDocument/2006/relationships/tags" Target="../tags/tag180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tags" Target="../tags/tag196.xml"/><Relationship Id="rId18" Type="http://schemas.openxmlformats.org/officeDocument/2006/relationships/tags" Target="../tags/tag201.xml"/><Relationship Id="rId26" Type="http://schemas.openxmlformats.org/officeDocument/2006/relationships/notesSlide" Target="../notesSlides/notesSlide69.xml"/><Relationship Id="rId3" Type="http://schemas.openxmlformats.org/officeDocument/2006/relationships/tags" Target="../tags/tag186.xml"/><Relationship Id="rId21" Type="http://schemas.openxmlformats.org/officeDocument/2006/relationships/tags" Target="../tags/tag204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17" Type="http://schemas.openxmlformats.org/officeDocument/2006/relationships/tags" Target="../tags/tag200.xml"/><Relationship Id="rId25" Type="http://schemas.openxmlformats.org/officeDocument/2006/relationships/slideLayout" Target="../slideLayouts/slideLayout4.xml"/><Relationship Id="rId2" Type="http://schemas.openxmlformats.org/officeDocument/2006/relationships/tags" Target="../tags/tag185.xml"/><Relationship Id="rId16" Type="http://schemas.openxmlformats.org/officeDocument/2006/relationships/tags" Target="../tags/tag199.xml"/><Relationship Id="rId20" Type="http://schemas.openxmlformats.org/officeDocument/2006/relationships/tags" Target="../tags/tag203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24" Type="http://schemas.openxmlformats.org/officeDocument/2006/relationships/tags" Target="../tags/tag207.xml"/><Relationship Id="rId5" Type="http://schemas.openxmlformats.org/officeDocument/2006/relationships/tags" Target="../tags/tag188.xml"/><Relationship Id="rId15" Type="http://schemas.openxmlformats.org/officeDocument/2006/relationships/tags" Target="../tags/tag198.xml"/><Relationship Id="rId23" Type="http://schemas.openxmlformats.org/officeDocument/2006/relationships/tags" Target="../tags/tag206.xml"/><Relationship Id="rId10" Type="http://schemas.openxmlformats.org/officeDocument/2006/relationships/tags" Target="../tags/tag193.xml"/><Relationship Id="rId19" Type="http://schemas.openxmlformats.org/officeDocument/2006/relationships/tags" Target="../tags/tag202.xml"/><Relationship Id="rId4" Type="http://schemas.openxmlformats.org/officeDocument/2006/relationships/tags" Target="../tags/tag187.xml"/><Relationship Id="rId9" Type="http://schemas.openxmlformats.org/officeDocument/2006/relationships/tags" Target="../tags/tag192.xml"/><Relationship Id="rId14" Type="http://schemas.openxmlformats.org/officeDocument/2006/relationships/tags" Target="../tags/tag197.xml"/><Relationship Id="rId22" Type="http://schemas.openxmlformats.org/officeDocument/2006/relationships/tags" Target="../tags/tag20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4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0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7" Type="http://schemas.openxmlformats.org/officeDocument/2006/relationships/image" Target="../media/image22.emf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75.xml"/><Relationship Id="rId4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4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2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12" Type="http://schemas.openxmlformats.org/officeDocument/2006/relationships/image" Target="../media/image24.emf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oleObject" Target="../embeddings/oleObject24.bin"/><Relationship Id="rId5" Type="http://schemas.openxmlformats.org/officeDocument/2006/relationships/tags" Target="../tags/tag221.xml"/><Relationship Id="rId10" Type="http://schemas.openxmlformats.org/officeDocument/2006/relationships/notesSlide" Target="../notesSlides/notesSlide78.xml"/><Relationship Id="rId4" Type="http://schemas.openxmlformats.org/officeDocument/2006/relationships/tags" Target="../tags/tag220.xml"/><Relationship Id="rId9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6.jpg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tags" Target="../tags/tag229.xml"/><Relationship Id="rId7" Type="http://schemas.openxmlformats.org/officeDocument/2006/relationships/image" Target="../media/image27.wmf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oleObject" Target="../embeddings/oleObject26.bin"/><Relationship Id="rId5" Type="http://schemas.openxmlformats.org/officeDocument/2006/relationships/notesSlide" Target="../notesSlides/notesSlide80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8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9.bin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31.bin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0.bin"/><Relationship Id="rId4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5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tags" Target="../tags/tag238.xml"/><Relationship Id="rId7" Type="http://schemas.openxmlformats.org/officeDocument/2006/relationships/oleObject" Target="../embeddings/oleObject32.bin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39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image" Target="../media/image24.emf"/><Relationship Id="rId3" Type="http://schemas.openxmlformats.org/officeDocument/2006/relationships/tags" Target="../tags/tag242.xml"/><Relationship Id="rId7" Type="http://schemas.openxmlformats.org/officeDocument/2006/relationships/tags" Target="../tags/tag246.xml"/><Relationship Id="rId12" Type="http://schemas.openxmlformats.org/officeDocument/2006/relationships/oleObject" Target="../embeddings/oleObject33.bin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notesSlide" Target="../notesSlides/notesSlide86.xml"/><Relationship Id="rId5" Type="http://schemas.openxmlformats.org/officeDocument/2006/relationships/tags" Target="../tags/tag244.xml"/><Relationship Id="rId15" Type="http://schemas.openxmlformats.org/officeDocument/2006/relationships/image" Target="../media/image32.emf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243.xml"/><Relationship Id="rId9" Type="http://schemas.openxmlformats.org/officeDocument/2006/relationships/tags" Target="../tags/tag248.xml"/><Relationship Id="rId14" Type="http://schemas.openxmlformats.org/officeDocument/2006/relationships/oleObject" Target="../embeddings/oleObject34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tags" Target="../tags/tag251.xml"/><Relationship Id="rId7" Type="http://schemas.openxmlformats.org/officeDocument/2006/relationships/oleObject" Target="../embeddings/oleObject35.bin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33.emf"/><Relationship Id="rId4" Type="http://schemas.openxmlformats.org/officeDocument/2006/relationships/tags" Target="../tags/tag252.xml"/><Relationship Id="rId9" Type="http://schemas.openxmlformats.org/officeDocument/2006/relationships/oleObject" Target="../embeddings/oleObject36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tags" Target="../tags/tag261.xml"/><Relationship Id="rId3" Type="http://schemas.openxmlformats.org/officeDocument/2006/relationships/tags" Target="../tags/tag256.xml"/><Relationship Id="rId7" Type="http://schemas.openxmlformats.org/officeDocument/2006/relationships/tags" Target="../tags/tag260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5" Type="http://schemas.openxmlformats.org/officeDocument/2006/relationships/tags" Target="../tags/tag258.xml"/><Relationship Id="rId10" Type="http://schemas.openxmlformats.org/officeDocument/2006/relationships/notesSlide" Target="../notesSlides/notesSlide90.xml"/><Relationship Id="rId4" Type="http://schemas.openxmlformats.org/officeDocument/2006/relationships/tags" Target="../tags/tag257.xml"/><Relationship Id="rId9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tags" Target="../tags/tag269.xml"/><Relationship Id="rId13" Type="http://schemas.openxmlformats.org/officeDocument/2006/relationships/tags" Target="../tags/tag274.xml"/><Relationship Id="rId18" Type="http://schemas.openxmlformats.org/officeDocument/2006/relationships/tags" Target="../tags/tag279.xml"/><Relationship Id="rId3" Type="http://schemas.openxmlformats.org/officeDocument/2006/relationships/tags" Target="../tags/tag264.xml"/><Relationship Id="rId21" Type="http://schemas.openxmlformats.org/officeDocument/2006/relationships/slideLayout" Target="../slideLayouts/slideLayout4.xml"/><Relationship Id="rId7" Type="http://schemas.openxmlformats.org/officeDocument/2006/relationships/tags" Target="../tags/tag268.xml"/><Relationship Id="rId12" Type="http://schemas.openxmlformats.org/officeDocument/2006/relationships/tags" Target="../tags/tag273.xml"/><Relationship Id="rId17" Type="http://schemas.openxmlformats.org/officeDocument/2006/relationships/tags" Target="../tags/tag278.xml"/><Relationship Id="rId2" Type="http://schemas.openxmlformats.org/officeDocument/2006/relationships/tags" Target="../tags/tag263.xml"/><Relationship Id="rId16" Type="http://schemas.openxmlformats.org/officeDocument/2006/relationships/tags" Target="../tags/tag277.xml"/><Relationship Id="rId20" Type="http://schemas.openxmlformats.org/officeDocument/2006/relationships/tags" Target="../tags/tag281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11" Type="http://schemas.openxmlformats.org/officeDocument/2006/relationships/tags" Target="../tags/tag272.xml"/><Relationship Id="rId5" Type="http://schemas.openxmlformats.org/officeDocument/2006/relationships/tags" Target="../tags/tag266.xml"/><Relationship Id="rId15" Type="http://schemas.openxmlformats.org/officeDocument/2006/relationships/tags" Target="../tags/tag276.xml"/><Relationship Id="rId10" Type="http://schemas.openxmlformats.org/officeDocument/2006/relationships/tags" Target="../tags/tag271.xml"/><Relationship Id="rId19" Type="http://schemas.openxmlformats.org/officeDocument/2006/relationships/tags" Target="../tags/tag280.xml"/><Relationship Id="rId4" Type="http://schemas.openxmlformats.org/officeDocument/2006/relationships/tags" Target="../tags/tag265.xml"/><Relationship Id="rId9" Type="http://schemas.openxmlformats.org/officeDocument/2006/relationships/tags" Target="../tags/tag270.xml"/><Relationship Id="rId14" Type="http://schemas.openxmlformats.org/officeDocument/2006/relationships/tags" Target="../tags/tag275.xml"/><Relationship Id="rId22" Type="http://schemas.openxmlformats.org/officeDocument/2006/relationships/notesSlide" Target="../notesSlides/notesSlide91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tags" Target="../tags/tag289.xml"/><Relationship Id="rId13" Type="http://schemas.openxmlformats.org/officeDocument/2006/relationships/tags" Target="../tags/tag294.xml"/><Relationship Id="rId18" Type="http://schemas.openxmlformats.org/officeDocument/2006/relationships/tags" Target="../tags/tag299.xml"/><Relationship Id="rId3" Type="http://schemas.openxmlformats.org/officeDocument/2006/relationships/tags" Target="../tags/tag284.xml"/><Relationship Id="rId21" Type="http://schemas.openxmlformats.org/officeDocument/2006/relationships/tags" Target="../tags/tag302.xml"/><Relationship Id="rId7" Type="http://schemas.openxmlformats.org/officeDocument/2006/relationships/tags" Target="../tags/tag288.xml"/><Relationship Id="rId12" Type="http://schemas.openxmlformats.org/officeDocument/2006/relationships/tags" Target="../tags/tag293.xml"/><Relationship Id="rId17" Type="http://schemas.openxmlformats.org/officeDocument/2006/relationships/tags" Target="../tags/tag298.xml"/><Relationship Id="rId25" Type="http://schemas.openxmlformats.org/officeDocument/2006/relationships/notesSlide" Target="../notesSlides/notesSlide92.xml"/><Relationship Id="rId2" Type="http://schemas.openxmlformats.org/officeDocument/2006/relationships/tags" Target="../tags/tag283.xml"/><Relationship Id="rId16" Type="http://schemas.openxmlformats.org/officeDocument/2006/relationships/tags" Target="../tags/tag297.xml"/><Relationship Id="rId20" Type="http://schemas.openxmlformats.org/officeDocument/2006/relationships/tags" Target="../tags/tag301.xml"/><Relationship Id="rId1" Type="http://schemas.openxmlformats.org/officeDocument/2006/relationships/tags" Target="../tags/tag282.xml"/><Relationship Id="rId6" Type="http://schemas.openxmlformats.org/officeDocument/2006/relationships/tags" Target="../tags/tag287.xml"/><Relationship Id="rId11" Type="http://schemas.openxmlformats.org/officeDocument/2006/relationships/tags" Target="../tags/tag292.xml"/><Relationship Id="rId24" Type="http://schemas.openxmlformats.org/officeDocument/2006/relationships/slideLayout" Target="../slideLayouts/slideLayout4.xml"/><Relationship Id="rId5" Type="http://schemas.openxmlformats.org/officeDocument/2006/relationships/tags" Target="../tags/tag286.xml"/><Relationship Id="rId15" Type="http://schemas.openxmlformats.org/officeDocument/2006/relationships/tags" Target="../tags/tag296.xml"/><Relationship Id="rId23" Type="http://schemas.openxmlformats.org/officeDocument/2006/relationships/tags" Target="../tags/tag304.xml"/><Relationship Id="rId10" Type="http://schemas.openxmlformats.org/officeDocument/2006/relationships/tags" Target="../tags/tag291.xml"/><Relationship Id="rId19" Type="http://schemas.openxmlformats.org/officeDocument/2006/relationships/tags" Target="../tags/tag300.xml"/><Relationship Id="rId4" Type="http://schemas.openxmlformats.org/officeDocument/2006/relationships/tags" Target="../tags/tag285.xml"/><Relationship Id="rId9" Type="http://schemas.openxmlformats.org/officeDocument/2006/relationships/tags" Target="../tags/tag290.xml"/><Relationship Id="rId14" Type="http://schemas.openxmlformats.org/officeDocument/2006/relationships/tags" Target="../tags/tag295.xml"/><Relationship Id="rId22" Type="http://schemas.openxmlformats.org/officeDocument/2006/relationships/tags" Target="../tags/tag303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tags" Target="../tags/tag312.xml"/><Relationship Id="rId13" Type="http://schemas.openxmlformats.org/officeDocument/2006/relationships/oleObject" Target="../embeddings/oleObject37.bin"/><Relationship Id="rId3" Type="http://schemas.openxmlformats.org/officeDocument/2006/relationships/tags" Target="../tags/tag307.xml"/><Relationship Id="rId7" Type="http://schemas.openxmlformats.org/officeDocument/2006/relationships/tags" Target="../tags/tag311.xml"/><Relationship Id="rId12" Type="http://schemas.openxmlformats.org/officeDocument/2006/relationships/notesSlide" Target="../notesSlides/notesSlide93.xml"/><Relationship Id="rId2" Type="http://schemas.openxmlformats.org/officeDocument/2006/relationships/tags" Target="../tags/tag306.xml"/><Relationship Id="rId16" Type="http://schemas.openxmlformats.org/officeDocument/2006/relationships/image" Target="../media/image35.wmf"/><Relationship Id="rId1" Type="http://schemas.openxmlformats.org/officeDocument/2006/relationships/tags" Target="../tags/tag305.xml"/><Relationship Id="rId6" Type="http://schemas.openxmlformats.org/officeDocument/2006/relationships/tags" Target="../tags/tag310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309.xml"/><Relationship Id="rId15" Type="http://schemas.openxmlformats.org/officeDocument/2006/relationships/oleObject" Target="../embeddings/oleObject38.bin"/><Relationship Id="rId10" Type="http://schemas.openxmlformats.org/officeDocument/2006/relationships/tags" Target="../tags/tag314.xml"/><Relationship Id="rId4" Type="http://schemas.openxmlformats.org/officeDocument/2006/relationships/tags" Target="../tags/tag308.xml"/><Relationship Id="rId9" Type="http://schemas.openxmlformats.org/officeDocument/2006/relationships/tags" Target="../tags/tag313.xml"/><Relationship Id="rId14" Type="http://schemas.openxmlformats.org/officeDocument/2006/relationships/image" Target="../media/image34.w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tags" Target="../tags/tag317.xml"/><Relationship Id="rId7" Type="http://schemas.openxmlformats.org/officeDocument/2006/relationships/image" Target="../media/image36.wmf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6" Type="http://schemas.openxmlformats.org/officeDocument/2006/relationships/oleObject" Target="../embeddings/oleObject39.bin"/><Relationship Id="rId5" Type="http://schemas.openxmlformats.org/officeDocument/2006/relationships/notesSlide" Target="../notesSlides/notesSlide94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7.wmf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tags" Target="../tags/tag320.xml"/><Relationship Id="rId7" Type="http://schemas.openxmlformats.org/officeDocument/2006/relationships/oleObject" Target="../embeddings/oleObject41.bin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notesSlide" Target="../notesSlides/notesSlide95.xml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39.emf"/><Relationship Id="rId4" Type="http://schemas.openxmlformats.org/officeDocument/2006/relationships/tags" Target="../tags/tag321.xml"/><Relationship Id="rId9" Type="http://schemas.openxmlformats.org/officeDocument/2006/relationships/oleObject" Target="../embeddings/oleObject42.bin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96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5.bin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3.bin"/><Relationship Id="rId4" Type="http://schemas.openxmlformats.org/officeDocument/2006/relationships/notesSlide" Target="../notesSlides/notesSlide9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4.bin"/><Relationship Id="rId4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32004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Chapter 2: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Combinational Logic Design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E215E08-E5D1-4141-B204-0B80382DDC32}"/>
              </a:ext>
            </a:extLst>
          </p:cNvPr>
          <p:cNvSpPr/>
          <p:nvPr/>
        </p:nvSpPr>
        <p:spPr>
          <a:xfrm>
            <a:off x="1219200" y="457200"/>
            <a:ext cx="6705600" cy="2286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E0841AF-DE14-1141-8434-E0942E0D455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457200" y="3810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Digital Design &amp;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Computer Architecture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Sarah Harris &amp; David Harris</a:t>
            </a:r>
          </a:p>
        </p:txBody>
      </p:sp>
    </p:spTree>
    <p:extLst>
      <p:ext uri="{BB962C8B-B14F-4D97-AF65-F5344CB8AC3E}">
        <p14:creationId xmlns:p14="http://schemas.microsoft.com/office/powerpoint/2010/main" val="84145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3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Complement</a:t>
            </a:r>
            <a:r>
              <a:rPr lang="en-US" sz="2800" dirty="0"/>
              <a:t>: variable with a bar over 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0070C0"/>
                </a:solidFill>
              </a:rPr>
              <a:t>    </a:t>
            </a:r>
            <a:r>
              <a:rPr lang="en-US" sz="2800" b="1" i="1" dirty="0">
                <a:solidFill>
                  <a:srgbClr val="0070C0"/>
                </a:solidFill>
              </a:rPr>
              <a:t>A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B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C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Literal</a:t>
            </a:r>
            <a:r>
              <a:rPr lang="en-US" sz="2800" dirty="0"/>
              <a:t>: 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0070C0"/>
                </a:solidFill>
              </a:rPr>
              <a:t>    </a:t>
            </a:r>
            <a:r>
              <a:rPr lang="en-US" sz="2800" b="1" i="1" dirty="0">
                <a:solidFill>
                  <a:srgbClr val="0070C0"/>
                </a:solidFill>
              </a:rPr>
              <a:t>A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A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B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B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C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C</a:t>
            </a:r>
            <a:endParaRPr lang="en-US" sz="28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b="1" dirty="0" err="1"/>
              <a:t>Implicant</a:t>
            </a:r>
            <a:r>
              <a:rPr lang="en-US" sz="2800" dirty="0"/>
              <a:t>: product of literals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</a:t>
            </a:r>
            <a:r>
              <a:rPr lang="en-US" sz="2800" b="1" i="1" dirty="0">
                <a:solidFill>
                  <a:srgbClr val="0070C0"/>
                </a:solidFill>
              </a:rPr>
              <a:t>ABC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AC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BC</a:t>
            </a:r>
          </a:p>
          <a:p>
            <a:pPr>
              <a:lnSpc>
                <a:spcPct val="90000"/>
              </a:lnSpc>
            </a:pPr>
            <a:r>
              <a:rPr lang="en-US" sz="2800" b="1" dirty="0" err="1"/>
              <a:t>Minterm</a:t>
            </a:r>
            <a:r>
              <a:rPr lang="en-US" sz="2800" dirty="0"/>
              <a:t>: product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</a:t>
            </a:r>
            <a:r>
              <a:rPr lang="en-US" sz="2800" b="1" i="1" dirty="0">
                <a:solidFill>
                  <a:srgbClr val="0070C0"/>
                </a:solidFill>
              </a:rPr>
              <a:t>ABC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ABC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ABC</a:t>
            </a:r>
          </a:p>
          <a:p>
            <a:pPr>
              <a:lnSpc>
                <a:spcPct val="90000"/>
              </a:lnSpc>
            </a:pPr>
            <a:r>
              <a:rPr lang="en-US" sz="2800" b="1" dirty="0" err="1"/>
              <a:t>Maxterm</a:t>
            </a:r>
            <a:r>
              <a:rPr lang="en-US" sz="2800" dirty="0"/>
              <a:t>: sum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   </a:t>
            </a:r>
            <a:r>
              <a:rPr lang="en-US" sz="2800" b="1" i="1" dirty="0">
                <a:solidFill>
                  <a:srgbClr val="0070C0"/>
                </a:solidFill>
              </a:rPr>
              <a:t>(A+B+C)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(A+B+C)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(A+B+C)</a:t>
            </a:r>
          </a:p>
        </p:txBody>
      </p:sp>
      <p:sp>
        <p:nvSpPr>
          <p:cNvPr id="111104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871433" y="172085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098550" y="172085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479550" y="172085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986440" y="26670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479550" y="26670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241550" y="26670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511300" y="3605215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892300" y="3605215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2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511300" y="4545012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3" name="Line 13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063750" y="4545012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4" name="Line 1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292350" y="4545012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5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600200" y="5476874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6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566993" y="5476874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7" name="Line 17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314696" y="5476874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8" name="Line 1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905252" y="5476874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9" name="Line 19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4267200" y="5476874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Some Definitions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607B67-ADD6-D048-A7D7-676A7ED4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10897"/>
      </p:ext>
    </p:extLst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0820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1866285"/>
              </p:ext>
            </p:extLst>
          </p:nvPr>
        </p:nvGraphicFramePr>
        <p:xfrm>
          <a:off x="6803779" y="2667000"/>
          <a:ext cx="1546591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828720" imgH="1305720" progId="Visio.Drawing.6">
                  <p:embed/>
                </p:oleObj>
              </mc:Choice>
              <mc:Fallback>
                <p:oleObj name="VISIO" r:id="rId5" imgW="828720" imgH="1305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3779" y="2667000"/>
                        <a:ext cx="1546591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081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914400"/>
            <a:ext cx="6242050" cy="4953000"/>
          </a:xfrm>
        </p:spPr>
        <p:txBody>
          <a:bodyPr/>
          <a:lstStyle/>
          <a:p>
            <a:r>
              <a:rPr lang="en-US" dirty="0"/>
              <a:t>Floating, high impedance, open, high Z</a:t>
            </a:r>
          </a:p>
          <a:p>
            <a:r>
              <a:rPr lang="en-US" dirty="0"/>
              <a:t>Floating output might be 0, 1, or somewhere in between</a:t>
            </a:r>
          </a:p>
          <a:p>
            <a:pPr lvl="1"/>
            <a:r>
              <a:rPr lang="en-US" sz="2400" dirty="0"/>
              <a:t>A voltmeter </a:t>
            </a:r>
            <a:r>
              <a:rPr lang="en-US" sz="2400" b="1" dirty="0">
                <a:solidFill>
                  <a:srgbClr val="FF0000"/>
                </a:solidFill>
              </a:rPr>
              <a:t>won’t</a:t>
            </a:r>
            <a:r>
              <a:rPr lang="en-US" sz="2400" dirty="0"/>
              <a:t> indicate whether a node is floating</a:t>
            </a:r>
          </a:p>
          <a:p>
            <a:pPr lvl="1"/>
            <a:r>
              <a:rPr lang="en-US" sz="2400" dirty="0"/>
              <a:t>But if you touch the node or your instructor walks over for a checkoff, it may change randomly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Floating: Z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DFA9BA-86BB-2440-939A-4D0D6BB63C81}"/>
              </a:ext>
            </a:extLst>
          </p:cNvPr>
          <p:cNvSpPr/>
          <p:nvPr/>
        </p:nvSpPr>
        <p:spPr>
          <a:xfrm>
            <a:off x="6629400" y="2297668"/>
            <a:ext cx="2069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Tristate Buffer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CF0D8-D5AA-4D4F-BD96-6028AB61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8239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8820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44934125"/>
              </p:ext>
            </p:extLst>
          </p:nvPr>
        </p:nvGraphicFramePr>
        <p:xfrm>
          <a:off x="6324600" y="1524000"/>
          <a:ext cx="2209800" cy="432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143000" imgH="2238120" progId="Visio.Drawing.6">
                  <p:embed/>
                </p:oleObj>
              </mc:Choice>
              <mc:Fallback>
                <p:oleObj name="VISIO" r:id="rId5" imgW="1143000" imgH="2238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524000"/>
                        <a:ext cx="2209800" cy="432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881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1066800"/>
            <a:ext cx="64770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Floating nodes are used in </a:t>
            </a:r>
            <a:r>
              <a:rPr lang="en-US" dirty="0" err="1"/>
              <a:t>tristate</a:t>
            </a:r>
            <a:r>
              <a:rPr lang="en-US" dirty="0"/>
              <a:t> busses</a:t>
            </a:r>
          </a:p>
          <a:p>
            <a:pPr lvl="1"/>
            <a:r>
              <a:rPr lang="en-US" sz="2600" dirty="0"/>
              <a:t>Many different drivers</a:t>
            </a:r>
          </a:p>
          <a:p>
            <a:pPr lvl="1"/>
            <a:r>
              <a:rPr lang="en-US" sz="2600" dirty="0"/>
              <a:t>Exactly one is active at once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Tristate Busses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009986-DF35-3144-A29B-8EA41ADA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6703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 err="1"/>
              <a:t>Karnaugh</a:t>
            </a:r>
            <a:r>
              <a:rPr lang="en-US" sz="7200" b="1" dirty="0"/>
              <a:t> Maps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3335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8535" name="Object 7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71245955"/>
              </p:ext>
            </p:extLst>
          </p:nvPr>
        </p:nvGraphicFramePr>
        <p:xfrm>
          <a:off x="363538" y="3505200"/>
          <a:ext cx="8475662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4889241" imgH="1274757" progId="Visio.Drawing.11">
                  <p:embed/>
                </p:oleObj>
              </mc:Choice>
              <mc:Fallback>
                <p:oleObj name="Visio" r:id="rId6" imgW="4889241" imgH="12747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3505200"/>
                        <a:ext cx="8475662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853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457200" y="1143000"/>
            <a:ext cx="8153400" cy="1752600"/>
          </a:xfrm>
        </p:spPr>
        <p:txBody>
          <a:bodyPr>
            <a:noAutofit/>
          </a:bodyPr>
          <a:lstStyle/>
          <a:p>
            <a:r>
              <a:rPr lang="en-US" dirty="0"/>
              <a:t>Boolean expressions can be minimized by combining terms</a:t>
            </a:r>
          </a:p>
          <a:p>
            <a:r>
              <a:rPr lang="en-US" dirty="0"/>
              <a:t>K-maps minimize equations graphically</a:t>
            </a:r>
          </a:p>
          <a:p>
            <a:pPr lvl="1"/>
            <a:r>
              <a:rPr lang="en-US" i="1" dirty="0"/>
              <a:t>PA</a:t>
            </a:r>
            <a:r>
              <a:rPr lang="en-US" dirty="0"/>
              <a:t> + </a:t>
            </a:r>
            <a:r>
              <a:rPr lang="en-US" i="1" dirty="0"/>
              <a:t>PA</a:t>
            </a:r>
            <a:r>
              <a:rPr lang="en-US" dirty="0"/>
              <a:t> = </a:t>
            </a:r>
            <a:r>
              <a:rPr lang="en-US" i="1" dirty="0"/>
              <a:t>P</a:t>
            </a:r>
            <a:endParaRPr lang="en-US" dirty="0"/>
          </a:p>
        </p:txBody>
      </p:sp>
      <p:sp>
        <p:nvSpPr>
          <p:cNvPr id="918534" name="Line 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1336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Karnaugh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Maps (K-Maps)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43500" y="48260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65500" y="48260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14700" y="42672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000500" y="48260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49700" y="42672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533900" y="48260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483100" y="42672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092700" y="42672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DC62D6-C902-A448-989C-0B5467E5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64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2" grpId="0" animBg="1"/>
      <p:bldP spid="37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9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6491281" y="5594029"/>
            <a:ext cx="152400" cy="0"/>
          </a:xfrm>
          <a:prstGeom prst="line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0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6305548" y="5594029"/>
            <a:ext cx="152400" cy="0"/>
          </a:xfrm>
          <a:prstGeom prst="line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9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7200896" y="5594029"/>
            <a:ext cx="152400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10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010400" y="5594029"/>
            <a:ext cx="152400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681777" y="5594029"/>
            <a:ext cx="152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991474" y="5594029"/>
            <a:ext cx="152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0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805741" y="5594029"/>
            <a:ext cx="152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18535" name="Object 7"/>
          <p:cNvGraphicFramePr>
            <a:graphicFrameLocks noGrp="1" noChangeAspect="1"/>
          </p:cNvGraphicFramePr>
          <p:nvPr>
            <p:ph idx="1"/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817336190"/>
              </p:ext>
            </p:extLst>
          </p:nvPr>
        </p:nvGraphicFramePr>
        <p:xfrm>
          <a:off x="363257" y="3505200"/>
          <a:ext cx="8475943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4889241" imgH="1274757" progId="Visio.Drawing.11">
                  <p:embed/>
                </p:oleObj>
              </mc:Choice>
              <mc:Fallback>
                <p:oleObj name="Visio" r:id="rId14" imgW="4889241" imgH="12747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57" y="3505200"/>
                        <a:ext cx="8475943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K-Map</a:t>
            </a:r>
          </a:p>
        </p:txBody>
      </p:sp>
      <p:sp>
        <p:nvSpPr>
          <p:cNvPr id="32" name="Rectangle 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81000" y="990600"/>
            <a:ext cx="8153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Circle 1’s in adjacent squares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In Boolean expression: include only literals whose true </a:t>
            </a:r>
            <a:r>
              <a:rPr lang="en-US" sz="3200" b="1" dirty="0">
                <a:latin typeface="+mj-lt"/>
                <a:cs typeface="Arial" charset="0"/>
              </a:rPr>
              <a:t>and</a:t>
            </a:r>
            <a:r>
              <a:rPr lang="en-US" sz="3200" dirty="0">
                <a:latin typeface="+mj-lt"/>
                <a:cs typeface="Arial" charset="0"/>
              </a:rPr>
              <a:t> complement form are </a:t>
            </a:r>
            <a:r>
              <a:rPr lang="en-US" sz="3200" b="1" i="1" dirty="0">
                <a:latin typeface="+mj-lt"/>
                <a:cs typeface="Arial" charset="0"/>
              </a:rPr>
              <a:t>not</a:t>
            </a:r>
            <a:r>
              <a:rPr lang="en-US" sz="3200" dirty="0">
                <a:latin typeface="+mj-lt"/>
                <a:cs typeface="Arial" charset="0"/>
              </a:rPr>
              <a:t> in the circle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000" b="1" i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solidFill>
                  <a:srgbClr val="FF0000"/>
                </a:solidFill>
                <a:latin typeface="+mj-lt"/>
                <a:cs typeface="Arial" charset="0"/>
              </a:rPr>
              <a:t>                                    Y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Arial" charset="0"/>
              </a:rPr>
              <a:t> = </a:t>
            </a:r>
            <a:r>
              <a:rPr lang="en-US" sz="2400" b="1" i="1" dirty="0">
                <a:solidFill>
                  <a:srgbClr val="FF0000"/>
                </a:solidFill>
                <a:latin typeface="+mj-lt"/>
                <a:cs typeface="Arial" charset="0"/>
              </a:rPr>
              <a:t>AB                               </a:t>
            </a:r>
            <a:r>
              <a:rPr lang="en-US" sz="2400" b="1" i="1" dirty="0">
                <a:cs typeface="Arial" charset="0"/>
              </a:rPr>
              <a:t>Y</a:t>
            </a:r>
            <a:r>
              <a:rPr lang="en-US" sz="2400" b="1" dirty="0">
                <a:cs typeface="Arial" charset="0"/>
              </a:rPr>
              <a:t> =</a:t>
            </a:r>
            <a:r>
              <a:rPr lang="en-US" sz="2400" b="1" dirty="0">
                <a:solidFill>
                  <a:srgbClr val="00B050"/>
                </a:solidFill>
                <a:cs typeface="Arial" charset="0"/>
              </a:rPr>
              <a:t> </a:t>
            </a:r>
            <a:r>
              <a:rPr lang="en-US" sz="2400" b="1" i="1" dirty="0">
                <a:solidFill>
                  <a:srgbClr val="7030A0"/>
                </a:solidFill>
                <a:cs typeface="Arial" charset="0"/>
              </a:rPr>
              <a:t>ABC</a:t>
            </a:r>
            <a:r>
              <a:rPr lang="en-US" sz="2400" b="1" i="1" dirty="0">
                <a:cs typeface="Arial" charset="0"/>
              </a:rPr>
              <a:t>+</a:t>
            </a:r>
            <a:r>
              <a:rPr lang="en-US" sz="2400" b="1" i="1" dirty="0">
                <a:solidFill>
                  <a:srgbClr val="00B050"/>
                </a:solidFill>
                <a:cs typeface="Arial" charset="0"/>
              </a:rPr>
              <a:t>ABC</a:t>
            </a:r>
            <a:r>
              <a:rPr lang="en-US" sz="2400" b="1" i="1" dirty="0">
                <a:cs typeface="Arial" charset="0"/>
              </a:rPr>
              <a:t> = </a:t>
            </a:r>
            <a:r>
              <a:rPr lang="en-US" sz="2400" b="1" i="1" dirty="0">
                <a:solidFill>
                  <a:srgbClr val="FF0000"/>
                </a:solidFill>
                <a:cs typeface="Arial" charset="0"/>
              </a:rPr>
              <a:t>AB</a:t>
            </a:r>
            <a:r>
              <a:rPr lang="en-US" sz="2400" b="1" i="1" dirty="0">
                <a:solidFill>
                  <a:srgbClr val="00B050"/>
                </a:solidFill>
                <a:cs typeface="Arial" charset="0"/>
              </a:rPr>
              <a:t> </a:t>
            </a:r>
            <a:endParaRPr lang="en-US" sz="2400" b="1" i="1" dirty="0">
              <a:solidFill>
                <a:srgbClr val="00B050"/>
              </a:solidFill>
              <a:latin typeface="+mj-lt"/>
              <a:cs typeface="Arial" charset="0"/>
            </a:endParaRPr>
          </a:p>
        </p:txBody>
      </p:sp>
      <p:sp>
        <p:nvSpPr>
          <p:cNvPr id="35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615690" y="5605459"/>
            <a:ext cx="152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1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387090" y="5605459"/>
            <a:ext cx="152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95600" y="5562600"/>
            <a:ext cx="2876550" cy="485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E3A169-9C91-FC43-AE74-EFB9B381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33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3-Input K-Map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313218"/>
              </p:ext>
            </p:extLst>
          </p:nvPr>
        </p:nvGraphicFramePr>
        <p:xfrm>
          <a:off x="1447800" y="3200400"/>
          <a:ext cx="6172200" cy="2661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970038" imgH="1367859" progId="Visio.Drawing.11">
                  <p:embed/>
                </p:oleObj>
              </mc:Choice>
              <mc:Fallback>
                <p:oleObj name="Visio" r:id="rId5" imgW="2970038" imgH="136785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3200400"/>
                        <a:ext cx="6172200" cy="2661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965700" y="4985897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14900" y="43434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00700" y="4985898"/>
            <a:ext cx="419100" cy="39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49900" y="43434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86500" y="4953000"/>
            <a:ext cx="419100" cy="4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86500" y="43434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48500" y="4889500"/>
            <a:ext cx="419100" cy="44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97700" y="43307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586B-6E4E-0647-BA12-BF57C5EE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FCAADF-B102-2D4C-8DB5-8159E5EE046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029200" y="5715000"/>
            <a:ext cx="29718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000" dirty="0">
                <a:latin typeface="+mj-lt"/>
              </a:rPr>
              <a:t> </a:t>
            </a:r>
            <a:r>
              <a:rPr lang="en-US" sz="3000" i="1" dirty="0">
                <a:latin typeface="+mj-lt"/>
              </a:rPr>
              <a:t>Y</a:t>
            </a:r>
            <a:r>
              <a:rPr lang="en-US" sz="3000" dirty="0">
                <a:latin typeface="+mj-lt"/>
              </a:rPr>
              <a:t> = </a:t>
            </a:r>
            <a:r>
              <a:rPr lang="en-US" sz="3000" b="1" i="1" dirty="0">
                <a:solidFill>
                  <a:srgbClr val="7030A0"/>
                </a:solidFill>
                <a:latin typeface="+mj-lt"/>
              </a:rPr>
              <a:t>AB</a:t>
            </a:r>
            <a:r>
              <a:rPr lang="en-US" sz="3000" i="1" dirty="0">
                <a:latin typeface="+mj-lt"/>
              </a:rPr>
              <a:t> + </a:t>
            </a:r>
            <a:r>
              <a:rPr lang="en-US" sz="3000" b="1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BC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AAFE79-E379-4F5E-A7D6-91913B83BE4F}"/>
              </a:ext>
            </a:extLst>
          </p:cNvPr>
          <p:cNvCxnSpPr>
            <a:cxnSpLocks/>
          </p:cNvCxnSpPr>
          <p:nvPr/>
        </p:nvCxnSpPr>
        <p:spPr>
          <a:xfrm>
            <a:off x="5791200" y="5811798"/>
            <a:ext cx="1778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BEDCE08-7C95-4012-B611-887A1A96F7E4}"/>
              </a:ext>
            </a:extLst>
          </p:cNvPr>
          <p:cNvSpPr/>
          <p:nvPr/>
        </p:nvSpPr>
        <p:spPr>
          <a:xfrm>
            <a:off x="5638800" y="5638800"/>
            <a:ext cx="60960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46910C-2955-4779-8FF7-9728DE239C1C}"/>
              </a:ext>
            </a:extLst>
          </p:cNvPr>
          <p:cNvSpPr/>
          <p:nvPr/>
        </p:nvSpPr>
        <p:spPr>
          <a:xfrm>
            <a:off x="6248400" y="5659398"/>
            <a:ext cx="83820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4C72A-E104-459D-93E3-C6ACCABE6F3D}"/>
              </a:ext>
            </a:extLst>
          </p:cNvPr>
          <p:cNvSpPr/>
          <p:nvPr/>
        </p:nvSpPr>
        <p:spPr>
          <a:xfrm>
            <a:off x="5486400" y="4889499"/>
            <a:ext cx="1371600" cy="553999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8EACF4-674B-4BB6-AAB5-C5C4F036CCB1}"/>
              </a:ext>
            </a:extLst>
          </p:cNvPr>
          <p:cNvSpPr/>
          <p:nvPr/>
        </p:nvSpPr>
        <p:spPr>
          <a:xfrm rot="16200000">
            <a:off x="5146676" y="4564875"/>
            <a:ext cx="1289050" cy="553999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81EB2FC-BA0B-4BD0-BF92-EEE24E7641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818434"/>
              </p:ext>
            </p:extLst>
          </p:nvPr>
        </p:nvGraphicFramePr>
        <p:xfrm>
          <a:off x="1447800" y="3200400"/>
          <a:ext cx="6172200" cy="2661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970038" imgH="1367859" progId="Visio.Drawing.11">
                  <p:embed/>
                </p:oleObj>
              </mc:Choice>
              <mc:Fallback>
                <p:oleObj name="Visio" r:id="rId7" imgW="2970038" imgH="1367859" progId="Visio.Drawing.11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3200400"/>
                        <a:ext cx="6172200" cy="2661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4C21D0E-848D-4A1A-954D-711EFB1264A9}"/>
              </a:ext>
            </a:extLst>
          </p:cNvPr>
          <p:cNvSpPr/>
          <p:nvPr/>
        </p:nvSpPr>
        <p:spPr>
          <a:xfrm>
            <a:off x="4888618" y="4267200"/>
            <a:ext cx="4191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3F77B0-6E38-4FEC-94B8-14990BD3002A}"/>
              </a:ext>
            </a:extLst>
          </p:cNvPr>
          <p:cNvSpPr/>
          <p:nvPr/>
        </p:nvSpPr>
        <p:spPr>
          <a:xfrm>
            <a:off x="4914900" y="4953000"/>
            <a:ext cx="4191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FC661C-D0C1-421C-B3E1-A6A8080CB91E}"/>
              </a:ext>
            </a:extLst>
          </p:cNvPr>
          <p:cNvSpPr/>
          <p:nvPr/>
        </p:nvSpPr>
        <p:spPr>
          <a:xfrm>
            <a:off x="5599818" y="4267200"/>
            <a:ext cx="4191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4569E6-2232-40F2-B4C9-0D493BBFE571}"/>
              </a:ext>
            </a:extLst>
          </p:cNvPr>
          <p:cNvSpPr/>
          <p:nvPr/>
        </p:nvSpPr>
        <p:spPr>
          <a:xfrm>
            <a:off x="5581650" y="4882004"/>
            <a:ext cx="4191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2CD155-61E5-4F7A-92E0-3D70A5CBE8E5}"/>
              </a:ext>
            </a:extLst>
          </p:cNvPr>
          <p:cNvSpPr/>
          <p:nvPr/>
        </p:nvSpPr>
        <p:spPr>
          <a:xfrm>
            <a:off x="6297048" y="4256901"/>
            <a:ext cx="4191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9B8D75-7ABA-417F-B620-7A55A0F12171}"/>
              </a:ext>
            </a:extLst>
          </p:cNvPr>
          <p:cNvSpPr/>
          <p:nvPr/>
        </p:nvSpPr>
        <p:spPr>
          <a:xfrm>
            <a:off x="6238875" y="4931656"/>
            <a:ext cx="4191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617EDB-52D8-4130-9291-0768C56EB669}"/>
              </a:ext>
            </a:extLst>
          </p:cNvPr>
          <p:cNvSpPr/>
          <p:nvPr/>
        </p:nvSpPr>
        <p:spPr>
          <a:xfrm>
            <a:off x="6968243" y="4322802"/>
            <a:ext cx="4191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C0AEE5-FE63-4ABB-A523-1F686C6B0C82}"/>
              </a:ext>
            </a:extLst>
          </p:cNvPr>
          <p:cNvSpPr/>
          <p:nvPr/>
        </p:nvSpPr>
        <p:spPr>
          <a:xfrm>
            <a:off x="7012940" y="4931656"/>
            <a:ext cx="4191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E966DEB8-2BCC-42E4-9C39-715D29945A2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90600"/>
            <a:ext cx="8153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Circle 1’s in adjacent squares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In Boolean expression: include only literals whose true </a:t>
            </a:r>
            <a:r>
              <a:rPr lang="en-US" sz="3200" b="1" dirty="0">
                <a:latin typeface="+mj-lt"/>
                <a:cs typeface="Arial" charset="0"/>
              </a:rPr>
              <a:t>and</a:t>
            </a:r>
            <a:r>
              <a:rPr lang="en-US" sz="3200" dirty="0">
                <a:latin typeface="+mj-lt"/>
                <a:cs typeface="Arial" charset="0"/>
              </a:rPr>
              <a:t> complement form are </a:t>
            </a:r>
            <a:r>
              <a:rPr lang="en-US" sz="3200" b="1" i="1" dirty="0">
                <a:latin typeface="+mj-lt"/>
                <a:cs typeface="Arial" charset="0"/>
              </a:rPr>
              <a:t>not</a:t>
            </a:r>
            <a:r>
              <a:rPr lang="en-US" sz="3200" dirty="0">
                <a:latin typeface="+mj-lt"/>
                <a:cs typeface="Arial" charset="0"/>
              </a:rPr>
              <a:t> in the circle</a:t>
            </a:r>
          </a:p>
        </p:txBody>
      </p:sp>
    </p:spTree>
    <p:extLst>
      <p:ext uri="{BB962C8B-B14F-4D97-AF65-F5344CB8AC3E}">
        <p14:creationId xmlns:p14="http://schemas.microsoft.com/office/powerpoint/2010/main" val="955954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35" grpId="0" animBg="1"/>
      <p:bldP spid="37" grpId="0" animBg="1"/>
      <p:bldP spid="39" grpId="0" animBg="1"/>
      <p:bldP spid="41" grpId="0" animBg="1"/>
      <p:bldP spid="4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3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Complement</a:t>
            </a:r>
            <a:r>
              <a:rPr lang="en-US" sz="2800" dirty="0"/>
              <a:t>: variable with a bar over 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0070C0"/>
                </a:solidFill>
              </a:rPr>
              <a:t>    </a:t>
            </a:r>
            <a:r>
              <a:rPr lang="en-US" sz="2800" b="1" i="1" dirty="0">
                <a:solidFill>
                  <a:srgbClr val="0070C0"/>
                </a:solidFill>
              </a:rPr>
              <a:t>A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B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C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Literal</a:t>
            </a:r>
            <a:r>
              <a:rPr lang="en-US" sz="2800" dirty="0"/>
              <a:t>: 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0070C0"/>
                </a:solidFill>
              </a:rPr>
              <a:t>    </a:t>
            </a:r>
            <a:r>
              <a:rPr lang="en-US" sz="2800" b="1" i="1" dirty="0">
                <a:solidFill>
                  <a:srgbClr val="0070C0"/>
                </a:solidFill>
              </a:rPr>
              <a:t>A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A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B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B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C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C</a:t>
            </a:r>
            <a:endParaRPr lang="en-US" sz="28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b="1" dirty="0" err="1"/>
              <a:t>Implicant</a:t>
            </a:r>
            <a:r>
              <a:rPr lang="en-US" sz="2800" dirty="0"/>
              <a:t>: product of literals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</a:t>
            </a:r>
            <a:r>
              <a:rPr lang="en-US" sz="2800" b="1" i="1" dirty="0">
                <a:solidFill>
                  <a:srgbClr val="0070C0"/>
                </a:solidFill>
              </a:rPr>
              <a:t>ABC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AC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BC</a:t>
            </a:r>
          </a:p>
          <a:p>
            <a:r>
              <a:rPr lang="en-US" sz="2800" b="1" dirty="0"/>
              <a:t>Prime </a:t>
            </a:r>
            <a:r>
              <a:rPr lang="en-US" sz="2800" b="1" dirty="0" err="1"/>
              <a:t>implicant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err="1"/>
              <a:t>implicant</a:t>
            </a:r>
            <a:r>
              <a:rPr lang="en-US" sz="2800" dirty="0"/>
              <a:t> corresponding to the </a:t>
            </a:r>
            <a:r>
              <a:rPr lang="en-US" sz="2800" b="1" dirty="0">
                <a:solidFill>
                  <a:srgbClr val="0070C0"/>
                </a:solidFill>
              </a:rPr>
              <a:t>largest circle </a:t>
            </a:r>
            <a:r>
              <a:rPr lang="en-US" sz="2800" dirty="0"/>
              <a:t>in a K-map</a:t>
            </a:r>
          </a:p>
        </p:txBody>
      </p:sp>
      <p:sp>
        <p:nvSpPr>
          <p:cNvPr id="111104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871433" y="172085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098550" y="172085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479550" y="172085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986440" y="26670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479550" y="26670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241550" y="26670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511300" y="3605215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892300" y="3605215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Some Definitions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038600"/>
            <a:ext cx="7924800" cy="9144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ABBAC-C5D1-3149-9BE6-4B332B8D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80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Every 1 must be circled </a:t>
            </a:r>
            <a:r>
              <a:rPr lang="en-US" dirty="0"/>
              <a:t>at least once</a:t>
            </a:r>
          </a:p>
          <a:p>
            <a:r>
              <a:rPr lang="en-US" dirty="0"/>
              <a:t>Each circle must span a </a:t>
            </a:r>
            <a:r>
              <a:rPr lang="en-US" b="1" dirty="0"/>
              <a:t>power of 2 </a:t>
            </a:r>
            <a:r>
              <a:rPr lang="en-US" dirty="0"/>
              <a:t>(i.e. 1, 2, 4) squares in each direction</a:t>
            </a:r>
          </a:p>
          <a:p>
            <a:r>
              <a:rPr lang="en-US" dirty="0"/>
              <a:t>Each circle must be as </a:t>
            </a:r>
            <a:r>
              <a:rPr lang="en-US" b="1" dirty="0"/>
              <a:t>large</a:t>
            </a:r>
            <a:r>
              <a:rPr lang="en-US" dirty="0"/>
              <a:t> as possible</a:t>
            </a:r>
          </a:p>
          <a:p>
            <a:r>
              <a:rPr lang="en-US" dirty="0"/>
              <a:t>A circle may </a:t>
            </a:r>
            <a:r>
              <a:rPr lang="en-US" b="1" dirty="0"/>
              <a:t>wrap around the edges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K-Map Rules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B91580-26A2-4D42-8EDF-36B97929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97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2132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6087398"/>
              </p:ext>
            </p:extLst>
          </p:nvPr>
        </p:nvGraphicFramePr>
        <p:xfrm>
          <a:off x="444500" y="1142999"/>
          <a:ext cx="2679700" cy="47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177731" imgH="2088988" progId="Visio.Drawing.11">
                  <p:embed/>
                </p:oleObj>
              </mc:Choice>
              <mc:Fallback>
                <p:oleObj name="Visio" r:id="rId5" imgW="1177731" imgH="208898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1142999"/>
                        <a:ext cx="2679700" cy="47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2131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5400659"/>
              </p:ext>
            </p:extLst>
          </p:nvPr>
        </p:nvGraphicFramePr>
        <p:xfrm>
          <a:off x="4040188" y="1143000"/>
          <a:ext cx="4187825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732176" imgH="1988404" progId="Visio.Drawing.11">
                  <p:embed/>
                </p:oleObj>
              </mc:Choice>
              <mc:Fallback>
                <p:oleObj name="Visio" r:id="rId7" imgW="1732176" imgH="19884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8" y="1143000"/>
                        <a:ext cx="4187825" cy="481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4-Input K-Map</a:t>
            </a:r>
          </a:p>
        </p:txBody>
      </p:sp>
      <p:sp>
        <p:nvSpPr>
          <p:cNvPr id="5" name="Rectangle 4"/>
          <p:cNvSpPr/>
          <p:nvPr/>
        </p:nvSpPr>
        <p:spPr>
          <a:xfrm>
            <a:off x="5092700" y="3004697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41900" y="2242696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96750" y="3886200"/>
            <a:ext cx="419100" cy="39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87750" y="47244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905500" y="3004697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854700" y="2242696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809550" y="3886200"/>
            <a:ext cx="419100" cy="39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900550" y="47244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581900" y="3037594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531100" y="2275593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485950" y="3919097"/>
            <a:ext cx="419100" cy="39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576950" y="4757297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756400" y="3031987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05600" y="2269986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660450" y="3913490"/>
            <a:ext cx="419100" cy="39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751450" y="475169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C4465F-B53E-3B4F-B0BD-D33DFDA8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97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6" grpId="0" animBg="1"/>
      <p:bldP spid="36" grpId="0" animBg="1"/>
      <p:bldP spid="38" grpId="0" animBg="1"/>
      <p:bldP spid="41" grpId="0" animBg="1"/>
      <p:bldP spid="42" grpId="0" animBg="1"/>
      <p:bldP spid="44" grpId="0" animBg="1"/>
      <p:bldP spid="46" grpId="0" animBg="1"/>
      <p:bldP spid="49" grpId="0" animBg="1"/>
      <p:bldP spid="50" grpId="0" animBg="1"/>
      <p:bldP spid="52" grpId="0" animBg="1"/>
      <p:bldP spid="54" grpId="0" animBg="1"/>
      <p:bldP spid="57" grpId="0" animBg="1"/>
      <p:bldP spid="5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2132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144500"/>
              </p:ext>
            </p:extLst>
          </p:nvPr>
        </p:nvGraphicFramePr>
        <p:xfrm>
          <a:off x="444500" y="1142999"/>
          <a:ext cx="2679700" cy="47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177560" imgH="2089080" progId="Visio.Drawing.6">
                  <p:embed/>
                </p:oleObj>
              </mc:Choice>
              <mc:Fallback>
                <p:oleObj name="VISIO" r:id="rId5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1142999"/>
                        <a:ext cx="2679700" cy="47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2131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247214"/>
              </p:ext>
            </p:extLst>
          </p:nvPr>
        </p:nvGraphicFramePr>
        <p:xfrm>
          <a:off x="4040188" y="1143000"/>
          <a:ext cx="4187825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732176" imgH="1988404" progId="Visio.Drawing.11">
                  <p:embed/>
                </p:oleObj>
              </mc:Choice>
              <mc:Fallback>
                <p:oleObj name="Visio" r:id="rId7" imgW="1732176" imgH="19884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8" y="1143000"/>
                        <a:ext cx="4187825" cy="481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4-Input K-Map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7800" y="5524500"/>
            <a:ext cx="29718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BF797-1BBA-234F-8CAF-A1F36913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97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Sum-of-Products Form</a:t>
            </a:r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62200" y="54102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726657"/>
              </p:ext>
            </p:extLst>
          </p:nvPr>
        </p:nvGraphicFramePr>
        <p:xfrm>
          <a:off x="2514600" y="35814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766596" imgH="808828" progId="Visio.Drawing.11">
                  <p:embed/>
                </p:oleObj>
              </mc:Choice>
              <mc:Fallback>
                <p:oleObj name="Visio" r:id="rId7" imgW="1766596" imgH="8088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1400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9144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</a:t>
            </a:r>
            <a:r>
              <a:rPr lang="en-US" sz="2800" dirty="0">
                <a:cs typeface="Arial" charset="0"/>
              </a:rPr>
              <a:t>Boolean </a:t>
            </a:r>
            <a:r>
              <a:rPr lang="en-US" sz="2800" dirty="0">
                <a:latin typeface="+mj-lt"/>
                <a:cs typeface="Arial" charset="0"/>
              </a:rPr>
              <a:t>equations can be written in SOP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minterm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a </a:t>
            </a:r>
            <a:r>
              <a:rPr lang="en-US" sz="2800" b="1" dirty="0">
                <a:latin typeface="+mj-lt"/>
                <a:cs typeface="Arial" charset="0"/>
              </a:rPr>
              <a:t>product</a:t>
            </a:r>
            <a:r>
              <a:rPr lang="en-US" sz="2800" dirty="0">
                <a:latin typeface="+mj-lt"/>
                <a:cs typeface="Arial" charset="0"/>
              </a:rPr>
              <a:t> (AND)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</a:t>
            </a:r>
            <a:r>
              <a:rPr lang="en-US" sz="2800" b="1" dirty="0">
                <a:latin typeface="+mj-lt"/>
                <a:cs typeface="Arial" charset="0"/>
              </a:rPr>
              <a:t>TRUE</a:t>
            </a:r>
            <a:r>
              <a:rPr lang="en-US" sz="2800" dirty="0">
                <a:latin typeface="+mj-lt"/>
                <a:cs typeface="Arial" charset="0"/>
              </a:rPr>
              <a:t> for that row (and only that row)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Form function by </a:t>
            </a:r>
            <a:r>
              <a:rPr lang="en-US" sz="2800" b="1" dirty="0" err="1">
                <a:latin typeface="+mj-lt"/>
                <a:cs typeface="Arial" charset="0"/>
              </a:rPr>
              <a:t>ORing</a:t>
            </a:r>
            <a:r>
              <a:rPr lang="en-US" sz="2800" b="1" dirty="0">
                <a:latin typeface="+mj-lt"/>
                <a:cs typeface="Arial" charset="0"/>
              </a:rPr>
              <a:t> </a:t>
            </a:r>
            <a:r>
              <a:rPr lang="en-US" sz="2800" b="1" dirty="0" err="1">
                <a:latin typeface="+mj-lt"/>
                <a:cs typeface="Arial" charset="0"/>
              </a:rPr>
              <a:t>minterms</a:t>
            </a:r>
            <a:r>
              <a:rPr lang="en-US" sz="2800" dirty="0">
                <a:latin typeface="+mj-lt"/>
                <a:cs typeface="Arial" charset="0"/>
              </a:rPr>
              <a:t> where output is </a:t>
            </a:r>
            <a:r>
              <a:rPr lang="en-US" sz="2800" b="1" dirty="0">
                <a:latin typeface="+mj-lt"/>
                <a:cs typeface="Arial" charset="0"/>
              </a:rPr>
              <a:t>1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Thus, a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sum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(OR) of 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Arial" charset="0"/>
              </a:rPr>
              <a:t>products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(AND terms)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Sum-of-Products (SOP) 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F3521-D958-BF48-8F8A-79F7DA749B37}"/>
              </a:ext>
            </a:extLst>
          </p:cNvPr>
          <p:cNvSpPr txBox="1"/>
          <p:nvPr/>
        </p:nvSpPr>
        <p:spPr>
          <a:xfrm>
            <a:off x="3810000" y="4191000"/>
            <a:ext cx="36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ED7C51-2211-9544-819C-58AC45ADF7C8}"/>
              </a:ext>
            </a:extLst>
          </p:cNvPr>
          <p:cNvSpPr txBox="1"/>
          <p:nvPr/>
        </p:nvSpPr>
        <p:spPr>
          <a:xfrm>
            <a:off x="3809999" y="4462898"/>
            <a:ext cx="36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2F477E-F8ED-1745-97F1-77CDDE65A449}"/>
              </a:ext>
            </a:extLst>
          </p:cNvPr>
          <p:cNvSpPr txBox="1"/>
          <p:nvPr/>
        </p:nvSpPr>
        <p:spPr>
          <a:xfrm>
            <a:off x="3809999" y="4723764"/>
            <a:ext cx="36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73224-B537-4B44-9E67-EC7EE3101654}"/>
              </a:ext>
            </a:extLst>
          </p:cNvPr>
          <p:cNvSpPr txBox="1"/>
          <p:nvPr/>
        </p:nvSpPr>
        <p:spPr>
          <a:xfrm>
            <a:off x="3809998" y="4995662"/>
            <a:ext cx="36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1B180-69AE-9545-8E95-7E41A656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17327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 err="1"/>
              <a:t>Karnaugh</a:t>
            </a:r>
            <a:r>
              <a:rPr lang="en-US" sz="7200" b="1" dirty="0"/>
              <a:t> Maps with Don’t Cares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2353096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Every 1 must be circled </a:t>
            </a:r>
            <a:r>
              <a:rPr lang="en-US" dirty="0"/>
              <a:t>at least once</a:t>
            </a:r>
          </a:p>
          <a:p>
            <a:r>
              <a:rPr lang="en-US" dirty="0"/>
              <a:t>Each circle must span a </a:t>
            </a:r>
            <a:r>
              <a:rPr lang="en-US" b="1" dirty="0"/>
              <a:t>power of 2 </a:t>
            </a:r>
            <a:r>
              <a:rPr lang="en-US" dirty="0"/>
              <a:t>(i.e. 1, 2, 4) squares in each direction</a:t>
            </a:r>
          </a:p>
          <a:p>
            <a:r>
              <a:rPr lang="en-US" dirty="0"/>
              <a:t>Each circle must be as </a:t>
            </a:r>
            <a:r>
              <a:rPr lang="en-US" b="1" dirty="0"/>
              <a:t>large</a:t>
            </a:r>
            <a:r>
              <a:rPr lang="en-US" dirty="0"/>
              <a:t> as possible</a:t>
            </a:r>
          </a:p>
          <a:p>
            <a:r>
              <a:rPr lang="en-US" dirty="0"/>
              <a:t>A circle may </a:t>
            </a:r>
            <a:r>
              <a:rPr lang="en-US" b="1" dirty="0"/>
              <a:t>wrap around the edges</a:t>
            </a:r>
          </a:p>
          <a:p>
            <a:r>
              <a:rPr lang="en-US" dirty="0"/>
              <a:t>Circle a </a:t>
            </a:r>
            <a:r>
              <a:rPr lang="en-US" b="1" dirty="0"/>
              <a:t>“don't care” </a:t>
            </a:r>
            <a:r>
              <a:rPr lang="en-US" dirty="0"/>
              <a:t>(X) </a:t>
            </a:r>
            <a:r>
              <a:rPr lang="en-US" b="1" dirty="0"/>
              <a:t>only if it helps</a:t>
            </a:r>
            <a:r>
              <a:rPr lang="en-US" dirty="0"/>
              <a:t> minimize the equation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K-Map Rules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D58A6-C551-6D44-92A5-073B7EE6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19053"/>
      </p:ext>
    </p:extLst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31" name="Object 11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03425364"/>
              </p:ext>
            </p:extLst>
          </p:nvPr>
        </p:nvGraphicFramePr>
        <p:xfrm>
          <a:off x="4421188" y="1143000"/>
          <a:ext cx="3806825" cy="437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32176" imgH="1988404" progId="Visio.Drawing.11">
                  <p:embed/>
                </p:oleObj>
              </mc:Choice>
              <mc:Fallback>
                <p:oleObj name="Visio" r:id="rId5" imgW="1732176" imgH="19884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8" y="1143000"/>
                        <a:ext cx="3806825" cy="437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2458598"/>
              </p:ext>
            </p:extLst>
          </p:nvPr>
        </p:nvGraphicFramePr>
        <p:xfrm>
          <a:off x="762000" y="914400"/>
          <a:ext cx="2819400" cy="5002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177731" imgH="2088988" progId="Visio.Drawing.11">
                  <p:embed/>
                </p:oleObj>
              </mc:Choice>
              <mc:Fallback>
                <p:oleObj name="Visio" r:id="rId7" imgW="1177731" imgH="208898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14400"/>
                        <a:ext cx="2819400" cy="5002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K-Maps with Don’t Cares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277550" y="2819401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26750" y="20574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95900" y="3581400"/>
            <a:ext cx="419100" cy="39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5100" y="43434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0350" y="2819401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39550" y="20574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94400" y="3700904"/>
            <a:ext cx="419100" cy="39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57900" y="43434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20000" y="2852298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715950" y="2090297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70800" y="3587007"/>
            <a:ext cx="419100" cy="39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734300" y="4376297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41250" y="2846691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890450" y="208469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45300" y="3581400"/>
            <a:ext cx="419100" cy="39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908800" y="437069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FB7B82-134D-934B-B7C1-531C4631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99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  <p:bldP spid="14" grpId="0" animBg="1"/>
      <p:bldP spid="16" grpId="0" animBg="1"/>
      <p:bldP spid="19" grpId="0" animBg="1"/>
      <p:bldP spid="20" grpId="0" animBg="1"/>
      <p:bldP spid="22" grpId="0" animBg="1"/>
      <p:bldP spid="24" grpId="0" animBg="1"/>
      <p:bldP spid="27" grpId="0" animBg="1"/>
      <p:bldP spid="28" grpId="0" animBg="1"/>
      <p:bldP spid="30" grpId="0" animBg="1"/>
      <p:bldP spid="32" grpId="0" animBg="1"/>
      <p:bldP spid="35" grpId="0" animBg="1"/>
      <p:bldP spid="36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31" name="Object 11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1458132"/>
              </p:ext>
            </p:extLst>
          </p:nvPr>
        </p:nvGraphicFramePr>
        <p:xfrm>
          <a:off x="4421188" y="1143000"/>
          <a:ext cx="3806825" cy="437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32176" imgH="1988404" progId="Visio.Drawing.11">
                  <p:embed/>
                </p:oleObj>
              </mc:Choice>
              <mc:Fallback>
                <p:oleObj name="Visio" r:id="rId5" imgW="1732176" imgH="19884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8" y="1143000"/>
                        <a:ext cx="3806825" cy="437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5433082"/>
              </p:ext>
            </p:extLst>
          </p:nvPr>
        </p:nvGraphicFramePr>
        <p:xfrm>
          <a:off x="762000" y="914400"/>
          <a:ext cx="2819400" cy="5002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177731" imgH="2088988" progId="Visio.Drawing.11">
                  <p:embed/>
                </p:oleObj>
              </mc:Choice>
              <mc:Fallback>
                <p:oleObj name="Visio" r:id="rId7" imgW="1177731" imgH="208898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14400"/>
                        <a:ext cx="2819400" cy="5002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K-Maps with Don’t Cares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72200" y="5029200"/>
            <a:ext cx="1524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F2CB0-6039-3246-A72C-7A0B59B5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43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000" b="1" dirty="0"/>
              <a:t>Combinational Building Blocks: Multiplexers</a:t>
            </a:r>
            <a:endParaRPr lang="en-US" sz="7000" dirty="0"/>
          </a:p>
          <a:p>
            <a:pPr lvl="1" algn="ctr"/>
            <a:endParaRPr lang="en-US" sz="7000" dirty="0"/>
          </a:p>
          <a:p>
            <a:pPr algn="ctr">
              <a:buFontTx/>
              <a:buNone/>
            </a:pP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83277714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3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Selects between one of </a:t>
            </a:r>
            <a:r>
              <a:rPr lang="en-US" i="1" dirty="0"/>
              <a:t>N</a:t>
            </a:r>
            <a:r>
              <a:rPr lang="en-US" dirty="0"/>
              <a:t> inputs to connect to output</a:t>
            </a:r>
          </a:p>
          <a:p>
            <a:r>
              <a:rPr lang="en-US" b="1" dirty="0"/>
              <a:t>Select</a:t>
            </a:r>
            <a:r>
              <a:rPr lang="en-US" dirty="0"/>
              <a:t> input is </a:t>
            </a:r>
            <a:r>
              <a:rPr lang="en-US" b="1" dirty="0"/>
              <a:t>log</a:t>
            </a:r>
            <a:r>
              <a:rPr lang="en-US" b="1" baseline="-25000" dirty="0"/>
              <a:t>2</a:t>
            </a:r>
            <a:r>
              <a:rPr lang="en-US" b="1" i="1" dirty="0"/>
              <a:t>N</a:t>
            </a:r>
            <a:r>
              <a:rPr lang="en-US" b="1" dirty="0"/>
              <a:t> bits</a:t>
            </a:r>
            <a:r>
              <a:rPr lang="en-US" dirty="0"/>
              <a:t> – control input</a:t>
            </a:r>
          </a:p>
          <a:p>
            <a:r>
              <a:rPr lang="en-US" sz="2400" b="1" dirty="0"/>
              <a:t>Example:</a:t>
            </a:r>
            <a:r>
              <a:rPr lang="en-US" sz="2400" dirty="0"/>
              <a:t>                     </a:t>
            </a:r>
            <a:r>
              <a:rPr lang="en-US" sz="2400" b="1" dirty="0">
                <a:solidFill>
                  <a:srgbClr val="0070C0"/>
                </a:solidFill>
              </a:rPr>
              <a:t>2:1 Mux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Multiplexer (Mux)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614048"/>
              </p:ext>
            </p:extLst>
          </p:nvPr>
        </p:nvGraphicFramePr>
        <p:xfrm>
          <a:off x="2895600" y="3150263"/>
          <a:ext cx="2362200" cy="302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517400" imgH="1942200" progId="Visio.Drawing.6">
                  <p:embed/>
                </p:oleObj>
              </mc:Choice>
              <mc:Fallback>
                <p:oleObj name="VISIO" r:id="rId4" imgW="1517400" imgH="194220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5600" y="3150263"/>
                        <a:ext cx="2362200" cy="302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69F644-8AEF-0C44-85D4-D8016E66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92575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2614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5466231"/>
              </p:ext>
            </p:extLst>
          </p:nvPr>
        </p:nvGraphicFramePr>
        <p:xfrm>
          <a:off x="1066800" y="1828800"/>
          <a:ext cx="2743200" cy="4504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774890" imgH="2914858" progId="Visio.Drawing.11">
                  <p:embed/>
                </p:oleObj>
              </mc:Choice>
              <mc:Fallback>
                <p:oleObj name="Visio" r:id="rId6" imgW="1774890" imgH="29148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28800"/>
                        <a:ext cx="2743200" cy="4504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61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609600" y="858838"/>
            <a:ext cx="3810000" cy="4953000"/>
          </a:xfrm>
        </p:spPr>
        <p:txBody>
          <a:bodyPr/>
          <a:lstStyle/>
          <a:p>
            <a:r>
              <a:rPr lang="en-US" b="1" dirty="0"/>
              <a:t>Logic gates</a:t>
            </a:r>
          </a:p>
          <a:p>
            <a:pPr lvl="1"/>
            <a:r>
              <a:rPr lang="en-US" sz="2000" dirty="0"/>
              <a:t>Sum-of-products form</a:t>
            </a:r>
          </a:p>
        </p:txBody>
      </p:sp>
      <p:sp>
        <p:nvSpPr>
          <p:cNvPr id="1092616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352144" y="838200"/>
            <a:ext cx="3810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 err="1">
                <a:latin typeface="+mj-lt"/>
                <a:cs typeface="Arial" charset="0"/>
              </a:rPr>
              <a:t>Tristates</a:t>
            </a:r>
            <a:endParaRPr lang="en-US" sz="3200" b="1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Two </a:t>
            </a:r>
            <a:r>
              <a:rPr lang="en-US" sz="2000" dirty="0" err="1">
                <a:latin typeface="+mj-lt"/>
                <a:cs typeface="Arial" charset="0"/>
              </a:rPr>
              <a:t>tristates</a:t>
            </a: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Turn on exactly one to select the appropriate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2:1 Multiplexer Implementations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527114"/>
              </p:ext>
            </p:extLst>
          </p:nvPr>
        </p:nvGraphicFramePr>
        <p:xfrm>
          <a:off x="5444642" y="3276600"/>
          <a:ext cx="2022958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803262" imgH="906503" progId="Visio.Drawing.11">
                  <p:embed/>
                </p:oleObj>
              </mc:Choice>
              <mc:Fallback>
                <p:oleObj name="Visio" r:id="rId8" imgW="803262" imgH="90650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44642" y="3276600"/>
                        <a:ext cx="2022958" cy="228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83864184-0BAA-874B-8DB9-7C9BB3BBE939}"/>
              </a:ext>
            </a:extLst>
          </p:cNvPr>
          <p:cNvSpPr txBox="1">
            <a:spLocks/>
          </p:cNvSpPr>
          <p:nvPr/>
        </p:nvSpPr>
        <p:spPr>
          <a:xfrm>
            <a:off x="6927850" y="6477000"/>
            <a:ext cx="1739900" cy="3524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9FDE98-FD47-6140-A9A6-6873DAAB1D3D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1BF0D5-78D2-C54C-9088-7B7C75E0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014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4:1 Multiplexer Implementations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83864184-0BAA-874B-8DB9-7C9BB3BBE939}"/>
              </a:ext>
            </a:extLst>
          </p:cNvPr>
          <p:cNvSpPr txBox="1">
            <a:spLocks/>
          </p:cNvSpPr>
          <p:nvPr/>
        </p:nvSpPr>
        <p:spPr>
          <a:xfrm>
            <a:off x="6927850" y="6477000"/>
            <a:ext cx="1739900" cy="3524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9FDE98-FD47-6140-A9A6-6873DAAB1D3D}" type="slidenum">
              <a:rPr lang="en-US" smtClean="0"/>
              <a:pPr/>
              <a:t>117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1BF0D5-78D2-C54C-9088-7B7C75E0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55C842-EB3E-D543-BEB6-34911638C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48111"/>
            <a:ext cx="8191146" cy="47002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E6F0AA-37D1-7D40-9FF6-447D5EEF86A3}"/>
              </a:ext>
            </a:extLst>
          </p:cNvPr>
          <p:cNvSpPr txBox="1"/>
          <p:nvPr/>
        </p:nvSpPr>
        <p:spPr>
          <a:xfrm>
            <a:off x="685800" y="970417"/>
            <a:ext cx="214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2-Level Logic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DFF5D8-EBB4-E448-A18F-60524379DCFF}"/>
              </a:ext>
            </a:extLst>
          </p:cNvPr>
          <p:cNvSpPr txBox="1"/>
          <p:nvPr/>
        </p:nvSpPr>
        <p:spPr>
          <a:xfrm>
            <a:off x="3733800" y="966447"/>
            <a:ext cx="214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Tristates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3D947-A08B-9147-8CCE-B75C9E9C7B4C}"/>
              </a:ext>
            </a:extLst>
          </p:cNvPr>
          <p:cNvSpPr txBox="1"/>
          <p:nvPr/>
        </p:nvSpPr>
        <p:spPr>
          <a:xfrm>
            <a:off x="6095999" y="2871176"/>
            <a:ext cx="214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Hierarchical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D3A52-E6DD-3B48-8B65-405657B2E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658" y="1088901"/>
            <a:ext cx="1420042" cy="16989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7193E1-A817-314E-9082-E2E46F513E46}"/>
              </a:ext>
            </a:extLst>
          </p:cNvPr>
          <p:cNvSpPr txBox="1"/>
          <p:nvPr/>
        </p:nvSpPr>
        <p:spPr>
          <a:xfrm>
            <a:off x="6627005" y="813965"/>
            <a:ext cx="2705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4:1 Mux Symbol</a:t>
            </a:r>
          </a:p>
        </p:txBody>
      </p:sp>
    </p:spTree>
    <p:extLst>
      <p:ext uri="{BB962C8B-B14F-4D97-AF65-F5344CB8AC3E}">
        <p14:creationId xmlns:p14="http://schemas.microsoft.com/office/powerpoint/2010/main" val="58937210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8" name="Rectangle 1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Using mux as a </a:t>
            </a:r>
            <a:r>
              <a:rPr lang="en-US" sz="3200" b="1" dirty="0">
                <a:latin typeface="+mj-lt"/>
                <a:cs typeface="Arial" charset="0"/>
              </a:rPr>
              <a:t>lookup table</a:t>
            </a:r>
            <a:endParaRPr lang="en-US" sz="3200" b="1" dirty="0">
              <a:solidFill>
                <a:schemeClr val="accent2"/>
              </a:solidFill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 using Multiplexers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896979"/>
              </p:ext>
            </p:extLst>
          </p:nvPr>
        </p:nvGraphicFramePr>
        <p:xfrm>
          <a:off x="2133600" y="1905000"/>
          <a:ext cx="4876800" cy="308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601133" imgH="969680" progId="Visio.Drawing.11">
                  <p:embed/>
                </p:oleObj>
              </mc:Choice>
              <mc:Fallback>
                <p:oleObj name="Visio" r:id="rId4" imgW="1601133" imgH="9696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1905000"/>
                        <a:ext cx="4876800" cy="308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3276600" y="45720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2EC29-D6FC-4642-BB65-2E2951A1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98470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000" b="1" dirty="0"/>
              <a:t>Combinational Building Blocks: Decoders</a:t>
            </a:r>
            <a:endParaRPr lang="en-US" sz="7000" dirty="0"/>
          </a:p>
          <a:p>
            <a:pPr lvl="1" algn="ctr"/>
            <a:endParaRPr lang="en-US" sz="7000" dirty="0"/>
          </a:p>
          <a:p>
            <a:pPr algn="ctr">
              <a:buFontTx/>
              <a:buNone/>
            </a:pP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23516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Sum-of-Products Form</a:t>
            </a:r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62200" y="54102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Σ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83359"/>
              </p:ext>
            </p:extLst>
          </p:nvPr>
        </p:nvGraphicFramePr>
        <p:xfrm>
          <a:off x="2514600" y="35814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766596" imgH="808828" progId="Visio.Drawing.11">
                  <p:embed/>
                </p:oleObj>
              </mc:Choice>
              <mc:Fallback>
                <p:oleObj name="Visio" r:id="rId8" imgW="1766596" imgH="8088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1400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9144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</a:t>
            </a:r>
            <a:r>
              <a:rPr lang="en-US" sz="2800" dirty="0">
                <a:cs typeface="Arial" charset="0"/>
              </a:rPr>
              <a:t>Boolean </a:t>
            </a:r>
            <a:r>
              <a:rPr lang="en-US" sz="2800" dirty="0">
                <a:latin typeface="+mj-lt"/>
                <a:cs typeface="Arial" charset="0"/>
              </a:rPr>
              <a:t>equations can be written in SOP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minterm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a </a:t>
            </a:r>
            <a:r>
              <a:rPr lang="en-US" sz="2800" b="1" dirty="0">
                <a:latin typeface="+mj-lt"/>
                <a:cs typeface="Arial" charset="0"/>
              </a:rPr>
              <a:t>product</a:t>
            </a:r>
            <a:r>
              <a:rPr lang="en-US" sz="2800" dirty="0">
                <a:latin typeface="+mj-lt"/>
                <a:cs typeface="Arial" charset="0"/>
              </a:rPr>
              <a:t> (AND)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</a:t>
            </a:r>
            <a:r>
              <a:rPr lang="en-US" sz="2800" b="1" dirty="0">
                <a:latin typeface="+mj-lt"/>
                <a:cs typeface="Arial" charset="0"/>
              </a:rPr>
              <a:t>TRUE</a:t>
            </a:r>
            <a:r>
              <a:rPr lang="en-US" sz="2800" dirty="0">
                <a:latin typeface="+mj-lt"/>
                <a:cs typeface="Arial" charset="0"/>
              </a:rPr>
              <a:t> for that row (and only that row)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Form function by </a:t>
            </a:r>
            <a:r>
              <a:rPr lang="en-US" sz="2800" b="1" dirty="0" err="1">
                <a:latin typeface="+mj-lt"/>
                <a:cs typeface="Arial" charset="0"/>
              </a:rPr>
              <a:t>ORing</a:t>
            </a:r>
            <a:r>
              <a:rPr lang="en-US" sz="2800" b="1" dirty="0">
                <a:latin typeface="+mj-lt"/>
                <a:cs typeface="Arial" charset="0"/>
              </a:rPr>
              <a:t> </a:t>
            </a:r>
            <a:r>
              <a:rPr lang="en-US" sz="2800" b="1" dirty="0" err="1">
                <a:latin typeface="+mj-lt"/>
                <a:cs typeface="Arial" charset="0"/>
              </a:rPr>
              <a:t>minterms</a:t>
            </a:r>
            <a:r>
              <a:rPr lang="en-US" sz="2800" b="1" dirty="0">
                <a:latin typeface="+mj-lt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where output is </a:t>
            </a:r>
            <a:r>
              <a:rPr lang="en-US" sz="2800" b="1" dirty="0">
                <a:latin typeface="+mj-lt"/>
                <a:cs typeface="Arial" charset="0"/>
              </a:rPr>
              <a:t>1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Thus, a </a:t>
            </a:r>
            <a:r>
              <a:rPr lang="en-US" sz="2800" b="1" dirty="0">
                <a:latin typeface="+mj-lt"/>
                <a:cs typeface="Arial" charset="0"/>
              </a:rPr>
              <a:t>sum</a:t>
            </a:r>
            <a:r>
              <a:rPr lang="en-US" sz="2800" dirty="0">
                <a:latin typeface="+mj-lt"/>
                <a:cs typeface="Arial" charset="0"/>
              </a:rPr>
              <a:t> (OR) of </a:t>
            </a:r>
            <a:r>
              <a:rPr lang="en-US" sz="2800" b="1" dirty="0">
                <a:latin typeface="+mj-lt"/>
                <a:cs typeface="Arial" charset="0"/>
              </a:rPr>
              <a:t>products</a:t>
            </a:r>
            <a:r>
              <a:rPr lang="en-US" sz="2800" dirty="0">
                <a:latin typeface="+mj-lt"/>
                <a:cs typeface="Arial" charset="0"/>
              </a:rPr>
              <a:t> (AND terms)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Sum-of-Products (SOP) Form</a:t>
            </a:r>
          </a:p>
        </p:txBody>
      </p:sp>
      <p:sp>
        <p:nvSpPr>
          <p:cNvPr id="1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241800" y="551815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77494" y="5791200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Short-hand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76426" y="5791200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Long-hand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BCCB3-F9B8-4E49-9D48-20A1FD4A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57931"/>
      </p:ext>
    </p:extLst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5941" name="Object 5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9304210"/>
              </p:ext>
            </p:extLst>
          </p:nvPr>
        </p:nvGraphicFramePr>
        <p:xfrm>
          <a:off x="2667000" y="2129771"/>
          <a:ext cx="3522555" cy="4194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421985" imgH="1693718" progId="Visio.Drawing.11">
                  <p:embed/>
                </p:oleObj>
              </mc:Choice>
              <mc:Fallback>
                <p:oleObj name="Visio" r:id="rId5" imgW="1421985" imgH="169371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29771"/>
                        <a:ext cx="3522555" cy="4194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594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14400"/>
            <a:ext cx="845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+mj-lt"/>
                <a:cs typeface="Arial" charset="0"/>
              </a:rPr>
              <a:t>N</a:t>
            </a:r>
            <a:r>
              <a:rPr lang="en-US" sz="3200" dirty="0">
                <a:latin typeface="+mj-lt"/>
                <a:cs typeface="Arial" charset="0"/>
              </a:rPr>
              <a:t> inputs, 2</a:t>
            </a:r>
            <a:r>
              <a:rPr lang="en-US" sz="3200" i="1" baseline="30000" dirty="0">
                <a:latin typeface="+mj-lt"/>
                <a:cs typeface="Arial" charset="0"/>
              </a:rPr>
              <a:t>N</a:t>
            </a:r>
            <a:r>
              <a:rPr lang="en-US" sz="3200" dirty="0">
                <a:latin typeface="+mj-lt"/>
                <a:cs typeface="Arial" charset="0"/>
              </a:rPr>
              <a:t> outputs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One-hot outputs: </a:t>
            </a:r>
            <a:r>
              <a:rPr lang="en-US" sz="3200" dirty="0">
                <a:latin typeface="+mj-lt"/>
                <a:cs typeface="Arial" charset="0"/>
              </a:rPr>
              <a:t>only one output </a:t>
            </a:r>
            <a:r>
              <a:rPr lang="en-US" sz="3200" b="1" dirty="0">
                <a:solidFill>
                  <a:srgbClr val="FF0000"/>
                </a:solidFill>
                <a:latin typeface="+mj-lt"/>
                <a:cs typeface="Arial" charset="0"/>
              </a:rPr>
              <a:t>HIGH</a:t>
            </a:r>
            <a:r>
              <a:rPr lang="en-US" sz="3200" dirty="0">
                <a:latin typeface="+mj-lt"/>
                <a:cs typeface="Arial" charset="0"/>
              </a:rPr>
              <a:t> at once</a:t>
            </a:r>
            <a:endParaRPr lang="en-US" sz="3200" dirty="0">
              <a:solidFill>
                <a:schemeClr val="accent2"/>
              </a:solidFill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Decoders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5CE3CF-36FE-F140-88BB-D99A052E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242605"/>
      </p:ext>
    </p:extLst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708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9004256"/>
              </p:ext>
            </p:extLst>
          </p:nvPr>
        </p:nvGraphicFramePr>
        <p:xfrm>
          <a:off x="1828800" y="1018974"/>
          <a:ext cx="4724399" cy="5077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872000" imgH="2011680" progId="Visio.Drawing.6">
                  <p:embed/>
                </p:oleObj>
              </mc:Choice>
              <mc:Fallback>
                <p:oleObj name="VISIO" r:id="rId4" imgW="1872000" imgH="2011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18974"/>
                        <a:ext cx="4724399" cy="5077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Decoder Implementation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6E4085-1802-BD4C-A04E-4E7CF2F3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7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4133" name="Object 5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61503493"/>
              </p:ext>
            </p:extLst>
          </p:nvPr>
        </p:nvGraphicFramePr>
        <p:xfrm>
          <a:off x="2133600" y="1905000"/>
          <a:ext cx="4395241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443240" imgH="1350720" progId="Visio.Drawing.6">
                  <p:embed/>
                </p:oleObj>
              </mc:Choice>
              <mc:Fallback>
                <p:oleObj name="VISIO" r:id="rId5" imgW="1443240" imgH="1350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4395241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413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OR the </a:t>
            </a:r>
            <a:r>
              <a:rPr lang="en-US" sz="3200" dirty="0" err="1">
                <a:latin typeface="+mj-lt"/>
                <a:cs typeface="Arial" charset="0"/>
              </a:rPr>
              <a:t>minterms</a:t>
            </a:r>
            <a:r>
              <a:rPr lang="en-US" sz="3200" dirty="0">
                <a:latin typeface="+mj-lt"/>
                <a:cs typeface="Arial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 Using Decoders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D5394D-9EDE-914D-9935-7E33FD04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65341"/>
      </p:ext>
    </p:extLst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000" b="1" dirty="0"/>
              <a:t>Timing</a:t>
            </a:r>
            <a:endParaRPr lang="en-US" sz="7000" dirty="0"/>
          </a:p>
          <a:p>
            <a:pPr lvl="1" algn="ctr"/>
            <a:endParaRPr lang="en-US" sz="7000" dirty="0"/>
          </a:p>
          <a:p>
            <a:pPr algn="ctr">
              <a:buFontTx/>
              <a:buNone/>
            </a:pP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50335363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6185" name="Object 9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7029795"/>
              </p:ext>
            </p:extLst>
          </p:nvPr>
        </p:nvGraphicFramePr>
        <p:xfrm>
          <a:off x="2895600" y="2743200"/>
          <a:ext cx="3657600" cy="3379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35560" imgH="1603080" progId="Visio.Drawing.6">
                  <p:embed/>
                </p:oleObj>
              </mc:Choice>
              <mc:Fallback>
                <p:oleObj name="VISIO" r:id="rId5" imgW="1735560" imgH="160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3200"/>
                        <a:ext cx="3657600" cy="3379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61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906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Delay: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time between input change and output changing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How to build fast circuits?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Timing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2694A5-3AB1-F84F-A6CE-E38F268B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74415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9258" name="Object 10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19399849"/>
              </p:ext>
            </p:extLst>
          </p:nvPr>
        </p:nvGraphicFramePr>
        <p:xfrm>
          <a:off x="3200400" y="2961129"/>
          <a:ext cx="3810000" cy="3515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68320" imgH="1631880" progId="Visio.Drawing.6">
                  <p:embed/>
                </p:oleObj>
              </mc:Choice>
              <mc:Fallback>
                <p:oleObj name="VISIO" r:id="rId5" imgW="1768320" imgH="1631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961129"/>
                        <a:ext cx="3810000" cy="3515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9254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906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Propagation delay:</a:t>
            </a:r>
            <a:r>
              <a:rPr lang="en-US" sz="3200" dirty="0">
                <a:solidFill>
                  <a:schemeClr val="accent1"/>
                </a:solidFill>
                <a:latin typeface="+mj-lt"/>
                <a:cs typeface="Arial" charset="0"/>
              </a:rPr>
              <a:t> </a:t>
            </a:r>
            <a:r>
              <a:rPr lang="en-US" sz="3200" i="1" dirty="0" err="1">
                <a:latin typeface="+mj-lt"/>
                <a:cs typeface="Arial" charset="0"/>
              </a:rPr>
              <a:t>t</a:t>
            </a:r>
            <a:r>
              <a:rPr lang="en-US" sz="3200" i="1" baseline="-25000" dirty="0" err="1">
                <a:latin typeface="+mj-lt"/>
                <a:cs typeface="Arial" charset="0"/>
              </a:rPr>
              <a:t>pd</a:t>
            </a:r>
            <a:r>
              <a:rPr lang="en-US" sz="3200" dirty="0">
                <a:latin typeface="+mj-lt"/>
                <a:cs typeface="Arial" charset="0"/>
              </a:rPr>
              <a:t> = </a:t>
            </a:r>
            <a:r>
              <a:rPr lang="en-US" sz="3200" b="1" dirty="0">
                <a:latin typeface="+mj-lt"/>
                <a:cs typeface="Arial" charset="0"/>
              </a:rPr>
              <a:t>max</a:t>
            </a:r>
            <a:r>
              <a:rPr lang="en-US" sz="3200" dirty="0">
                <a:latin typeface="+mj-lt"/>
                <a:cs typeface="Arial" charset="0"/>
              </a:rPr>
              <a:t> delay from input to output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Contamination delay: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 err="1">
                <a:latin typeface="+mj-lt"/>
                <a:cs typeface="Arial" charset="0"/>
              </a:rPr>
              <a:t>t</a:t>
            </a:r>
            <a:r>
              <a:rPr lang="en-US" sz="3200" i="1" baseline="-25000" dirty="0" err="1">
                <a:latin typeface="+mj-lt"/>
                <a:cs typeface="Arial" charset="0"/>
              </a:rPr>
              <a:t>cd</a:t>
            </a:r>
            <a:r>
              <a:rPr lang="en-US" sz="3200" dirty="0">
                <a:latin typeface="+mj-lt"/>
                <a:cs typeface="Arial" charset="0"/>
              </a:rPr>
              <a:t> = </a:t>
            </a:r>
            <a:r>
              <a:rPr lang="en-US" sz="3200" b="1" dirty="0">
                <a:latin typeface="+mj-lt"/>
                <a:cs typeface="Arial" charset="0"/>
              </a:rPr>
              <a:t>min</a:t>
            </a:r>
            <a:r>
              <a:rPr lang="en-US" sz="3200" dirty="0">
                <a:latin typeface="+mj-lt"/>
                <a:cs typeface="Arial" charset="0"/>
              </a:rPr>
              <a:t> delay from input to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Propagation &amp; Contamination Delay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205CC7-0F13-5C4A-AB24-C6A9174F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9141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1303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0668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Delay is caused by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Capacitance and resistance in a circuit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Speed of light limitation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Reasons why </a:t>
            </a:r>
            <a:r>
              <a:rPr lang="en-US" sz="3200" b="1" i="1" dirty="0" err="1">
                <a:latin typeface="+mj-lt"/>
                <a:cs typeface="Arial" charset="0"/>
              </a:rPr>
              <a:t>t</a:t>
            </a:r>
            <a:r>
              <a:rPr lang="en-US" sz="3200" b="1" i="1" baseline="-25000" dirty="0" err="1">
                <a:latin typeface="+mj-lt"/>
                <a:cs typeface="Arial" charset="0"/>
              </a:rPr>
              <a:t>pd</a:t>
            </a:r>
            <a:r>
              <a:rPr lang="en-US" sz="3200" b="1" dirty="0">
                <a:latin typeface="+mj-lt"/>
                <a:cs typeface="Arial" charset="0"/>
              </a:rPr>
              <a:t> and </a:t>
            </a:r>
            <a:r>
              <a:rPr lang="en-US" sz="3200" b="1" i="1" dirty="0" err="1">
                <a:latin typeface="+mj-lt"/>
                <a:cs typeface="Arial" charset="0"/>
              </a:rPr>
              <a:t>t</a:t>
            </a:r>
            <a:r>
              <a:rPr lang="en-US" sz="3200" b="1" i="1" baseline="-25000" dirty="0" err="1">
                <a:latin typeface="+mj-lt"/>
                <a:cs typeface="Arial" charset="0"/>
              </a:rPr>
              <a:t>cd</a:t>
            </a:r>
            <a:r>
              <a:rPr lang="en-US" sz="3200" b="1" dirty="0">
                <a:latin typeface="+mj-lt"/>
                <a:cs typeface="Arial" charset="0"/>
              </a:rPr>
              <a:t> may be different: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Different rising and falling delays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Multiple inputs and outputs, some of which are faster than others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Circuits slow down when hot and speed up when cold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Propagation &amp; Contamination Delay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09C295-4CE5-2446-A0AB-4404A22D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6470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7990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38356298"/>
              </p:ext>
            </p:extLst>
          </p:nvPr>
        </p:nvGraphicFramePr>
        <p:xfrm>
          <a:off x="1828800" y="1085427"/>
          <a:ext cx="5791200" cy="3410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000160" imgH="1178640" progId="Visio.Drawing.6">
                  <p:embed/>
                </p:oleObj>
              </mc:Choice>
              <mc:Fallback>
                <p:oleObj name="VISIO" r:id="rId6" imgW="2000160" imgH="1178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85427"/>
                        <a:ext cx="5791200" cy="3410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7988" name="Rectangle 4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7992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990600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Critical (Long) Path: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pd</a:t>
            </a:r>
            <a:r>
              <a:rPr lang="en-US" sz="2400" dirty="0">
                <a:latin typeface="+mj-lt"/>
                <a:cs typeface="Arial" charset="0"/>
              </a:rPr>
              <a:t> = 2</a:t>
            </a:r>
            <a:r>
              <a:rPr lang="en-US" sz="2400" i="1" dirty="0"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latin typeface="+mj-lt"/>
                <a:cs typeface="Arial" charset="0"/>
              </a:rPr>
              <a:t>pd</a:t>
            </a:r>
            <a:r>
              <a:rPr lang="en-US" sz="2400" baseline="-25000" dirty="0">
                <a:latin typeface="+mj-lt"/>
                <a:cs typeface="Arial" charset="0"/>
              </a:rPr>
              <a:t>_AND</a:t>
            </a:r>
            <a:r>
              <a:rPr lang="en-US" sz="2400" dirty="0">
                <a:latin typeface="+mj-lt"/>
                <a:cs typeface="Arial" charset="0"/>
              </a:rPr>
              <a:t> +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pd</a:t>
            </a:r>
            <a:r>
              <a:rPr lang="en-US" sz="2400" baseline="-25000" dirty="0" err="1">
                <a:latin typeface="+mj-lt"/>
                <a:cs typeface="Arial" charset="0"/>
              </a:rPr>
              <a:t>_OR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     </a:t>
            </a: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(max delay)</a:t>
            </a:r>
            <a:endParaRPr lang="en-US" sz="2400" baseline="-250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                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Short Path: 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cd</a:t>
            </a:r>
            <a:r>
              <a:rPr lang="en-US" sz="2400" dirty="0">
                <a:latin typeface="+mj-lt"/>
                <a:cs typeface="Arial" charset="0"/>
              </a:rPr>
              <a:t> =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cd</a:t>
            </a:r>
            <a:r>
              <a:rPr lang="en-US" sz="2400" baseline="-25000" dirty="0" err="1">
                <a:latin typeface="+mj-lt"/>
                <a:cs typeface="Arial" charset="0"/>
              </a:rPr>
              <a:t>_AND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                      </a:t>
            </a: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(min delay)</a:t>
            </a:r>
            <a:endParaRPr lang="en-US" sz="2400" baseline="-250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Critical (Long) &amp; Short Paths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B50903-F4E4-4740-A0BB-FC21E51A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036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9016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6512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When a single input change causes an output to change multiple times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Glitches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1EA2F3-26B0-AF4A-804A-C06F56F1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03849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0038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7057017"/>
              </p:ext>
            </p:extLst>
          </p:nvPr>
        </p:nvGraphicFramePr>
        <p:xfrm>
          <a:off x="762000" y="1905001"/>
          <a:ext cx="4430711" cy="4253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143080" imgH="2057400" progId="Visio.Drawing.6">
                  <p:embed/>
                </p:oleObj>
              </mc:Choice>
              <mc:Fallback>
                <p:oleObj name="VISIO" r:id="rId6" imgW="2143080" imgH="2057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1"/>
                        <a:ext cx="4430711" cy="4253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0034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What happens when A = 0, C = 1, B falls?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Glitch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F0E267-A03E-8943-B74D-EBFCE5B0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0406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7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54102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)●(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Π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</a:t>
            </a: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9906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Boolean equations can be written in POS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maxterm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maxterm</a:t>
            </a:r>
            <a:r>
              <a:rPr lang="en-US" sz="2800" dirty="0">
                <a:latin typeface="+mj-lt"/>
                <a:cs typeface="Arial" charset="0"/>
              </a:rPr>
              <a:t> is a </a:t>
            </a:r>
            <a:r>
              <a:rPr lang="en-US" sz="2800" b="1" dirty="0">
                <a:latin typeface="+mj-lt"/>
                <a:cs typeface="Arial" charset="0"/>
              </a:rPr>
              <a:t>sum</a:t>
            </a:r>
            <a:r>
              <a:rPr lang="en-US" sz="2800" dirty="0">
                <a:latin typeface="+mj-lt"/>
                <a:cs typeface="Arial" charset="0"/>
              </a:rPr>
              <a:t> (OR)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maxterm</a:t>
            </a:r>
            <a:r>
              <a:rPr lang="en-US" sz="2800" dirty="0">
                <a:latin typeface="+mj-lt"/>
                <a:cs typeface="Arial" charset="0"/>
              </a:rPr>
              <a:t> is </a:t>
            </a:r>
            <a:r>
              <a:rPr lang="en-US" sz="2800" b="1" dirty="0">
                <a:latin typeface="+mj-lt"/>
                <a:cs typeface="Arial" charset="0"/>
              </a:rPr>
              <a:t>FALSE</a:t>
            </a:r>
            <a:r>
              <a:rPr lang="en-US" sz="2800" dirty="0">
                <a:latin typeface="+mj-lt"/>
                <a:cs typeface="Arial" charset="0"/>
              </a:rPr>
              <a:t> for that row (and only that row)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Form function by </a:t>
            </a:r>
            <a:r>
              <a:rPr lang="en-US" sz="2800" b="1" dirty="0" err="1">
                <a:latin typeface="+mj-lt"/>
                <a:cs typeface="Arial" charset="0"/>
              </a:rPr>
              <a:t>ANDing</a:t>
            </a:r>
            <a:r>
              <a:rPr lang="en-US" sz="2800" b="1" dirty="0">
                <a:latin typeface="+mj-lt"/>
                <a:cs typeface="Arial" charset="0"/>
              </a:rPr>
              <a:t> </a:t>
            </a:r>
            <a:r>
              <a:rPr lang="en-US" sz="2800" b="1" dirty="0" err="1">
                <a:latin typeface="+mj-lt"/>
                <a:cs typeface="Arial" charset="0"/>
              </a:rPr>
              <a:t>maxterms</a:t>
            </a:r>
            <a:r>
              <a:rPr lang="en-US" sz="2800" b="1" dirty="0">
                <a:latin typeface="+mj-lt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where output is </a:t>
            </a:r>
            <a:r>
              <a:rPr lang="en-US" sz="2800" b="1" dirty="0">
                <a:latin typeface="+mj-lt"/>
                <a:cs typeface="Arial" charset="0"/>
              </a:rPr>
              <a:t>0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Thus, a </a:t>
            </a:r>
            <a:r>
              <a:rPr lang="en-US" sz="2800" b="1" dirty="0">
                <a:latin typeface="+mj-lt"/>
                <a:cs typeface="Arial" charset="0"/>
              </a:rPr>
              <a:t>product</a:t>
            </a:r>
            <a:r>
              <a:rPr lang="en-US" sz="2800" dirty="0">
                <a:latin typeface="+mj-lt"/>
                <a:cs typeface="Arial" charset="0"/>
              </a:rPr>
              <a:t> (AND) of </a:t>
            </a:r>
            <a:r>
              <a:rPr lang="en-US" sz="2800" b="1" dirty="0">
                <a:latin typeface="+mj-lt"/>
                <a:cs typeface="Arial" charset="0"/>
              </a:rPr>
              <a:t>sums</a:t>
            </a:r>
            <a:r>
              <a:rPr lang="en-US" sz="2800" dirty="0">
                <a:latin typeface="+mj-lt"/>
                <a:cs typeface="Arial" charset="0"/>
              </a:rPr>
              <a:t> (OR terms)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Product-of-Sums (POS) Form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170250"/>
              </p:ext>
            </p:extLst>
          </p:nvPr>
        </p:nvGraphicFramePr>
        <p:xfrm>
          <a:off x="2133600" y="3505200"/>
          <a:ext cx="4572000" cy="2150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795210" imgH="844573" progId="Visio.Drawing.11">
                  <p:embed/>
                </p:oleObj>
              </mc:Choice>
              <mc:Fallback>
                <p:oleObj name="Visio" r:id="rId7" imgW="1795210" imgH="84457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3505200"/>
                        <a:ext cx="4572000" cy="2150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945858" y="55245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15000" y="5791200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Short-hand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24026" y="5791200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Long-hand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E8BE23-7EB4-DC47-904B-748C1938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48390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347" name="Object 3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20420405"/>
              </p:ext>
            </p:extLst>
          </p:nvPr>
        </p:nvGraphicFramePr>
        <p:xfrm>
          <a:off x="2266950" y="990600"/>
          <a:ext cx="4743450" cy="4964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629080" imgH="2750400" progId="Visio.Drawing.6">
                  <p:embed/>
                </p:oleObj>
              </mc:Choice>
              <mc:Fallback>
                <p:oleObj name="VISIO" r:id="rId4" imgW="2629080" imgH="2750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990600"/>
                        <a:ext cx="4743450" cy="4964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Glitch Example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49BEEC-59E2-0645-B37A-411F8878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139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065" name="Object 9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8756204"/>
              </p:ext>
            </p:extLst>
          </p:nvPr>
        </p:nvGraphicFramePr>
        <p:xfrm>
          <a:off x="1915735" y="3733800"/>
          <a:ext cx="532326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286000" imgH="1015200" progId="Visio.Drawing.6">
                  <p:embed/>
                </p:oleObj>
              </mc:Choice>
              <mc:Fallback>
                <p:oleObj name="VISIO" r:id="rId6" imgW="2286000" imgH="1015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735" y="3733800"/>
                        <a:ext cx="532326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1063" name="Object 7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2392562"/>
              </p:ext>
            </p:extLst>
          </p:nvPr>
        </p:nvGraphicFramePr>
        <p:xfrm>
          <a:off x="2438400" y="962320"/>
          <a:ext cx="3581400" cy="269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746000" imgH="1314360" progId="Visio.Drawing.6">
                  <p:embed/>
                </p:oleObj>
              </mc:Choice>
              <mc:Fallback>
                <p:oleObj name="VISIO" r:id="rId8" imgW="1746000" imgH="131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62320"/>
                        <a:ext cx="3581400" cy="2695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58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Fixing the Glitch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33035-3064-C84D-8EC0-612A449F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89607"/>
      </p:ext>
    </p:extLst>
  </p:cSld>
  <p:clrMapOvr>
    <a:masterClrMapping/>
  </p:clrMapOvr>
  <p:transition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5399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13716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55400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Because of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synchronous design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conventions (see Chapter 3), </a:t>
            </a:r>
            <a:r>
              <a:rPr lang="en-US" sz="3200" dirty="0">
                <a:cs typeface="Arial" charset="0"/>
              </a:rPr>
              <a:t>glitches don’t cause problems.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It’s important to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recognize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a glitch: in simulations or on oscilloscope.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We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can’t get rid of all glitches</a:t>
            </a:r>
            <a:r>
              <a:rPr lang="en-US" sz="3200" dirty="0">
                <a:latin typeface="+mj-lt"/>
                <a:cs typeface="Arial" charset="0"/>
              </a:rPr>
              <a:t> – simultaneous transitions on multiple inputs can also cause glitches.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Why Understand Glitches?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1E2D32-22E6-EB42-ACE1-7C4224D1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4933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b="1" dirty="0">
                <a:solidFill>
                  <a:srgbClr val="0070C0"/>
                </a:solidFill>
              </a:rPr>
              <a:t>Digital Design and Computer Architecture Lecture Notes </a:t>
            </a:r>
          </a:p>
          <a:p>
            <a:pPr marL="0" indent="0" eaLnBrk="1" hangingPunct="1">
              <a:buNone/>
            </a:pPr>
            <a:r>
              <a:rPr lang="en-US" sz="2400" b="1">
                <a:solidFill>
                  <a:srgbClr val="0070C0"/>
                </a:solidFill>
              </a:rPr>
              <a:t>© 2021 </a:t>
            </a:r>
            <a:r>
              <a:rPr lang="en-US" sz="2400" b="1" dirty="0">
                <a:solidFill>
                  <a:srgbClr val="0070C0"/>
                </a:solidFill>
              </a:rPr>
              <a:t>Sarah Harris and David Harris</a:t>
            </a:r>
          </a:p>
          <a:p>
            <a:pPr marL="0" indent="0" eaLnBrk="1" hangingPunct="1">
              <a:buNone/>
            </a:pP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These notes may be used and modified for educational and/or non-commercial purposes so long as the source is attributed.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About these Notes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245F26-DAF5-DC49-B18F-4CD14691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33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Equations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3400" y="990600"/>
            <a:ext cx="7924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going to the cafeteria for lunch</a:t>
            </a:r>
          </a:p>
          <a:p>
            <a:pPr lvl="1"/>
            <a:r>
              <a:rPr lang="en-US" dirty="0"/>
              <a:t>You won’t eat lunch (E = 0) </a:t>
            </a:r>
          </a:p>
          <a:p>
            <a:pPr lvl="2"/>
            <a:r>
              <a:rPr lang="en-US" dirty="0"/>
              <a:t>If it’s not clean (C = 0) or</a:t>
            </a:r>
          </a:p>
          <a:p>
            <a:pPr lvl="2"/>
            <a:r>
              <a:rPr lang="en-US" dirty="0"/>
              <a:t>If they only serve meatloaf (M = 1)</a:t>
            </a:r>
          </a:p>
          <a:p>
            <a:r>
              <a:rPr lang="en-US" dirty="0"/>
              <a:t>Write a truth table for determining if you will eat lunch (E).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4419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3600" y="4800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43600" y="5181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43600" y="5486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67234"/>
              </p:ext>
            </p:extLst>
          </p:nvPr>
        </p:nvGraphicFramePr>
        <p:xfrm>
          <a:off x="4064793" y="3581400"/>
          <a:ext cx="2470311" cy="2420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09541" imgH="695360" progId="Visio.Drawing.11">
                  <p:embed/>
                </p:oleObj>
              </mc:Choice>
              <mc:Fallback>
                <p:oleObj name="Visio" r:id="rId4" imgW="709541" imgH="6953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793" y="3581400"/>
                        <a:ext cx="2470311" cy="2420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5867400" y="4343400"/>
            <a:ext cx="60959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91200" y="4724400"/>
            <a:ext cx="60959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43601" y="5105400"/>
            <a:ext cx="60959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67401" y="5486400"/>
            <a:ext cx="60959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E66BF-8B29-6A4E-94EB-C34A25B7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66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962" name="Object 18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8771093"/>
              </p:ext>
            </p:extLst>
          </p:nvPr>
        </p:nvGraphicFramePr>
        <p:xfrm>
          <a:off x="1524000" y="3810000"/>
          <a:ext cx="33861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288039" imgH="757289" progId="Visio.Drawing.11">
                  <p:embed/>
                </p:oleObj>
              </mc:Choice>
              <mc:Fallback>
                <p:oleObj name="Visio" r:id="rId6" imgW="1288039" imgH="75728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0"/>
                        <a:ext cx="3386138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963" name="Object 19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93573426"/>
              </p:ext>
            </p:extLst>
          </p:nvPr>
        </p:nvGraphicFramePr>
        <p:xfrm>
          <a:off x="1447800" y="1355725"/>
          <a:ext cx="36576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280575" imgH="752302" progId="Visio.Drawing.11">
                  <p:embed/>
                </p:oleObj>
              </mc:Choice>
              <mc:Fallback>
                <p:oleObj name="Visio" r:id="rId8" imgW="1280575" imgH="7523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55725"/>
                        <a:ext cx="36576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SOP &amp; POS Form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762000" y="914400"/>
            <a:ext cx="5638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SOP – sum-of-products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POS – product-of-sums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18276D-9A37-C541-BF2B-A175D910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2204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962" name="Object 18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3172775"/>
              </p:ext>
            </p:extLst>
          </p:nvPr>
        </p:nvGraphicFramePr>
        <p:xfrm>
          <a:off x="1524000" y="3810000"/>
          <a:ext cx="33861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288039" imgH="757289" progId="Visio.Drawing.11">
                  <p:embed/>
                </p:oleObj>
              </mc:Choice>
              <mc:Fallback>
                <p:oleObj name="Visio" r:id="rId12" imgW="1288039" imgH="75728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0"/>
                        <a:ext cx="3386138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963" name="Object 19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71681807"/>
              </p:ext>
            </p:extLst>
          </p:nvPr>
        </p:nvGraphicFramePr>
        <p:xfrm>
          <a:off x="1447800" y="1355725"/>
          <a:ext cx="36576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1280575" imgH="752302" progId="Visio.Drawing.11">
                  <p:embed/>
                </p:oleObj>
              </mc:Choice>
              <mc:Fallback>
                <p:oleObj name="Visio" r:id="rId14" imgW="1280575" imgH="7523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55725"/>
                        <a:ext cx="36576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964" name="Rectangle 2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29200" y="4572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= 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M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M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M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   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Π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(0, 1, 3)</a:t>
            </a:r>
          </a:p>
        </p:txBody>
      </p:sp>
      <p:sp>
        <p:nvSpPr>
          <p:cNvPr id="1106965" name="Line 2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367475" y="4648200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6" name="Line 22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783353" y="4648200"/>
            <a:ext cx="17811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7" name="Line 23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8372475" y="4648200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8" name="Rectangle 2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715000" y="2133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E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CM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Σ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(2)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9" name="Line 25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553200" y="220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SOP &amp; POS Form</a:t>
            </a:r>
          </a:p>
        </p:txBody>
      </p:sp>
      <p:sp>
        <p:nvSpPr>
          <p:cNvPr id="15" name="Rectangle 3"/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762000" y="914400"/>
            <a:ext cx="5638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SOP – sum-of-products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POS – product-of-sums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2DC6F8-264C-DC49-BD99-8B19C0A9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61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Forming Boolean Expressions</a:t>
            </a: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9906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Example 1:</a:t>
            </a:r>
          </a:p>
        </p:txBody>
      </p:sp>
      <p:sp>
        <p:nvSpPr>
          <p:cNvPr id="15" name="Rectangle 5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295400" y="1600200"/>
            <a:ext cx="76200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We will go to the Park (</a:t>
            </a: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is the output) if it’s not Raining (</a:t>
            </a: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R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) and we have Sandwiches (</a:t>
            </a: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).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590800" y="21336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914400" y="27432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Boolean Equation:</a:t>
            </a:r>
          </a:p>
        </p:txBody>
      </p:sp>
      <p:sp>
        <p:nvSpPr>
          <p:cNvPr id="18" name="Rectangle 5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295400" y="3352800"/>
            <a:ext cx="2286000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P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RS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881699" y="3469200"/>
            <a:ext cx="2519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43000" y="3276600"/>
            <a:ext cx="61722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607FD0-25C9-9C47-B8B2-8EAE3BFD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84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Forming Boolean Expressions</a:t>
            </a: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9906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Example 2:</a:t>
            </a:r>
          </a:p>
        </p:txBody>
      </p:sp>
      <p:sp>
        <p:nvSpPr>
          <p:cNvPr id="15" name="Rectangle 5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295400" y="1600200"/>
            <a:ext cx="76200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cs typeface="Times New Roman" panose="02020603050405020304" pitchFamily="18" charset="0"/>
              </a:rPr>
              <a:t>You will be considered a Winner (</a:t>
            </a:r>
            <a:r>
              <a:rPr lang="en-US" sz="2800" b="1" dirty="0">
                <a:cs typeface="Times New Roman" panose="02020603050405020304" pitchFamily="18" charset="0"/>
              </a:rPr>
              <a:t>W</a:t>
            </a:r>
            <a:r>
              <a:rPr lang="en-US" sz="2800" dirty="0">
                <a:cs typeface="Times New Roman" panose="02020603050405020304" pitchFamily="18" charset="0"/>
              </a:rPr>
              <a:t> is the output) if we send you a Million dollars (</a:t>
            </a:r>
            <a:r>
              <a:rPr lang="en-US" sz="2800" b="1" dirty="0">
                <a:cs typeface="Times New Roman" panose="02020603050405020304" pitchFamily="18" charset="0"/>
              </a:rPr>
              <a:t>M</a:t>
            </a:r>
            <a:r>
              <a:rPr lang="en-US" sz="2800" dirty="0">
                <a:cs typeface="Times New Roman" panose="02020603050405020304" pitchFamily="18" charset="0"/>
              </a:rPr>
              <a:t>) or a small Notepad (</a:t>
            </a:r>
            <a:r>
              <a:rPr lang="en-US" sz="2800" b="1" dirty="0">
                <a:cs typeface="Times New Roman" panose="02020603050405020304" pitchFamily="18" charset="0"/>
              </a:rPr>
              <a:t>N</a:t>
            </a:r>
            <a:r>
              <a:rPr lang="en-US" sz="2800" dirty="0"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17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914400" y="30099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Boolean Equation:</a:t>
            </a:r>
          </a:p>
        </p:txBody>
      </p:sp>
      <p:sp>
        <p:nvSpPr>
          <p:cNvPr id="18" name="Rectangle 5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295400" y="3619500"/>
            <a:ext cx="2286000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W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M + 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3000" y="3581400"/>
            <a:ext cx="61722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CEFB29-EF57-364E-B056-DC163A51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30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Forming Boolean Expressions</a:t>
            </a: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9906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Example 3:</a:t>
            </a:r>
          </a:p>
        </p:txBody>
      </p:sp>
      <p:sp>
        <p:nvSpPr>
          <p:cNvPr id="15" name="Rectangle 5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295400" y="1600200"/>
            <a:ext cx="76962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cs typeface="Times New Roman" panose="02020603050405020304" pitchFamily="18" charset="0"/>
              </a:rPr>
              <a:t>You can Eat delicious food (</a:t>
            </a:r>
            <a:r>
              <a:rPr lang="en-US" sz="2800" b="1" i="1" dirty="0">
                <a:cs typeface="Times New Roman" panose="02020603050405020304" pitchFamily="18" charset="0"/>
              </a:rPr>
              <a:t>E</a:t>
            </a:r>
            <a:r>
              <a:rPr lang="en-US" sz="2800" dirty="0">
                <a:cs typeface="Times New Roman" panose="02020603050405020304" pitchFamily="18" charset="0"/>
              </a:rPr>
              <a:t> is the output) if you Make it yourself (</a:t>
            </a:r>
            <a:r>
              <a:rPr lang="en-US" sz="2800" b="1" i="1" dirty="0">
                <a:cs typeface="Times New Roman" panose="02020603050405020304" pitchFamily="18" charset="0"/>
              </a:rPr>
              <a:t>M</a:t>
            </a:r>
            <a:r>
              <a:rPr lang="en-US" sz="2800" dirty="0">
                <a:cs typeface="Times New Roman" panose="02020603050405020304" pitchFamily="18" charset="0"/>
              </a:rPr>
              <a:t>) or you have a personal Chef (</a:t>
            </a:r>
            <a:r>
              <a:rPr lang="en-US" sz="2800" b="1" i="1" dirty="0">
                <a:cs typeface="Times New Roman" panose="02020603050405020304" pitchFamily="18" charset="0"/>
              </a:rPr>
              <a:t>C</a:t>
            </a:r>
            <a:r>
              <a:rPr lang="en-US" sz="2800" dirty="0">
                <a:cs typeface="Times New Roman" panose="02020603050405020304" pitchFamily="18" charset="0"/>
              </a:rPr>
              <a:t>) and she/he is talented (</a:t>
            </a:r>
            <a:r>
              <a:rPr lang="en-US" sz="2800" b="1" i="1" dirty="0">
                <a:cs typeface="Times New Roman" panose="02020603050405020304" pitchFamily="18" charset="0"/>
              </a:rPr>
              <a:t>T</a:t>
            </a:r>
            <a:r>
              <a:rPr lang="en-US" sz="2800" dirty="0">
                <a:cs typeface="Times New Roman" panose="02020603050405020304" pitchFamily="18" charset="0"/>
              </a:rPr>
              <a:t>) but not </a:t>
            </a:r>
            <a:r>
              <a:rPr lang="en-US" sz="2800" dirty="0" err="1">
                <a:cs typeface="Times New Roman" panose="02020603050405020304" pitchFamily="18" charset="0"/>
              </a:rPr>
              <a:t>eXpensive</a:t>
            </a:r>
            <a:r>
              <a:rPr lang="en-US" sz="2800" dirty="0">
                <a:cs typeface="Times New Roman" panose="02020603050405020304" pitchFamily="18" charset="0"/>
              </a:rPr>
              <a:t> (</a:t>
            </a:r>
            <a:r>
              <a:rPr lang="en-US" sz="2800" b="1" i="1" dirty="0">
                <a:cs typeface="Times New Roman" panose="02020603050405020304" pitchFamily="18" charset="0"/>
              </a:rPr>
              <a:t>X</a:t>
            </a:r>
            <a:r>
              <a:rPr lang="en-US" sz="2800" dirty="0">
                <a:cs typeface="Times New Roman" panose="02020603050405020304" pitchFamily="18" charset="0"/>
              </a:rPr>
              <a:t>).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924399" y="2550600"/>
            <a:ext cx="229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914400" y="32766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Boolean Equation:</a:t>
            </a:r>
          </a:p>
        </p:txBody>
      </p:sp>
      <p:sp>
        <p:nvSpPr>
          <p:cNvPr id="18" name="Rectangle 5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295400" y="3886200"/>
            <a:ext cx="2286000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E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M + CTX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942599" y="3991200"/>
            <a:ext cx="229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43000" y="3886200"/>
            <a:ext cx="61722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62574-E955-4C47-8470-67B5E62E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30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Chapter 2 :: Topics</a:t>
            </a:r>
          </a:p>
        </p:txBody>
      </p:sp>
      <p:sp>
        <p:nvSpPr>
          <p:cNvPr id="5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Combinational Circuits</a:t>
            </a:r>
          </a:p>
          <a:p>
            <a:r>
              <a:rPr lang="en-US" b="1" dirty="0"/>
              <a:t>Boolean Equations</a:t>
            </a:r>
          </a:p>
          <a:p>
            <a:r>
              <a:rPr lang="en-US" b="1" dirty="0"/>
              <a:t>Boolean Algebra</a:t>
            </a:r>
          </a:p>
          <a:p>
            <a:r>
              <a:rPr lang="en-US" b="1" dirty="0"/>
              <a:t>From Logic to Gates</a:t>
            </a:r>
          </a:p>
          <a:p>
            <a:r>
              <a:rPr lang="en-US" b="1" dirty="0"/>
              <a:t>X’s and Z’s, Oh My</a:t>
            </a:r>
          </a:p>
          <a:p>
            <a:r>
              <a:rPr lang="en-US" b="1" dirty="0"/>
              <a:t>Karnaugh Maps</a:t>
            </a:r>
          </a:p>
          <a:p>
            <a:r>
              <a:rPr lang="en-US" b="1" dirty="0"/>
              <a:t>Combinational Building Blocks</a:t>
            </a:r>
          </a:p>
          <a:p>
            <a:r>
              <a:rPr lang="en-US" b="1" dirty="0"/>
              <a:t>Timing</a:t>
            </a:r>
            <a:endParaRPr lang="en-US" dirty="0"/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91" y="1066800"/>
            <a:ext cx="1732109" cy="4724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ADE091-BCAE-7A48-B001-49109D75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2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Forming Boolean Expressions</a:t>
            </a: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9906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Example 4:</a:t>
            </a:r>
          </a:p>
        </p:txBody>
      </p:sp>
      <p:sp>
        <p:nvSpPr>
          <p:cNvPr id="15" name="Rectangle 5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295400" y="1600200"/>
            <a:ext cx="76200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cs typeface="Times New Roman" panose="02020603050405020304" pitchFamily="18" charset="0"/>
              </a:rPr>
              <a:t>You can Enter the building if you have a Hat and Shoes on or if you have a Hat on.</a:t>
            </a:r>
          </a:p>
        </p:txBody>
      </p:sp>
      <p:sp>
        <p:nvSpPr>
          <p:cNvPr id="17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914400" y="27432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Boolean Equation:</a:t>
            </a:r>
          </a:p>
        </p:txBody>
      </p:sp>
      <p:sp>
        <p:nvSpPr>
          <p:cNvPr id="18" name="Rectangle 5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295400" y="3352800"/>
            <a:ext cx="2286000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E = HS + H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3000" y="3276600"/>
            <a:ext cx="61722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1E0008-93F2-E146-8BFC-AB9E14AC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30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Forming Boolean Expressions</a:t>
            </a: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9906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Example 5:</a:t>
            </a:r>
          </a:p>
        </p:txBody>
      </p:sp>
      <p:sp>
        <p:nvSpPr>
          <p:cNvPr id="15" name="Rectangle 5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295400" y="1600200"/>
            <a:ext cx="76200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cs typeface="Times New Roman" panose="02020603050405020304" pitchFamily="18" charset="0"/>
              </a:rPr>
              <a:t>You can Enter the building if you have a Hat and Shoes on or if you have a Hat and no Shoes on.</a:t>
            </a:r>
          </a:p>
        </p:txBody>
      </p:sp>
      <p:sp>
        <p:nvSpPr>
          <p:cNvPr id="17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914400" y="27432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Boolean Equation:</a:t>
            </a:r>
          </a:p>
        </p:txBody>
      </p:sp>
      <p:sp>
        <p:nvSpPr>
          <p:cNvPr id="18" name="Rectangle 5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295400" y="3352800"/>
            <a:ext cx="2286000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E = HS + HS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63399" y="3457800"/>
            <a:ext cx="229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43000" y="3276600"/>
            <a:ext cx="61722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6F2D4A-CE9C-F34A-807F-1B9BBC6C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26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Boolean Algebra: Axioms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49220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3" name="Rectangle 5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Axioms and theorems to </a:t>
            </a:r>
            <a:r>
              <a:rPr lang="en-US" b="1" dirty="0"/>
              <a:t>simplify</a:t>
            </a:r>
            <a:r>
              <a:rPr lang="en-US" dirty="0"/>
              <a:t> Boolean equations</a:t>
            </a:r>
          </a:p>
          <a:p>
            <a:r>
              <a:rPr lang="en-US" dirty="0"/>
              <a:t>Like regular algebra, but simpler: variables have only two values (1 or 0)</a:t>
            </a:r>
          </a:p>
          <a:p>
            <a:r>
              <a:rPr lang="en-US" b="1" dirty="0"/>
              <a:t>Duality</a:t>
            </a:r>
            <a:r>
              <a:rPr lang="en-US" dirty="0"/>
              <a:t> in axioms and theorems:</a:t>
            </a:r>
          </a:p>
          <a:p>
            <a:pPr lvl="1"/>
            <a:r>
              <a:rPr lang="en-US" sz="3200" dirty="0"/>
              <a:t>ANDs and ORs, 0’s and 1’s interchanged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Algebra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27C253-F75A-7140-80C0-70DDAF9B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3136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Axioms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59985"/>
              </p:ext>
            </p:extLst>
          </p:nvPr>
        </p:nvGraphicFramePr>
        <p:xfrm>
          <a:off x="304801" y="1356360"/>
          <a:ext cx="83819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Axiom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= 0 if B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Binary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0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 • 0</a:t>
                      </a:r>
                      <a:r>
                        <a:rPr lang="en-US" sz="2400" baseline="0" dirty="0"/>
                        <a:t>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002536" y="24658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D1BA49-4606-0E46-994D-2CA60231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8146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Axioms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862476"/>
              </p:ext>
            </p:extLst>
          </p:nvPr>
        </p:nvGraphicFramePr>
        <p:xfrm>
          <a:off x="304801" y="1356360"/>
          <a:ext cx="83819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2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3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Axiom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= 0 if B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= 1 if B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Binary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1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0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1 + 1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0 + 0</a:t>
                      </a:r>
                      <a:r>
                        <a:rPr lang="en-US" sz="2400" dirty="0"/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 • 0</a:t>
                      </a:r>
                      <a:r>
                        <a:rPr lang="en-US" sz="2400" baseline="0" dirty="0"/>
                        <a:t>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1 + 0</a:t>
                      </a:r>
                      <a:r>
                        <a:rPr lang="en-US" sz="2400" dirty="0"/>
                        <a:t> = 0 + 1</a:t>
                      </a:r>
                      <a:r>
                        <a:rPr lang="en-US" sz="2400" baseline="0" dirty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Dual:</a:t>
            </a:r>
            <a:r>
              <a:rPr lang="en-US" sz="3200" dirty="0"/>
              <a:t>  Replace:	• with + </a:t>
            </a:r>
          </a:p>
          <a:p>
            <a:r>
              <a:rPr lang="en-US" sz="3200" dirty="0"/>
              <a:t>	  		0 with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02536" y="24658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40936" y="2474976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1E160B-E05E-1944-8432-3C0BA27B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2103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Boolean Algebra: Theorems of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One Variable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78642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Theorems of One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099648"/>
              </p:ext>
            </p:extLst>
          </p:nvPr>
        </p:nvGraphicFramePr>
        <p:xfrm>
          <a:off x="6858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Identity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  <a:r>
                        <a:rPr lang="en-US" sz="2400" baseline="0" dirty="0"/>
                        <a:t> Element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Idempotency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Complements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Dual:</a:t>
            </a:r>
            <a:r>
              <a:rPr lang="en-US" sz="3200" dirty="0"/>
              <a:t>  Replace:	• with + </a:t>
            </a:r>
          </a:p>
          <a:p>
            <a:r>
              <a:rPr lang="en-US" sz="3200" dirty="0"/>
              <a:t>	  		0 with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376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6728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6728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6EB7CD-01E2-EE4E-873E-B8187A1B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5729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Theorems of One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435669"/>
              </p:ext>
            </p:extLst>
          </p:nvPr>
        </p:nvGraphicFramePr>
        <p:xfrm>
          <a:off x="6858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+ 0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Identity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+ 1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  <a:r>
                        <a:rPr lang="en-US" sz="2400" baseline="0" dirty="0"/>
                        <a:t> Element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Idempotency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Complements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Dual:</a:t>
            </a:r>
            <a:r>
              <a:rPr lang="en-US" sz="3200" dirty="0"/>
              <a:t>  Replace:	• with + </a:t>
            </a:r>
          </a:p>
          <a:p>
            <a:r>
              <a:rPr lang="en-US" sz="3200" dirty="0"/>
              <a:t>	  		0 with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376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38374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0609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0609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CF701-0429-E741-B549-066700C5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1649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076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6969549"/>
              </p:ext>
            </p:extLst>
          </p:nvPr>
        </p:nvGraphicFramePr>
        <p:xfrm>
          <a:off x="2590800" y="2743200"/>
          <a:ext cx="3890023" cy="267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412280" imgH="971280" progId="Visio.Drawing.6">
                  <p:embed/>
                </p:oleObj>
              </mc:Choice>
              <mc:Fallback>
                <p:oleObj name="VISIO" r:id="rId6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743200"/>
                        <a:ext cx="3890023" cy="267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77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1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+ 0 = B</a:t>
            </a:r>
          </a:p>
        </p:txBody>
      </p:sp>
      <p:sp>
        <p:nvSpPr>
          <p:cNvPr id="1027078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T1: Identity Theorem</a:t>
            </a:r>
          </a:p>
        </p:txBody>
      </p:sp>
      <p:sp>
        <p:nvSpPr>
          <p:cNvPr id="2" name="Rectangle 1"/>
          <p:cNvSpPr/>
          <p:nvPr/>
        </p:nvSpPr>
        <p:spPr>
          <a:xfrm>
            <a:off x="2590800" y="2514600"/>
            <a:ext cx="4724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783232-CA7D-DF45-B98A-812D39FC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28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Combinational Circuits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47756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318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4092047"/>
              </p:ext>
            </p:extLst>
          </p:nvPr>
        </p:nvGraphicFramePr>
        <p:xfrm>
          <a:off x="3200400" y="2735070"/>
          <a:ext cx="4222745" cy="290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412280" imgH="971280" progId="Visio.Drawing.6">
                  <p:embed/>
                </p:oleObj>
              </mc:Choice>
              <mc:Fallback>
                <p:oleObj name="VISIO" r:id="rId6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735070"/>
                        <a:ext cx="4222745" cy="2903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31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0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+ 1 = 1</a:t>
            </a:r>
          </a:p>
        </p:txBody>
      </p:sp>
      <p:sp>
        <p:nvSpPr>
          <p:cNvPr id="1037317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T2: Null Element Theorem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2514600"/>
            <a:ext cx="4724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D8A62-A12C-F740-A6A2-1A7CACC7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34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366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8475101"/>
              </p:ext>
            </p:extLst>
          </p:nvPr>
        </p:nvGraphicFramePr>
        <p:xfrm>
          <a:off x="3124200" y="2685942"/>
          <a:ext cx="4294188" cy="2952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412280" imgH="971280" progId="Visio.Drawing.6">
                  <p:embed/>
                </p:oleObj>
              </mc:Choice>
              <mc:Fallback>
                <p:oleObj name="VISIO" r:id="rId6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685942"/>
                        <a:ext cx="4294188" cy="2952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36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B</a:t>
            </a:r>
          </a:p>
        </p:txBody>
      </p:sp>
      <p:sp>
        <p:nvSpPr>
          <p:cNvPr id="1039365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T3: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Idempotency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Theorem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2514600"/>
            <a:ext cx="4724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85D1E1-E289-084C-9976-077EC3C6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2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1413" name="Object 5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7268360"/>
              </p:ext>
            </p:extLst>
          </p:nvPr>
        </p:nvGraphicFramePr>
        <p:xfrm>
          <a:off x="2590800" y="3048000"/>
          <a:ext cx="479261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612440" imgH="332640" progId="Visio.Drawing.6">
                  <p:embed/>
                </p:oleObj>
              </mc:Choice>
              <mc:Fallback>
                <p:oleObj name="VISIO" r:id="rId7" imgW="1612440" imgH="332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48000"/>
                        <a:ext cx="4792617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4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= B</a:t>
            </a:r>
          </a:p>
        </p:txBody>
      </p:sp>
      <p:sp>
        <p:nvSpPr>
          <p:cNvPr id="1041414" name="Line 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3716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415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371600" y="121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T4: Involution Theorem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2514600"/>
            <a:ext cx="4724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3C034-DE14-4749-8FF0-E718275C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07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3462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4260426"/>
              </p:ext>
            </p:extLst>
          </p:nvPr>
        </p:nvGraphicFramePr>
        <p:xfrm>
          <a:off x="2895600" y="2667000"/>
          <a:ext cx="4625372" cy="3002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298160" imgH="842760" progId="Visio.Drawing.6">
                  <p:embed/>
                </p:oleObj>
              </mc:Choice>
              <mc:Fallback>
                <p:oleObj name="VISIO" r:id="rId8" imgW="1298160" imgH="842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67000"/>
                        <a:ext cx="4625372" cy="3002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3460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57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057400" y="190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1</a:t>
            </a:r>
          </a:p>
        </p:txBody>
      </p:sp>
      <p:sp>
        <p:nvSpPr>
          <p:cNvPr id="1043464" name="Oval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T5: Complement Theorem</a:t>
            </a:r>
          </a:p>
        </p:txBody>
      </p:sp>
      <p:sp>
        <p:nvSpPr>
          <p:cNvPr id="8" name="Rectangle 7"/>
          <p:cNvSpPr/>
          <p:nvPr/>
        </p:nvSpPr>
        <p:spPr>
          <a:xfrm>
            <a:off x="2590800" y="2514600"/>
            <a:ext cx="5257800" cy="335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FE95C2-5996-3447-8FD7-5A4EDBD5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406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Recap: Basic Boolean Theorems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851443"/>
              </p:ext>
            </p:extLst>
          </p:nvPr>
        </p:nvGraphicFramePr>
        <p:xfrm>
          <a:off x="6858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+ 0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Identity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+ 1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  <a:r>
                        <a:rPr lang="en-US" sz="2400" baseline="0" dirty="0"/>
                        <a:t> Element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Idempotency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Complements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8376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38374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0609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0609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024238-777C-B646-BF21-F611842C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3888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Boolean Algebra: Theorems of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Several Variables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74473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78604"/>
              </p:ext>
            </p:extLst>
          </p:nvPr>
        </p:nvGraphicFramePr>
        <p:xfrm>
          <a:off x="228600" y="1295402"/>
          <a:ext cx="8686800" cy="344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7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356">
                <a:tc>
                  <a:txBody>
                    <a:bodyPr/>
                    <a:lstStyle/>
                    <a:p>
                      <a:r>
                        <a:rPr lang="en-US" sz="24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B•C</a:t>
                      </a:r>
                      <a:r>
                        <a:rPr lang="en-US" sz="2000" baseline="0" dirty="0"/>
                        <a:t> = 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B+C</a:t>
                      </a:r>
                      <a:r>
                        <a:rPr lang="en-US" sz="2000" baseline="0" dirty="0"/>
                        <a:t> = C+B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Commutativity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D = B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 + C) + D = B + (C + 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Associativity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 + D) =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C) +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 = (B+C)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Distributivity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 (B•C)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 + (B•C)</a:t>
                      </a:r>
                      <a:r>
                        <a:rPr lang="en-US" sz="2000" baseline="0" dirty="0"/>
                        <a:t>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(B+C) • </a:t>
                      </a:r>
                      <a:r>
                        <a:rPr lang="en-US" sz="2000" baseline="0" dirty="0"/>
                        <a:t>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0862">
                <a:tc>
                  <a:txBody>
                    <a:bodyPr/>
                    <a:lstStyle/>
                    <a:p>
                      <a:r>
                        <a:rPr lang="en-US" sz="2000" dirty="0"/>
                        <a:t>T11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 + (B•D) + (C•D)</a:t>
                      </a:r>
                      <a:r>
                        <a:rPr lang="en-US" sz="2000" baseline="0" dirty="0"/>
                        <a:t> =</a:t>
                      </a:r>
                    </a:p>
                    <a:p>
                      <a:r>
                        <a:rPr lang="en-US" sz="2000" baseline="0" dirty="0"/>
                        <a:t>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C) +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(B+C) •</a:t>
                      </a:r>
                      <a:r>
                        <a:rPr lang="en-US" sz="2000" baseline="0" dirty="0"/>
                        <a:t> (B+D)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(C+D) =</a:t>
                      </a:r>
                    </a:p>
                    <a:p>
                      <a:r>
                        <a:rPr lang="en-US" sz="2000" baseline="0" dirty="0"/>
                        <a:t>(B+C)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Consensus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2149348" y="35976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54708" y="403682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45818" y="4343908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84724" y="35986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4368" y="4824984"/>
            <a:ext cx="6344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Warning: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T8’ differs from traditional algebra: </a:t>
            </a:r>
          </a:p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	OR (+) distributes over AND (•)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035804" y="402869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26914" y="434492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35451" y="2584502"/>
            <a:ext cx="2985025" cy="4912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AD031B-8898-8243-B43B-9824A96B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9939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How to Prove	</a:t>
            </a: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cs typeface="Arial" charset="0"/>
              </a:rPr>
              <a:t>Method 1: </a:t>
            </a:r>
            <a:r>
              <a:rPr lang="en-US" sz="3200" dirty="0">
                <a:cs typeface="Arial" charset="0"/>
              </a:rPr>
              <a:t>Perfect induction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cs typeface="Arial" charset="0"/>
              </a:rPr>
              <a:t>Method 2: </a:t>
            </a:r>
            <a:r>
              <a:rPr lang="en-US" sz="3200" dirty="0">
                <a:cs typeface="Arial" charset="0"/>
              </a:rPr>
              <a:t>Use other theorems and axioms to simplify the equation</a:t>
            </a:r>
            <a:endParaRPr lang="en-US" sz="3200" b="1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dirty="0">
                <a:cs typeface="Arial" charset="0"/>
              </a:rPr>
              <a:t>Make one side of the equation look like the other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6B7F1A-7359-4C43-8E3F-0AF30BA5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8727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Proof by Perfect Induction</a:t>
            </a: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1430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Also called: </a:t>
            </a:r>
            <a:r>
              <a:rPr lang="en-US" sz="3200" b="1" dirty="0">
                <a:latin typeface="+mj-lt"/>
                <a:cs typeface="Arial" charset="0"/>
              </a:rPr>
              <a:t>proof by exhaustion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Check every possible input value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If the two expressions produce the same value for every possible input combination, the expressions are equal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4FB2A7-A697-B34A-89D9-ADA104E7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4460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T9: Covering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621280"/>
            <a:ext cx="82296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Prove true by: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Method 1: </a:t>
            </a:r>
            <a:r>
              <a:rPr lang="en-US" sz="3200" dirty="0">
                <a:latin typeface="+mj-lt"/>
                <a:cs typeface="Arial" charset="0"/>
              </a:rPr>
              <a:t>Perfect induction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Method 2: </a:t>
            </a:r>
            <a:r>
              <a:rPr lang="en-US" sz="3200" dirty="0">
                <a:latin typeface="+mj-lt"/>
                <a:cs typeface="Arial" charset="0"/>
              </a:rPr>
              <a:t>Using other theorems and axioms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22332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EE44CE-0F0C-6F45-B465-40177CB9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1404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64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91443185"/>
              </p:ext>
            </p:extLst>
          </p:nvPr>
        </p:nvGraphicFramePr>
        <p:xfrm>
          <a:off x="1905000" y="4114800"/>
          <a:ext cx="5725824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890000" imgH="504000" progId="Visio.Drawing.6">
                  <p:embed/>
                </p:oleObj>
              </mc:Choice>
              <mc:Fallback>
                <p:oleObj name="VISIO" r:id="rId5" imgW="189000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14800"/>
                        <a:ext cx="5725824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1219200"/>
            <a:ext cx="7620000" cy="4953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="1" dirty="0"/>
              <a:t>A logic circuit is composed of:</a:t>
            </a:r>
          </a:p>
          <a:p>
            <a:pPr>
              <a:spcBef>
                <a:spcPts val="0"/>
              </a:spcBef>
            </a:pPr>
            <a:r>
              <a:rPr lang="en-US" dirty="0"/>
              <a:t>Inputs</a:t>
            </a:r>
          </a:p>
          <a:p>
            <a:pPr>
              <a:spcBef>
                <a:spcPts val="0"/>
              </a:spcBef>
            </a:pPr>
            <a:r>
              <a:rPr lang="en-US" dirty="0"/>
              <a:t>Outputs</a:t>
            </a:r>
          </a:p>
          <a:p>
            <a:pPr>
              <a:spcBef>
                <a:spcPts val="0"/>
              </a:spcBef>
            </a:pPr>
            <a:r>
              <a:rPr lang="en-US" dirty="0"/>
              <a:t>Functional specification</a:t>
            </a:r>
          </a:p>
          <a:p>
            <a:pPr>
              <a:spcBef>
                <a:spcPts val="0"/>
              </a:spcBef>
            </a:pPr>
            <a:r>
              <a:rPr lang="en-US" dirty="0"/>
              <a:t>Timing specification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495081-FB6E-234E-93C8-F3470A92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014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T9: Covering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1400" y="2594723"/>
            <a:ext cx="79248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Method 1: </a:t>
            </a:r>
            <a:r>
              <a:rPr lang="en-US" sz="3200" dirty="0">
                <a:latin typeface="+mj-lt"/>
                <a:cs typeface="Arial" charset="0"/>
              </a:rPr>
              <a:t>Perfect Induction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24100" y="3964632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95700" y="3583632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42740" y="3964632"/>
            <a:ext cx="1800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     	0</a:t>
            </a:r>
          </a:p>
          <a:p>
            <a:r>
              <a:rPr lang="en-US" sz="2400" dirty="0"/>
              <a:t>1         	0</a:t>
            </a:r>
          </a:p>
          <a:p>
            <a:r>
              <a:rPr lang="en-US" sz="2400" dirty="0"/>
              <a:t>1         	1</a:t>
            </a:r>
          </a:p>
          <a:p>
            <a:r>
              <a:rPr lang="en-US" sz="2400" dirty="0"/>
              <a:t>1         	1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3006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52700" y="3964632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0         0</a:t>
            </a:r>
          </a:p>
          <a:p>
            <a:r>
              <a:rPr lang="en-US" sz="2400" dirty="0"/>
              <a:t>0         1</a:t>
            </a:r>
          </a:p>
          <a:p>
            <a:r>
              <a:rPr lang="en-US" sz="2400" dirty="0"/>
              <a:t>1         0</a:t>
            </a:r>
          </a:p>
          <a:p>
            <a:r>
              <a:rPr lang="en-US" sz="2400" dirty="0"/>
              <a:t>1         1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52700" y="3583632"/>
            <a:ext cx="468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B</a:t>
            </a:r>
            <a:r>
              <a:rPr lang="en-US" sz="2400" b="1" dirty="0"/>
              <a:t>         </a:t>
            </a:r>
            <a:r>
              <a:rPr lang="en-US" sz="2400" b="1" i="1" dirty="0"/>
              <a:t>C      (B+C)      B(B+C)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14800" y="40386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14800" y="43434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14800" y="47244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14800" y="51054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876800" y="40386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76800" y="43434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76800" y="47244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876800" y="50292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501CF-C730-B747-9116-7C18ADEF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T9: Covering</a:t>
            </a:r>
          </a:p>
        </p:txBody>
      </p:sp>
      <p:sp>
        <p:nvSpPr>
          <p:cNvPr id="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2468880"/>
            <a:ext cx="85090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Method 2: </a:t>
            </a:r>
            <a:r>
              <a:rPr lang="en-US" sz="3200" dirty="0">
                <a:latin typeface="+mj-lt"/>
                <a:cs typeface="Arial" charset="0"/>
              </a:rPr>
              <a:t>Prove true using other axioms and theorems.</a:t>
            </a:r>
          </a:p>
          <a:p>
            <a:r>
              <a:rPr lang="en-US" sz="2800" dirty="0">
                <a:latin typeface="+mj-lt"/>
                <a:cs typeface="Arial" charset="0"/>
              </a:rPr>
              <a:t>B•(B+C)	= B•B + B•C		T8: </a:t>
            </a:r>
            <a:r>
              <a:rPr lang="en-US" sz="2800" dirty="0" err="1">
                <a:latin typeface="+mj-lt"/>
                <a:cs typeface="Arial" charset="0"/>
              </a:rPr>
              <a:t>Distributivity</a:t>
            </a:r>
            <a:endParaRPr lang="en-US" sz="2800" dirty="0">
              <a:latin typeface="+mj-lt"/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		= </a:t>
            </a:r>
            <a:r>
              <a:rPr lang="en-US" sz="2800" b="1" dirty="0">
                <a:latin typeface="+mj-lt"/>
                <a:cs typeface="Arial" charset="0"/>
              </a:rPr>
              <a:t>B</a:t>
            </a:r>
            <a:r>
              <a:rPr lang="en-US" sz="2800" dirty="0">
                <a:latin typeface="+mj-lt"/>
                <a:cs typeface="Arial" charset="0"/>
              </a:rPr>
              <a:t> + B•C		T3: Idempotency</a:t>
            </a:r>
          </a:p>
          <a:p>
            <a:r>
              <a:rPr lang="en-US" sz="2800" dirty="0">
                <a:latin typeface="+mj-lt"/>
                <a:cs typeface="Arial" charset="0"/>
              </a:rPr>
              <a:t>		= </a:t>
            </a:r>
            <a:r>
              <a:rPr lang="en-US" sz="2800" b="1" dirty="0">
                <a:cs typeface="Arial" charset="0"/>
              </a:rPr>
              <a:t>B•1</a:t>
            </a:r>
            <a:r>
              <a:rPr lang="en-US" sz="2800" dirty="0">
                <a:cs typeface="Arial" charset="0"/>
              </a:rPr>
              <a:t> + B•C 		T2: Null Element</a:t>
            </a:r>
          </a:p>
          <a:p>
            <a:r>
              <a:rPr lang="en-US" sz="2800" dirty="0">
                <a:latin typeface="+mj-lt"/>
                <a:cs typeface="Arial" charset="0"/>
              </a:rPr>
              <a:t>		= B•(1 + C)		T8: </a:t>
            </a:r>
            <a:r>
              <a:rPr lang="en-US" sz="2800" dirty="0" err="1">
                <a:latin typeface="+mj-lt"/>
                <a:cs typeface="Arial" charset="0"/>
              </a:rPr>
              <a:t>Distributivity</a:t>
            </a:r>
            <a:endParaRPr lang="en-US" sz="2800" dirty="0">
              <a:latin typeface="+mj-lt"/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		= B•(</a:t>
            </a:r>
            <a:r>
              <a:rPr lang="en-US" sz="2800" b="1" dirty="0">
                <a:latin typeface="+mj-lt"/>
                <a:cs typeface="Arial" charset="0"/>
              </a:rPr>
              <a:t>1</a:t>
            </a:r>
            <a:r>
              <a:rPr lang="en-US" sz="2800" dirty="0">
                <a:latin typeface="+mj-lt"/>
                <a:cs typeface="Arial" charset="0"/>
              </a:rPr>
              <a:t>)		T2: Null element</a:t>
            </a:r>
          </a:p>
          <a:p>
            <a:r>
              <a:rPr lang="en-US" sz="2800" dirty="0">
                <a:latin typeface="+mj-lt"/>
                <a:cs typeface="Arial" charset="0"/>
              </a:rPr>
              <a:t>		= B			T1: Identity</a:t>
            </a:r>
          </a:p>
          <a:p>
            <a:pPr>
              <a:spcBef>
                <a:spcPct val="20000"/>
              </a:spcBef>
            </a:pPr>
            <a:endParaRPr lang="en-US" sz="2800" dirty="0">
              <a:latin typeface="+mj-lt"/>
              <a:cs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819217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ED3CCD-80FB-9847-A740-63CD28B5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624B76-429D-4705-AB3D-8818056AAF0E}"/>
              </a:ext>
            </a:extLst>
          </p:cNvPr>
          <p:cNvSpPr/>
          <p:nvPr/>
        </p:nvSpPr>
        <p:spPr>
          <a:xfrm>
            <a:off x="457199" y="3429000"/>
            <a:ext cx="8077201" cy="266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746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T10: Combining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40200" y="2057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641600"/>
            <a:ext cx="81534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Prove true using other axioms and theorems: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   B•C + B•C	= B•(C+C)     T8: </a:t>
            </a:r>
            <a:r>
              <a:rPr lang="en-US" sz="3200" dirty="0" err="1">
                <a:latin typeface="+mj-lt"/>
                <a:cs typeface="Arial" charset="0"/>
              </a:rPr>
              <a:t>Distributivity</a:t>
            </a:r>
            <a:endParaRPr lang="en-US" sz="32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			= B•(</a:t>
            </a:r>
            <a:r>
              <a:rPr lang="en-US" sz="3200" b="1" dirty="0">
                <a:solidFill>
                  <a:srgbClr val="FF0000"/>
                </a:solidFill>
                <a:latin typeface="+mj-lt"/>
                <a:cs typeface="Arial" charset="0"/>
              </a:rPr>
              <a:t>1</a:t>
            </a:r>
            <a:r>
              <a:rPr lang="en-US" sz="3200" dirty="0">
                <a:latin typeface="+mj-lt"/>
                <a:cs typeface="Arial" charset="0"/>
              </a:rPr>
              <a:t>) 	   T5’: Complements</a:t>
            </a:r>
          </a:p>
          <a:p>
            <a:pPr lvl="1"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			= B		   T1: Identity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743200" y="3337560"/>
            <a:ext cx="248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06340" y="3337560"/>
            <a:ext cx="248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30649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(B•C)</a:t>
                      </a:r>
                      <a:r>
                        <a:rPr lang="en-US" sz="2400" baseline="0" dirty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Combining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41029E-9FEF-B643-9862-13FA332EF314}"/>
              </a:ext>
            </a:extLst>
          </p:cNvPr>
          <p:cNvCxnSpPr/>
          <p:nvPr/>
        </p:nvCxnSpPr>
        <p:spPr>
          <a:xfrm>
            <a:off x="4114800" y="19812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43829-2539-D94F-B16B-D583531D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DCB019-B18B-4F58-B452-1E5BFC7958D4}"/>
              </a:ext>
            </a:extLst>
          </p:cNvPr>
          <p:cNvSpPr/>
          <p:nvPr/>
        </p:nvSpPr>
        <p:spPr>
          <a:xfrm>
            <a:off x="838199" y="3276600"/>
            <a:ext cx="8077201" cy="266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30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 Morgan’s Theorem: Dual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0600" y="2893665"/>
            <a:ext cx="69001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complement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of the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product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is the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sum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complements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sz="1000" dirty="0">
              <a:latin typeface="+mj-lt"/>
              <a:cs typeface="Times New Roman" panose="02020603050405020304" pitchFamily="18" charset="0"/>
            </a:endParaRPr>
          </a:p>
          <a:p>
            <a:pPr algn="ctr"/>
            <a:endParaRPr lang="en-US" sz="1000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+mj-lt"/>
                <a:cs typeface="Times New Roman" panose="02020603050405020304" pitchFamily="18" charset="0"/>
              </a:rPr>
              <a:t>Dual: </a:t>
            </a:r>
          </a:p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complement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sum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is the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product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complements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78401"/>
              </p:ext>
            </p:extLst>
          </p:nvPr>
        </p:nvGraphicFramePr>
        <p:xfrm>
          <a:off x="758953" y="1397000"/>
          <a:ext cx="7614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B•C•</a:t>
                      </a:r>
                      <a:r>
                        <a:rPr lang="en-US" sz="2400" baseline="0" dirty="0"/>
                        <a:t>D… = B+C+D…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B+C+D…= B</a:t>
                      </a:r>
                      <a:r>
                        <a:rPr lang="en-US" sz="2400" dirty="0"/>
                        <a:t>•C•D</a:t>
                      </a:r>
                      <a:r>
                        <a:rPr lang="en-US" sz="2400" baseline="0" dirty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 Morgan’s</a:t>
                      </a:r>
                      <a:r>
                        <a:rPr lang="en-US" sz="2400" baseline="0" dirty="0"/>
                        <a:t> 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1524000" y="2032000"/>
            <a:ext cx="1066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55000" y="2042160"/>
            <a:ext cx="95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62600" y="20320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90560" y="20320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506790" y="20320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68960" y="20383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96920" y="20383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13150" y="20383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E5AC86-B12D-3347-B5CF-788A6BCA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58982-1B4F-4B00-94FA-4F72A18D1A51}"/>
              </a:ext>
            </a:extLst>
          </p:cNvPr>
          <p:cNvSpPr/>
          <p:nvPr/>
        </p:nvSpPr>
        <p:spPr>
          <a:xfrm>
            <a:off x="838199" y="4038600"/>
            <a:ext cx="8077201" cy="190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44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31108"/>
              </p:ext>
            </p:extLst>
          </p:nvPr>
        </p:nvGraphicFramePr>
        <p:xfrm>
          <a:off x="228600" y="1295402"/>
          <a:ext cx="8686800" cy="3886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7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356">
                <a:tc>
                  <a:txBody>
                    <a:bodyPr/>
                    <a:lstStyle/>
                    <a:p>
                      <a:r>
                        <a:rPr lang="en-US" sz="24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B•C</a:t>
                      </a:r>
                      <a:r>
                        <a:rPr lang="en-US" sz="2000" baseline="0" dirty="0"/>
                        <a:t> = 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B+C</a:t>
                      </a:r>
                      <a:r>
                        <a:rPr lang="en-US" sz="2000" baseline="0" dirty="0"/>
                        <a:t> = C+B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Commutativity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D = B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 + C) + D = B + (C + 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Associativity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 + D) =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C) +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 = (B+C)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Distributivity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 (B•C)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 + (B•C)</a:t>
                      </a:r>
                      <a:r>
                        <a:rPr lang="en-US" sz="2000" baseline="0" dirty="0"/>
                        <a:t>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(B+C) • </a:t>
                      </a:r>
                      <a:r>
                        <a:rPr lang="en-US" sz="2000" baseline="0" dirty="0"/>
                        <a:t>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0862">
                <a:tc>
                  <a:txBody>
                    <a:bodyPr/>
                    <a:lstStyle/>
                    <a:p>
                      <a:r>
                        <a:rPr lang="en-US" sz="2000" dirty="0"/>
                        <a:t>T11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 + (B•D) + (C•D)</a:t>
                      </a:r>
                      <a:r>
                        <a:rPr lang="en-US" sz="2000" baseline="0" dirty="0"/>
                        <a:t> =</a:t>
                      </a:r>
                    </a:p>
                    <a:p>
                      <a:r>
                        <a:rPr lang="en-US" sz="2000" baseline="0" dirty="0"/>
                        <a:t>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C) +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(B+C) •</a:t>
                      </a:r>
                      <a:r>
                        <a:rPr lang="en-US" sz="2000" baseline="0" dirty="0"/>
                        <a:t> (B+D)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(C+D) =</a:t>
                      </a:r>
                    </a:p>
                    <a:p>
                      <a:r>
                        <a:rPr lang="en-US" sz="2000" baseline="0" dirty="0"/>
                        <a:t>(B+C)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Consensus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B•C•</a:t>
                      </a:r>
                      <a:r>
                        <a:rPr lang="en-US" sz="2000" baseline="0" dirty="0"/>
                        <a:t>D… = B+C+D…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B+C+D…= B</a:t>
                      </a:r>
                      <a:r>
                        <a:rPr lang="en-US" sz="2000" dirty="0"/>
                        <a:t>•C•D</a:t>
                      </a:r>
                      <a:r>
                        <a:rPr lang="en-US" sz="2000" baseline="0" dirty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 Morgan’s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2149348" y="35976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54708" y="403682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45818" y="4343908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84724" y="35986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35804" y="402869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26914" y="434492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Recap: Theorems of Several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C89E8B-12F1-364F-A70F-21EA2697CEB8}"/>
              </a:ext>
            </a:extLst>
          </p:cNvPr>
          <p:cNvCxnSpPr>
            <a:cxnSpLocks/>
          </p:cNvCxnSpPr>
          <p:nvPr/>
        </p:nvCxnSpPr>
        <p:spPr>
          <a:xfrm>
            <a:off x="990600" y="4800600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2AE77F-25B3-7C47-9746-0F5E0D7D6348}"/>
              </a:ext>
            </a:extLst>
          </p:cNvPr>
          <p:cNvCxnSpPr>
            <a:cxnSpLocks/>
          </p:cNvCxnSpPr>
          <p:nvPr/>
        </p:nvCxnSpPr>
        <p:spPr>
          <a:xfrm>
            <a:off x="4155000" y="4810760"/>
            <a:ext cx="8719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1A1DB2-1FBB-784D-95DA-2B8002F132AB}"/>
              </a:ext>
            </a:extLst>
          </p:cNvPr>
          <p:cNvCxnSpPr/>
          <p:nvPr/>
        </p:nvCxnSpPr>
        <p:spPr>
          <a:xfrm>
            <a:off x="2114250" y="48006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AF2C42-DEE7-AB45-A851-A47980189F2A}"/>
              </a:ext>
            </a:extLst>
          </p:cNvPr>
          <p:cNvCxnSpPr/>
          <p:nvPr/>
        </p:nvCxnSpPr>
        <p:spPr>
          <a:xfrm>
            <a:off x="2352360" y="48006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208A2B-C931-0C4F-8CD4-1404F7014796}"/>
              </a:ext>
            </a:extLst>
          </p:cNvPr>
          <p:cNvCxnSpPr/>
          <p:nvPr/>
        </p:nvCxnSpPr>
        <p:spPr>
          <a:xfrm>
            <a:off x="2590800" y="48006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881BF8-CDE2-A94A-B65F-A6EFD1AFCB5F}"/>
              </a:ext>
            </a:extLst>
          </p:cNvPr>
          <p:cNvCxnSpPr/>
          <p:nvPr/>
        </p:nvCxnSpPr>
        <p:spPr>
          <a:xfrm>
            <a:off x="5162250" y="48069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2733F8-D310-E84C-9552-740CD6CF6137}"/>
              </a:ext>
            </a:extLst>
          </p:cNvPr>
          <p:cNvCxnSpPr/>
          <p:nvPr/>
        </p:nvCxnSpPr>
        <p:spPr>
          <a:xfrm>
            <a:off x="5455620" y="48069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70618E-DED9-6143-9419-41D52CBEC8A7}"/>
              </a:ext>
            </a:extLst>
          </p:cNvPr>
          <p:cNvCxnSpPr/>
          <p:nvPr/>
        </p:nvCxnSpPr>
        <p:spPr>
          <a:xfrm>
            <a:off x="5715000" y="48069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3DED0-CA03-0F4C-A3D4-85334C9C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1230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Boolean Algebra: Simplifying Equations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82671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an Equation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599" y="1143000"/>
            <a:ext cx="8337917" cy="498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cs typeface="Times New Roman" panose="02020603050405020304" pitchFamily="18" charset="0"/>
              </a:rPr>
              <a:t>Simplifying may mean minimal sum of products form:</a:t>
            </a:r>
          </a:p>
          <a:p>
            <a:endParaRPr lang="en-US" sz="1000" dirty="0"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SOP form that has the 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fewest number of implicants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, where each implicant has the 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fewest literals</a:t>
            </a:r>
          </a:p>
          <a:p>
            <a:pPr lvl="1"/>
            <a:endParaRPr lang="en-US" sz="800" dirty="0">
              <a:latin typeface="+mj-lt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/>
              <a:t>Implicant: </a:t>
            </a:r>
            <a:r>
              <a:rPr lang="en-US" sz="2400" dirty="0"/>
              <a:t>product of literals</a:t>
            </a:r>
          </a:p>
          <a:p>
            <a:pPr lvl="1">
              <a:spcBef>
                <a:spcPct val="20000"/>
              </a:spcBef>
            </a:pPr>
            <a:r>
              <a:rPr lang="en-US" sz="2400" b="1" i="1" dirty="0">
                <a:solidFill>
                  <a:schemeClr val="accent1"/>
                </a:solidFill>
              </a:rPr>
              <a:t>	ABC</a:t>
            </a:r>
            <a:r>
              <a:rPr lang="en-US" sz="2400" b="1" dirty="0">
                <a:solidFill>
                  <a:schemeClr val="accent1"/>
                </a:solidFill>
              </a:rPr>
              <a:t>, </a:t>
            </a:r>
            <a:r>
              <a:rPr lang="en-US" sz="2400" b="1" i="1" dirty="0">
                <a:solidFill>
                  <a:schemeClr val="accent1"/>
                </a:solidFill>
              </a:rPr>
              <a:t>AC</a:t>
            </a:r>
            <a:r>
              <a:rPr lang="en-US" sz="2400" b="1" dirty="0">
                <a:solidFill>
                  <a:schemeClr val="accent1"/>
                </a:solidFill>
              </a:rPr>
              <a:t>, </a:t>
            </a:r>
            <a:r>
              <a:rPr lang="en-US" sz="2400" b="1" i="1" dirty="0">
                <a:solidFill>
                  <a:schemeClr val="accent1"/>
                </a:solidFill>
              </a:rPr>
              <a:t>BC</a:t>
            </a:r>
            <a:endParaRPr lang="en-US" sz="24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/>
              <a:t>Literal: </a:t>
            </a:r>
            <a:r>
              <a:rPr lang="en-US" sz="2400" dirty="0"/>
              <a:t>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	</a:t>
            </a:r>
            <a:r>
              <a:rPr lang="en-US" sz="2400" b="1" i="1" dirty="0">
                <a:solidFill>
                  <a:schemeClr val="accent1"/>
                </a:solidFill>
              </a:rPr>
              <a:t>A</a:t>
            </a:r>
            <a:r>
              <a:rPr lang="en-US" sz="2400" b="1" dirty="0">
                <a:solidFill>
                  <a:schemeClr val="accent1"/>
                </a:solidFill>
              </a:rPr>
              <a:t>, </a:t>
            </a:r>
            <a:r>
              <a:rPr lang="en-US" sz="2400" b="1" i="1" dirty="0">
                <a:solidFill>
                  <a:schemeClr val="accent1"/>
                </a:solidFill>
              </a:rPr>
              <a:t>A</a:t>
            </a:r>
            <a:r>
              <a:rPr lang="en-US" sz="2400" b="1" dirty="0">
                <a:solidFill>
                  <a:schemeClr val="accent1"/>
                </a:solidFill>
              </a:rPr>
              <a:t>, </a:t>
            </a:r>
            <a:r>
              <a:rPr lang="en-US" sz="2400" b="1" i="1" dirty="0">
                <a:solidFill>
                  <a:schemeClr val="accent1"/>
                </a:solidFill>
              </a:rPr>
              <a:t>B</a:t>
            </a:r>
            <a:r>
              <a:rPr lang="en-US" sz="2400" b="1" dirty="0">
                <a:solidFill>
                  <a:schemeClr val="accent1"/>
                </a:solidFill>
              </a:rPr>
              <a:t>, </a:t>
            </a:r>
            <a:r>
              <a:rPr lang="en-US" sz="2400" b="1" i="1" dirty="0">
                <a:solidFill>
                  <a:schemeClr val="accent1"/>
                </a:solidFill>
              </a:rPr>
              <a:t>B</a:t>
            </a:r>
            <a:r>
              <a:rPr lang="en-US" sz="2400" b="1" dirty="0">
                <a:solidFill>
                  <a:schemeClr val="accent1"/>
                </a:solidFill>
              </a:rPr>
              <a:t>, </a:t>
            </a:r>
            <a:r>
              <a:rPr lang="en-US" sz="2400" b="1" i="1" dirty="0">
                <a:solidFill>
                  <a:schemeClr val="accent1"/>
                </a:solidFill>
              </a:rPr>
              <a:t>C</a:t>
            </a:r>
            <a:r>
              <a:rPr lang="en-US" sz="2400" b="1" dirty="0">
                <a:solidFill>
                  <a:schemeClr val="accent1"/>
                </a:solidFill>
              </a:rPr>
              <a:t>, </a:t>
            </a:r>
            <a:r>
              <a:rPr lang="en-US" sz="2400" b="1" i="1" dirty="0">
                <a:solidFill>
                  <a:schemeClr val="accent1"/>
                </a:solidFill>
              </a:rPr>
              <a:t>C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50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Simplifying could also mean fewest number of gates, lowest cost, lowest power, etc.  For example, Y = A </a:t>
            </a:r>
            <a:r>
              <a:rPr lang="en-US" sz="2400" dirty="0" err="1"/>
              <a:t>xor</a:t>
            </a:r>
            <a:r>
              <a:rPr lang="en-US" sz="2400" dirty="0"/>
              <a:t> B is likely simpler than minimal Sum of Products Y = AB + AB. These depend on details of the technology.</a:t>
            </a:r>
            <a:endParaRPr lang="en-US" sz="2400" b="1" dirty="0">
              <a:solidFill>
                <a:schemeClr val="accent1"/>
              </a:solidFill>
              <a:latin typeface="+mj-lt"/>
            </a:endParaRPr>
          </a:p>
          <a:p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Line 7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590800" y="3962400"/>
            <a:ext cx="152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981200" y="3962400"/>
            <a:ext cx="152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971800" y="3148015"/>
            <a:ext cx="152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828800" y="3148015"/>
            <a:ext cx="152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468876" y="3148015"/>
            <a:ext cx="152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276600" y="3953656"/>
            <a:ext cx="1676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A3AF8336-AE27-0D4E-99DC-3DAE592F1E11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419600" y="5029200"/>
            <a:ext cx="1676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68E25FD-255F-0F4C-8E35-5C58BC28F85C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937760" y="5029200"/>
            <a:ext cx="1676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07324A-BB14-F342-9799-69E48A25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0375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257300" y="1524000"/>
            <a:ext cx="7886700" cy="4995277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1"/>
                </a:solidFill>
              </a:rPr>
              <a:t>    Y</a:t>
            </a:r>
            <a:r>
              <a:rPr lang="en-US" b="1" dirty="0">
                <a:solidFill>
                  <a:schemeClr val="accent1"/>
                </a:solidFill>
              </a:rPr>
              <a:t> = </a:t>
            </a:r>
            <a:r>
              <a:rPr lang="en-US" b="1" i="1" dirty="0">
                <a:solidFill>
                  <a:schemeClr val="accent1"/>
                </a:solidFill>
              </a:rPr>
              <a:t>AB</a:t>
            </a:r>
            <a:r>
              <a:rPr lang="en-US" b="1" dirty="0">
                <a:solidFill>
                  <a:schemeClr val="accent1"/>
                </a:solidFill>
              </a:rPr>
              <a:t> + </a:t>
            </a:r>
            <a:r>
              <a:rPr lang="en-US" b="1" i="1" dirty="0">
                <a:solidFill>
                  <a:schemeClr val="accent1"/>
                </a:solidFill>
              </a:rPr>
              <a:t>AB</a:t>
            </a:r>
          </a:p>
          <a:p>
            <a:pPr>
              <a:buFontTx/>
              <a:buNone/>
            </a:pPr>
            <a:r>
              <a:rPr lang="en-US" dirty="0"/>
              <a:t>    Y = B		T10: Combining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or</a:t>
            </a:r>
          </a:p>
          <a:p>
            <a:pPr>
              <a:buFontTx/>
              <a:buNone/>
            </a:pPr>
            <a:r>
              <a:rPr lang="en-US" dirty="0"/>
              <a:t>    Y = </a:t>
            </a:r>
            <a:r>
              <a:rPr lang="en-US" i="1" dirty="0"/>
              <a:t>B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A</a:t>
            </a:r>
            <a:r>
              <a:rPr lang="en-US" dirty="0"/>
              <a:t>)	T8: Distributivity</a:t>
            </a:r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B</a:t>
            </a:r>
            <a:r>
              <a:rPr lang="en-US" dirty="0"/>
              <a:t>(1)		T5’: Complements</a:t>
            </a:r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B</a:t>
            </a:r>
            <a:r>
              <a:rPr lang="en-US" dirty="0"/>
              <a:t>		T1: Identity</a:t>
            </a:r>
          </a:p>
        </p:txBody>
      </p:sp>
      <p:sp>
        <p:nvSpPr>
          <p:cNvPr id="1045509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276600" y="3954449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1:</a:t>
            </a:r>
          </a:p>
        </p:txBody>
      </p:sp>
      <p:sp>
        <p:nvSpPr>
          <p:cNvPr id="7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362200" y="1618565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715000" y="1524000"/>
            <a:ext cx="3201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Recommended Method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334000" y="1828800"/>
            <a:ext cx="381000" cy="30480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419600" y="1283472"/>
            <a:ext cx="4496854" cy="850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9A3DA-5A53-0A42-B7E5-E928F27F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79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257300" y="1524000"/>
            <a:ext cx="78867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Y = ABC + ABC + ABC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  </a:t>
            </a:r>
            <a:r>
              <a:rPr lang="en-US" dirty="0"/>
              <a:t>= ABC + </a:t>
            </a:r>
            <a:r>
              <a:rPr lang="en-US" b="1" dirty="0">
                <a:solidFill>
                  <a:srgbClr val="FF0000"/>
                </a:solidFill>
              </a:rPr>
              <a:t>ABC + ABC</a:t>
            </a:r>
            <a:r>
              <a:rPr lang="en-US" dirty="0"/>
              <a:t> + ABC</a:t>
            </a:r>
            <a:r>
              <a:rPr lang="en-US" sz="2800" dirty="0"/>
              <a:t>       T3’:  Idempotency</a:t>
            </a:r>
          </a:p>
          <a:p>
            <a:pPr marL="0" indent="0">
              <a:buNone/>
            </a:pPr>
            <a:r>
              <a:rPr lang="en-US" dirty="0"/>
              <a:t>   = </a:t>
            </a:r>
            <a:r>
              <a:rPr lang="en-US" b="1" dirty="0">
                <a:solidFill>
                  <a:srgbClr val="FF0000"/>
                </a:solidFill>
              </a:rPr>
              <a:t>(ABC+ABC) </a:t>
            </a:r>
            <a:r>
              <a:rPr lang="en-US" dirty="0"/>
              <a:t>+ </a:t>
            </a:r>
            <a:r>
              <a:rPr lang="en-US" b="1" dirty="0">
                <a:solidFill>
                  <a:srgbClr val="0070C0"/>
                </a:solidFill>
              </a:rPr>
              <a:t>(ABC+ABC)</a:t>
            </a:r>
            <a:r>
              <a:rPr lang="en-US" sz="2800" b="1" dirty="0">
                <a:solidFill>
                  <a:srgbClr val="0070C0"/>
                </a:solidFill>
              </a:rPr>
              <a:t>   </a:t>
            </a:r>
            <a:r>
              <a:rPr lang="en-US" sz="2800" dirty="0"/>
              <a:t>T7’:  Associativity</a:t>
            </a:r>
          </a:p>
          <a:p>
            <a:pPr marL="0" indent="0">
              <a:buNone/>
            </a:pPr>
            <a:r>
              <a:rPr lang="en-US" dirty="0"/>
              <a:t>   = </a:t>
            </a:r>
            <a:r>
              <a:rPr lang="en-US" b="1" dirty="0">
                <a:solidFill>
                  <a:srgbClr val="FF0000"/>
                </a:solidFill>
              </a:rPr>
              <a:t>AC</a:t>
            </a:r>
            <a:r>
              <a:rPr lang="en-US" dirty="0"/>
              <a:t>                 + </a:t>
            </a:r>
            <a:r>
              <a:rPr lang="en-US" b="1" dirty="0">
                <a:solidFill>
                  <a:srgbClr val="0070C0"/>
                </a:solidFill>
              </a:rPr>
              <a:t>BC</a:t>
            </a:r>
            <a:r>
              <a:rPr lang="en-US" sz="2800" dirty="0"/>
              <a:t>		      T10: Combining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2: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4BCC9E-8C75-2240-84DF-3A3F4FAA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28CE9168-C89A-3948-AF1E-7B604DB51091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133600" y="1618565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id="{2E4F7C24-9EF6-5846-9798-25D3FACB9DE1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114800" y="1603202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4">
            <a:extLst>
              <a:ext uri="{FF2B5EF4-FFF2-40B4-BE49-F238E27FC236}">
                <a16:creationId xmlns:a16="http://schemas.microsoft.com/office/drawing/2014/main" id="{0E76694F-7D7D-9C41-827A-0BF89A7FB880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133600" y="2209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AD8DEC4A-B1D0-B94F-B24A-6630131FE8D0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105400" y="2209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D02EB5A3-15C6-3047-96C1-8009A0CA47B7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286000" y="2743200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">
            <a:extLst>
              <a:ext uri="{FF2B5EF4-FFF2-40B4-BE49-F238E27FC236}">
                <a16:creationId xmlns:a16="http://schemas.microsoft.com/office/drawing/2014/main" id="{F89903AC-D1B2-144D-A4D2-8150380826FE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5181600" y="2743200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226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Boolean Algebra: Simplifying Equations</a:t>
            </a:r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52400" y="10668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>
                <a:solidFill>
                  <a:schemeClr val="bg1"/>
                </a:solidFill>
              </a:rPr>
              <a:t>Extra Examples</a:t>
            </a:r>
            <a:endParaRPr lang="en-US" sz="7200" dirty="0">
              <a:solidFill>
                <a:schemeClr val="bg1"/>
              </a:solidFill>
            </a:endParaRPr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3205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9141" name="Object 5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0260488"/>
              </p:ext>
            </p:extLst>
          </p:nvPr>
        </p:nvGraphicFramePr>
        <p:xfrm>
          <a:off x="3854931" y="1981201"/>
          <a:ext cx="4984269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990080" imgH="847080" progId="Visio.Drawing.6">
                  <p:embed/>
                </p:oleObj>
              </mc:Choice>
              <mc:Fallback>
                <p:oleObj name="VISIO" r:id="rId5" imgW="1990080" imgH="84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931" y="1981201"/>
                        <a:ext cx="4984269" cy="212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913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1143000"/>
            <a:ext cx="7620000" cy="4953000"/>
          </a:xfrm>
        </p:spPr>
        <p:txBody>
          <a:bodyPr/>
          <a:lstStyle/>
          <a:p>
            <a:r>
              <a:rPr lang="en-US" b="1" dirty="0"/>
              <a:t>Nodes</a:t>
            </a:r>
          </a:p>
          <a:p>
            <a:pPr lvl="1"/>
            <a:r>
              <a:rPr lang="en-US" dirty="0"/>
              <a:t>Inputs: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</a:p>
          <a:p>
            <a:pPr lvl="1"/>
            <a:r>
              <a:rPr lang="en-US" dirty="0"/>
              <a:t>Outputs: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</a:p>
          <a:p>
            <a:pPr lvl="1"/>
            <a:r>
              <a:rPr lang="en-US" dirty="0"/>
              <a:t>Internal: n1</a:t>
            </a:r>
          </a:p>
          <a:p>
            <a:r>
              <a:rPr lang="en-US" b="1" dirty="0"/>
              <a:t>Circuit elements</a:t>
            </a:r>
          </a:p>
          <a:p>
            <a:pPr lvl="1"/>
            <a:r>
              <a:rPr lang="en-US" dirty="0"/>
              <a:t>E1, E2, E3</a:t>
            </a:r>
          </a:p>
          <a:p>
            <a:pPr lvl="1"/>
            <a:r>
              <a:rPr lang="en-US" dirty="0"/>
              <a:t>Each a circuit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Circuits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5F6938-714F-D746-9E5B-8ED8B9D4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72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Simplification methods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Distributivity</a:t>
            </a:r>
            <a:r>
              <a:rPr lang="en-US" sz="2200" b="1" dirty="0">
                <a:latin typeface="+mj-lt"/>
                <a:cs typeface="Arial" charset="0"/>
              </a:rPr>
              <a:t> (T8, T8’)</a:t>
            </a:r>
            <a:r>
              <a:rPr lang="en-US" sz="2200" dirty="0">
                <a:latin typeface="+mj-lt"/>
                <a:cs typeface="Arial" charset="0"/>
              </a:rPr>
              <a:t>      	B 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      				B + CD = (B+ C)(B+D)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Covering (T9’)		</a:t>
            </a:r>
            <a:r>
              <a:rPr lang="en-US" sz="2200" dirty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Combining (T10)</a:t>
            </a:r>
            <a:r>
              <a:rPr lang="en-US" sz="2200" dirty="0">
                <a:latin typeface="+mj-lt"/>
                <a:cs typeface="Arial" charset="0"/>
              </a:rPr>
              <a:t>       	PA + PA = 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Expansion			</a:t>
            </a:r>
            <a:r>
              <a:rPr lang="en-US" sz="2200" dirty="0">
                <a:latin typeface="+mj-lt"/>
                <a:cs typeface="Arial" charset="0"/>
              </a:rPr>
              <a:t>P = PA + PA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+mj-lt"/>
                <a:cs typeface="Arial" charset="0"/>
              </a:rPr>
              <a:t>       				</a:t>
            </a:r>
            <a:r>
              <a:rPr lang="en-US" sz="2200" dirty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Idempotency</a:t>
            </a:r>
            <a:r>
              <a:rPr lang="en-US" sz="2200" b="1" dirty="0">
                <a:latin typeface="+mj-lt"/>
                <a:cs typeface="Arial" charset="0"/>
              </a:rPr>
              <a:t> (duplication)	</a:t>
            </a:r>
            <a:r>
              <a:rPr lang="en-US" sz="2200" dirty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“Simplification” theorem</a:t>
            </a:r>
            <a:r>
              <a:rPr lang="en-US" sz="2200" dirty="0">
                <a:latin typeface="+mj-lt"/>
                <a:cs typeface="Arial" charset="0"/>
              </a:rPr>
              <a:t>	A + AP = A + P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		A + AP = A + P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22240" y="4772022"/>
            <a:ext cx="154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2590800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85800" y="5181600"/>
            <a:ext cx="1507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86600" y="5181600"/>
            <a:ext cx="156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63624-E315-6649-BF10-964572B4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1823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68759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Proving the “Simplification” Theorem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52600" y="1670900"/>
            <a:ext cx="248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93400" y="2256362"/>
            <a:ext cx="1244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32740" y="2260591"/>
            <a:ext cx="1244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27681" y="2620434"/>
            <a:ext cx="1244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66800"/>
            <a:ext cx="7823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“Simplification” theorem</a:t>
            </a:r>
          </a:p>
          <a:p>
            <a:r>
              <a:rPr lang="en-US" sz="3200" dirty="0">
                <a:latin typeface="+mj-lt"/>
                <a:cs typeface="Arial" charset="0"/>
              </a:rPr>
              <a:t>     A + AP = A + P</a:t>
            </a:r>
          </a:p>
          <a:p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   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Method 1: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dirty="0">
                <a:latin typeface="Times New Roman" pitchFamily="18" charset="0"/>
                <a:cs typeface="Arial" charset="0"/>
              </a:rPr>
              <a:t>A + AP 	= 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A + AP </a:t>
            </a:r>
            <a:r>
              <a:rPr lang="en-US" sz="2200" dirty="0">
                <a:latin typeface="Times New Roman" pitchFamily="18" charset="0"/>
                <a:cs typeface="Arial" charset="0"/>
              </a:rPr>
              <a:t>+ AP       	</a:t>
            </a:r>
            <a:r>
              <a:rPr lang="en-US" sz="2200" b="1" dirty="0">
                <a:latin typeface="+mj-lt"/>
                <a:cs typeface="Arial" charset="0"/>
              </a:rPr>
              <a:t>T9’ Covering</a:t>
            </a:r>
          </a:p>
          <a:p>
            <a:r>
              <a:rPr lang="en-US" sz="2200" b="1" dirty="0">
                <a:latin typeface="Times New Roman" pitchFamily="18" charset="0"/>
                <a:cs typeface="Arial" charset="0"/>
              </a:rPr>
              <a:t>			</a:t>
            </a:r>
            <a:r>
              <a:rPr lang="en-US" sz="2200" dirty="0">
                <a:latin typeface="Times New Roman" pitchFamily="18" charset="0"/>
                <a:cs typeface="Arial" charset="0"/>
              </a:rPr>
              <a:t>= A + 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(AP + AP)       	</a:t>
            </a:r>
            <a:r>
              <a:rPr lang="en-US" sz="2200" b="1" dirty="0">
                <a:latin typeface="+mj-lt"/>
                <a:cs typeface="Arial" charset="0"/>
              </a:rPr>
              <a:t>T7   Associativity</a:t>
            </a: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Arial" charset="0"/>
              </a:rPr>
              <a:t>			= A + 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P</a:t>
            </a:r>
            <a:r>
              <a:rPr lang="en-US" sz="2200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       		</a:t>
            </a:r>
            <a:r>
              <a:rPr lang="en-US" sz="2200" b="1" dirty="0">
                <a:latin typeface="+mj-lt"/>
                <a:cs typeface="Arial" charset="0"/>
              </a:rPr>
              <a:t>T10 Combining</a:t>
            </a:r>
          </a:p>
          <a:p>
            <a:pPr>
              <a:spcBef>
                <a:spcPct val="20000"/>
              </a:spcBef>
            </a:pPr>
            <a:endParaRPr lang="en-US" sz="2200" b="1" dirty="0">
              <a:latin typeface="+mj-lt"/>
              <a:cs typeface="Arial" charset="0"/>
            </a:endParaRPr>
          </a:p>
          <a:p>
            <a:r>
              <a:rPr lang="en-US" sz="3200" dirty="0">
                <a:solidFill>
                  <a:srgbClr val="0070C0"/>
                </a:solidFill>
                <a:cs typeface="Arial" charset="0"/>
              </a:rPr>
              <a:t>     </a:t>
            </a:r>
            <a:r>
              <a:rPr lang="en-US" sz="2200" b="1" dirty="0">
                <a:solidFill>
                  <a:srgbClr val="0070C0"/>
                </a:solidFill>
                <a:cs typeface="Arial" charset="0"/>
              </a:rPr>
              <a:t>Method 2: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dirty="0">
                <a:latin typeface="Times New Roman" pitchFamily="18" charset="0"/>
                <a:cs typeface="Arial" charset="0"/>
              </a:rPr>
              <a:t>A + AP 	= (A + A)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>
                <a:latin typeface="Times New Roman" pitchFamily="18" charset="0"/>
                <a:cs typeface="Arial" charset="0"/>
              </a:rPr>
              <a:t>(A + P)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    	</a:t>
            </a:r>
            <a:r>
              <a:rPr lang="en-US" sz="2200" b="1" dirty="0">
                <a:cs typeface="Arial" charset="0"/>
              </a:rPr>
              <a:t>T8’ </a:t>
            </a:r>
            <a:r>
              <a:rPr lang="en-US" sz="2200" b="1" dirty="0" err="1">
                <a:cs typeface="Arial" charset="0"/>
              </a:rPr>
              <a:t>Distributivity</a:t>
            </a:r>
            <a:endParaRPr lang="en-US" sz="2200" b="1" dirty="0">
              <a:cs typeface="Arial" charset="0"/>
            </a:endParaRPr>
          </a:p>
          <a:p>
            <a:r>
              <a:rPr lang="en-US" sz="2200" b="1" dirty="0">
                <a:latin typeface="Times New Roman" pitchFamily="18" charset="0"/>
                <a:cs typeface="Arial" charset="0"/>
              </a:rPr>
              <a:t>			</a:t>
            </a:r>
            <a:r>
              <a:rPr lang="en-US" sz="2200" dirty="0">
                <a:latin typeface="Times New Roman" pitchFamily="18" charset="0"/>
                <a:cs typeface="Arial" charset="0"/>
              </a:rPr>
              <a:t>= 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1•          </a:t>
            </a:r>
            <a:r>
              <a:rPr lang="en-US" sz="2200" dirty="0">
                <a:latin typeface="Times New Roman" pitchFamily="18" charset="0"/>
                <a:cs typeface="Arial" charset="0"/>
              </a:rPr>
              <a:t>(A + P)	</a:t>
            </a:r>
            <a:r>
              <a:rPr lang="en-US" sz="2200" b="1" dirty="0">
                <a:cs typeface="Arial" charset="0"/>
              </a:rPr>
              <a:t>T5’ Complements</a:t>
            </a: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Arial" charset="0"/>
              </a:rPr>
              <a:t>			=                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A + P     	</a:t>
            </a:r>
            <a:r>
              <a:rPr lang="en-US" sz="2200" b="1" dirty="0">
                <a:cs typeface="Arial" charset="0"/>
              </a:rPr>
              <a:t>T1 Identity</a:t>
            </a:r>
          </a:p>
          <a:p>
            <a:pPr>
              <a:spcBef>
                <a:spcPct val="20000"/>
              </a:spcBef>
            </a:pPr>
            <a:endParaRPr lang="en-US" sz="2200" b="1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2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2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14600" y="2209800"/>
            <a:ext cx="6375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3871591"/>
            <a:ext cx="6375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3A40EA-BF8C-1046-B367-16C8068A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90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T11: Consensus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37949"/>
              </p:ext>
            </p:extLst>
          </p:nvPr>
        </p:nvGraphicFramePr>
        <p:xfrm>
          <a:off x="1143001" y="10668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(B•D) + (C•D)</a:t>
                      </a:r>
                      <a:r>
                        <a:rPr lang="en-US" sz="2400" baseline="0" dirty="0"/>
                        <a:t> =</a:t>
                      </a:r>
                    </a:p>
                    <a:p>
                      <a:r>
                        <a:rPr lang="en-US" sz="2400" baseline="0" dirty="0"/>
                        <a:t>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C) +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Consensus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799840" y="172313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05936" y="208889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78448" y="2590800"/>
            <a:ext cx="7442219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200" b="1" dirty="0">
                <a:latin typeface="+mj-lt"/>
                <a:cs typeface="Arial" charset="0"/>
              </a:rPr>
              <a:t>Prove using other theorems and axioms: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          B•C + B•D + C•D </a:t>
            </a: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Arial" charset="0"/>
              </a:rPr>
              <a:t>       = BC + BD + (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CD</a:t>
            </a:r>
            <a:r>
              <a:rPr lang="en-US" sz="2200" dirty="0">
                <a:latin typeface="Times New Roman" pitchFamily="18" charset="0"/>
                <a:cs typeface="Arial" charset="0"/>
              </a:rPr>
              <a:t>B+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CD</a:t>
            </a:r>
            <a:r>
              <a:rPr lang="en-US" sz="2200" dirty="0">
                <a:latin typeface="Times New Roman" pitchFamily="18" charset="0"/>
                <a:cs typeface="Arial" charset="0"/>
              </a:rPr>
              <a:t>B)		</a:t>
            </a:r>
            <a:r>
              <a:rPr lang="en-US" sz="2200" b="1" dirty="0">
                <a:latin typeface="+mj-lt"/>
                <a:cs typeface="Arial" charset="0"/>
              </a:rPr>
              <a:t>T10: Combining</a:t>
            </a: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Arial" charset="0"/>
              </a:rPr>
              <a:t>       = BC + BD + 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BCD+BCD</a:t>
            </a:r>
            <a:r>
              <a:rPr lang="en-US" sz="2200" dirty="0">
                <a:latin typeface="Times New Roman" pitchFamily="18" charset="0"/>
                <a:cs typeface="Arial" charset="0"/>
              </a:rPr>
              <a:t>		</a:t>
            </a:r>
            <a:r>
              <a:rPr lang="en-US" sz="2200" b="1" dirty="0">
                <a:latin typeface="+mj-lt"/>
                <a:cs typeface="Arial" charset="0"/>
              </a:rPr>
              <a:t>T6: Commutativity</a:t>
            </a: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Arial" charset="0"/>
              </a:rPr>
              <a:t>       =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BC + BCD </a:t>
            </a:r>
            <a:r>
              <a:rPr lang="en-US" sz="2200" dirty="0">
                <a:latin typeface="Times New Roman" pitchFamily="18" charset="0"/>
                <a:cs typeface="Arial" charset="0"/>
              </a:rPr>
              <a:t>+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BD + BCD </a:t>
            </a:r>
            <a:r>
              <a:rPr lang="en-US" sz="2200" dirty="0">
                <a:latin typeface="Times New Roman" pitchFamily="18" charset="0"/>
                <a:cs typeface="Arial" charset="0"/>
              </a:rPr>
              <a:t>		</a:t>
            </a:r>
            <a:r>
              <a:rPr lang="en-US" sz="2200" b="1" dirty="0">
                <a:latin typeface="+mj-lt"/>
                <a:cs typeface="Arial" charset="0"/>
              </a:rPr>
              <a:t>T6: Commutativity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       </a:t>
            </a:r>
            <a:r>
              <a:rPr lang="en-US" sz="2200" dirty="0">
                <a:latin typeface="Times New Roman" pitchFamily="18" charset="0"/>
                <a:cs typeface="Arial" charset="0"/>
              </a:rPr>
              <a:t>=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(BC + BC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D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2200" dirty="0">
                <a:latin typeface="Times New Roman" pitchFamily="18" charset="0"/>
                <a:cs typeface="Arial" charset="0"/>
              </a:rPr>
              <a:t> +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(BD + B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C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D)</a:t>
            </a:r>
            <a:r>
              <a:rPr lang="en-US" sz="2200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b="1" dirty="0">
                <a:latin typeface="+mj-lt"/>
                <a:cs typeface="Arial" charset="0"/>
              </a:rPr>
              <a:t>T7: Associativity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       </a:t>
            </a:r>
            <a:r>
              <a:rPr lang="en-US" sz="2200" dirty="0">
                <a:latin typeface="Times New Roman" pitchFamily="18" charset="0"/>
                <a:cs typeface="Arial" charset="0"/>
              </a:rPr>
              <a:t>= 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BC</a:t>
            </a:r>
            <a:r>
              <a:rPr lang="en-US" sz="2200" dirty="0">
                <a:latin typeface="Times New Roman" pitchFamily="18" charset="0"/>
                <a:cs typeface="Arial" charset="0"/>
              </a:rPr>
              <a:t>                +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BD</a:t>
            </a:r>
            <a:r>
              <a:rPr lang="en-US" sz="2200" dirty="0">
                <a:latin typeface="Times New Roman" pitchFamily="18" charset="0"/>
                <a:cs typeface="Arial" charset="0"/>
              </a:rPr>
              <a:t>		</a:t>
            </a:r>
            <a:r>
              <a:rPr lang="en-US" sz="2200" b="1" dirty="0">
                <a:latin typeface="+mj-lt"/>
                <a:cs typeface="Arial" charset="0"/>
              </a:rPr>
              <a:t>T9’: Covering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793301" y="3076787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717274" y="3487855"/>
            <a:ext cx="22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38056" y="3483189"/>
            <a:ext cx="22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31674" y="3889619"/>
            <a:ext cx="22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68136" y="3889619"/>
            <a:ext cx="22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651096" y="4287530"/>
            <a:ext cx="2286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3400" y="4295997"/>
            <a:ext cx="2286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13212" y="4685473"/>
            <a:ext cx="2286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08000" y="4693940"/>
            <a:ext cx="2286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962400" y="5100341"/>
            <a:ext cx="2286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25020" y="2971800"/>
            <a:ext cx="7056979" cy="266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A59CA6-2BDF-F74B-95A5-35D873E0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83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Simplification methods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22240" y="4772022"/>
            <a:ext cx="154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2590800"/>
            <a:ext cx="1651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85800" y="5181600"/>
            <a:ext cx="1507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86600" y="5181600"/>
            <a:ext cx="156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Distributivity</a:t>
            </a:r>
            <a:r>
              <a:rPr lang="en-US" sz="2200" b="1" dirty="0">
                <a:latin typeface="+mj-lt"/>
                <a:cs typeface="Arial" charset="0"/>
              </a:rPr>
              <a:t> (T8, T8’)</a:t>
            </a:r>
            <a:r>
              <a:rPr lang="en-US" sz="2200" dirty="0">
                <a:latin typeface="+mj-lt"/>
                <a:cs typeface="Arial" charset="0"/>
              </a:rPr>
              <a:t>      	B 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      				B + CD = (B+ C)(B+D)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Covering (T9’)		</a:t>
            </a:r>
            <a:r>
              <a:rPr lang="en-US" sz="2200" dirty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Combining (T10)       	PA + PA = 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Expansion			</a:t>
            </a:r>
            <a:r>
              <a:rPr lang="en-US" sz="2200" dirty="0">
                <a:latin typeface="+mj-lt"/>
                <a:cs typeface="Arial" charset="0"/>
              </a:rPr>
              <a:t>P = PA + PA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+mj-lt"/>
                <a:cs typeface="Arial" charset="0"/>
              </a:rPr>
              <a:t>       				</a:t>
            </a:r>
            <a:r>
              <a:rPr lang="en-US" sz="2200" dirty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Idempotency</a:t>
            </a:r>
            <a:r>
              <a:rPr lang="en-US" sz="2200" b="1" dirty="0">
                <a:latin typeface="+mj-lt"/>
                <a:cs typeface="Arial" charset="0"/>
              </a:rPr>
              <a:t> (duplication)	</a:t>
            </a:r>
            <a:r>
              <a:rPr lang="en-US" sz="2200" dirty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“Simplification” theorem</a:t>
            </a:r>
            <a:r>
              <a:rPr lang="en-US" sz="2200" dirty="0">
                <a:latin typeface="+mj-lt"/>
                <a:cs typeface="Arial" charset="0"/>
              </a:rPr>
              <a:t>	A + AP = A + P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		A + AP = A + 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1EB346-77DC-C842-8CEC-49876C18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5510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Simplification methods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22240" y="4772022"/>
            <a:ext cx="154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2590800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85800" y="5181600"/>
            <a:ext cx="1507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86600" y="5181600"/>
            <a:ext cx="156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70C0"/>
                </a:solidFill>
                <a:latin typeface="+mj-lt"/>
                <a:cs typeface="Arial" charset="0"/>
              </a:rPr>
              <a:t>Distributivity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 (T8, T8’)      	B 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      				B + CD = (B+ C)(B+D)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Covering (T9’)		</a:t>
            </a:r>
            <a:r>
              <a:rPr lang="en-US" sz="2200" dirty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Arial" charset="0"/>
              </a:rPr>
              <a:t>Combining (T10)       	PA + PA = 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Expansion			</a:t>
            </a:r>
            <a:r>
              <a:rPr lang="en-US" sz="2200" dirty="0">
                <a:latin typeface="+mj-lt"/>
                <a:cs typeface="Arial" charset="0"/>
              </a:rPr>
              <a:t>P = PA + PA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+mj-lt"/>
                <a:cs typeface="Arial" charset="0"/>
              </a:rPr>
              <a:t>       				</a:t>
            </a:r>
            <a:r>
              <a:rPr lang="en-US" sz="2200" dirty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Idempotency</a:t>
            </a:r>
            <a:r>
              <a:rPr lang="en-US" sz="2200" b="1" dirty="0">
                <a:latin typeface="+mj-lt"/>
                <a:cs typeface="Arial" charset="0"/>
              </a:rPr>
              <a:t> (duplication)	</a:t>
            </a:r>
            <a:r>
              <a:rPr lang="en-US" sz="2200" dirty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“Simplification” theorem</a:t>
            </a:r>
            <a:r>
              <a:rPr lang="en-US" sz="2200" dirty="0">
                <a:latin typeface="+mj-lt"/>
                <a:cs typeface="Arial" charset="0"/>
              </a:rPr>
              <a:t>	A + AP = A + P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		A + AP = A + 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5CD5-34C0-AA44-98CA-5165C1E0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5859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257300" y="1524000"/>
            <a:ext cx="7886700" cy="4995277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1"/>
                </a:solidFill>
              </a:rPr>
              <a:t>Y</a:t>
            </a:r>
            <a:r>
              <a:rPr lang="en-US" b="1" dirty="0">
                <a:solidFill>
                  <a:schemeClr val="accent1"/>
                </a:solidFill>
              </a:rPr>
              <a:t> = </a:t>
            </a:r>
            <a:r>
              <a:rPr lang="en-US" b="1" i="1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i="1" dirty="0">
                <a:solidFill>
                  <a:schemeClr val="accent1"/>
                </a:solidFill>
              </a:rPr>
              <a:t>AB</a:t>
            </a:r>
            <a:r>
              <a:rPr lang="en-US" b="1" dirty="0">
                <a:solidFill>
                  <a:schemeClr val="accent1"/>
                </a:solidFill>
              </a:rPr>
              <a:t> + </a:t>
            </a:r>
            <a:r>
              <a:rPr lang="en-US" b="1" i="1" dirty="0">
                <a:solidFill>
                  <a:schemeClr val="accent1"/>
                </a:solidFill>
              </a:rPr>
              <a:t>ABC)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b="1" i="1" dirty="0">
                <a:solidFill>
                  <a:srgbClr val="FF0000"/>
                </a:solidFill>
              </a:rPr>
              <a:t>AB(</a:t>
            </a:r>
            <a:r>
              <a:rPr lang="en-US" b="1" dirty="0">
                <a:solidFill>
                  <a:srgbClr val="FF0000"/>
                </a:solidFill>
              </a:rPr>
              <a:t>1 + </a:t>
            </a:r>
            <a:r>
              <a:rPr lang="en-US" b="1" i="1" dirty="0">
                <a:solidFill>
                  <a:srgbClr val="FF0000"/>
                </a:solidFill>
              </a:rPr>
              <a:t>C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		T8: </a:t>
            </a:r>
            <a:r>
              <a:rPr lang="en-US" dirty="0" err="1"/>
              <a:t>Distributivity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AB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))			T2’: Null Element</a:t>
            </a:r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b="1" i="1" dirty="0">
                <a:solidFill>
                  <a:srgbClr val="FF0000"/>
                </a:solidFill>
              </a:rPr>
              <a:t>AB</a:t>
            </a:r>
            <a:r>
              <a:rPr lang="en-US" dirty="0"/>
              <a:t>)			T1: Identity</a:t>
            </a:r>
          </a:p>
          <a:p>
            <a:pPr>
              <a:buFontTx/>
              <a:buNone/>
            </a:pPr>
            <a:r>
              <a:rPr lang="en-US" dirty="0"/>
              <a:t>	   =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AA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i="1" dirty="0"/>
              <a:t>B	</a:t>
            </a:r>
            <a:r>
              <a:rPr lang="en-US" dirty="0"/>
              <a:t>		T7: Associativity</a:t>
            </a:r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i="1" dirty="0"/>
              <a:t>B</a:t>
            </a:r>
            <a:r>
              <a:rPr lang="en-US" dirty="0"/>
              <a:t>				T3: </a:t>
            </a:r>
            <a:r>
              <a:rPr lang="en-US" dirty="0" err="1"/>
              <a:t>Idempotency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3: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25020" y="2057400"/>
            <a:ext cx="759038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BBD8EE-FF0E-D448-975C-A7897834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60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Simplification methods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22240" y="4772022"/>
            <a:ext cx="154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2590800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85800" y="5181600"/>
            <a:ext cx="1507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86600" y="5181600"/>
            <a:ext cx="156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Distributivity</a:t>
            </a:r>
            <a:r>
              <a:rPr lang="en-US" sz="2200" b="1" dirty="0">
                <a:latin typeface="+mj-lt"/>
                <a:cs typeface="Arial" charset="0"/>
              </a:rPr>
              <a:t> (T8, T8’)</a:t>
            </a:r>
            <a:r>
              <a:rPr lang="en-US" sz="2200" dirty="0">
                <a:latin typeface="+mj-lt"/>
                <a:cs typeface="Arial" charset="0"/>
              </a:rPr>
              <a:t>      	B 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      				B + CD = (B+ C)(B+D)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1"/>
                </a:solidFill>
                <a:latin typeface="+mj-lt"/>
                <a:cs typeface="Arial" charset="0"/>
              </a:rPr>
              <a:t>Covering (T9’)		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Combining (T10)       </a:t>
            </a:r>
            <a:r>
              <a:rPr lang="en-US" sz="2200" dirty="0">
                <a:latin typeface="+mj-lt"/>
                <a:cs typeface="Arial" charset="0"/>
              </a:rPr>
              <a:t>	PA + PA = 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Expansion			</a:t>
            </a:r>
            <a:r>
              <a:rPr lang="en-US" sz="2200" dirty="0">
                <a:latin typeface="+mj-lt"/>
                <a:cs typeface="Arial" charset="0"/>
              </a:rPr>
              <a:t>P = PA + PA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+mj-lt"/>
                <a:cs typeface="Arial" charset="0"/>
              </a:rPr>
              <a:t>       				</a:t>
            </a:r>
            <a:r>
              <a:rPr lang="en-US" sz="2200" dirty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Idempotency</a:t>
            </a:r>
            <a:r>
              <a:rPr lang="en-US" sz="2200" b="1" dirty="0">
                <a:latin typeface="+mj-lt"/>
                <a:cs typeface="Arial" charset="0"/>
              </a:rPr>
              <a:t> (duplication)	</a:t>
            </a:r>
            <a:r>
              <a:rPr lang="en-US" sz="2200" dirty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“Simplification” theorem</a:t>
            </a:r>
            <a:r>
              <a:rPr lang="en-US" sz="2200" dirty="0">
                <a:latin typeface="+mj-lt"/>
                <a:cs typeface="Arial" charset="0"/>
              </a:rPr>
              <a:t>	A + AP = A + P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		A + AP = A + 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05CB6C-1C14-254E-B771-59E8C9F2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16338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257300" y="1524000"/>
            <a:ext cx="78867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Y = A’BC + A’</a:t>
            </a:r>
            <a:r>
              <a:rPr lang="en-US" b="1" dirty="0">
                <a:solidFill>
                  <a:schemeClr val="accent1"/>
                </a:solidFill>
              </a:rPr>
              <a:t>		</a:t>
            </a:r>
            <a:r>
              <a:rPr lang="en-US" b="1" dirty="0"/>
              <a:t>Recall: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A’ = A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Note:</a:t>
            </a:r>
          </a:p>
          <a:p>
            <a:r>
              <a:rPr lang="en-US" sz="3000" dirty="0"/>
              <a:t>A‘ is shorthand for A.</a:t>
            </a:r>
          </a:p>
          <a:p>
            <a:r>
              <a:rPr lang="en-US" sz="3000" dirty="0"/>
              <a:t>But use the tick symbol (‘) </a:t>
            </a:r>
            <a:r>
              <a:rPr lang="en-US" sz="3000" b="1" dirty="0"/>
              <a:t>only when typing. </a:t>
            </a:r>
          </a:p>
          <a:p>
            <a:r>
              <a:rPr lang="en-US" sz="3000" dirty="0"/>
              <a:t>It’s easy to lose ticks (‘) when writing by hand!</a:t>
            </a:r>
          </a:p>
          <a:p>
            <a:r>
              <a:rPr lang="en-US" sz="3000" dirty="0"/>
              <a:t>It is strongly recommended that you simplify equations by writing by hand.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4: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35500" y="3352800"/>
            <a:ext cx="1651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965896" y="1636645"/>
            <a:ext cx="1651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31127" y="2667000"/>
            <a:ext cx="76962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5E9659-B743-D745-93C6-19FEA28A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83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257300" y="1524000"/>
            <a:ext cx="78867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Y = A’BC + A’</a:t>
            </a:r>
            <a:r>
              <a:rPr lang="en-US" b="1" dirty="0">
                <a:solidFill>
                  <a:schemeClr val="accent1"/>
                </a:solidFill>
              </a:rPr>
              <a:t>		</a:t>
            </a:r>
            <a:r>
              <a:rPr lang="en-US" b="1" dirty="0"/>
              <a:t>Recall: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A’ = A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   = A’				T9’ Covering: X + XY = X</a:t>
            </a:r>
          </a:p>
          <a:p>
            <a:pPr marL="0" indent="0">
              <a:buNone/>
            </a:pPr>
            <a:r>
              <a:rPr lang="en-US" dirty="0"/>
              <a:t>or </a:t>
            </a:r>
            <a:r>
              <a:rPr lang="en-US" b="1" dirty="0">
                <a:solidFill>
                  <a:schemeClr val="accent1"/>
                </a:solidFill>
              </a:rPr>
              <a:t>		</a:t>
            </a:r>
          </a:p>
          <a:p>
            <a:pPr>
              <a:buFontTx/>
              <a:buNone/>
            </a:pPr>
            <a:r>
              <a:rPr lang="en-US" dirty="0"/>
              <a:t>   = A’(BC + 1)		T8: </a:t>
            </a:r>
            <a:r>
              <a:rPr lang="en-US" dirty="0" err="1"/>
              <a:t>Distributivity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= A’(</a:t>
            </a:r>
            <a:r>
              <a:rPr lang="en-US" b="1" dirty="0"/>
              <a:t>1</a:t>
            </a:r>
            <a:r>
              <a:rPr lang="en-US" dirty="0"/>
              <a:t>)			T2’: Null Element</a:t>
            </a:r>
          </a:p>
          <a:p>
            <a:pPr>
              <a:buFontTx/>
              <a:buNone/>
            </a:pPr>
            <a:r>
              <a:rPr lang="en-US" dirty="0"/>
              <a:t>   =</a:t>
            </a:r>
            <a:r>
              <a:rPr lang="en-US" i="1" dirty="0"/>
              <a:t> </a:t>
            </a:r>
            <a:r>
              <a:rPr lang="en-US" b="1" dirty="0"/>
              <a:t>A’</a:t>
            </a:r>
            <a:r>
              <a:rPr lang="en-US" dirty="0"/>
              <a:t>				T1: Identity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4: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31127" y="2057400"/>
            <a:ext cx="7696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83527" y="3276600"/>
            <a:ext cx="76962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965896" y="1636645"/>
            <a:ext cx="1651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CBA29B-87BF-664E-AA80-D1A84A62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54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1" y="1066800"/>
            <a:ext cx="82622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 expression is in </a:t>
            </a:r>
            <a:r>
              <a:rPr lang="en-US" sz="3600" b="1" dirty="0"/>
              <a:t>sum-of-products (SOP)</a:t>
            </a:r>
            <a:r>
              <a:rPr lang="en-US" sz="3600" dirty="0"/>
              <a:t> form when all products contain literals only.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B050"/>
                </a:solidFill>
              </a:rPr>
              <a:t>SOP form: 		</a:t>
            </a:r>
            <a:r>
              <a:rPr lang="en-US" sz="3600" dirty="0"/>
              <a:t>Y = AB + BC’ + 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0000"/>
                </a:solidFill>
              </a:rPr>
              <a:t>NOT SOP form: 	</a:t>
            </a:r>
            <a:r>
              <a:rPr lang="en-US" sz="3600" dirty="0"/>
              <a:t>Y = DF + E(A’+B)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B050"/>
                </a:solidFill>
              </a:rPr>
              <a:t>SOP form: 		</a:t>
            </a:r>
            <a:r>
              <a:rPr lang="en-US" sz="3600" dirty="0"/>
              <a:t>Z = A + BC + DE’F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Multiplying Out: SOP 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642E29-0057-C548-84BC-530014D3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76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64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5561373"/>
              </p:ext>
            </p:extLst>
          </p:nvPr>
        </p:nvGraphicFramePr>
        <p:xfrm>
          <a:off x="2133600" y="4495800"/>
          <a:ext cx="515324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890000" imgH="504000" progId="Visio.Drawing.6">
                  <p:embed/>
                </p:oleObj>
              </mc:Choice>
              <mc:Fallback>
                <p:oleObj name="VISIO" r:id="rId5" imgW="189000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95800"/>
                        <a:ext cx="5153242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1066800"/>
            <a:ext cx="7620000" cy="4953000"/>
          </a:xfrm>
        </p:spPr>
        <p:txBody>
          <a:bodyPr/>
          <a:lstStyle/>
          <a:p>
            <a:r>
              <a:rPr lang="en-US" b="1" dirty="0"/>
              <a:t>Combinational Logic</a:t>
            </a:r>
          </a:p>
          <a:p>
            <a:pPr lvl="1"/>
            <a:r>
              <a:rPr lang="en-US" sz="2400" dirty="0" err="1"/>
              <a:t>Memory</a:t>
            </a:r>
            <a:r>
              <a:rPr lang="en-US" sz="2400" i="1" dirty="0" err="1"/>
              <a:t>less</a:t>
            </a:r>
            <a:endParaRPr lang="en-US" sz="2400" i="1" dirty="0"/>
          </a:p>
          <a:p>
            <a:pPr lvl="1"/>
            <a:r>
              <a:rPr lang="en-US" sz="2400" dirty="0"/>
              <a:t>Outputs determined by current values of inputs</a:t>
            </a:r>
          </a:p>
          <a:p>
            <a:r>
              <a:rPr lang="en-US" b="1" dirty="0"/>
              <a:t>Sequential Logic</a:t>
            </a:r>
          </a:p>
          <a:p>
            <a:pPr lvl="1"/>
            <a:r>
              <a:rPr lang="en-US" sz="2400" dirty="0"/>
              <a:t>Has memory</a:t>
            </a:r>
          </a:p>
          <a:p>
            <a:pPr lvl="1"/>
            <a:r>
              <a:rPr lang="en-US" sz="2400" dirty="0"/>
              <a:t>Outputs determined by previous and current values of inputs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Types of Logic Circuits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84EA47-3BE4-C84E-ABEF-60F405A6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421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Multiplying Out: SOP Form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5: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71181" y="5848290"/>
            <a:ext cx="4110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method is called </a:t>
            </a:r>
            <a:r>
              <a:rPr lang="en-US" sz="2000" b="1" i="1" dirty="0">
                <a:solidFill>
                  <a:srgbClr val="0070C0"/>
                </a:solidFill>
              </a:rPr>
              <a:t>multiplying out</a:t>
            </a:r>
            <a:r>
              <a:rPr lang="en-US" sz="2000" b="1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2481" y="5894456"/>
            <a:ext cx="4119319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263650" y="1529348"/>
            <a:ext cx="78867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Y = (A + C + D + E)(A +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     </a:t>
            </a:r>
            <a:r>
              <a:rPr lang="en-US" sz="2000" b="1" dirty="0"/>
              <a:t>Apply T8’ first when possible: </a:t>
            </a:r>
            <a:r>
              <a:rPr lang="en-US" sz="2000" dirty="0"/>
              <a:t>W+XZ = (W+X)(W+Z)</a:t>
            </a:r>
          </a:p>
          <a:p>
            <a:pPr marL="0" indent="0">
              <a:buNone/>
            </a:pPr>
            <a:r>
              <a:rPr lang="en-US" sz="2000" dirty="0"/>
              <a:t>     Make: X = (C+D+E), Z = B and rewrite equation</a:t>
            </a:r>
          </a:p>
          <a:p>
            <a:pPr marL="0" indent="0">
              <a:buNone/>
            </a:pPr>
            <a:r>
              <a:rPr lang="en-US" sz="2000" dirty="0"/>
              <a:t>          Y	= (A+</a:t>
            </a:r>
            <a:r>
              <a:rPr lang="en-US" sz="2000" b="1" dirty="0">
                <a:solidFill>
                  <a:srgbClr val="FF0000"/>
                </a:solidFill>
              </a:rPr>
              <a:t>X</a:t>
            </a:r>
            <a:r>
              <a:rPr lang="en-US" sz="2000" dirty="0"/>
              <a:t>)(A+</a:t>
            </a:r>
            <a:r>
              <a:rPr lang="en-US" sz="2000" b="1" dirty="0">
                <a:solidFill>
                  <a:srgbClr val="0070C0"/>
                </a:solidFill>
              </a:rPr>
              <a:t>Z</a:t>
            </a:r>
            <a:r>
              <a:rPr lang="en-US" sz="2000" dirty="0"/>
              <a:t>)			substitution (</a:t>
            </a:r>
            <a:r>
              <a:rPr lang="en-US" sz="2000" b="1" dirty="0">
                <a:solidFill>
                  <a:srgbClr val="FF0000"/>
                </a:solidFill>
              </a:rPr>
              <a:t>X</a:t>
            </a:r>
            <a:r>
              <a:rPr lang="en-US" sz="2000" dirty="0"/>
              <a:t>=(C+D+E), </a:t>
            </a:r>
            <a:r>
              <a:rPr lang="en-US" sz="2000" b="1" dirty="0">
                <a:solidFill>
                  <a:srgbClr val="0070C0"/>
                </a:solidFill>
              </a:rPr>
              <a:t>Z</a:t>
            </a:r>
            <a:r>
              <a:rPr lang="en-US" sz="2000" dirty="0"/>
              <a:t>=B)</a:t>
            </a:r>
          </a:p>
          <a:p>
            <a:pPr marL="0" indent="0">
              <a:buNone/>
            </a:pPr>
            <a:r>
              <a:rPr lang="en-US" sz="2000" dirty="0"/>
              <a:t>   	= A + </a:t>
            </a:r>
            <a:r>
              <a:rPr lang="en-US" sz="2000" b="1" dirty="0">
                <a:solidFill>
                  <a:srgbClr val="FF0000"/>
                </a:solidFill>
              </a:rPr>
              <a:t>X</a:t>
            </a:r>
            <a:r>
              <a:rPr lang="en-US" sz="2000" b="1" dirty="0">
                <a:solidFill>
                  <a:srgbClr val="0070C0"/>
                </a:solidFill>
              </a:rPr>
              <a:t>Z</a:t>
            </a:r>
            <a:r>
              <a:rPr lang="en-US" sz="2000" dirty="0"/>
              <a:t>			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= A + </a:t>
            </a:r>
            <a:r>
              <a:rPr lang="en-US" sz="2000" b="1" dirty="0">
                <a:solidFill>
                  <a:srgbClr val="FF0000"/>
                </a:solidFill>
              </a:rPr>
              <a:t>(C+D+E)</a:t>
            </a:r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2000" dirty="0"/>
              <a:t>			substitution</a:t>
            </a:r>
          </a:p>
          <a:p>
            <a:pPr marL="0" indent="0">
              <a:buNone/>
            </a:pPr>
            <a:r>
              <a:rPr lang="en-US" sz="2000" dirty="0"/>
              <a:t>	= A + BC + BD + BE		T8: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or </a:t>
            </a:r>
            <a:r>
              <a:rPr lang="en-US" sz="2000" b="1" dirty="0">
                <a:solidFill>
                  <a:schemeClr val="accent1"/>
                </a:solidFill>
              </a:rPr>
              <a:t>		</a:t>
            </a:r>
          </a:p>
          <a:p>
            <a:pPr>
              <a:buFontTx/>
              <a:buNone/>
            </a:pPr>
            <a:r>
              <a:rPr lang="en-US" sz="2000" dirty="0"/>
              <a:t>          Y	= AA+AB+AC+BC+AD+BD+AE+BE 	T8: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 	=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+AB+AC+AD+AE+BC+BD+BE	T3: </a:t>
            </a:r>
            <a:r>
              <a:rPr lang="en-US" sz="2000" dirty="0" err="1"/>
              <a:t>Idempotency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 	=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 +                            BC+BD+BE	T9’: Covering</a:t>
            </a:r>
            <a:r>
              <a:rPr lang="en-US" sz="2000" b="1" dirty="0"/>
              <a:t> </a:t>
            </a:r>
            <a:r>
              <a:rPr lang="en-US" sz="2000" dirty="0"/>
              <a:t>		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15000" y="1295400"/>
            <a:ext cx="3201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Recommended Method</a:t>
            </a:r>
            <a:endParaRPr lang="en-US" sz="24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162800" y="1905000"/>
            <a:ext cx="609600" cy="81915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19200" y="2438400"/>
            <a:ext cx="7848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371600" y="4724400"/>
            <a:ext cx="7620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524000" y="5848290"/>
            <a:ext cx="7543800" cy="476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10200" y="1295399"/>
            <a:ext cx="3733800" cy="838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10400" y="1447799"/>
            <a:ext cx="2057400" cy="13716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CDA29C-0B38-9940-BC84-CFA1AFA1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93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16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257300" y="1524000"/>
            <a:ext cx="78867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Y = AB + BC +B’D’ + AC’D’</a:t>
            </a:r>
          </a:p>
          <a:p>
            <a:pPr marL="0" indent="0">
              <a:buNone/>
            </a:pPr>
            <a:r>
              <a:rPr lang="en-US" sz="2400" b="1" dirty="0"/>
              <a:t>Method 1:</a:t>
            </a:r>
          </a:p>
          <a:p>
            <a:pPr marL="0" indent="0">
              <a:buNone/>
            </a:pPr>
            <a:r>
              <a:rPr lang="en-US" sz="2400" dirty="0"/>
              <a:t>     Y = AB + BC + B’D’ + </a:t>
            </a:r>
            <a:r>
              <a:rPr lang="en-US" sz="2400" b="1" dirty="0">
                <a:solidFill>
                  <a:srgbClr val="FF0000"/>
                </a:solidFill>
              </a:rPr>
              <a:t>(ABC’D’ + AB’C’D’)</a:t>
            </a:r>
            <a:r>
              <a:rPr lang="en-US" sz="2400" dirty="0"/>
              <a:t>	T10: Combining</a:t>
            </a:r>
          </a:p>
          <a:p>
            <a:pPr marL="0" indent="0">
              <a:buNone/>
            </a:pPr>
            <a:r>
              <a:rPr lang="en-US" sz="2400" dirty="0"/>
              <a:t>       = (AB + </a:t>
            </a:r>
            <a:r>
              <a:rPr lang="en-US" sz="2400" b="1" dirty="0">
                <a:solidFill>
                  <a:srgbClr val="FF0000"/>
                </a:solidFill>
              </a:rPr>
              <a:t>ABC’D’</a:t>
            </a:r>
            <a:r>
              <a:rPr lang="en-US" sz="2400" dirty="0"/>
              <a:t>) + BC + (B’D’ + </a:t>
            </a:r>
            <a:r>
              <a:rPr lang="en-US" sz="2400" b="1" dirty="0">
                <a:solidFill>
                  <a:srgbClr val="FF0000"/>
                </a:solidFill>
              </a:rPr>
              <a:t>AB’C’D’</a:t>
            </a:r>
            <a:r>
              <a:rPr lang="en-US" sz="2400" dirty="0"/>
              <a:t>) 	T6:   </a:t>
            </a:r>
            <a:r>
              <a:rPr lang="en-US" sz="2400" dirty="0" err="1"/>
              <a:t>Commutat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						T7:   Associativity</a:t>
            </a:r>
          </a:p>
          <a:p>
            <a:pPr marL="0" indent="0">
              <a:buNone/>
            </a:pPr>
            <a:r>
              <a:rPr lang="en-US" sz="2400" dirty="0"/>
              <a:t>       = </a:t>
            </a:r>
            <a:r>
              <a:rPr lang="en-US" sz="2400" b="1" dirty="0">
                <a:solidFill>
                  <a:srgbClr val="FF0000"/>
                </a:solidFill>
              </a:rPr>
              <a:t>AB</a:t>
            </a:r>
            <a:r>
              <a:rPr lang="en-US" sz="2400" dirty="0"/>
              <a:t> + BC + </a:t>
            </a:r>
            <a:r>
              <a:rPr lang="en-US" sz="2400" b="1" dirty="0">
                <a:solidFill>
                  <a:srgbClr val="FF0000"/>
                </a:solidFill>
              </a:rPr>
              <a:t>B’D’</a:t>
            </a:r>
            <a:r>
              <a:rPr lang="en-US" sz="2400" dirty="0"/>
              <a:t>				T9:   Covering</a:t>
            </a:r>
          </a:p>
          <a:p>
            <a:pPr marL="0" indent="0">
              <a:buNone/>
            </a:pPr>
            <a:r>
              <a:rPr lang="en-US" sz="2400" b="1" dirty="0"/>
              <a:t>Method 2:</a:t>
            </a:r>
          </a:p>
          <a:p>
            <a:pPr marL="0" indent="0">
              <a:buNone/>
            </a:pPr>
            <a:r>
              <a:rPr lang="en-US" sz="2400" dirty="0"/>
              <a:t>     Y = </a:t>
            </a:r>
            <a:r>
              <a:rPr lang="en-US" sz="2400" b="1" dirty="0"/>
              <a:t>AB</a:t>
            </a:r>
            <a:r>
              <a:rPr lang="en-US" sz="2400" dirty="0"/>
              <a:t> + BC + </a:t>
            </a:r>
            <a:r>
              <a:rPr lang="en-US" sz="2400" b="1" dirty="0"/>
              <a:t>B’D</a:t>
            </a:r>
            <a:r>
              <a:rPr lang="en-US" sz="2400" dirty="0"/>
              <a:t>’ + AC’D’ + </a:t>
            </a:r>
            <a:r>
              <a:rPr lang="en-US" sz="2400" b="1" dirty="0">
                <a:solidFill>
                  <a:srgbClr val="FF0000"/>
                </a:solidFill>
              </a:rPr>
              <a:t>AD’</a:t>
            </a:r>
            <a:r>
              <a:rPr lang="en-US" sz="2400" dirty="0"/>
              <a:t>		T11: Consensus</a:t>
            </a:r>
          </a:p>
          <a:p>
            <a:pPr marL="0" indent="0">
              <a:buNone/>
            </a:pPr>
            <a:r>
              <a:rPr lang="en-US" sz="2400" dirty="0"/>
              <a:t>        = AB + BC + B’D’ + </a:t>
            </a:r>
            <a:r>
              <a:rPr lang="en-US" sz="2400" b="1" dirty="0">
                <a:solidFill>
                  <a:srgbClr val="FF0000"/>
                </a:solidFill>
              </a:rPr>
              <a:t>AD’ </a:t>
            </a:r>
            <a:r>
              <a:rPr lang="en-US" sz="2400" dirty="0"/>
              <a:t>			T9:   Covering</a:t>
            </a:r>
          </a:p>
          <a:p>
            <a:pPr marL="0" indent="0">
              <a:buNone/>
            </a:pPr>
            <a:r>
              <a:rPr lang="en-US" sz="2400" dirty="0"/>
              <a:t>        = AB + BC + B’D’				T11: Consensus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6:</a:t>
            </a:r>
          </a:p>
        </p:txBody>
      </p:sp>
      <p:sp>
        <p:nvSpPr>
          <p:cNvPr id="7" name="Rectangle 6"/>
          <p:cNvSpPr/>
          <p:nvPr/>
        </p:nvSpPr>
        <p:spPr>
          <a:xfrm>
            <a:off x="1231126" y="2514600"/>
            <a:ext cx="7836673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4859" y="4724400"/>
            <a:ext cx="7836673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2C20B2-0152-284D-8271-E3EBA87B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83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Literal and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implicant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ordering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599" y="1143000"/>
            <a:ext cx="8337917" cy="595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Times New Roman" panose="02020603050405020304" pitchFamily="18" charset="0"/>
              </a:rPr>
              <a:t>Variables within an </a:t>
            </a:r>
            <a:r>
              <a:rPr lang="en-US" sz="3200" dirty="0" err="1">
                <a:latin typeface="+mj-lt"/>
                <a:cs typeface="Times New Roman" panose="02020603050405020304" pitchFamily="18" charset="0"/>
              </a:rPr>
              <a:t>implicant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 should be in alphabetical order.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Times New Roman" panose="02020603050405020304" pitchFamily="18" charset="0"/>
              </a:rPr>
              <a:t>The order of </a:t>
            </a:r>
            <a:r>
              <a:rPr lang="en-US" sz="3200" dirty="0" err="1">
                <a:latin typeface="+mj-lt"/>
                <a:cs typeface="Times New Roman" panose="02020603050405020304" pitchFamily="18" charset="0"/>
              </a:rPr>
              <a:t>implicants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 doesn’t matter.</a:t>
            </a:r>
          </a:p>
          <a:p>
            <a:pPr lvl="1"/>
            <a:endParaRPr lang="en-US" sz="1000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Examples:</a:t>
            </a:r>
            <a:r>
              <a:rPr lang="en-US" sz="2800" b="1" dirty="0"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dirty="0"/>
              <a:t> Correct: 	</a:t>
            </a:r>
            <a:r>
              <a:rPr lang="en-US" sz="2800" i="1" dirty="0"/>
              <a:t>Y</a:t>
            </a:r>
            <a:r>
              <a:rPr lang="en-US" sz="2800" b="1" dirty="0"/>
              <a:t> </a:t>
            </a:r>
            <a:r>
              <a:rPr lang="en-US" sz="2800" dirty="0"/>
              <a:t>= </a:t>
            </a:r>
            <a:r>
              <a:rPr lang="en-US" sz="2800" i="1" dirty="0"/>
              <a:t>AB</a:t>
            </a:r>
            <a:r>
              <a:rPr lang="en-US" sz="2800" dirty="0"/>
              <a:t> + </a:t>
            </a:r>
            <a:r>
              <a:rPr lang="en-US" sz="2800" i="1" dirty="0"/>
              <a:t>BC</a:t>
            </a:r>
            <a:r>
              <a:rPr lang="en-US" sz="2800" dirty="0"/>
              <a:t> + </a:t>
            </a:r>
            <a:r>
              <a:rPr lang="en-US" sz="2800" i="1" dirty="0"/>
              <a:t>BD</a:t>
            </a:r>
            <a:r>
              <a:rPr lang="en-US" sz="2800" dirty="0"/>
              <a:t>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dirty="0"/>
              <a:t> Correct: 	</a:t>
            </a:r>
            <a:r>
              <a:rPr lang="en-US" sz="2800" i="1" dirty="0"/>
              <a:t>Y</a:t>
            </a:r>
            <a:r>
              <a:rPr lang="en-US" sz="2800" b="1" dirty="0"/>
              <a:t> </a:t>
            </a:r>
            <a:r>
              <a:rPr lang="en-US" sz="2800" dirty="0"/>
              <a:t>= </a:t>
            </a:r>
            <a:r>
              <a:rPr lang="en-US" sz="2800" i="1" dirty="0"/>
              <a:t>BC</a:t>
            </a:r>
            <a:r>
              <a:rPr lang="en-US" sz="2800" dirty="0"/>
              <a:t> + </a:t>
            </a:r>
            <a:r>
              <a:rPr lang="en-US" sz="2800" i="1" dirty="0"/>
              <a:t>BD + AB</a:t>
            </a:r>
            <a:r>
              <a:rPr lang="en-US" sz="2800" dirty="0"/>
              <a:t>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Incorrect: </a:t>
            </a:r>
            <a:r>
              <a:rPr lang="en-US" sz="2800" b="1" dirty="0"/>
              <a:t>	</a:t>
            </a:r>
            <a:r>
              <a:rPr lang="en-US" sz="2800" i="1" dirty="0"/>
              <a:t>Y</a:t>
            </a:r>
            <a:r>
              <a:rPr lang="en-US" sz="2800" b="1" dirty="0"/>
              <a:t> </a:t>
            </a:r>
            <a:r>
              <a:rPr lang="en-US" sz="2800" dirty="0"/>
              <a:t>= </a:t>
            </a:r>
            <a:r>
              <a:rPr lang="en-US" sz="2800" b="1" i="1" dirty="0">
                <a:solidFill>
                  <a:srgbClr val="FF0000"/>
                </a:solidFill>
              </a:rPr>
              <a:t>CB</a:t>
            </a:r>
            <a:r>
              <a:rPr lang="en-US" sz="2800" dirty="0"/>
              <a:t> + </a:t>
            </a:r>
            <a:r>
              <a:rPr lang="en-US" sz="2800" i="1" dirty="0"/>
              <a:t>BD</a:t>
            </a:r>
            <a:r>
              <a:rPr lang="en-US" sz="2800" dirty="0"/>
              <a:t> + </a:t>
            </a:r>
            <a:r>
              <a:rPr lang="en-US" sz="2800" b="1" i="1" dirty="0">
                <a:solidFill>
                  <a:srgbClr val="FF0000"/>
                </a:solidFill>
              </a:rPr>
              <a:t>BA</a:t>
            </a:r>
            <a:r>
              <a:rPr lang="en-US" sz="2800" dirty="0"/>
              <a:t>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Incorrect: </a:t>
            </a:r>
            <a:r>
              <a:rPr lang="en-US" sz="2800" b="1" dirty="0"/>
              <a:t>	</a:t>
            </a:r>
            <a:r>
              <a:rPr lang="en-US" sz="2800" i="1" dirty="0"/>
              <a:t>Y</a:t>
            </a:r>
            <a:r>
              <a:rPr lang="en-US" sz="2800" b="1" dirty="0"/>
              <a:t> </a:t>
            </a:r>
            <a:r>
              <a:rPr lang="en-US" sz="2800" dirty="0"/>
              <a:t>= </a:t>
            </a:r>
            <a:r>
              <a:rPr lang="en-US" sz="2800" i="1" dirty="0"/>
              <a:t>AB</a:t>
            </a:r>
            <a:r>
              <a:rPr lang="en-US" sz="2800" dirty="0"/>
              <a:t> + </a:t>
            </a:r>
            <a:r>
              <a:rPr lang="en-US" sz="2800" i="1" dirty="0"/>
              <a:t>BC</a:t>
            </a:r>
            <a:r>
              <a:rPr lang="en-US" sz="2800" dirty="0"/>
              <a:t> + </a:t>
            </a:r>
            <a:r>
              <a:rPr lang="en-US" sz="2800" b="1" i="1" dirty="0">
                <a:solidFill>
                  <a:srgbClr val="FF0000"/>
                </a:solidFill>
              </a:rPr>
              <a:t>DB</a:t>
            </a:r>
            <a:r>
              <a:rPr lang="en-US" sz="2800" dirty="0"/>
              <a:t>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8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chemeClr val="accent1"/>
              </a:solidFill>
              <a:latin typeface="+mj-lt"/>
            </a:endParaRPr>
          </a:p>
          <a:p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0" name="Line 7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5683740" y="33782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5443903" y="33782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935437" y="38862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724400" y="38862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953000" y="43980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724400" y="43980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5664200" y="49022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435600" y="49022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02527" y="2743200"/>
            <a:ext cx="7836673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14B40-6978-E549-95F3-43E0136D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04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7:</a:t>
            </a: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257300" y="1524000"/>
            <a:ext cx="7886700" cy="4995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Y = (A + BC)(A + DE)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>
                <a:solidFill>
                  <a:schemeClr val="accent1"/>
                </a:solidFill>
              </a:rPr>
              <a:t>     </a:t>
            </a:r>
            <a:r>
              <a:rPr lang="en-US" sz="2000" b="1" dirty="0"/>
              <a:t>Apply T8’ first when possible: </a:t>
            </a:r>
            <a:r>
              <a:rPr lang="en-US" sz="2000" dirty="0"/>
              <a:t>W+XZ = (W+X)(W+Z)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     Make: X = BC, Z = DE and rewrite equation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          Y	= (A+</a:t>
            </a:r>
            <a:r>
              <a:rPr lang="en-US" sz="2000" b="1" dirty="0">
                <a:solidFill>
                  <a:srgbClr val="FF0000"/>
                </a:solidFill>
              </a:rPr>
              <a:t>X</a:t>
            </a:r>
            <a:r>
              <a:rPr lang="en-US" sz="2000" dirty="0"/>
              <a:t>)(A+</a:t>
            </a:r>
            <a:r>
              <a:rPr lang="en-US" sz="2000" b="1" dirty="0">
                <a:solidFill>
                  <a:srgbClr val="0070C0"/>
                </a:solidFill>
              </a:rPr>
              <a:t>Z</a:t>
            </a:r>
            <a:r>
              <a:rPr lang="en-US" sz="2000" dirty="0"/>
              <a:t>)		substitution (</a:t>
            </a:r>
            <a:r>
              <a:rPr lang="en-US" sz="2000" b="1" dirty="0"/>
              <a:t>X</a:t>
            </a:r>
            <a:r>
              <a:rPr lang="en-US" sz="2000" dirty="0"/>
              <a:t>=BC, </a:t>
            </a:r>
            <a:r>
              <a:rPr lang="en-US" sz="2000" b="1" dirty="0">
                <a:solidFill>
                  <a:srgbClr val="0070C0"/>
                </a:solidFill>
              </a:rPr>
              <a:t>Z</a:t>
            </a:r>
            <a:r>
              <a:rPr lang="en-US" sz="2000" dirty="0"/>
              <a:t>=DE)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   	= A + </a:t>
            </a:r>
            <a:r>
              <a:rPr lang="en-US" sz="2000" b="1" dirty="0">
                <a:solidFill>
                  <a:srgbClr val="FF0000"/>
                </a:solidFill>
              </a:rPr>
              <a:t>X</a:t>
            </a:r>
            <a:r>
              <a:rPr lang="en-US" sz="2000" b="1" dirty="0">
                <a:solidFill>
                  <a:srgbClr val="0070C0"/>
                </a:solidFill>
              </a:rPr>
              <a:t>Z</a:t>
            </a:r>
            <a:r>
              <a:rPr lang="en-US" sz="2000" dirty="0"/>
              <a:t>		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	= A + </a:t>
            </a:r>
            <a:r>
              <a:rPr lang="en-US" sz="2000" b="1" dirty="0">
                <a:solidFill>
                  <a:srgbClr val="FF0000"/>
                </a:solidFill>
              </a:rPr>
              <a:t>BC</a:t>
            </a:r>
            <a:r>
              <a:rPr lang="en-US" sz="2000" b="1" dirty="0">
                <a:solidFill>
                  <a:srgbClr val="0070C0"/>
                </a:solidFill>
              </a:rPr>
              <a:t>DE</a:t>
            </a:r>
            <a:r>
              <a:rPr lang="en-US" sz="2000" dirty="0"/>
              <a:t>		substitution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or </a:t>
            </a:r>
            <a:r>
              <a:rPr lang="en-US" sz="2000" b="1" dirty="0">
                <a:solidFill>
                  <a:schemeClr val="accent1"/>
                </a:solidFill>
              </a:rPr>
              <a:t>		</a:t>
            </a:r>
          </a:p>
          <a:p>
            <a:pPr>
              <a:buFontTx/>
              <a:buNone/>
            </a:pPr>
            <a:r>
              <a:rPr lang="en-US" sz="2000" dirty="0"/>
              <a:t>          Y	= AA + ADE + ABC + BCDE	T8: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 	= A + ADE + ABC + BCDE	T3: </a:t>
            </a:r>
            <a:r>
              <a:rPr lang="en-US" sz="2000" dirty="0" err="1"/>
              <a:t>Idempotency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 	= </a:t>
            </a:r>
            <a:r>
              <a:rPr lang="en-US" sz="2000" b="1" dirty="0"/>
              <a:t>A + A</a:t>
            </a:r>
            <a:r>
              <a:rPr lang="en-US" sz="2000" dirty="0"/>
              <a:t>DE</a:t>
            </a:r>
            <a:r>
              <a:rPr lang="en-US" sz="2000" b="1" dirty="0"/>
              <a:t> </a:t>
            </a:r>
            <a:r>
              <a:rPr lang="en-US" sz="2000" dirty="0"/>
              <a:t>+ </a:t>
            </a:r>
            <a:r>
              <a:rPr lang="en-US" sz="2000" b="1" dirty="0"/>
              <a:t>A</a:t>
            </a:r>
            <a:r>
              <a:rPr lang="en-US" sz="2000" dirty="0"/>
              <a:t>BC + BCDE		</a:t>
            </a:r>
          </a:p>
          <a:p>
            <a:pPr>
              <a:buFontTx/>
              <a:buNone/>
            </a:pPr>
            <a:r>
              <a:rPr lang="en-US" sz="2000" dirty="0"/>
              <a:t> 		= </a:t>
            </a:r>
            <a:r>
              <a:rPr lang="en-US" sz="2000" b="1" dirty="0"/>
              <a:t>A             </a:t>
            </a:r>
            <a:r>
              <a:rPr lang="en-US" sz="2000" dirty="0"/>
              <a:t>            + BCDE	T9’: Covering</a:t>
            </a:r>
          </a:p>
          <a:p>
            <a:pPr>
              <a:buFont typeface="Arial" pitchFamily="34" charset="0"/>
              <a:buNone/>
            </a:pPr>
            <a:r>
              <a:rPr lang="en-US" sz="2000" dirty="0"/>
              <a:t> 		= A + BCDE		T9’: Covering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15000" y="1295400"/>
            <a:ext cx="3201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Recommended Method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1447800" y="2438400"/>
            <a:ext cx="7227073" cy="1583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543800" y="1757065"/>
            <a:ext cx="533400" cy="833735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905000" y="3962400"/>
            <a:ext cx="7010400" cy="2328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257800" y="1295399"/>
            <a:ext cx="3886200" cy="838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15726" y="1752599"/>
            <a:ext cx="1980673" cy="838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FB9094-BEDC-EB46-ACC3-8A05C0EC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56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3" grpId="0" animBg="1"/>
      <p:bldP spid="18" grpId="0" animBg="1"/>
      <p:bldP spid="1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962" name="Object 18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9764939"/>
              </p:ext>
            </p:extLst>
          </p:nvPr>
        </p:nvGraphicFramePr>
        <p:xfrm>
          <a:off x="1371600" y="3673475"/>
          <a:ext cx="33861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3" imgW="1288039" imgH="757289" progId="Visio.Drawing.11">
                  <p:embed/>
                </p:oleObj>
              </mc:Choice>
              <mc:Fallback>
                <p:oleObj name="Visio" r:id="rId23" imgW="1288039" imgH="75728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73475"/>
                        <a:ext cx="3386138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963" name="Object 19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33366236"/>
              </p:ext>
            </p:extLst>
          </p:nvPr>
        </p:nvGraphicFramePr>
        <p:xfrm>
          <a:off x="1219200" y="1355725"/>
          <a:ext cx="36576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5" imgW="1280575" imgH="752302" progId="Visio.Drawing.11">
                  <p:embed/>
                </p:oleObj>
              </mc:Choice>
              <mc:Fallback>
                <p:oleObj name="Visio" r:id="rId25" imgW="1280575" imgH="7523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355725"/>
                        <a:ext cx="36576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964" name="Rectangle 2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29200" y="32766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= 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M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M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M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 =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C + MM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*      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M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 =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*           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M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 =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C       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*           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M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 =  CC + CM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 = 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   + CM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 =           CM</a:t>
            </a:r>
          </a:p>
        </p:txBody>
      </p:sp>
      <p:sp>
        <p:nvSpPr>
          <p:cNvPr id="1106965" name="Line 2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367475" y="3352800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6" name="Line 22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783353" y="3352800"/>
            <a:ext cx="17811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7" name="Line 23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8372475" y="3352800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8" name="Rectangle 2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029200" y="914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E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CM</a:t>
            </a:r>
          </a:p>
          <a:p>
            <a:pPr marL="342900" indent="-342900">
              <a:spcBef>
                <a:spcPct val="20000"/>
              </a:spcBef>
            </a:pP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9" name="Line 25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867400" y="990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Review: Canonical SOP &amp; POS Forms</a:t>
            </a: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914400" y="838200"/>
            <a:ext cx="5638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SOP – sum-of-products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POS – product-of-sums</a:t>
            </a:r>
          </a:p>
        </p:txBody>
      </p:sp>
      <p:sp>
        <p:nvSpPr>
          <p:cNvPr id="12" name="Line 2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6664271" y="3802049"/>
            <a:ext cx="161925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7772400" y="3808412"/>
            <a:ext cx="17811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8361522" y="3808412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2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7783353" y="4241759"/>
            <a:ext cx="17811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3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8372475" y="4241759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2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7780351" y="4698959"/>
            <a:ext cx="17811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3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8369473" y="4698959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6019800" y="5111763"/>
            <a:ext cx="17811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6772275" y="5111763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3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6746875" y="5561012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6731000" y="6005512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638800" y="914400"/>
            <a:ext cx="559118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13182" y="5914852"/>
            <a:ext cx="559118" cy="415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080636" y="2020669"/>
            <a:ext cx="1529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same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29200" y="3683000"/>
            <a:ext cx="4102873" cy="266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CC21A-64D0-2445-8915-A631F9D0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527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3" grpId="0"/>
      <p:bldP spid="3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1" y="1066800"/>
            <a:ext cx="82622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 expression is in </a:t>
            </a:r>
            <a:r>
              <a:rPr lang="en-US" sz="3600" b="1" dirty="0"/>
              <a:t>product-of-sums (POS)</a:t>
            </a:r>
            <a:r>
              <a:rPr lang="en-US" sz="3600" dirty="0"/>
              <a:t> form when all sums contain literals only.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B050"/>
                </a:solidFill>
              </a:rPr>
              <a:t>POS form: 		</a:t>
            </a:r>
            <a:r>
              <a:rPr lang="en-US" sz="3600" dirty="0"/>
              <a:t>Y = (A+B)(C+D)(E’+F)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0000"/>
                </a:solidFill>
              </a:rPr>
              <a:t>NOT POS form: 	</a:t>
            </a:r>
            <a:r>
              <a:rPr lang="en-US" sz="3600" dirty="0"/>
              <a:t>Y = (D+E)(F’+GH)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B050"/>
                </a:solidFill>
              </a:rPr>
              <a:t>POS form: 		</a:t>
            </a:r>
            <a:r>
              <a:rPr lang="en-US" sz="3600" dirty="0"/>
              <a:t>Z = A(B+C)(D+E’)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Factoring: POS 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303470-C5AD-0C42-89CD-D238E527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1740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Factoring: POS Form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8:</a:t>
            </a:r>
          </a:p>
        </p:txBody>
      </p:sp>
      <p:sp>
        <p:nvSpPr>
          <p:cNvPr id="22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181100" y="1481723"/>
            <a:ext cx="78867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Y = (A + B’CDE)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     </a:t>
            </a:r>
            <a:r>
              <a:rPr lang="en-US" sz="2000" b="1" dirty="0"/>
              <a:t>Apply T8’ first when possible: </a:t>
            </a:r>
            <a:r>
              <a:rPr lang="en-US" sz="2000" dirty="0"/>
              <a:t>W+XZ = (W+X)(W+Z)</a:t>
            </a:r>
          </a:p>
          <a:p>
            <a:pPr marL="0" indent="0">
              <a:buNone/>
            </a:pPr>
            <a:r>
              <a:rPr lang="en-US" sz="2000" dirty="0"/>
              <a:t>     Make: X = B’C, Z = DE and rewrite equation</a:t>
            </a:r>
          </a:p>
          <a:p>
            <a:pPr marL="0" indent="0">
              <a:buNone/>
            </a:pPr>
            <a:r>
              <a:rPr lang="en-US" sz="2000" dirty="0"/>
              <a:t>          Y	= (A+XZ)				substitution (X=B’C, Z=DE)</a:t>
            </a:r>
          </a:p>
          <a:p>
            <a:pPr marL="0" indent="0">
              <a:buNone/>
            </a:pPr>
            <a:r>
              <a:rPr lang="en-US" sz="2000" dirty="0"/>
              <a:t> 	= (A+B’C)(A+DE) 		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	= (A+B’)(A+C)(A+D)(A+E) 		T8’: </a:t>
            </a:r>
            <a:r>
              <a:rPr lang="en-US" sz="2000" dirty="0" err="1"/>
              <a:t>Distributivity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1247029" y="2438400"/>
            <a:ext cx="7836673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855B7F-17D5-8041-A0AD-3D0DB573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56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Factoring: POS Form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9:</a:t>
            </a:r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181100" y="1481723"/>
            <a:ext cx="7886700" cy="4995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Y = AB + C’DE + F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>
                <a:solidFill>
                  <a:schemeClr val="accent1"/>
                </a:solidFill>
              </a:rPr>
              <a:t>     </a:t>
            </a:r>
            <a:r>
              <a:rPr lang="en-US" sz="2000" b="1" dirty="0"/>
              <a:t>Apply T8’ first when possible: </a:t>
            </a:r>
            <a:r>
              <a:rPr lang="en-US" sz="2000" dirty="0"/>
              <a:t>W+XZ = (W+X)(W+Z)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     Make: W = AB, X = C’, Z = DE and rewrite equation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          Y	= (W+XZ) + F		   substitution W = AB, X = C’, Z = DE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 	= (W+X)(W+Z) + F 	  	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   	= (AB+C’)(AB+DE)+F   			substitution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	= (A+C’)(B+C’)(AB+D)(AB+E)+F	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	= (A+C’)(B+C’)(A+D)(B+D)(A+E)(B+E)+F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	= (A+C’+F)(B+C’+F)(A+D+F)(B+D+F)(A+E+F)(B+E+F)   T8’: Distr.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7029" y="2438400"/>
            <a:ext cx="7836673" cy="266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7FBEA4-E3EB-284F-9B53-5337C4F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89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247200" y="1557923"/>
            <a:ext cx="50673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Y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i="1" dirty="0">
                <a:solidFill>
                  <a:srgbClr val="0070C0"/>
                </a:solidFill>
              </a:rPr>
              <a:t>(A+BD)C</a:t>
            </a:r>
          </a:p>
          <a:p>
            <a:pPr marL="0" indent="0">
              <a:buNone/>
            </a:pPr>
            <a:r>
              <a:rPr lang="en-US" i="1" dirty="0"/>
              <a:t>   = (A+BD) + C</a:t>
            </a:r>
          </a:p>
          <a:p>
            <a:pPr marL="0" indent="0">
              <a:buNone/>
            </a:pPr>
            <a:r>
              <a:rPr lang="en-US" i="1" dirty="0"/>
              <a:t>   = (A•(BD)) + C</a:t>
            </a:r>
          </a:p>
          <a:p>
            <a:pPr marL="0" indent="0">
              <a:buNone/>
            </a:pPr>
            <a:r>
              <a:rPr lang="en-US" i="1" dirty="0"/>
              <a:t>   = (A•(BD)) + C</a:t>
            </a:r>
          </a:p>
          <a:p>
            <a:pPr marL="0" indent="0">
              <a:buNone/>
            </a:pPr>
            <a:r>
              <a:rPr lang="en-US" i="1" dirty="0"/>
              <a:t>   = ABD + C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135866" y="1664095"/>
            <a:ext cx="228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450066" y="1664094"/>
            <a:ext cx="48985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058174" y="1595437"/>
            <a:ext cx="130629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 Morgan’s Theorem</a:t>
            </a:r>
          </a:p>
        </p:txBody>
      </p:sp>
      <p:sp>
        <p:nvSpPr>
          <p:cNvPr id="1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058175" y="2186608"/>
            <a:ext cx="9361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495100" y="226280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471834" y="2262807"/>
            <a:ext cx="48985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495100" y="220838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047296" y="2828866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667783" y="2828866"/>
            <a:ext cx="38099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667783" y="2763553"/>
            <a:ext cx="38099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085396" y="340580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949318" y="399363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40100" y="2409609"/>
            <a:ext cx="4251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Work from the </a:t>
            </a:r>
            <a:r>
              <a:rPr lang="en-US" sz="2800" b="1" dirty="0">
                <a:solidFill>
                  <a:srgbClr val="0070C0"/>
                </a:solidFill>
              </a:rPr>
              <a:t>outside in</a:t>
            </a:r>
          </a:p>
          <a:p>
            <a:r>
              <a:rPr lang="en-US" sz="2800" dirty="0"/>
              <a:t>      (i.e., top bar, then down)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Use </a:t>
            </a:r>
            <a:r>
              <a:rPr lang="en-US" sz="2800" b="1" dirty="0">
                <a:solidFill>
                  <a:srgbClr val="0070C0"/>
                </a:solidFill>
              </a:rPr>
              <a:t>involution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when possible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85301" y="2052637"/>
            <a:ext cx="3428999" cy="403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10: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0A3AB7-0BB4-5648-B039-50E072DD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31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028700" y="1634123"/>
            <a:ext cx="78867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Y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i="1" dirty="0">
                <a:solidFill>
                  <a:srgbClr val="0070C0"/>
                </a:solidFill>
              </a:rPr>
              <a:t>(ACE+D) + B</a:t>
            </a:r>
          </a:p>
          <a:p>
            <a:pPr marL="0" indent="0">
              <a:buNone/>
            </a:pPr>
            <a:r>
              <a:rPr lang="en-US" i="1" dirty="0"/>
              <a:t>   = (ACE+D) • B</a:t>
            </a:r>
          </a:p>
          <a:p>
            <a:pPr marL="0" indent="0">
              <a:buNone/>
            </a:pPr>
            <a:r>
              <a:rPr lang="en-US" i="1" dirty="0"/>
              <a:t>   = (ACE•D) • B</a:t>
            </a:r>
          </a:p>
          <a:p>
            <a:pPr marL="0" indent="0">
              <a:buNone/>
            </a:pPr>
            <a:r>
              <a:rPr lang="en-US" i="1" dirty="0"/>
              <a:t>   = ((AC+E)•D) • B</a:t>
            </a:r>
          </a:p>
          <a:p>
            <a:pPr marL="0" indent="0">
              <a:buNone/>
            </a:pPr>
            <a:r>
              <a:rPr lang="en-US" i="1" dirty="0"/>
              <a:t>   = ((AC+E)•D) • B</a:t>
            </a:r>
          </a:p>
          <a:p>
            <a:pPr marL="0" indent="0">
              <a:buNone/>
            </a:pPr>
            <a:r>
              <a:rPr lang="en-US" i="1" dirty="0"/>
              <a:t>   = (ACD + DE) • B</a:t>
            </a:r>
          </a:p>
          <a:p>
            <a:pPr marL="0" indent="0">
              <a:buNone/>
            </a:pPr>
            <a:r>
              <a:rPr lang="en-US" i="1" dirty="0"/>
              <a:t>   = ABCD + BDE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710542" y="1759267"/>
            <a:ext cx="228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883227" y="1751693"/>
            <a:ext cx="446313" cy="1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861450" y="1682523"/>
            <a:ext cx="1861464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 Morgan’s Theorem</a:t>
            </a:r>
          </a:p>
        </p:txBody>
      </p:sp>
      <p:sp>
        <p:nvSpPr>
          <p:cNvPr id="1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861450" y="2281408"/>
            <a:ext cx="10450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450780" y="235760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858273" y="2336007"/>
            <a:ext cx="41366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850571" y="2916466"/>
            <a:ext cx="47896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850571" y="2862040"/>
            <a:ext cx="620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2008418" y="3522205"/>
            <a:ext cx="375548" cy="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677882" y="235760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461666" y="2916466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726080" y="291646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4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596242" y="352220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981194" y="3435130"/>
            <a:ext cx="40277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868466" y="35150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2601670" y="411003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3873894" y="4102841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3856200" y="4676281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3166296" y="467627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1932215" y="526303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2993567" y="526303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3492106" y="52630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2726852" y="285454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43001" y="2128837"/>
            <a:ext cx="3428999" cy="403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11: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E7997-1931-A245-83F9-1DC7E738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07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6980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81278049"/>
              </p:ext>
            </p:extLst>
          </p:nvPr>
        </p:nvGraphicFramePr>
        <p:xfrm>
          <a:off x="3048000" y="3505200"/>
          <a:ext cx="3011882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834840" imgH="549000" progId="Visio.Drawing.6">
                  <p:embed/>
                </p:oleObj>
              </mc:Choice>
              <mc:Fallback>
                <p:oleObj name="VISIO" r:id="rId5" imgW="834840" imgH="54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05200"/>
                        <a:ext cx="3011882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697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1066800"/>
            <a:ext cx="7696200" cy="4953000"/>
          </a:xfrm>
        </p:spPr>
        <p:txBody>
          <a:bodyPr/>
          <a:lstStyle/>
          <a:p>
            <a:r>
              <a:rPr lang="en-US" dirty="0"/>
              <a:t>Every element is combinational</a:t>
            </a:r>
          </a:p>
          <a:p>
            <a:r>
              <a:rPr lang="en-US" dirty="0"/>
              <a:t>Every node is either an input or connects to </a:t>
            </a:r>
            <a:r>
              <a:rPr lang="en-US" i="1" dirty="0"/>
              <a:t>exactly one </a:t>
            </a:r>
            <a:r>
              <a:rPr lang="en-US" dirty="0"/>
              <a:t>output</a:t>
            </a:r>
          </a:p>
          <a:p>
            <a:r>
              <a:rPr lang="en-US" dirty="0"/>
              <a:t>The circuit contains no cyclic paths</a:t>
            </a:r>
          </a:p>
          <a:p>
            <a:r>
              <a:rPr lang="en-US" b="1" dirty="0"/>
              <a:t>Example:</a:t>
            </a:r>
          </a:p>
          <a:p>
            <a:pPr>
              <a:spcAft>
                <a:spcPts val="800"/>
              </a:spcAft>
              <a:buFontTx/>
              <a:buNone/>
            </a:pP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+mj-lt"/>
              </a:rPr>
              <a:t>Rules of Combinational Composition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070509-AD4E-C846-BEDC-C23BA551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399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Boolean Algebra: Simplifying Equations</a:t>
            </a:r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52400" y="10668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>
                <a:solidFill>
                  <a:schemeClr val="bg1"/>
                </a:solidFill>
              </a:rPr>
              <a:t>Common Errors</a:t>
            </a:r>
            <a:endParaRPr lang="en-US" sz="7200" dirty="0">
              <a:solidFill>
                <a:schemeClr val="bg1"/>
              </a:solidFill>
            </a:endParaRPr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994809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Common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1686"/>
            <a:ext cx="8134350" cy="4995277"/>
          </a:xfrm>
        </p:spPr>
        <p:txBody>
          <a:bodyPr>
            <a:normAutofit/>
          </a:bodyPr>
          <a:lstStyle/>
          <a:p>
            <a:r>
              <a:rPr lang="en-US" sz="2400" dirty="0"/>
              <a:t>Using ticks ‘ instead of </a:t>
            </a:r>
            <a:r>
              <a:rPr lang="en-US" sz="2400" b="1" dirty="0"/>
              <a:t>bars</a:t>
            </a:r>
            <a:r>
              <a:rPr lang="en-US" sz="2400" dirty="0"/>
              <a:t> over variables when writing equations by hand – ticks are easy to lose</a:t>
            </a:r>
          </a:p>
          <a:p>
            <a:r>
              <a:rPr lang="en-US" sz="2400" b="1" dirty="0"/>
              <a:t>Not</a:t>
            </a:r>
            <a:r>
              <a:rPr lang="en-US" sz="2400" dirty="0"/>
              <a:t> keeping terms </a:t>
            </a:r>
            <a:r>
              <a:rPr lang="en-US" sz="2400" b="1" dirty="0"/>
              <a:t>aligned</a:t>
            </a:r>
            <a:r>
              <a:rPr lang="en-US" sz="2400" dirty="0"/>
              <a:t> from step to step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Alignment helps you see what changed from step-to-step.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It helps in both solving and double-checking the problem.</a:t>
            </a:r>
          </a:p>
          <a:p>
            <a:r>
              <a:rPr lang="en-US" sz="2400" dirty="0"/>
              <a:t>Applying </a:t>
            </a:r>
            <a:r>
              <a:rPr lang="en-US" sz="2400" b="1" dirty="0"/>
              <a:t>multiple theorems </a:t>
            </a:r>
            <a:r>
              <a:rPr lang="en-US" sz="2400" dirty="0"/>
              <a:t>to the same term in one step</a:t>
            </a:r>
          </a:p>
          <a:p>
            <a:r>
              <a:rPr lang="en-US" sz="2400" dirty="0"/>
              <a:t>Applying </a:t>
            </a:r>
            <a:r>
              <a:rPr lang="en-US" sz="2400" b="1" dirty="0"/>
              <a:t>your own personal theorems</a:t>
            </a:r>
            <a:r>
              <a:rPr lang="en-US" sz="2400" dirty="0"/>
              <a:t> – don’t do it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</a:p>
          <a:p>
            <a:r>
              <a:rPr lang="en-US" sz="2400" dirty="0"/>
              <a:t>And, on a related note: </a:t>
            </a:r>
            <a:r>
              <a:rPr lang="en-US" sz="2400" b="1" i="1" dirty="0"/>
              <a:t>almost</a:t>
            </a:r>
            <a:r>
              <a:rPr lang="en-US" sz="2400" b="1" dirty="0"/>
              <a:t> </a:t>
            </a:r>
            <a:r>
              <a:rPr lang="en-US" sz="2400" dirty="0"/>
              <a:t>applying the correct theorem</a:t>
            </a:r>
          </a:p>
          <a:p>
            <a:r>
              <a:rPr lang="en-US" sz="2400" b="1" i="1" dirty="0">
                <a:sym typeface="Wingdings" panose="05000000000000000000" pitchFamily="2" charset="2"/>
              </a:rPr>
              <a:t>Not </a:t>
            </a:r>
            <a:r>
              <a:rPr lang="en-US" sz="2400" dirty="0">
                <a:sym typeface="Wingdings" panose="05000000000000000000" pitchFamily="2" charset="2"/>
              </a:rPr>
              <a:t> looking for opportunities to use combining, covering, and </a:t>
            </a:r>
            <a:r>
              <a:rPr lang="en-US" sz="2400" dirty="0" err="1">
                <a:sym typeface="Wingdings" panose="05000000000000000000" pitchFamily="2" charset="2"/>
              </a:rPr>
              <a:t>distributivity</a:t>
            </a:r>
            <a:r>
              <a:rPr lang="en-US" sz="2400" dirty="0">
                <a:sym typeface="Wingdings" panose="05000000000000000000" pitchFamily="2" charset="2"/>
              </a:rPr>
              <a:t> (especially the dual form).</a:t>
            </a:r>
            <a:r>
              <a:rPr lang="en-US" sz="2400" b="1" i="1" dirty="0"/>
              <a:t> </a:t>
            </a:r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9ABD55-5BDB-B14C-93D0-04AFE00A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82124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Common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81686"/>
                <a:ext cx="8286750" cy="499527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b="1" dirty="0"/>
                  <a:t>Losing bars </a:t>
                </a:r>
                <a:r>
                  <a:rPr lang="en-US" sz="2200" dirty="0"/>
                  <a:t>(alignment will help you avoid this)</a:t>
                </a:r>
              </a:p>
              <a:p>
                <a:r>
                  <a:rPr lang="en-US" sz="2200" b="1" dirty="0"/>
                  <a:t>Losing terms </a:t>
                </a:r>
                <a:r>
                  <a:rPr lang="en-US" sz="2200" dirty="0"/>
                  <a:t>(alignment will help you avoid this)</a:t>
                </a:r>
              </a:p>
              <a:p>
                <a:r>
                  <a:rPr lang="en-US" sz="2200" b="1" dirty="0"/>
                  <a:t>Trying to do multiple steps at once </a:t>
                </a:r>
                <a:r>
                  <a:rPr lang="en-US" sz="2200" dirty="0"/>
                  <a:t>– this is prone to errors!</a:t>
                </a:r>
              </a:p>
              <a:p>
                <a:r>
                  <a:rPr lang="en-US" sz="2200" b="1" dirty="0"/>
                  <a:t>Applying theorems incorrectly</a:t>
                </a:r>
                <a:r>
                  <a:rPr lang="en-US" sz="2200" dirty="0"/>
                  <a:t>, for example: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Wrong:</a:t>
                </a:r>
                <a:r>
                  <a:rPr lang="en-US" sz="2200" dirty="0"/>
                  <a:t> ABC + ABC = B 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Correct: </a:t>
                </a:r>
                <a:r>
                  <a:rPr lang="en-US" sz="2200" dirty="0"/>
                  <a:t>ABC + ABC = AC. Products may only </a:t>
                </a:r>
                <a:r>
                  <a:rPr lang="en-US" sz="2200" b="1" dirty="0"/>
                  <a:t>differ in a single term </a:t>
                </a:r>
                <a:r>
                  <a:rPr lang="en-US" sz="2200" dirty="0"/>
                  <a:t>when using the combining theorem.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Wrong:</a:t>
                </a:r>
                <a:r>
                  <a:rPr lang="en-US" sz="2200" b="1" dirty="0"/>
                  <a:t> </a:t>
                </a:r>
                <a:r>
                  <a:rPr lang="en-US" sz="2200" dirty="0"/>
                  <a:t>(A + A) = 0 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Correct:</a:t>
                </a:r>
                <a:r>
                  <a:rPr lang="en-US" sz="2200" dirty="0">
                    <a:solidFill>
                      <a:srgbClr val="00B050"/>
                    </a:solidFill>
                  </a:rPr>
                  <a:t> </a:t>
                </a:r>
                <a:r>
                  <a:rPr lang="en-US" sz="2200" dirty="0"/>
                  <a:t>A + A = 1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Wrong: </a:t>
                </a:r>
                <a:r>
                  <a:rPr lang="en-US" sz="2200" dirty="0"/>
                  <a:t>(A • A) = 1 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Correct:</a:t>
                </a:r>
                <a:r>
                  <a:rPr lang="en-US" sz="2200" dirty="0">
                    <a:solidFill>
                      <a:srgbClr val="00B050"/>
                    </a:solidFill>
                  </a:rPr>
                  <a:t> </a:t>
                </a:r>
                <a:r>
                  <a:rPr lang="en-US" sz="2200" dirty="0"/>
                  <a:t>A • A = 0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Wrong:</a:t>
                </a:r>
                <a:r>
                  <a:rPr lang="en-US" sz="2200" dirty="0"/>
                  <a:t> ABC = B 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Correct:</a:t>
                </a:r>
                <a:r>
                  <a:rPr lang="en-US" sz="2200" dirty="0"/>
                  <a:t> </a:t>
                </a:r>
                <a:r>
                  <a:rPr lang="en-US" sz="2200" b="1" dirty="0"/>
                  <a:t>B</a:t>
                </a:r>
                <a:r>
                  <a:rPr lang="en-US" sz="2200" dirty="0"/>
                  <a:t> + ABC = B. In order to use the covering theorem, you must have a term that covers the other terms.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Wrong: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𝐴𝐶</m:t>
                        </m:r>
                      </m:e>
                    </m:acc>
                    <m:r>
                      <a:rPr lang="en-US" sz="22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sz="2200" b="1" dirty="0">
                    <a:solidFill>
                      <a:srgbClr val="00B050"/>
                    </a:solidFill>
                  </a:rPr>
                  <a:t>    Correct: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𝐴𝐶</m:t>
                        </m:r>
                      </m:e>
                    </m:acc>
                    <m:r>
                      <a:rPr lang="en-US" sz="22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sz="22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sz="2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(De Morgan’s)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Wrong: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  <m:r>
                          <a:rPr lang="en-US" sz="2200" i="1">
                            <a:latin typeface="Cambria Math"/>
                          </a:rPr>
                          <m:t>+</m:t>
                        </m:r>
                        <m:r>
                          <a:rPr lang="en-US" sz="2200" i="1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sz="22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sz="22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sz="2200" b="1" dirty="0">
                    <a:solidFill>
                      <a:srgbClr val="00B050"/>
                    </a:solidFill>
                  </a:rPr>
                  <a:t>   Correct: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  <m:r>
                          <a:rPr lang="en-US" sz="2200" i="1">
                            <a:latin typeface="Cambria Math"/>
                          </a:rPr>
                          <m:t>+</m:t>
                        </m:r>
                        <m:r>
                          <a:rPr lang="en-US" sz="2200" i="1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sz="22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sz="2200" dirty="0"/>
                  <a:t> (De Morgan’s)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81686"/>
                <a:ext cx="8286750" cy="4995277"/>
              </a:xfrm>
              <a:blipFill>
                <a:blip r:embed="rId3"/>
                <a:stretch>
                  <a:fillRect l="-809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2933696" y="3386117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33696" y="376236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81600" y="338612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81600" y="376237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86111" y="2719369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81385" y="2719369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48378" y="2719369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0CD383-74BA-D74A-BF68-F9C4F2B6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82352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Common Errors with De Morgan’s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1686"/>
            <a:ext cx="8286750" cy="499527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Not starting from the outside parentheses and working in: this often causes additional steps.</a:t>
            </a:r>
          </a:p>
          <a:p>
            <a:r>
              <a:rPr lang="en-US" sz="2400" dirty="0"/>
              <a:t>Trying to apply De Morgan’s theorem to an entire </a:t>
            </a:r>
            <a:r>
              <a:rPr lang="en-US" sz="2400" b="1" dirty="0"/>
              <a:t>complex operation </a:t>
            </a:r>
            <a:r>
              <a:rPr lang="en-US" sz="2400" dirty="0"/>
              <a:t>(instead of just to terms ANDed under a bar or terms </a:t>
            </a:r>
            <a:r>
              <a:rPr lang="en-US" sz="2400" dirty="0" err="1"/>
              <a:t>ORed</a:t>
            </a:r>
            <a:r>
              <a:rPr lang="en-US" sz="2400" dirty="0"/>
              <a:t> under a bar)</a:t>
            </a:r>
          </a:p>
          <a:p>
            <a:r>
              <a:rPr lang="en-US" sz="2400" b="1" dirty="0"/>
              <a:t>Losing bars. </a:t>
            </a:r>
            <a:r>
              <a:rPr lang="en-US" sz="2400" dirty="0"/>
              <a:t>Remember that applying the De Morgan’s Theorem is a 3 step process. For a product term under a bar: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Change ANDs to ORs (or vice versa for a sum term under a bar)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Bring down the terms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Put bars over the individual terms</a:t>
            </a:r>
          </a:p>
          <a:p>
            <a:r>
              <a:rPr lang="en-US" sz="2400" dirty="0"/>
              <a:t>Not keeping terms associated (i.e., </a:t>
            </a:r>
            <a:r>
              <a:rPr lang="en-US" sz="2400" b="1" dirty="0"/>
              <a:t>losing parentheses</a:t>
            </a:r>
            <a:r>
              <a:rPr lang="en-US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For example, ABC = (A+B+C)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 error:</a:t>
            </a:r>
          </a:p>
          <a:p>
            <a:pPr marL="1257300" lvl="2" indent="-342900"/>
            <a:r>
              <a:rPr lang="en-US" b="1" dirty="0">
                <a:solidFill>
                  <a:srgbClr val="FF0000"/>
                </a:solidFill>
              </a:rPr>
              <a:t>Wrong:  </a:t>
            </a:r>
            <a:r>
              <a:rPr lang="en-US" dirty="0"/>
              <a:t>(ABC)’C+D’   =  </a:t>
            </a:r>
            <a:r>
              <a:rPr lang="en-US" b="1" dirty="0">
                <a:solidFill>
                  <a:srgbClr val="FF0000"/>
                </a:solidFill>
              </a:rPr>
              <a:t>A’+B’+C’</a:t>
            </a:r>
            <a:r>
              <a:rPr lang="en-US" dirty="0"/>
              <a:t>C + D’   = </a:t>
            </a:r>
            <a:r>
              <a:rPr lang="en-US" b="1" dirty="0">
                <a:solidFill>
                  <a:srgbClr val="FF0000"/>
                </a:solidFill>
              </a:rPr>
              <a:t>A’ + B’ </a:t>
            </a:r>
            <a:r>
              <a:rPr lang="en-US" dirty="0"/>
              <a:t>+ D’</a:t>
            </a:r>
          </a:p>
          <a:p>
            <a:pPr marL="1257300" lvl="2" indent="-342900"/>
            <a:r>
              <a:rPr lang="en-US" b="1" dirty="0">
                <a:solidFill>
                  <a:srgbClr val="00B050"/>
                </a:solidFill>
              </a:rPr>
              <a:t>Correct: </a:t>
            </a:r>
            <a:r>
              <a:rPr lang="en-US" dirty="0"/>
              <a:t>(ABC)’C + D’ = </a:t>
            </a:r>
            <a:r>
              <a:rPr lang="en-US" b="1" dirty="0">
                <a:solidFill>
                  <a:srgbClr val="00B050"/>
                </a:solidFill>
              </a:rPr>
              <a:t>(A’+B’+C’)</a:t>
            </a:r>
            <a:r>
              <a:rPr lang="en-US" dirty="0"/>
              <a:t>C + D’ = </a:t>
            </a:r>
            <a:r>
              <a:rPr lang="en-US" b="1" dirty="0">
                <a:solidFill>
                  <a:srgbClr val="00B050"/>
                </a:solidFill>
              </a:rPr>
              <a:t>A’C+B’C</a:t>
            </a:r>
            <a:r>
              <a:rPr lang="en-US" dirty="0"/>
              <a:t> + D’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171950" y="4611675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86200" y="461137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48000" y="4613280"/>
            <a:ext cx="5016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61510" y="46101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75E2D9-E316-AD42-8F30-1DC3A3DC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53221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From Logic to Gates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261211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3152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Build the following equation using logic gates:</a:t>
            </a:r>
          </a:p>
          <a:p>
            <a:pPr marL="0" indent="0">
              <a:buNone/>
            </a:pPr>
            <a:r>
              <a:rPr lang="en-US" sz="2800" i="1" dirty="0"/>
              <a:t>	Y = AB + CDE</a:t>
            </a:r>
          </a:p>
        </p:txBody>
      </p:sp>
      <p:sp>
        <p:nvSpPr>
          <p:cNvPr id="899079" name="Line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229200" y="182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2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667000" y="182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From Logic to Gates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40797"/>
              </p:ext>
            </p:extLst>
          </p:nvPr>
        </p:nvGraphicFramePr>
        <p:xfrm>
          <a:off x="1763937" y="2667000"/>
          <a:ext cx="533720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618136" imgH="716557" progId="Visio.Drawing.11">
                  <p:embed/>
                </p:oleObj>
              </mc:Choice>
              <mc:Fallback>
                <p:oleObj name="Visio" r:id="rId6" imgW="1618136" imgH="71655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3937" y="2667000"/>
                        <a:ext cx="5337208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609600" y="2667000"/>
            <a:ext cx="76200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A8615D-ECC4-864C-B8B7-64404D5B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65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3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Inputs on the left (or top)</a:t>
            </a:r>
          </a:p>
          <a:p>
            <a:r>
              <a:rPr lang="en-US" dirty="0"/>
              <a:t>Outputs on right (or bottom)</a:t>
            </a:r>
          </a:p>
          <a:p>
            <a:r>
              <a:rPr lang="en-US" dirty="0"/>
              <a:t>Gates flow from left to right</a:t>
            </a:r>
          </a:p>
          <a:p>
            <a:r>
              <a:rPr lang="en-US" dirty="0"/>
              <a:t>Straight wires are best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Circuit Schematics Rules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069593"/>
              </p:ext>
            </p:extLst>
          </p:nvPr>
        </p:nvGraphicFramePr>
        <p:xfrm>
          <a:off x="2057400" y="3733800"/>
          <a:ext cx="53371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618136" imgH="716557" progId="Visio.Drawing.11">
                  <p:embed/>
                </p:oleObj>
              </mc:Choice>
              <mc:Fallback>
                <p:oleObj name="Visio" r:id="rId4" imgW="1618136" imgH="71655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733800"/>
                        <a:ext cx="533717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90BA0C-F4B3-704F-83E0-9EF58FF2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70675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7514" name="Object 10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0591411"/>
              </p:ext>
            </p:extLst>
          </p:nvPr>
        </p:nvGraphicFramePr>
        <p:xfrm>
          <a:off x="1828800" y="3884613"/>
          <a:ext cx="6236643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120840" imgH="915480" progId="Visio.Drawing.6">
                  <p:embed/>
                </p:oleObj>
              </mc:Choice>
              <mc:Fallback>
                <p:oleObj name="VISIO" r:id="rId5" imgW="3120840" imgH="91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84613"/>
                        <a:ext cx="6236643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750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1143000"/>
            <a:ext cx="7315200" cy="4953000"/>
          </a:xfrm>
        </p:spPr>
        <p:txBody>
          <a:bodyPr>
            <a:normAutofit/>
          </a:bodyPr>
          <a:lstStyle/>
          <a:p>
            <a:r>
              <a:rPr lang="en-US" dirty="0"/>
              <a:t>Wires always connect at a T junction</a:t>
            </a:r>
          </a:p>
          <a:p>
            <a:r>
              <a:rPr lang="en-US" dirty="0"/>
              <a:t>A dot where wires cross indicates a connection between the wires</a:t>
            </a:r>
          </a:p>
          <a:p>
            <a:r>
              <a:rPr lang="en-US" dirty="0"/>
              <a:t>Wires crossing </a:t>
            </a:r>
            <a:r>
              <a:rPr lang="en-US" i="1" dirty="0"/>
              <a:t>without</a:t>
            </a:r>
            <a:r>
              <a:rPr lang="en-US" dirty="0"/>
              <a:t> a dot make no connection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Circuit Schematic Rules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B9E333-59D8-E245-AB74-BB1A7FFF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508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9076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0820225"/>
              </p:ext>
            </p:extLst>
          </p:nvPr>
        </p:nvGraphicFramePr>
        <p:xfrm>
          <a:off x="1454150" y="2057400"/>
          <a:ext cx="6013450" cy="3785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3041365" imgH="1914421" progId="Visio.Drawing.11">
                  <p:embed/>
                </p:oleObj>
              </mc:Choice>
              <mc:Fallback>
                <p:oleObj name="Visio" r:id="rId11" imgW="3041365" imgH="191442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2057400"/>
                        <a:ext cx="6013450" cy="3785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066800"/>
            <a:ext cx="73152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Two-level logic: </a:t>
            </a:r>
            <a:r>
              <a:rPr lang="en-US" sz="2800" b="1" dirty="0"/>
              <a:t>ANDs</a:t>
            </a:r>
            <a:r>
              <a:rPr lang="en-US" sz="2800" dirty="0"/>
              <a:t> followed by </a:t>
            </a:r>
            <a:r>
              <a:rPr lang="en-US" sz="2800" b="1" dirty="0"/>
              <a:t>ORs</a:t>
            </a:r>
          </a:p>
          <a:p>
            <a:r>
              <a:rPr lang="en-US" sz="2800" dirty="0"/>
              <a:t>Example: </a:t>
            </a:r>
            <a:r>
              <a:rPr lang="en-US" sz="2800" i="1" dirty="0"/>
              <a:t>Y</a:t>
            </a:r>
            <a:r>
              <a:rPr lang="en-US" sz="2800" dirty="0"/>
              <a:t> = </a:t>
            </a:r>
            <a:r>
              <a:rPr lang="en-US" sz="2800" i="1" dirty="0"/>
              <a:t>ABC</a:t>
            </a:r>
            <a:r>
              <a:rPr lang="en-US" sz="2800" dirty="0"/>
              <a:t> + </a:t>
            </a:r>
            <a:r>
              <a:rPr lang="en-US" sz="2800" i="1" dirty="0"/>
              <a:t>ABC</a:t>
            </a:r>
            <a:r>
              <a:rPr lang="en-US" sz="2800" dirty="0"/>
              <a:t> + </a:t>
            </a:r>
            <a:r>
              <a:rPr lang="en-US" sz="2800" i="1" dirty="0"/>
              <a:t>ABC</a:t>
            </a:r>
          </a:p>
        </p:txBody>
      </p:sp>
      <p:sp>
        <p:nvSpPr>
          <p:cNvPr id="899079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5052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1" name="Line 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7338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2" name="Line 10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2766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3" name="Line 11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4196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4" name="Line 12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6482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5" name="Line 1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37894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Two-Level Logic</a:t>
            </a:r>
          </a:p>
        </p:txBody>
      </p:sp>
      <p:sp>
        <p:nvSpPr>
          <p:cNvPr id="2" name="Rectangle 1"/>
          <p:cNvSpPr/>
          <p:nvPr/>
        </p:nvSpPr>
        <p:spPr>
          <a:xfrm>
            <a:off x="1866927" y="5715000"/>
            <a:ext cx="5295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Implements functions in </a:t>
            </a:r>
            <a:r>
              <a:rPr lang="en-US" sz="2800" b="1" dirty="0">
                <a:solidFill>
                  <a:srgbClr val="0070C0"/>
                </a:solidFill>
              </a:rPr>
              <a:t>SOP form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723900" y="2133600"/>
            <a:ext cx="7200900" cy="350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48524" y="5715000"/>
            <a:ext cx="72009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7F690E-72E3-414D-8A29-34BBA048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92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066800"/>
            <a:ext cx="77724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Complex logic is often built from many stages of simpler gates. </a:t>
            </a:r>
            <a:endParaRPr lang="en-US" sz="28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Multilevel Logic</a:t>
            </a:r>
          </a:p>
        </p:txBody>
      </p:sp>
      <p:graphicFrame>
        <p:nvGraphicFramePr>
          <p:cNvPr id="15" name="Object 8">
            <a:extLst>
              <a:ext uri="{FF2B5EF4-FFF2-40B4-BE49-F238E27FC236}">
                <a16:creationId xmlns:a16="http://schemas.microsoft.com/office/drawing/2014/main" id="{AE8957DE-9802-5649-AD1E-AAF69AD38A73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98121492"/>
              </p:ext>
            </p:extLst>
          </p:nvPr>
        </p:nvGraphicFramePr>
        <p:xfrm>
          <a:off x="4506306" y="3124200"/>
          <a:ext cx="3875694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064600" imgH="771480" progId="Visio.Drawing.6">
                  <p:embed/>
                </p:oleObj>
              </mc:Choice>
              <mc:Fallback>
                <p:oleObj name="VISIO" r:id="rId5" imgW="2064600" imgH="771480" progId="Visio.Drawing.6">
                  <p:embed/>
                  <p:pic>
                    <p:nvPicPr>
                      <p:cNvPr id="9277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306" y="3124200"/>
                        <a:ext cx="3875694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2EDF3100-516B-9242-96B8-7497ABBDE2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358" y="2625725"/>
            <a:ext cx="2703606" cy="24447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4A88B-C79D-144B-A592-4C8555D6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2279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Boolean Equations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877718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6772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01498068"/>
              </p:ext>
            </p:extLst>
          </p:nvPr>
        </p:nvGraphicFramePr>
        <p:xfrm>
          <a:off x="1447800" y="3276600"/>
          <a:ext cx="2365692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405800" imgH="1177920" progId="Visio.Drawing.6">
                  <p:embed/>
                </p:oleObj>
              </mc:Choice>
              <mc:Fallback>
                <p:oleObj name="VISIO" r:id="rId6" imgW="1405800" imgH="117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76600"/>
                        <a:ext cx="2365692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3" name="Rectangle 5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990600"/>
            <a:ext cx="7315200" cy="4953000"/>
          </a:xfrm>
          <a:noFill/>
          <a:ln/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Example: </a:t>
            </a:r>
            <a:r>
              <a:rPr lang="en-US" b="1" dirty="0"/>
              <a:t>Priority Circuit</a:t>
            </a:r>
          </a:p>
          <a:p>
            <a:pPr marL="0" indent="0">
              <a:buNone/>
            </a:pPr>
            <a:r>
              <a:rPr lang="en-US" sz="2400" dirty="0"/>
              <a:t>     Output asserted </a:t>
            </a:r>
          </a:p>
          <a:p>
            <a:pPr marL="0" indent="0">
              <a:buNone/>
            </a:pPr>
            <a:r>
              <a:rPr lang="en-US" sz="2400" dirty="0"/>
              <a:t>     corresponding to most </a:t>
            </a:r>
          </a:p>
          <a:p>
            <a:pPr marL="0" indent="0">
              <a:buNone/>
            </a:pPr>
            <a:r>
              <a:rPr lang="en-US" sz="2400" dirty="0"/>
              <a:t>     significant TRUE input</a:t>
            </a:r>
          </a:p>
        </p:txBody>
      </p:sp>
      <p:graphicFrame>
        <p:nvGraphicFramePr>
          <p:cNvPr id="1056771" name="Object 3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39281565"/>
              </p:ext>
            </p:extLst>
          </p:nvPr>
        </p:nvGraphicFramePr>
        <p:xfrm>
          <a:off x="4343400" y="1570038"/>
          <a:ext cx="4000500" cy="429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873440" imgH="2105640" progId="Visio.Drawing.11">
                  <p:embed/>
                </p:oleObj>
              </mc:Choice>
              <mc:Fallback>
                <p:oleObj name="VISIO" r:id="rId8" imgW="1873440" imgH="21056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570038"/>
                        <a:ext cx="4000500" cy="429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Multiple-Output Circuits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7000" y="3962400"/>
            <a:ext cx="190500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77000" y="3048000"/>
            <a:ext cx="1905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53000" y="2557200"/>
            <a:ext cx="1905000" cy="41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53000" y="2265600"/>
            <a:ext cx="1905000" cy="24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39800" y="2103698"/>
            <a:ext cx="1905000" cy="150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1A4ACB-049B-D744-82AD-436CDF6F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45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24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58002547"/>
              </p:ext>
            </p:extLst>
          </p:nvPr>
        </p:nvGraphicFramePr>
        <p:xfrm>
          <a:off x="5257800" y="3124200"/>
          <a:ext cx="2875736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200240" imgH="1154520" progId="Visio.Drawing.6">
                  <p:embed/>
                </p:oleObj>
              </mc:Choice>
              <mc:Fallback>
                <p:oleObj name="VISIO" r:id="rId5" imgW="1200240" imgH="1154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124200"/>
                        <a:ext cx="2875736" cy="276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Priority Circuit Hardware</a:t>
            </a: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0751338"/>
              </p:ext>
            </p:extLst>
          </p:nvPr>
        </p:nvGraphicFramePr>
        <p:xfrm>
          <a:off x="609600" y="1219200"/>
          <a:ext cx="4000500" cy="429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874596" imgH="2106631" progId="Visio.Drawing.11">
                  <p:embed/>
                </p:oleObj>
              </mc:Choice>
              <mc:Fallback>
                <p:oleObj name="VISIO" r:id="rId7" imgW="1874596" imgH="2106631" progId="Visio.Drawing.11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4000500" cy="429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534402" y="1219200"/>
            <a:ext cx="2390398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  <a:r>
              <a:rPr lang="en-US" sz="2800" baseline="-25000" dirty="0"/>
              <a:t>3</a:t>
            </a:r>
            <a:r>
              <a:rPr lang="en-US" sz="2800" dirty="0"/>
              <a:t> = A</a:t>
            </a:r>
            <a:r>
              <a:rPr lang="en-US" sz="2800" baseline="-25000" dirty="0"/>
              <a:t>3</a:t>
            </a:r>
          </a:p>
          <a:p>
            <a:r>
              <a:rPr lang="en-US" sz="2800" dirty="0"/>
              <a:t>Y</a:t>
            </a:r>
            <a:r>
              <a:rPr lang="en-US" sz="2800" baseline="-25000" dirty="0"/>
              <a:t>2</a:t>
            </a:r>
            <a:r>
              <a:rPr lang="en-US" sz="2800" dirty="0"/>
              <a:t> = A</a:t>
            </a:r>
            <a:r>
              <a:rPr lang="en-US" sz="2800" baseline="-25000" dirty="0"/>
              <a:t>3</a:t>
            </a:r>
            <a:r>
              <a:rPr lang="en-US" sz="2800" dirty="0"/>
              <a:t> A</a:t>
            </a:r>
            <a:r>
              <a:rPr lang="en-US" sz="2800" baseline="-25000" dirty="0"/>
              <a:t>2</a:t>
            </a:r>
          </a:p>
          <a:p>
            <a:r>
              <a:rPr lang="en-US" sz="2800" dirty="0"/>
              <a:t>Y</a:t>
            </a:r>
            <a:r>
              <a:rPr lang="en-US" sz="2800" baseline="-25000" dirty="0"/>
              <a:t>1</a:t>
            </a:r>
            <a:r>
              <a:rPr lang="en-US" sz="2800" dirty="0"/>
              <a:t> = A</a:t>
            </a:r>
            <a:r>
              <a:rPr lang="en-US" sz="2800" baseline="-25000" dirty="0"/>
              <a:t>3</a:t>
            </a:r>
            <a:r>
              <a:rPr lang="en-US" sz="2800" dirty="0"/>
              <a:t> A</a:t>
            </a:r>
            <a:r>
              <a:rPr lang="en-US" sz="2800" baseline="-25000" dirty="0"/>
              <a:t>2</a:t>
            </a:r>
            <a:r>
              <a:rPr lang="en-US" sz="2800" dirty="0"/>
              <a:t> A</a:t>
            </a:r>
            <a:r>
              <a:rPr lang="en-US" sz="2800" baseline="-25000" dirty="0"/>
              <a:t>1</a:t>
            </a:r>
          </a:p>
          <a:p>
            <a:r>
              <a:rPr lang="en-US" sz="2800" dirty="0"/>
              <a:t>Y</a:t>
            </a:r>
            <a:r>
              <a:rPr lang="en-US" sz="2800" baseline="-25000" dirty="0"/>
              <a:t>0</a:t>
            </a:r>
            <a:r>
              <a:rPr lang="en-US" sz="2800" dirty="0"/>
              <a:t> = A</a:t>
            </a:r>
            <a:r>
              <a:rPr lang="en-US" sz="2800" baseline="-25000" dirty="0"/>
              <a:t>3</a:t>
            </a:r>
            <a:r>
              <a:rPr lang="en-US" sz="2800" dirty="0"/>
              <a:t> A</a:t>
            </a:r>
            <a:r>
              <a:rPr lang="en-US" sz="2800" baseline="-25000" dirty="0"/>
              <a:t>2</a:t>
            </a:r>
            <a:r>
              <a:rPr lang="en-US" sz="2800" dirty="0"/>
              <a:t> A</a:t>
            </a:r>
            <a:r>
              <a:rPr lang="en-US" sz="2800" baseline="-25000" dirty="0"/>
              <a:t>1</a:t>
            </a:r>
            <a:r>
              <a:rPr lang="en-US" sz="2800" dirty="0"/>
              <a:t> A</a:t>
            </a:r>
            <a:r>
              <a:rPr lang="en-US" sz="2800" baseline="-25000" dirty="0"/>
              <a:t>0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248400" y="17526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48400" y="21954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40800" y="21954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48400" y="26124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40800" y="26124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39200" y="26124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00500" y="1704600"/>
            <a:ext cx="1905000" cy="4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86400" y="2133600"/>
            <a:ext cx="1905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00500" y="2557200"/>
            <a:ext cx="2424300" cy="4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34000" y="3166800"/>
            <a:ext cx="2895600" cy="285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486400" y="1213800"/>
            <a:ext cx="1905000" cy="4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657E5-0EC9-6F46-B5A5-11035E64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74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2148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41262051"/>
              </p:ext>
            </p:extLst>
          </p:nvPr>
        </p:nvGraphicFramePr>
        <p:xfrm>
          <a:off x="5047667" y="2819400"/>
          <a:ext cx="3791533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913040" imgH="884520" progId="Visio.Drawing.6">
                  <p:embed/>
                </p:oleObj>
              </mc:Choice>
              <mc:Fallback>
                <p:oleObj name="VISIO" r:id="rId5" imgW="1913040" imgH="884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7667" y="2819400"/>
                        <a:ext cx="3791533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Don’t Cares</a:t>
            </a: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0751338"/>
              </p:ext>
            </p:extLst>
          </p:nvPr>
        </p:nvGraphicFramePr>
        <p:xfrm>
          <a:off x="609600" y="1219200"/>
          <a:ext cx="4000500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874596" imgH="2106631" progId="Visio.Drawing.11">
                  <p:embed/>
                </p:oleObj>
              </mc:Choice>
              <mc:Fallback>
                <p:oleObj name="VISIO" r:id="rId7" imgW="1874596" imgH="2106631" progId="Visio.Drawing.11">
                  <p:embed/>
                  <p:pic>
                    <p:nvPicPr>
                      <p:cNvPr id="0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4000500" cy="429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4648200" y="3386049"/>
            <a:ext cx="2209800" cy="19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48200" y="3576193"/>
            <a:ext cx="2209800" cy="19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48200" y="3842897"/>
            <a:ext cx="2209800" cy="19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48200" y="4071497"/>
            <a:ext cx="2209800" cy="19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8200" y="4300097"/>
            <a:ext cx="2209800" cy="19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3386049"/>
            <a:ext cx="2209800" cy="19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86600" y="3614297"/>
            <a:ext cx="2209800" cy="19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86600" y="3842897"/>
            <a:ext cx="2209800" cy="19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86600" y="4071497"/>
            <a:ext cx="2209800" cy="19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86600" y="4300097"/>
            <a:ext cx="2209800" cy="19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86802" y="1066800"/>
            <a:ext cx="2390398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  <a:r>
              <a:rPr lang="en-US" sz="2800" baseline="-25000" dirty="0"/>
              <a:t>3</a:t>
            </a:r>
            <a:r>
              <a:rPr lang="en-US" sz="2800" dirty="0"/>
              <a:t> = A</a:t>
            </a:r>
            <a:r>
              <a:rPr lang="en-US" sz="2800" baseline="-25000" dirty="0"/>
              <a:t>3</a:t>
            </a:r>
          </a:p>
          <a:p>
            <a:r>
              <a:rPr lang="en-US" sz="2800" dirty="0"/>
              <a:t>Y</a:t>
            </a:r>
            <a:r>
              <a:rPr lang="en-US" sz="2800" baseline="-25000" dirty="0"/>
              <a:t>2</a:t>
            </a:r>
            <a:r>
              <a:rPr lang="en-US" sz="2800" dirty="0"/>
              <a:t> = A</a:t>
            </a:r>
            <a:r>
              <a:rPr lang="en-US" sz="2800" baseline="-25000" dirty="0"/>
              <a:t>3</a:t>
            </a:r>
            <a:r>
              <a:rPr lang="en-US" sz="2800" dirty="0"/>
              <a:t> A</a:t>
            </a:r>
            <a:r>
              <a:rPr lang="en-US" sz="2800" baseline="-25000" dirty="0"/>
              <a:t>2</a:t>
            </a:r>
          </a:p>
          <a:p>
            <a:r>
              <a:rPr lang="en-US" sz="2800" dirty="0"/>
              <a:t>Y</a:t>
            </a:r>
            <a:r>
              <a:rPr lang="en-US" sz="2800" baseline="-25000" dirty="0"/>
              <a:t>1</a:t>
            </a:r>
            <a:r>
              <a:rPr lang="en-US" sz="2800" dirty="0"/>
              <a:t> = A</a:t>
            </a:r>
            <a:r>
              <a:rPr lang="en-US" sz="2800" baseline="-25000" dirty="0"/>
              <a:t>3</a:t>
            </a:r>
            <a:r>
              <a:rPr lang="en-US" sz="2800" dirty="0"/>
              <a:t> A</a:t>
            </a:r>
            <a:r>
              <a:rPr lang="en-US" sz="2800" baseline="-25000" dirty="0"/>
              <a:t>2</a:t>
            </a:r>
            <a:r>
              <a:rPr lang="en-US" sz="2800" dirty="0"/>
              <a:t> A</a:t>
            </a:r>
            <a:r>
              <a:rPr lang="en-US" sz="2800" baseline="-25000" dirty="0"/>
              <a:t>1</a:t>
            </a:r>
          </a:p>
          <a:p>
            <a:r>
              <a:rPr lang="en-US" sz="2800" dirty="0"/>
              <a:t>Y</a:t>
            </a:r>
            <a:r>
              <a:rPr lang="en-US" sz="2800" baseline="-25000" dirty="0"/>
              <a:t>0</a:t>
            </a:r>
            <a:r>
              <a:rPr lang="en-US" sz="2800" dirty="0"/>
              <a:t> = A</a:t>
            </a:r>
            <a:r>
              <a:rPr lang="en-US" sz="2800" baseline="-25000" dirty="0"/>
              <a:t>3</a:t>
            </a:r>
            <a:r>
              <a:rPr lang="en-US" sz="2800" dirty="0"/>
              <a:t> A</a:t>
            </a:r>
            <a:r>
              <a:rPr lang="en-US" sz="2800" baseline="-25000" dirty="0"/>
              <a:t>2</a:t>
            </a:r>
            <a:r>
              <a:rPr lang="en-US" sz="2800" dirty="0"/>
              <a:t> A</a:t>
            </a:r>
            <a:r>
              <a:rPr lang="en-US" sz="2800" baseline="-25000" dirty="0"/>
              <a:t>1</a:t>
            </a:r>
            <a:r>
              <a:rPr lang="en-US" sz="2800" dirty="0"/>
              <a:t> A</a:t>
            </a:r>
            <a:r>
              <a:rPr lang="en-US" sz="2800" baseline="-25000" dirty="0"/>
              <a:t>0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400800" y="16002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00800" y="20430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93200" y="20430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00800" y="24600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91600" y="24600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813550" y="245745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6BDCA-6070-C840-A80D-5C2FC11C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4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Two-Level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Logic Forms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380281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066800"/>
            <a:ext cx="7315200" cy="4953000"/>
          </a:xfrm>
        </p:spPr>
        <p:txBody>
          <a:bodyPr>
            <a:normAutofit/>
          </a:bodyPr>
          <a:lstStyle/>
          <a:p>
            <a:r>
              <a:rPr lang="en-US" sz="3000" b="1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ANDs</a:t>
            </a:r>
            <a:r>
              <a:rPr lang="en-US" sz="3000" dirty="0"/>
              <a:t> followed by </a:t>
            </a:r>
            <a:r>
              <a:rPr lang="en-US" sz="3000" b="1" dirty="0">
                <a:solidFill>
                  <a:srgbClr val="0070C0"/>
                </a:solidFill>
              </a:rPr>
              <a:t>ORs</a:t>
            </a:r>
            <a:r>
              <a:rPr lang="en-US" sz="3000" dirty="0"/>
              <a:t>: 	</a:t>
            </a:r>
            <a:r>
              <a:rPr lang="en-US" sz="3000" b="1" dirty="0"/>
              <a:t>SOP</a:t>
            </a:r>
            <a:r>
              <a:rPr lang="en-US" sz="3000" dirty="0"/>
              <a:t> form</a:t>
            </a:r>
          </a:p>
          <a:p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ORs</a:t>
            </a:r>
            <a:r>
              <a:rPr lang="en-US" sz="3000" dirty="0"/>
              <a:t> followed by </a:t>
            </a:r>
            <a:r>
              <a:rPr lang="en-US" sz="3000" b="1" dirty="0">
                <a:solidFill>
                  <a:srgbClr val="0070C0"/>
                </a:solidFill>
              </a:rPr>
              <a:t>ANDs</a:t>
            </a:r>
            <a:r>
              <a:rPr lang="en-US" sz="3000" dirty="0"/>
              <a:t>:	</a:t>
            </a:r>
            <a:r>
              <a:rPr lang="en-US" sz="3000" b="1" dirty="0"/>
              <a:t>POS</a:t>
            </a:r>
            <a:r>
              <a:rPr lang="en-US" sz="3000" dirty="0"/>
              <a:t> form</a:t>
            </a:r>
          </a:p>
          <a:p>
            <a:r>
              <a:rPr lang="en-US" sz="3000" dirty="0"/>
              <a:t> Only </a:t>
            </a:r>
            <a:r>
              <a:rPr lang="en-US" sz="3000" b="1" dirty="0">
                <a:solidFill>
                  <a:srgbClr val="0070C0"/>
                </a:solidFill>
              </a:rPr>
              <a:t>NAND</a:t>
            </a:r>
            <a:r>
              <a:rPr lang="en-US" sz="3000" dirty="0"/>
              <a:t> gates:		</a:t>
            </a:r>
            <a:r>
              <a:rPr lang="en-US" sz="3000" b="1" dirty="0"/>
              <a:t>SOP</a:t>
            </a:r>
            <a:r>
              <a:rPr lang="en-US" sz="3000" dirty="0"/>
              <a:t> form</a:t>
            </a:r>
          </a:p>
          <a:p>
            <a:r>
              <a:rPr lang="en-US" sz="3000" dirty="0"/>
              <a:t> Only </a:t>
            </a:r>
            <a:r>
              <a:rPr lang="en-US" sz="3000" b="1" dirty="0">
                <a:solidFill>
                  <a:srgbClr val="0070C0"/>
                </a:solidFill>
              </a:rPr>
              <a:t>NOR</a:t>
            </a:r>
            <a:r>
              <a:rPr lang="en-US" sz="3000" dirty="0"/>
              <a:t> gates:		</a:t>
            </a:r>
            <a:r>
              <a:rPr lang="en-US" sz="3000" b="1" dirty="0"/>
              <a:t>POS</a:t>
            </a:r>
            <a:r>
              <a:rPr lang="en-US" sz="3000" dirty="0"/>
              <a:t> form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Two-Level Logic Variations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990600"/>
            <a:ext cx="6934200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47800" y="3962400"/>
            <a:ext cx="5785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Most common form of two-level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AFDFD-53A8-7641-9414-CB4DDC6E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7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066800"/>
            <a:ext cx="77724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Two-level logic variation: </a:t>
            </a:r>
            <a:r>
              <a:rPr lang="en-US" sz="2800" b="1" dirty="0"/>
              <a:t>ORs</a:t>
            </a:r>
            <a:r>
              <a:rPr lang="en-US" sz="2800" dirty="0"/>
              <a:t> followed by </a:t>
            </a:r>
            <a:r>
              <a:rPr lang="en-US" sz="2800" b="1" dirty="0"/>
              <a:t>ANDs</a:t>
            </a:r>
          </a:p>
          <a:p>
            <a:r>
              <a:rPr lang="en-US" sz="2800" dirty="0"/>
              <a:t>Example: </a:t>
            </a:r>
            <a:r>
              <a:rPr lang="en-US" sz="2800" i="1" dirty="0"/>
              <a:t>Y</a:t>
            </a:r>
            <a:r>
              <a:rPr lang="en-US" sz="2800" dirty="0"/>
              <a:t> = (</a:t>
            </a:r>
            <a:r>
              <a:rPr lang="en-US" sz="2800" i="1" dirty="0"/>
              <a:t>A+B)(A+B+C)</a:t>
            </a:r>
          </a:p>
        </p:txBody>
      </p:sp>
      <p:sp>
        <p:nvSpPr>
          <p:cNvPr id="899081" name="Line 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8100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2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4290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4" name="Line 1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9530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Two-Level Logic Variation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405354"/>
              </p:ext>
            </p:extLst>
          </p:nvPr>
        </p:nvGraphicFramePr>
        <p:xfrm>
          <a:off x="2057400" y="2209800"/>
          <a:ext cx="4800600" cy="3395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576908" imgH="1822981" progId="Visio.Drawing.11">
                  <p:embed/>
                </p:oleObj>
              </mc:Choice>
              <mc:Fallback>
                <p:oleObj name="Visio" r:id="rId7" imgW="2576908" imgH="182298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7400" y="2209800"/>
                        <a:ext cx="4800600" cy="3395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723900" y="2133600"/>
            <a:ext cx="7200900" cy="350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66927" y="5715000"/>
            <a:ext cx="5295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Implements functions in </a:t>
            </a:r>
            <a:r>
              <a:rPr lang="en-US" sz="2800" b="1" dirty="0">
                <a:solidFill>
                  <a:srgbClr val="0070C0"/>
                </a:solidFill>
              </a:rPr>
              <a:t>POS form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1148524" y="5715000"/>
            <a:ext cx="72009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2BB44F-387D-234F-999D-9F2F8515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88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9076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51039535"/>
              </p:ext>
            </p:extLst>
          </p:nvPr>
        </p:nvGraphicFramePr>
        <p:xfrm>
          <a:off x="1454150" y="2057400"/>
          <a:ext cx="6013450" cy="3785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3041365" imgH="1914421" progId="Visio.Drawing.11">
                  <p:embed/>
                </p:oleObj>
              </mc:Choice>
              <mc:Fallback>
                <p:oleObj name="Visio" r:id="rId12" imgW="3041365" imgH="191442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2057400"/>
                        <a:ext cx="6013450" cy="3785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066800"/>
            <a:ext cx="78486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Two-level logic: </a:t>
            </a:r>
            <a:r>
              <a:rPr lang="en-US" sz="2800" b="1" dirty="0"/>
              <a:t>ANDs</a:t>
            </a:r>
            <a:r>
              <a:rPr lang="en-US" sz="2800" dirty="0"/>
              <a:t> followed by </a:t>
            </a:r>
            <a:r>
              <a:rPr lang="en-US" sz="2800" b="1" dirty="0"/>
              <a:t>ORs → NANDs</a:t>
            </a:r>
            <a:endParaRPr lang="en-US" sz="2800" dirty="0"/>
          </a:p>
          <a:p>
            <a:r>
              <a:rPr lang="en-US" sz="2800" dirty="0"/>
              <a:t>Example: </a:t>
            </a:r>
            <a:r>
              <a:rPr lang="en-US" sz="2800" i="1" dirty="0"/>
              <a:t>Y</a:t>
            </a:r>
            <a:r>
              <a:rPr lang="en-US" sz="2800" dirty="0"/>
              <a:t> = </a:t>
            </a:r>
            <a:r>
              <a:rPr lang="en-US" sz="2800" i="1" dirty="0"/>
              <a:t>ABC</a:t>
            </a:r>
            <a:r>
              <a:rPr lang="en-US" sz="2800" dirty="0"/>
              <a:t> + </a:t>
            </a:r>
            <a:r>
              <a:rPr lang="en-US" sz="2800" i="1" dirty="0"/>
              <a:t>ABC</a:t>
            </a:r>
            <a:r>
              <a:rPr lang="en-US" sz="2800" dirty="0"/>
              <a:t> + </a:t>
            </a:r>
            <a:r>
              <a:rPr lang="en-US" sz="2800" i="1" dirty="0"/>
              <a:t>ABC</a:t>
            </a:r>
          </a:p>
        </p:txBody>
      </p:sp>
      <p:sp>
        <p:nvSpPr>
          <p:cNvPr id="899079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5052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1" name="Line 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7338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2" name="Line 10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2766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3" name="Line 11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4196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4" name="Line 12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6482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5" name="Line 1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37894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Two-Level Logic</a:t>
            </a:r>
          </a:p>
        </p:txBody>
      </p:sp>
      <p:sp>
        <p:nvSpPr>
          <p:cNvPr id="2" name="Rectangle 1"/>
          <p:cNvSpPr/>
          <p:nvPr/>
        </p:nvSpPr>
        <p:spPr>
          <a:xfrm>
            <a:off x="1866927" y="5715000"/>
            <a:ext cx="4649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Put </a:t>
            </a:r>
            <a:r>
              <a:rPr lang="en-US" sz="2800" b="1" dirty="0">
                <a:solidFill>
                  <a:srgbClr val="FF0000"/>
                </a:solidFill>
              </a:rPr>
              <a:t>bubbles</a:t>
            </a:r>
            <a:r>
              <a:rPr lang="en-US" sz="2800" dirty="0"/>
              <a:t> on internal nodes.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3900" y="2133600"/>
            <a:ext cx="7200900" cy="350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Grp="1"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480008061"/>
              </p:ext>
            </p:extLst>
          </p:nvPr>
        </p:nvGraphicFramePr>
        <p:xfrm>
          <a:off x="1454150" y="2057400"/>
          <a:ext cx="6013450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3041365" imgH="1914421" progId="Visio.Drawing.11">
                  <p:embed/>
                </p:oleObj>
              </mc:Choice>
              <mc:Fallback>
                <p:oleObj name="Visio" r:id="rId14" imgW="3041365" imgH="1914421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2057400"/>
                        <a:ext cx="6013450" cy="378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1148524" y="5715000"/>
            <a:ext cx="72009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71938" y="5177135"/>
            <a:ext cx="2138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Both: </a:t>
            </a:r>
            <a:r>
              <a:rPr lang="en-US" sz="2400" b="1" dirty="0">
                <a:solidFill>
                  <a:srgbClr val="FF0000"/>
                </a:solidFill>
              </a:rPr>
              <a:t>SOP</a:t>
            </a:r>
            <a:r>
              <a:rPr lang="en-US" sz="2400" dirty="0"/>
              <a:t> 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1938" y="5177135"/>
            <a:ext cx="213866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E914E-C0BB-9A43-B532-338079BC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83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4" grpId="0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066800"/>
            <a:ext cx="77724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Two-level logic: </a:t>
            </a:r>
            <a:r>
              <a:rPr lang="en-US" sz="2800" b="1" dirty="0"/>
              <a:t>ORs</a:t>
            </a:r>
            <a:r>
              <a:rPr lang="en-US" sz="2800" dirty="0"/>
              <a:t> followed by </a:t>
            </a:r>
            <a:r>
              <a:rPr lang="en-US" sz="2800" b="1" dirty="0"/>
              <a:t>ANDs → NORs</a:t>
            </a:r>
          </a:p>
          <a:p>
            <a:r>
              <a:rPr lang="en-US" sz="2800" dirty="0"/>
              <a:t>Example: </a:t>
            </a:r>
            <a:r>
              <a:rPr lang="en-US" sz="2800" i="1" dirty="0"/>
              <a:t>Y</a:t>
            </a:r>
            <a:r>
              <a:rPr lang="en-US" sz="2800" dirty="0"/>
              <a:t> = (</a:t>
            </a:r>
            <a:r>
              <a:rPr lang="en-US" sz="2800" i="1" dirty="0"/>
              <a:t>A+B)(A+B+C)</a:t>
            </a:r>
          </a:p>
        </p:txBody>
      </p:sp>
      <p:sp>
        <p:nvSpPr>
          <p:cNvPr id="899081" name="Line 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8100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2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4290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4" name="Line 1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9530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Two-Level Logic Variation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203131"/>
              </p:ext>
            </p:extLst>
          </p:nvPr>
        </p:nvGraphicFramePr>
        <p:xfrm>
          <a:off x="2057400" y="2209800"/>
          <a:ext cx="4800600" cy="3395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576908" imgH="1822981" progId="Visio.Drawing.11">
                  <p:embed/>
                </p:oleObj>
              </mc:Choice>
              <mc:Fallback>
                <p:oleObj name="Visio" r:id="rId7" imgW="2576908" imgH="182298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7400" y="2209800"/>
                        <a:ext cx="4800600" cy="3395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1866927" y="5715000"/>
            <a:ext cx="4649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Put </a:t>
            </a:r>
            <a:r>
              <a:rPr lang="en-US" sz="2800" b="1" dirty="0">
                <a:solidFill>
                  <a:srgbClr val="FF0000"/>
                </a:solidFill>
              </a:rPr>
              <a:t>bubbles</a:t>
            </a:r>
            <a:r>
              <a:rPr lang="en-US" sz="2800" dirty="0"/>
              <a:t> on internal nodes.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8524" y="5715000"/>
            <a:ext cx="72009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3900" y="2133600"/>
            <a:ext cx="7200900" cy="350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551788"/>
              </p:ext>
            </p:extLst>
          </p:nvPr>
        </p:nvGraphicFramePr>
        <p:xfrm>
          <a:off x="1905000" y="2133600"/>
          <a:ext cx="5181600" cy="3611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2771814" imgH="1914421" progId="Visio.Drawing.11">
                  <p:embed/>
                </p:oleObj>
              </mc:Choice>
              <mc:Fallback>
                <p:oleObj name="Visio" r:id="rId9" imgW="2771814" imgH="191442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33600"/>
                        <a:ext cx="5181600" cy="3611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6471938" y="5177135"/>
            <a:ext cx="2138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Both: </a:t>
            </a:r>
            <a:r>
              <a:rPr lang="en-US" sz="2400" b="1" dirty="0">
                <a:solidFill>
                  <a:srgbClr val="FF0000"/>
                </a:solidFill>
              </a:rPr>
              <a:t>POS</a:t>
            </a:r>
            <a:r>
              <a:rPr lang="en-US" sz="2400" dirty="0"/>
              <a:t> form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71938" y="5177135"/>
            <a:ext cx="213866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1A056-5F26-1A42-965C-5E7EB611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14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/>
      <p:bldP spid="2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Bubble Pushing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689618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 Morgan’s Theorem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22838"/>
              </p:ext>
            </p:extLst>
          </p:nvPr>
        </p:nvGraphicFramePr>
        <p:xfrm>
          <a:off x="758953" y="1397000"/>
          <a:ext cx="7614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B•C•</a:t>
                      </a:r>
                      <a:r>
                        <a:rPr lang="en-US" sz="2400" baseline="0" dirty="0"/>
                        <a:t>D… = B+C+D…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B+C+D…= B</a:t>
                      </a:r>
                      <a:r>
                        <a:rPr lang="en-US" sz="2400" dirty="0"/>
                        <a:t>•C•D</a:t>
                      </a:r>
                      <a:r>
                        <a:rPr lang="en-US" sz="2400" baseline="0" dirty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 Morgan’s</a:t>
                      </a:r>
                      <a:r>
                        <a:rPr lang="en-US" sz="2400" baseline="0" dirty="0"/>
                        <a:t> 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1524000" y="2032000"/>
            <a:ext cx="1066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55000" y="2042160"/>
            <a:ext cx="95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62600" y="20320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90560" y="20320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506790" y="20320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68960" y="20383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96920" y="20383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13150" y="20383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B18EC-37F5-1147-84F0-E53078A2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43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8836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052723"/>
              </p:ext>
            </p:extLst>
          </p:nvPr>
        </p:nvGraphicFramePr>
        <p:xfrm>
          <a:off x="2468161" y="3505200"/>
          <a:ext cx="3780239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247040" imgH="805320" progId="Visio.Drawing.6">
                  <p:embed/>
                </p:oleObj>
              </mc:Choice>
              <mc:Fallback>
                <p:oleObj name="VISIO" r:id="rId5" imgW="1247040" imgH="80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161" y="3505200"/>
                        <a:ext cx="3780239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883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11430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Functional specification of outputs in terms of inputs</a:t>
            </a:r>
          </a:p>
          <a:p>
            <a:r>
              <a:rPr lang="en-US" b="1" dirty="0">
                <a:solidFill>
                  <a:srgbClr val="0070C0"/>
                </a:solidFill>
              </a:rPr>
              <a:t>Example:    </a:t>
            </a:r>
            <a:r>
              <a:rPr lang="en-US" sz="2800" i="1" dirty="0"/>
              <a:t>S</a:t>
            </a:r>
            <a:r>
              <a:rPr lang="en-US" sz="2800" dirty="0"/>
              <a:t>     = F(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, </a:t>
            </a:r>
            <a:r>
              <a:rPr lang="en-US" sz="2800" i="1" dirty="0" err="1"/>
              <a:t>C</a:t>
            </a:r>
            <a:r>
              <a:rPr lang="en-US" sz="2800" baseline="-25000" dirty="0" err="1"/>
              <a:t>in</a:t>
            </a:r>
            <a:r>
              <a:rPr lang="en-US" sz="2800" dirty="0"/>
              <a:t>)</a:t>
            </a:r>
          </a:p>
          <a:p>
            <a:pPr>
              <a:buFontTx/>
              <a:buNone/>
            </a:pPr>
            <a:r>
              <a:rPr lang="en-US" sz="2800" i="1" dirty="0"/>
              <a:t>                  	     </a:t>
            </a:r>
            <a:r>
              <a:rPr lang="en-US" sz="2800" i="1" dirty="0" err="1"/>
              <a:t>C</a:t>
            </a:r>
            <a:r>
              <a:rPr lang="en-US" sz="2800" baseline="-25000" dirty="0" err="1"/>
              <a:t>out</a:t>
            </a:r>
            <a:r>
              <a:rPr lang="en-US" sz="2800" dirty="0"/>
              <a:t> = F(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, </a:t>
            </a:r>
            <a:r>
              <a:rPr lang="en-US" sz="2800" i="1" dirty="0" err="1"/>
              <a:t>C</a:t>
            </a:r>
            <a:r>
              <a:rPr lang="en-US" sz="2800" baseline="-25000" dirty="0" err="1"/>
              <a:t>in</a:t>
            </a:r>
            <a:r>
              <a:rPr lang="en-US" sz="2800" dirty="0"/>
              <a:t>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Equations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212F05-80E8-AA4A-AA0E-EE2306D1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884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333500" y="1634123"/>
            <a:ext cx="50673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Y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i="1" dirty="0">
                <a:solidFill>
                  <a:srgbClr val="0070C0"/>
                </a:solidFill>
              </a:rPr>
              <a:t>A+BC</a:t>
            </a:r>
          </a:p>
          <a:p>
            <a:pPr marL="0" indent="0">
              <a:buNone/>
            </a:pPr>
            <a:r>
              <a:rPr lang="en-US" i="1" dirty="0"/>
              <a:t>   = A•BC </a:t>
            </a:r>
          </a:p>
          <a:p>
            <a:pPr marL="0" indent="0">
              <a:buNone/>
            </a:pPr>
            <a:r>
              <a:rPr lang="en-US" i="1" dirty="0"/>
              <a:t>   = A•BC </a:t>
            </a:r>
          </a:p>
          <a:p>
            <a:pPr marL="0" indent="0">
              <a:buNone/>
            </a:pPr>
            <a:r>
              <a:rPr lang="en-US" i="1" dirty="0"/>
              <a:t>   = ABC</a:t>
            </a:r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438400" y="1740294"/>
            <a:ext cx="48985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981200" y="1671637"/>
            <a:ext cx="96338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 Morgan’s Theorem</a:t>
            </a:r>
          </a:p>
        </p:txBody>
      </p:sp>
      <p:sp>
        <p:nvSpPr>
          <p:cNvPr id="13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449830" y="2262808"/>
            <a:ext cx="4789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438400" y="2339007"/>
            <a:ext cx="48985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981200" y="2905066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003500" y="1781983"/>
            <a:ext cx="478490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Work from the </a:t>
            </a:r>
            <a:r>
              <a:rPr lang="en-US" sz="2800" b="1" dirty="0"/>
              <a:t>outside in</a:t>
            </a:r>
          </a:p>
          <a:p>
            <a:r>
              <a:rPr lang="en-US" sz="2800" dirty="0"/>
              <a:t>      (i.e., top bar, then down)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Use </a:t>
            </a:r>
            <a:r>
              <a:rPr lang="en-US" sz="2800" b="1" dirty="0"/>
              <a:t>involution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when possible</a:t>
            </a:r>
          </a:p>
        </p:txBody>
      </p:sp>
      <p:sp>
        <p:nvSpPr>
          <p:cNvPr id="26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981200" y="2338387"/>
            <a:ext cx="26669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981200" y="350043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D1: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9AF065-24BA-C941-B6CB-000F98F0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75693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181100" y="1557923"/>
            <a:ext cx="50673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Y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i="1" dirty="0">
                <a:solidFill>
                  <a:srgbClr val="0070C0"/>
                </a:solidFill>
              </a:rPr>
              <a:t>A+BC+AB</a:t>
            </a:r>
          </a:p>
          <a:p>
            <a:pPr marL="0" indent="0">
              <a:buNone/>
            </a:pPr>
            <a:r>
              <a:rPr lang="en-US" i="1" dirty="0"/>
              <a:t>   = A•BC •AB</a:t>
            </a:r>
          </a:p>
          <a:p>
            <a:pPr marL="0" indent="0">
              <a:buNone/>
            </a:pPr>
            <a:r>
              <a:rPr lang="en-US" i="1" dirty="0"/>
              <a:t>   = A•BC •(A + B)</a:t>
            </a:r>
          </a:p>
          <a:p>
            <a:pPr marL="0" indent="0">
              <a:buNone/>
            </a:pPr>
            <a:r>
              <a:rPr lang="en-US" i="1" dirty="0"/>
              <a:t>   = ABC   •(A + B)</a:t>
            </a:r>
          </a:p>
          <a:p>
            <a:pPr marL="0" indent="0">
              <a:buNone/>
            </a:pPr>
            <a:r>
              <a:rPr lang="en-US" i="1" dirty="0"/>
              <a:t>   = ABCA + ABCB</a:t>
            </a:r>
          </a:p>
          <a:p>
            <a:pPr marL="0" indent="0">
              <a:buNone/>
            </a:pPr>
            <a:r>
              <a:rPr lang="en-US" i="1" dirty="0"/>
              <a:t>   =               ABC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2971800" y="1671637"/>
            <a:ext cx="152400" cy="1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286000" y="1664094"/>
            <a:ext cx="48985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828800" y="1595437"/>
            <a:ext cx="1665526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Theorem</a:t>
            </a:r>
          </a:p>
        </p:txBody>
      </p:sp>
      <p:sp>
        <p:nvSpPr>
          <p:cNvPr id="1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286000" y="2186608"/>
            <a:ext cx="4789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286000" y="2262807"/>
            <a:ext cx="48985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4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048000" y="220838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828800" y="2828866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828800" y="340580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883218" y="399363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97800" y="1737181"/>
            <a:ext cx="447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De Morgan </a:t>
            </a:r>
            <a:r>
              <a:rPr lang="en-US" sz="2800" b="1" dirty="0"/>
              <a:t>applies to</a:t>
            </a:r>
            <a:r>
              <a:rPr lang="en-US" sz="28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</a:rPr>
              <a:t>Products</a:t>
            </a:r>
            <a:r>
              <a:rPr lang="en-US" sz="2800" dirty="0"/>
              <a:t> under a bar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</a:rPr>
              <a:t>Sums</a:t>
            </a:r>
            <a:r>
              <a:rPr lang="en-US" sz="2800" dirty="0"/>
              <a:t> under a bar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Do not </a:t>
            </a:r>
            <a:r>
              <a:rPr lang="en-US" sz="2800" dirty="0"/>
              <a:t>try to apply </a:t>
            </a:r>
            <a:r>
              <a:rPr lang="en-US" sz="2800" dirty="0" err="1"/>
              <a:t>DeMorgan’s</a:t>
            </a:r>
            <a:r>
              <a:rPr lang="en-US" sz="2800" dirty="0"/>
              <a:t> to a </a:t>
            </a:r>
            <a:r>
              <a:rPr lang="en-US" sz="2800" b="1" dirty="0">
                <a:solidFill>
                  <a:srgbClr val="FF0000"/>
                </a:solidFill>
              </a:rPr>
              <a:t>mix of operations</a:t>
            </a:r>
          </a:p>
        </p:txBody>
      </p:sp>
      <p:sp>
        <p:nvSpPr>
          <p:cNvPr id="26" name="Line 6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828800" y="2262187"/>
            <a:ext cx="26669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200400" y="281463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200400" y="276020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783330" y="281463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238500" y="1671637"/>
            <a:ext cx="152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V="1">
            <a:off x="3048000" y="2281236"/>
            <a:ext cx="152400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3314700" y="2281236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3781425" y="276066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3178175" y="400526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3171825" y="456723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D2: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84E7CC-4C73-AF41-BFA0-F483FB3B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02244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181100" y="1557923"/>
            <a:ext cx="50673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Y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i="1" dirty="0">
                <a:solidFill>
                  <a:srgbClr val="0070C0"/>
                </a:solidFill>
              </a:rPr>
              <a:t>A+BC+AB</a:t>
            </a:r>
          </a:p>
          <a:p>
            <a:pPr marL="0" indent="0">
              <a:buNone/>
            </a:pPr>
            <a:r>
              <a:rPr lang="en-US" i="1" dirty="0"/>
              <a:t>   = A•BC •AB</a:t>
            </a:r>
          </a:p>
          <a:p>
            <a:pPr marL="0" indent="0">
              <a:buNone/>
            </a:pPr>
            <a:r>
              <a:rPr lang="en-US" i="1" dirty="0"/>
              <a:t>   = A•BC •(A + B)</a:t>
            </a:r>
          </a:p>
          <a:p>
            <a:pPr marL="0" indent="0">
              <a:buNone/>
            </a:pPr>
            <a:r>
              <a:rPr lang="en-US" i="1" dirty="0"/>
              <a:t>   = ABC   •(A + B)</a:t>
            </a:r>
          </a:p>
          <a:p>
            <a:pPr marL="0" indent="0">
              <a:buNone/>
            </a:pPr>
            <a:r>
              <a:rPr lang="en-US" i="1" dirty="0"/>
              <a:t>   = ABCA + ABCB</a:t>
            </a:r>
          </a:p>
          <a:p>
            <a:pPr marL="0" indent="0">
              <a:buNone/>
            </a:pPr>
            <a:r>
              <a:rPr lang="en-US" i="1" dirty="0"/>
              <a:t>   =               ABC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2971800" y="1671637"/>
            <a:ext cx="152400" cy="1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286000" y="1664094"/>
            <a:ext cx="48985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828800" y="1595437"/>
            <a:ext cx="1665526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 Morgan’s Theorem</a:t>
            </a:r>
          </a:p>
        </p:txBody>
      </p:sp>
      <p:sp>
        <p:nvSpPr>
          <p:cNvPr id="1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286000" y="2186608"/>
            <a:ext cx="4789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286000" y="2262807"/>
            <a:ext cx="48985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4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048000" y="220838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828800" y="2828866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828800" y="340580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883218" y="399363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6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828800" y="2262187"/>
            <a:ext cx="26669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200400" y="281463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200400" y="276020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783330" y="281463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238500" y="1671637"/>
            <a:ext cx="152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V="1">
            <a:off x="3048000" y="2281236"/>
            <a:ext cx="152400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3314700" y="2281236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3781425" y="276066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3178175" y="400526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3171825" y="456723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D2: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597800" y="1613118"/>
            <a:ext cx="4470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Don’t forget these parentheses!</a:t>
            </a:r>
          </a:p>
          <a:p>
            <a:r>
              <a:rPr lang="en-US" sz="2800" b="1" dirty="0"/>
              <a:t>    </a:t>
            </a:r>
            <a:r>
              <a:rPr lang="en-US" sz="2800" b="1" dirty="0">
                <a:solidFill>
                  <a:srgbClr val="0070C0"/>
                </a:solidFill>
              </a:rPr>
              <a:t>Remember: </a:t>
            </a:r>
          </a:p>
          <a:p>
            <a:pPr lvl="1"/>
            <a:r>
              <a:rPr lang="en-US" sz="2800" b="1" dirty="0"/>
              <a:t>    AB = (A + B)</a:t>
            </a:r>
          </a:p>
        </p:txBody>
      </p:sp>
      <p:sp>
        <p:nvSpPr>
          <p:cNvPr id="41" name="Line 4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5410200" y="2995374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6400800" y="2995374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6858000" y="2995374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191000" y="2509476"/>
            <a:ext cx="762000" cy="378768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6B66C8-4DF1-0F41-8363-045826A1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60257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6557" name="Object 13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0477470"/>
              </p:ext>
            </p:extLst>
          </p:nvPr>
        </p:nvGraphicFramePr>
        <p:xfrm>
          <a:off x="4572000" y="4038600"/>
          <a:ext cx="214579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3" imgW="838800" imgH="714240" progId="Visio.Drawing.6">
                  <p:embed/>
                </p:oleObj>
              </mc:Choice>
              <mc:Fallback>
                <p:oleObj name="VISIO" r:id="rId13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38600"/>
                        <a:ext cx="2145792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3810000" cy="4953000"/>
          </a:xfrm>
        </p:spPr>
        <p:txBody>
          <a:bodyPr/>
          <a:lstStyle/>
          <a:p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AB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  </a:t>
            </a:r>
            <a:r>
              <a:rPr lang="en-US" i="1" dirty="0"/>
              <a:t>B</a:t>
            </a:r>
          </a:p>
        </p:txBody>
      </p:sp>
      <p:graphicFrame>
        <p:nvGraphicFramePr>
          <p:cNvPr id="876555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68081642"/>
              </p:ext>
            </p:extLst>
          </p:nvPr>
        </p:nvGraphicFramePr>
        <p:xfrm>
          <a:off x="4572000" y="1295400"/>
          <a:ext cx="2133600" cy="1817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5" imgW="838800" imgH="714240" progId="Visio.Drawing.6">
                  <p:embed/>
                </p:oleObj>
              </mc:Choice>
              <mc:Fallback>
                <p:oleObj name="VISIO" r:id="rId15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295400"/>
                        <a:ext cx="2133600" cy="1817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548" name="Line 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819400" y="1342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429000" y="1342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981200" y="134205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1" name="Oval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05200" y="4419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2" name="Line 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189517" y="426564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3" name="Line 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722917" y="426564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4" name="Line 10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970317" y="426564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 Morgan’s Theorem: Gates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0" y="1676400"/>
            <a:ext cx="1906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NAND gate </a:t>
            </a:r>
          </a:p>
          <a:p>
            <a:r>
              <a:rPr lang="en-US" sz="2800" dirty="0"/>
              <a:t>two forms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0" y="4419600"/>
            <a:ext cx="16808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NOR gate </a:t>
            </a:r>
          </a:p>
          <a:p>
            <a:r>
              <a:rPr lang="en-US" sz="2800" dirty="0"/>
              <a:t>two 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CC156D-06AF-CD42-A53A-E78C8652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8773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7575" name="Object 7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1941494"/>
              </p:ext>
            </p:extLst>
          </p:nvPr>
        </p:nvGraphicFramePr>
        <p:xfrm>
          <a:off x="2438400" y="4876800"/>
          <a:ext cx="4841631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685880" imgH="371520" progId="Visio.Drawing.6">
                  <p:embed/>
                </p:oleObj>
              </mc:Choice>
              <mc:Fallback>
                <p:oleObj name="VISIO" r:id="rId6" imgW="1685880" imgH="37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76800"/>
                        <a:ext cx="4841631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7578" name="Rectangle 10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990600"/>
            <a:ext cx="7772400" cy="4953000"/>
          </a:xfrm>
          <a:noFill/>
          <a:ln/>
        </p:spPr>
        <p:txBody>
          <a:bodyPr/>
          <a:lstStyle/>
          <a:p>
            <a:r>
              <a:rPr lang="en-US" b="1" dirty="0"/>
              <a:t>Backward:</a:t>
            </a:r>
          </a:p>
          <a:p>
            <a:pPr lvl="1"/>
            <a:r>
              <a:rPr lang="en-US" sz="2000" dirty="0"/>
              <a:t>Body changes</a:t>
            </a:r>
          </a:p>
          <a:p>
            <a:pPr lvl="1"/>
            <a:r>
              <a:rPr lang="en-US" sz="2000" dirty="0"/>
              <a:t>Adds bubbles to inputs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1400" dirty="0"/>
          </a:p>
          <a:p>
            <a:r>
              <a:rPr lang="en-US" b="1" dirty="0"/>
              <a:t>Forward:</a:t>
            </a:r>
          </a:p>
          <a:p>
            <a:pPr lvl="1"/>
            <a:r>
              <a:rPr lang="en-US" sz="2000" dirty="0"/>
              <a:t>Body changes</a:t>
            </a:r>
          </a:p>
          <a:p>
            <a:pPr lvl="1"/>
            <a:r>
              <a:rPr lang="en-US" sz="2000" dirty="0"/>
              <a:t>Adds bubble to output</a:t>
            </a:r>
          </a:p>
        </p:txBody>
      </p:sp>
      <p:graphicFrame>
        <p:nvGraphicFramePr>
          <p:cNvPr id="877573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04842638"/>
              </p:ext>
            </p:extLst>
          </p:nvPr>
        </p:nvGraphicFramePr>
        <p:xfrm>
          <a:off x="2362200" y="2209800"/>
          <a:ext cx="4953000" cy="109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685880" imgH="371520" progId="Visio.Drawing.6">
                  <p:embed/>
                </p:oleObj>
              </mc:Choice>
              <mc:Fallback>
                <p:oleObj name="VISIO" r:id="rId8" imgW="1685880" imgH="37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09800"/>
                        <a:ext cx="4953000" cy="109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Bubble Pushing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581400"/>
            <a:ext cx="71628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DAF415-2AE8-B049-A388-25DCB66D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43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8596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0338035"/>
              </p:ext>
            </p:extLst>
          </p:nvPr>
        </p:nvGraphicFramePr>
        <p:xfrm>
          <a:off x="2514600" y="1951038"/>
          <a:ext cx="4260207" cy="216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407240" imgH="714240" progId="Visio.Drawing.6">
                  <p:embed/>
                </p:oleObj>
              </mc:Choice>
              <mc:Fallback>
                <p:oleObj name="VISIO" r:id="rId7" imgW="140724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51038"/>
                        <a:ext cx="4260207" cy="216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Bubble Pushing</a:t>
            </a:r>
          </a:p>
        </p:txBody>
      </p:sp>
      <p:sp>
        <p:nvSpPr>
          <p:cNvPr id="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906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What is the Boolean expression for this circuit?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1981200"/>
            <a:ext cx="71628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00400" y="4953000"/>
            <a:ext cx="304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 = </a:t>
            </a:r>
            <a:r>
              <a:rPr lang="en-US" sz="3200" b="1" i="1" dirty="0">
                <a:latin typeface="Times New Roman" pitchFamily="18" charset="0"/>
                <a:cs typeface="Arial" charset="0"/>
              </a:rPr>
              <a:t>AB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3200" b="1" i="1" dirty="0">
                <a:latin typeface="Times New Roman" pitchFamily="18" charset="0"/>
                <a:cs typeface="Arial" charset="0"/>
              </a:rPr>
              <a:t>CD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1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5911650"/>
              </p:ext>
            </p:extLst>
          </p:nvPr>
        </p:nvGraphicFramePr>
        <p:xfrm>
          <a:off x="2532350" y="1955400"/>
          <a:ext cx="4260850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407471" imgH="714479" progId="Visio.Drawing.11">
                  <p:embed/>
                </p:oleObj>
              </mc:Choice>
              <mc:Fallback>
                <p:oleObj name="Visio" r:id="rId9" imgW="1407471" imgH="714479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350" y="1955400"/>
                        <a:ext cx="4260850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219200" y="4876800"/>
            <a:ext cx="71628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9B5136-F547-9943-B257-7F063A35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5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7752" name="Object 8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01499265"/>
              </p:ext>
            </p:extLst>
          </p:nvPr>
        </p:nvGraphicFramePr>
        <p:xfrm>
          <a:off x="1955198" y="3294063"/>
          <a:ext cx="5664802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064600" imgH="771480" progId="Visio.Drawing.6">
                  <p:embed/>
                </p:oleObj>
              </mc:Choice>
              <mc:Fallback>
                <p:oleObj name="VISIO" r:id="rId5" imgW="2064600" imgH="771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198" y="3294063"/>
                        <a:ext cx="5664802" cy="211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7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430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Begin at output, then work toward inputs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Push bubbles on final output back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Draw gates in a form so bubbles cancel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Bubble Pushing Rules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7DB9A-C35D-2442-A136-D1E6FAAB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54576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17743710"/>
              </p:ext>
            </p:extLst>
          </p:nvPr>
        </p:nvGraphicFramePr>
        <p:xfrm>
          <a:off x="2590800" y="1113270"/>
          <a:ext cx="4112358" cy="498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235960" imgH="2709000" progId="Visio.Drawing.6">
                  <p:embed/>
                </p:oleObj>
              </mc:Choice>
              <mc:Fallback>
                <p:oleObj name="VISIO" r:id="rId5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113270"/>
                        <a:ext cx="4112358" cy="4982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Bubble Pushing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2514600"/>
            <a:ext cx="5562599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4114800"/>
            <a:ext cx="5562599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5715000"/>
            <a:ext cx="556259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59D004-07C9-9F49-92DB-A158B901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D4CD7C-4DE4-4A19-A9DB-DAFB5A941FAA}"/>
              </a:ext>
            </a:extLst>
          </p:cNvPr>
          <p:cNvSpPr/>
          <p:nvPr/>
        </p:nvSpPr>
        <p:spPr>
          <a:xfrm>
            <a:off x="2133600" y="1066800"/>
            <a:ext cx="5562599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00417A4A-03C7-40EF-8962-EDE7C992232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162078"/>
              </p:ext>
            </p:extLst>
          </p:nvPr>
        </p:nvGraphicFramePr>
        <p:xfrm>
          <a:off x="2895600" y="1210400"/>
          <a:ext cx="3827024" cy="1429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064600" imgH="771480" progId="Visio.Drawing.6">
                  <p:embed/>
                </p:oleObj>
              </mc:Choice>
              <mc:Fallback>
                <p:oleObj name="VISIO" r:id="rId7" imgW="2064600" imgH="771480" progId="Visio.Drawing.6">
                  <p:embed/>
                  <p:pic>
                    <p:nvPicPr>
                      <p:cNvPr id="9277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210400"/>
                        <a:ext cx="3827024" cy="1429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74914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X’s and Z’s, Oh My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17036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9797" name="Object 5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52330259"/>
              </p:ext>
            </p:extLst>
          </p:nvPr>
        </p:nvGraphicFramePr>
        <p:xfrm>
          <a:off x="2932409" y="2590800"/>
          <a:ext cx="2782591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057320" imgH="607320" progId="Visio.Drawing.6">
                  <p:embed/>
                </p:oleObj>
              </mc:Choice>
              <mc:Fallback>
                <p:oleObj name="VISIO" r:id="rId5" imgW="1057320" imgH="607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409" y="2590800"/>
                        <a:ext cx="2782591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979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1066800"/>
            <a:ext cx="7391400" cy="525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Contention:</a:t>
            </a:r>
            <a:r>
              <a:rPr lang="en-US" sz="2400" dirty="0"/>
              <a:t> circuit tries to drive output to 1 </a:t>
            </a:r>
            <a:r>
              <a:rPr lang="en-US" sz="2400" b="1" dirty="0"/>
              <a:t>and</a:t>
            </a:r>
            <a:r>
              <a:rPr lang="en-US" sz="2400" dirty="0"/>
              <a:t> 0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Actual value somewhere in between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Could be 0, 1, or in forbidden zone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Might change with voltage, temperature, time, noise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Often causes excessive power dissipation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1" dirty="0"/>
              <a:t>X is also used for: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Uninitialized values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Don’t Care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Warnings: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Contention or uninitialized outputs usually indicate a </a:t>
            </a:r>
            <a:r>
              <a:rPr lang="en-US" sz="2000" b="1" dirty="0"/>
              <a:t>bug</a:t>
            </a:r>
            <a:r>
              <a:rPr lang="en-US" sz="1600" dirty="0"/>
              <a:t>.</a:t>
            </a:r>
            <a:endParaRPr lang="en-US" sz="2000" b="1" dirty="0"/>
          </a:p>
          <a:p>
            <a:pPr lvl="1">
              <a:lnSpc>
                <a:spcPct val="90000"/>
              </a:lnSpc>
            </a:pPr>
            <a:r>
              <a:rPr lang="en-US" sz="2000" b="1" dirty="0"/>
              <a:t>L</a:t>
            </a:r>
            <a:r>
              <a:rPr lang="en-US" sz="2000" dirty="0"/>
              <a:t>ook at the context to tell meaning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Contention: 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979A0A-5474-4C4E-9B73-E6D213FA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8471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2AAD32E29ADA364EB869E66C158BD4B8" ma:contentTypeVersion="4" ma:contentTypeDescription="Yeni belge oluşturun." ma:contentTypeScope="" ma:versionID="0399b85fc66a895885b2ca7a6017b85e">
  <xsd:schema xmlns:xsd="http://www.w3.org/2001/XMLSchema" xmlns:xs="http://www.w3.org/2001/XMLSchema" xmlns:p="http://schemas.microsoft.com/office/2006/metadata/properties" xmlns:ns2="452ffae8-01d1-437b-bb8f-010ac3ae5cc7" targetNamespace="http://schemas.microsoft.com/office/2006/metadata/properties" ma:root="true" ma:fieldsID="046a53b7377480cc06aba8c626d755a5" ns2:_="">
    <xsd:import namespace="452ffae8-01d1-437b-bb8f-010ac3ae5c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ffae8-01d1-437b-bb8f-010ac3ae5c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2974A-1AD8-447B-B618-538CF1B7DBFB}"/>
</file>

<file path=customXml/itemProps2.xml><?xml version="1.0" encoding="utf-8"?>
<ds:datastoreItem xmlns:ds="http://schemas.openxmlformats.org/officeDocument/2006/customXml" ds:itemID="{D7191EA4-1DBB-454E-BC2B-123BB1831211}"/>
</file>

<file path=docProps/app.xml><?xml version="1.0" encoding="utf-8"?>
<Properties xmlns="http://schemas.openxmlformats.org/officeDocument/2006/extended-properties" xmlns:vt="http://schemas.openxmlformats.org/officeDocument/2006/docPropsVTypes">
  <TotalTime>31260</TotalTime>
  <Words>6750</Words>
  <Application>Microsoft Office PowerPoint</Application>
  <PresentationFormat>On-screen Show (4:3)</PresentationFormat>
  <Paragraphs>1268</Paragraphs>
  <Slides>133</Slides>
  <Notes>133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133</vt:i4>
      </vt:variant>
    </vt:vector>
  </HeadingPairs>
  <TitlesOfParts>
    <vt:vector size="143" baseType="lpstr">
      <vt:lpstr>Arial</vt:lpstr>
      <vt:lpstr>Arial Black</vt:lpstr>
      <vt:lpstr>Calibri</vt:lpstr>
      <vt:lpstr>Cambria Math</vt:lpstr>
      <vt:lpstr>Courier New</vt:lpstr>
      <vt:lpstr>Times New Roman</vt:lpstr>
      <vt:lpstr>Wingdings</vt:lpstr>
      <vt:lpstr>Office Theme</vt:lpstr>
      <vt:lpstr>VISIO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Sum-of-Products Form</vt:lpstr>
      <vt:lpstr>Sum-of-Products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DDCArv Ch2</dc:title>
  <dc:creator>sharris</dc:creator>
  <cp:lastModifiedBy>Sarah Harris</cp:lastModifiedBy>
  <cp:revision>352</cp:revision>
  <cp:lastPrinted>2020-08-24T06:03:44Z</cp:lastPrinted>
  <dcterms:created xsi:type="dcterms:W3CDTF">2012-08-07T04:56:47Z</dcterms:created>
  <dcterms:modified xsi:type="dcterms:W3CDTF">2023-07-29T03:38:19Z</dcterms:modified>
</cp:coreProperties>
</file>